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sldIdLst>
    <p:sldId id="256" r:id="rId2"/>
    <p:sldId id="257" r:id="rId3"/>
    <p:sldId id="258" r:id="rId4"/>
    <p:sldId id="259" r:id="rId5"/>
    <p:sldId id="274" r:id="rId6"/>
    <p:sldId id="272" r:id="rId7"/>
    <p:sldId id="273" r:id="rId8"/>
    <p:sldId id="262" r:id="rId9"/>
    <p:sldId id="298" r:id="rId10"/>
    <p:sldId id="277" r:id="rId11"/>
    <p:sldId id="292" r:id="rId12"/>
    <p:sldId id="279" r:id="rId13"/>
    <p:sldId id="287" r:id="rId14"/>
    <p:sldId id="296" r:id="rId15"/>
    <p:sldId id="280" r:id="rId16"/>
    <p:sldId id="299" r:id="rId17"/>
    <p:sldId id="297" r:id="rId18"/>
    <p:sldId id="276" r:id="rId19"/>
    <p:sldId id="294" r:id="rId20"/>
    <p:sldId id="293" r:id="rId21"/>
    <p:sldId id="291" r:id="rId22"/>
    <p:sldId id="263" r:id="rId23"/>
    <p:sldId id="264" r:id="rId24"/>
    <p:sldId id="282" r:id="rId25"/>
    <p:sldId id="283" r:id="rId26"/>
    <p:sldId id="267" r:id="rId27"/>
    <p:sldId id="268" r:id="rId28"/>
    <p:sldId id="269" r:id="rId29"/>
    <p:sldId id="270" r:id="rId30"/>
    <p:sldId id="300" r:id="rId3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E731"/>
    <a:srgbClr val="00FE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7882" autoAdjust="0"/>
  </p:normalViewPr>
  <p:slideViewPr>
    <p:cSldViewPr snapToGrid="0">
      <p:cViewPr>
        <p:scale>
          <a:sx n="80" d="100"/>
          <a:sy n="80" d="100"/>
        </p:scale>
        <p:origin x="1656" y="2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okazaki\Desktop\rmse_anal_tm.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okazaki\Desktop\rmse_anal_tm.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okazaki\Desktop\rmse.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work!$B$26</c:f>
              <c:strCache>
                <c:ptCount val="1"/>
                <c:pt idx="0">
                  <c:v>SAT</c:v>
                </c:pt>
              </c:strCache>
            </c:strRef>
          </c:tx>
          <c:spPr>
            <a:solidFill>
              <a:schemeClr val="accent1"/>
            </a:solidFill>
            <a:ln>
              <a:noFill/>
            </a:ln>
            <a:effectLst/>
          </c:spPr>
          <c:invertIfNegative val="0"/>
          <c:cat>
            <c:strRef>
              <c:f>work!$C$19:$I$19</c:f>
              <c:strCache>
                <c:ptCount val="7"/>
                <c:pt idx="0">
                  <c:v>1dy</c:v>
                </c:pt>
                <c:pt idx="1">
                  <c:v>3dy</c:v>
                </c:pt>
                <c:pt idx="2">
                  <c:v>10dy</c:v>
                </c:pt>
                <c:pt idx="3">
                  <c:v>1mo</c:v>
                </c:pt>
                <c:pt idx="4">
                  <c:v>3mo</c:v>
                </c:pt>
                <c:pt idx="5">
                  <c:v>6mo</c:v>
                </c:pt>
                <c:pt idx="6">
                  <c:v>1yr</c:v>
                </c:pt>
              </c:strCache>
            </c:strRef>
          </c:cat>
          <c:val>
            <c:numRef>
              <c:f>work!$C$26:$I$26</c:f>
              <c:numCache>
                <c:formatCode>General</c:formatCode>
                <c:ptCount val="7"/>
                <c:pt idx="0">
                  <c:v>36.564819254193232</c:v>
                </c:pt>
                <c:pt idx="1">
                  <c:v>34.708329005423813</c:v>
                </c:pt>
                <c:pt idx="2">
                  <c:v>37.064454976303317</c:v>
                </c:pt>
                <c:pt idx="3">
                  <c:v>41.544651668901992</c:v>
                </c:pt>
                <c:pt idx="4">
                  <c:v>42.22162799141686</c:v>
                </c:pt>
                <c:pt idx="5">
                  <c:v>38.924769427433475</c:v>
                </c:pt>
                <c:pt idx="6">
                  <c:v>28.577981412271232</c:v>
                </c:pt>
              </c:numCache>
            </c:numRef>
          </c:val>
          <c:extLst>
            <c:ext xmlns:c16="http://schemas.microsoft.com/office/drawing/2014/chart" uri="{C3380CC4-5D6E-409C-BE32-E72D297353CC}">
              <c16:uniqueId val="{00000000-7BBE-4E2D-BABD-B1A213049F60}"/>
            </c:ext>
          </c:extLst>
        </c:ser>
        <c:ser>
          <c:idx val="1"/>
          <c:order val="1"/>
          <c:tx>
            <c:strRef>
              <c:f>work!$B$27</c:f>
              <c:strCache>
                <c:ptCount val="1"/>
                <c:pt idx="0">
                  <c:v>SST</c:v>
                </c:pt>
              </c:strCache>
            </c:strRef>
          </c:tx>
          <c:spPr>
            <a:solidFill>
              <a:schemeClr val="accent2"/>
            </a:solidFill>
            <a:ln>
              <a:noFill/>
            </a:ln>
            <a:effectLst/>
          </c:spPr>
          <c:invertIfNegative val="0"/>
          <c:cat>
            <c:strRef>
              <c:f>work!$C$19:$I$19</c:f>
              <c:strCache>
                <c:ptCount val="7"/>
                <c:pt idx="0">
                  <c:v>1dy</c:v>
                </c:pt>
                <c:pt idx="1">
                  <c:v>3dy</c:v>
                </c:pt>
                <c:pt idx="2">
                  <c:v>10dy</c:v>
                </c:pt>
                <c:pt idx="3">
                  <c:v>1mo</c:v>
                </c:pt>
                <c:pt idx="4">
                  <c:v>3mo</c:v>
                </c:pt>
                <c:pt idx="5">
                  <c:v>6mo</c:v>
                </c:pt>
                <c:pt idx="6">
                  <c:v>1yr</c:v>
                </c:pt>
              </c:strCache>
            </c:strRef>
          </c:cat>
          <c:val>
            <c:numRef>
              <c:f>work!$C$27:$I$27</c:f>
              <c:numCache>
                <c:formatCode>General</c:formatCode>
                <c:ptCount val="7"/>
                <c:pt idx="0">
                  <c:v>20.843027974676687</c:v>
                </c:pt>
                <c:pt idx="1">
                  <c:v>10.333433332898556</c:v>
                </c:pt>
                <c:pt idx="2">
                  <c:v>3.771315081554961</c:v>
                </c:pt>
                <c:pt idx="3">
                  <c:v>20.425644102130921</c:v>
                </c:pt>
                <c:pt idx="4">
                  <c:v>20.839186780197767</c:v>
                </c:pt>
                <c:pt idx="5">
                  <c:v>18.94615413551119</c:v>
                </c:pt>
                <c:pt idx="6">
                  <c:v>12.838868085297205</c:v>
                </c:pt>
              </c:numCache>
            </c:numRef>
          </c:val>
          <c:extLst>
            <c:ext xmlns:c16="http://schemas.microsoft.com/office/drawing/2014/chart" uri="{C3380CC4-5D6E-409C-BE32-E72D297353CC}">
              <c16:uniqueId val="{00000001-7BBE-4E2D-BABD-B1A213049F60}"/>
            </c:ext>
          </c:extLst>
        </c:ser>
        <c:ser>
          <c:idx val="2"/>
          <c:order val="2"/>
          <c:tx>
            <c:strRef>
              <c:f>work!$B$28</c:f>
              <c:strCache>
                <c:ptCount val="1"/>
                <c:pt idx="0">
                  <c:v>U</c:v>
                </c:pt>
              </c:strCache>
            </c:strRef>
          </c:tx>
          <c:spPr>
            <a:solidFill>
              <a:schemeClr val="accent3"/>
            </a:solidFill>
            <a:ln>
              <a:noFill/>
            </a:ln>
            <a:effectLst/>
          </c:spPr>
          <c:invertIfNegative val="0"/>
          <c:cat>
            <c:strRef>
              <c:f>work!$C$19:$I$19</c:f>
              <c:strCache>
                <c:ptCount val="7"/>
                <c:pt idx="0">
                  <c:v>1dy</c:v>
                </c:pt>
                <c:pt idx="1">
                  <c:v>3dy</c:v>
                </c:pt>
                <c:pt idx="2">
                  <c:v>10dy</c:v>
                </c:pt>
                <c:pt idx="3">
                  <c:v>1mo</c:v>
                </c:pt>
                <c:pt idx="4">
                  <c:v>3mo</c:v>
                </c:pt>
                <c:pt idx="5">
                  <c:v>6mo</c:v>
                </c:pt>
                <c:pt idx="6">
                  <c:v>1yr</c:v>
                </c:pt>
              </c:strCache>
            </c:strRef>
          </c:cat>
          <c:val>
            <c:numRef>
              <c:f>work!$C$28:$I$28</c:f>
              <c:numCache>
                <c:formatCode>General</c:formatCode>
                <c:ptCount val="7"/>
                <c:pt idx="0">
                  <c:v>15.80860868259669</c:v>
                </c:pt>
                <c:pt idx="1">
                  <c:v>8.4467843861749685</c:v>
                </c:pt>
                <c:pt idx="2">
                  <c:v>6.3807779020174236</c:v>
                </c:pt>
                <c:pt idx="3">
                  <c:v>7.5060411798773856</c:v>
                </c:pt>
                <c:pt idx="4">
                  <c:v>13.199555455386216</c:v>
                </c:pt>
                <c:pt idx="5">
                  <c:v>9.1530811600627189</c:v>
                </c:pt>
                <c:pt idx="6">
                  <c:v>-0.1658395510151828</c:v>
                </c:pt>
              </c:numCache>
            </c:numRef>
          </c:val>
          <c:extLst>
            <c:ext xmlns:c16="http://schemas.microsoft.com/office/drawing/2014/chart" uri="{C3380CC4-5D6E-409C-BE32-E72D297353CC}">
              <c16:uniqueId val="{00000002-7BBE-4E2D-BABD-B1A213049F60}"/>
            </c:ext>
          </c:extLst>
        </c:ser>
        <c:ser>
          <c:idx val="3"/>
          <c:order val="3"/>
          <c:tx>
            <c:strRef>
              <c:f>work!$B$29</c:f>
              <c:strCache>
                <c:ptCount val="1"/>
                <c:pt idx="0">
                  <c:v>SLP</c:v>
                </c:pt>
              </c:strCache>
            </c:strRef>
          </c:tx>
          <c:spPr>
            <a:solidFill>
              <a:schemeClr val="accent4"/>
            </a:solidFill>
            <a:ln>
              <a:noFill/>
            </a:ln>
            <a:effectLst/>
          </c:spPr>
          <c:invertIfNegative val="0"/>
          <c:cat>
            <c:strRef>
              <c:f>work!$C$19:$I$19</c:f>
              <c:strCache>
                <c:ptCount val="7"/>
                <c:pt idx="0">
                  <c:v>1dy</c:v>
                </c:pt>
                <c:pt idx="1">
                  <c:v>3dy</c:v>
                </c:pt>
                <c:pt idx="2">
                  <c:v>10dy</c:v>
                </c:pt>
                <c:pt idx="3">
                  <c:v>1mo</c:v>
                </c:pt>
                <c:pt idx="4">
                  <c:v>3mo</c:v>
                </c:pt>
                <c:pt idx="5">
                  <c:v>6mo</c:v>
                </c:pt>
                <c:pt idx="6">
                  <c:v>1yr</c:v>
                </c:pt>
              </c:strCache>
            </c:strRef>
          </c:cat>
          <c:val>
            <c:numRef>
              <c:f>work!$C$29:$I$29</c:f>
              <c:numCache>
                <c:formatCode>General</c:formatCode>
                <c:ptCount val="7"/>
                <c:pt idx="0">
                  <c:v>16.251442983336673</c:v>
                </c:pt>
                <c:pt idx="1">
                  <c:v>11.940106944451669</c:v>
                </c:pt>
                <c:pt idx="2">
                  <c:v>9.8542497877141724</c:v>
                </c:pt>
                <c:pt idx="3">
                  <c:v>12.024946099277463</c:v>
                </c:pt>
                <c:pt idx="4">
                  <c:v>17.946455400964425</c:v>
                </c:pt>
                <c:pt idx="5">
                  <c:v>16.008368962066761</c:v>
                </c:pt>
                <c:pt idx="6">
                  <c:v>-2.4595165841837248</c:v>
                </c:pt>
              </c:numCache>
            </c:numRef>
          </c:val>
          <c:extLst>
            <c:ext xmlns:c16="http://schemas.microsoft.com/office/drawing/2014/chart" uri="{C3380CC4-5D6E-409C-BE32-E72D297353CC}">
              <c16:uniqueId val="{00000003-7BBE-4E2D-BABD-B1A213049F60}"/>
            </c:ext>
          </c:extLst>
        </c:ser>
        <c:dLbls>
          <c:showLegendKey val="0"/>
          <c:showVal val="0"/>
          <c:showCatName val="0"/>
          <c:showSerName val="0"/>
          <c:showPercent val="0"/>
          <c:showBubbleSize val="0"/>
        </c:dLbls>
        <c:gapWidth val="219"/>
        <c:overlap val="-17"/>
        <c:axId val="420389040"/>
        <c:axId val="420390024"/>
      </c:barChart>
      <c:catAx>
        <c:axId val="4203890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low"/>
        <c:spPr>
          <a:noFill/>
          <a:ln w="19050"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crossAx val="420390024"/>
        <c:crosses val="autoZero"/>
        <c:auto val="1"/>
        <c:lblAlgn val="ctr"/>
        <c:lblOffset val="100"/>
        <c:noMultiLvlLbl val="0"/>
      </c:catAx>
      <c:valAx>
        <c:axId val="420390024"/>
        <c:scaling>
          <c:orientation val="minMax"/>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crossAx val="420389040"/>
        <c:crosses val="autoZero"/>
        <c:crossBetween val="between"/>
      </c:valAx>
      <c:spPr>
        <a:noFill/>
        <a:ln w="15875">
          <a:solidFill>
            <a:schemeClr val="tx1"/>
          </a:solidFill>
        </a:ln>
        <a:effectLst/>
      </c:spPr>
    </c:plotArea>
    <c:legend>
      <c:legendPos val="b"/>
      <c:layout>
        <c:manualLayout>
          <c:xMode val="edge"/>
          <c:yMode val="edge"/>
          <c:x val="0.12102951175782069"/>
          <c:y val="7.7129561669355612E-2"/>
          <c:w val="0.54433005249343835"/>
          <c:h val="0.12849628171478567"/>
        </c:manualLayout>
      </c:layout>
      <c:overlay val="1"/>
      <c:spPr>
        <a:noFill/>
        <a:ln>
          <a:solidFill>
            <a:schemeClr val="tx1"/>
          </a:solid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work!$B$20</c:f>
              <c:strCache>
                <c:ptCount val="1"/>
                <c:pt idx="0">
                  <c:v>SAT</c:v>
                </c:pt>
              </c:strCache>
            </c:strRef>
          </c:tx>
          <c:spPr>
            <a:solidFill>
              <a:schemeClr val="accent1"/>
            </a:solidFill>
            <a:ln>
              <a:noFill/>
            </a:ln>
            <a:effectLst/>
          </c:spPr>
          <c:invertIfNegative val="0"/>
          <c:cat>
            <c:strRef>
              <c:f>work!$C$19:$I$19</c:f>
              <c:strCache>
                <c:ptCount val="7"/>
                <c:pt idx="0">
                  <c:v>1dy</c:v>
                </c:pt>
                <c:pt idx="1">
                  <c:v>3dy</c:v>
                </c:pt>
                <c:pt idx="2">
                  <c:v>10dy</c:v>
                </c:pt>
                <c:pt idx="3">
                  <c:v>1mo</c:v>
                </c:pt>
                <c:pt idx="4">
                  <c:v>3mo</c:v>
                </c:pt>
                <c:pt idx="5">
                  <c:v>6mo</c:v>
                </c:pt>
                <c:pt idx="6">
                  <c:v>1yr</c:v>
                </c:pt>
              </c:strCache>
            </c:strRef>
          </c:cat>
          <c:val>
            <c:numRef>
              <c:f>work!$C$20:$I$20</c:f>
              <c:numCache>
                <c:formatCode>General</c:formatCode>
                <c:ptCount val="7"/>
                <c:pt idx="0">
                  <c:v>10.256295266497748</c:v>
                </c:pt>
                <c:pt idx="1">
                  <c:v>3.746263390211916</c:v>
                </c:pt>
                <c:pt idx="2">
                  <c:v>5.0920058319595203</c:v>
                </c:pt>
                <c:pt idx="3">
                  <c:v>0.23264853658887014</c:v>
                </c:pt>
                <c:pt idx="4">
                  <c:v>-1.5142407723433993</c:v>
                </c:pt>
                <c:pt idx="5">
                  <c:v>1.0235294789045086</c:v>
                </c:pt>
                <c:pt idx="6">
                  <c:v>-3.3095456207612748</c:v>
                </c:pt>
              </c:numCache>
            </c:numRef>
          </c:val>
          <c:extLst>
            <c:ext xmlns:c16="http://schemas.microsoft.com/office/drawing/2014/chart" uri="{C3380CC4-5D6E-409C-BE32-E72D297353CC}">
              <c16:uniqueId val="{00000000-F8A6-4F0A-8427-B6A58BD0594F}"/>
            </c:ext>
          </c:extLst>
        </c:ser>
        <c:ser>
          <c:idx val="1"/>
          <c:order val="1"/>
          <c:tx>
            <c:strRef>
              <c:f>work!$B$21</c:f>
              <c:strCache>
                <c:ptCount val="1"/>
                <c:pt idx="0">
                  <c:v>SST</c:v>
                </c:pt>
              </c:strCache>
            </c:strRef>
          </c:tx>
          <c:spPr>
            <a:solidFill>
              <a:schemeClr val="accent2"/>
            </a:solidFill>
            <a:ln>
              <a:noFill/>
            </a:ln>
            <a:effectLst/>
          </c:spPr>
          <c:invertIfNegative val="0"/>
          <c:cat>
            <c:strRef>
              <c:f>work!$C$19:$I$19</c:f>
              <c:strCache>
                <c:ptCount val="7"/>
                <c:pt idx="0">
                  <c:v>1dy</c:v>
                </c:pt>
                <c:pt idx="1">
                  <c:v>3dy</c:v>
                </c:pt>
                <c:pt idx="2">
                  <c:v>10dy</c:v>
                </c:pt>
                <c:pt idx="3">
                  <c:v>1mo</c:v>
                </c:pt>
                <c:pt idx="4">
                  <c:v>3mo</c:v>
                </c:pt>
                <c:pt idx="5">
                  <c:v>6mo</c:v>
                </c:pt>
                <c:pt idx="6">
                  <c:v>1yr</c:v>
                </c:pt>
              </c:strCache>
            </c:strRef>
          </c:cat>
          <c:val>
            <c:numRef>
              <c:f>work!$C$21:$I$21</c:f>
              <c:numCache>
                <c:formatCode>General</c:formatCode>
                <c:ptCount val="7"/>
                <c:pt idx="0">
                  <c:v>20.810396662141788</c:v>
                </c:pt>
                <c:pt idx="1">
                  <c:v>10.295406551009449</c:v>
                </c:pt>
                <c:pt idx="2">
                  <c:v>3.7051868661025646</c:v>
                </c:pt>
                <c:pt idx="3">
                  <c:v>6.3830662645073355</c:v>
                </c:pt>
                <c:pt idx="4">
                  <c:v>2.9759574297898821</c:v>
                </c:pt>
                <c:pt idx="5">
                  <c:v>0.74926685466578336</c:v>
                </c:pt>
                <c:pt idx="6">
                  <c:v>-2.5877028034546745</c:v>
                </c:pt>
              </c:numCache>
            </c:numRef>
          </c:val>
          <c:extLst>
            <c:ext xmlns:c16="http://schemas.microsoft.com/office/drawing/2014/chart" uri="{C3380CC4-5D6E-409C-BE32-E72D297353CC}">
              <c16:uniqueId val="{00000001-F8A6-4F0A-8427-B6A58BD0594F}"/>
            </c:ext>
          </c:extLst>
        </c:ser>
        <c:ser>
          <c:idx val="2"/>
          <c:order val="2"/>
          <c:tx>
            <c:strRef>
              <c:f>work!$B$22</c:f>
              <c:strCache>
                <c:ptCount val="1"/>
                <c:pt idx="0">
                  <c:v>U</c:v>
                </c:pt>
              </c:strCache>
            </c:strRef>
          </c:tx>
          <c:spPr>
            <a:solidFill>
              <a:schemeClr val="accent3"/>
            </a:solidFill>
            <a:ln>
              <a:noFill/>
            </a:ln>
            <a:effectLst/>
          </c:spPr>
          <c:invertIfNegative val="0"/>
          <c:cat>
            <c:strRef>
              <c:f>work!$C$19:$I$19</c:f>
              <c:strCache>
                <c:ptCount val="7"/>
                <c:pt idx="0">
                  <c:v>1dy</c:v>
                </c:pt>
                <c:pt idx="1">
                  <c:v>3dy</c:v>
                </c:pt>
                <c:pt idx="2">
                  <c:v>10dy</c:v>
                </c:pt>
                <c:pt idx="3">
                  <c:v>1mo</c:v>
                </c:pt>
                <c:pt idx="4">
                  <c:v>3mo</c:v>
                </c:pt>
                <c:pt idx="5">
                  <c:v>6mo</c:v>
                </c:pt>
                <c:pt idx="6">
                  <c:v>1yr</c:v>
                </c:pt>
              </c:strCache>
            </c:strRef>
          </c:cat>
          <c:val>
            <c:numRef>
              <c:f>work!$C$22:$I$22</c:f>
              <c:numCache>
                <c:formatCode>General</c:formatCode>
                <c:ptCount val="7"/>
                <c:pt idx="0">
                  <c:v>12.108278596024185</c:v>
                </c:pt>
                <c:pt idx="1">
                  <c:v>3.4462958730300302</c:v>
                </c:pt>
                <c:pt idx="2">
                  <c:v>1.1985024485120577</c:v>
                </c:pt>
                <c:pt idx="3">
                  <c:v>0.44816542355394184</c:v>
                </c:pt>
                <c:pt idx="4">
                  <c:v>6.5318539727979366E-2</c:v>
                </c:pt>
                <c:pt idx="5">
                  <c:v>-1.1244745979532156</c:v>
                </c:pt>
                <c:pt idx="6">
                  <c:v>-5.3167350235938162</c:v>
                </c:pt>
              </c:numCache>
            </c:numRef>
          </c:val>
          <c:extLst>
            <c:ext xmlns:c16="http://schemas.microsoft.com/office/drawing/2014/chart" uri="{C3380CC4-5D6E-409C-BE32-E72D297353CC}">
              <c16:uniqueId val="{00000002-F8A6-4F0A-8427-B6A58BD0594F}"/>
            </c:ext>
          </c:extLst>
        </c:ser>
        <c:ser>
          <c:idx val="3"/>
          <c:order val="3"/>
          <c:tx>
            <c:strRef>
              <c:f>work!$B$23</c:f>
              <c:strCache>
                <c:ptCount val="1"/>
                <c:pt idx="0">
                  <c:v>SLP</c:v>
                </c:pt>
              </c:strCache>
            </c:strRef>
          </c:tx>
          <c:spPr>
            <a:solidFill>
              <a:schemeClr val="accent4"/>
            </a:solidFill>
            <a:ln>
              <a:noFill/>
            </a:ln>
            <a:effectLst/>
          </c:spPr>
          <c:invertIfNegative val="0"/>
          <c:cat>
            <c:strRef>
              <c:f>work!$C$19:$I$19</c:f>
              <c:strCache>
                <c:ptCount val="7"/>
                <c:pt idx="0">
                  <c:v>1dy</c:v>
                </c:pt>
                <c:pt idx="1">
                  <c:v>3dy</c:v>
                </c:pt>
                <c:pt idx="2">
                  <c:v>10dy</c:v>
                </c:pt>
                <c:pt idx="3">
                  <c:v>1mo</c:v>
                </c:pt>
                <c:pt idx="4">
                  <c:v>3mo</c:v>
                </c:pt>
                <c:pt idx="5">
                  <c:v>6mo</c:v>
                </c:pt>
                <c:pt idx="6">
                  <c:v>1yr</c:v>
                </c:pt>
              </c:strCache>
            </c:strRef>
          </c:cat>
          <c:val>
            <c:numRef>
              <c:f>work!$C$23:$I$23</c:f>
              <c:numCache>
                <c:formatCode>General</c:formatCode>
                <c:ptCount val="7"/>
                <c:pt idx="0">
                  <c:v>10.056514305446766</c:v>
                </c:pt>
                <c:pt idx="1">
                  <c:v>3.8316273572397379</c:v>
                </c:pt>
                <c:pt idx="2">
                  <c:v>0.98456585066694358</c:v>
                </c:pt>
                <c:pt idx="3">
                  <c:v>0.42889726299087116</c:v>
                </c:pt>
                <c:pt idx="4">
                  <c:v>0.61296882582672851</c:v>
                </c:pt>
                <c:pt idx="5">
                  <c:v>-0.3477807242533682</c:v>
                </c:pt>
                <c:pt idx="6">
                  <c:v>-9.5460306105326467</c:v>
                </c:pt>
              </c:numCache>
            </c:numRef>
          </c:val>
          <c:extLst>
            <c:ext xmlns:c16="http://schemas.microsoft.com/office/drawing/2014/chart" uri="{C3380CC4-5D6E-409C-BE32-E72D297353CC}">
              <c16:uniqueId val="{00000003-F8A6-4F0A-8427-B6A58BD0594F}"/>
            </c:ext>
          </c:extLst>
        </c:ser>
        <c:dLbls>
          <c:showLegendKey val="0"/>
          <c:showVal val="0"/>
          <c:showCatName val="0"/>
          <c:showSerName val="0"/>
          <c:showPercent val="0"/>
          <c:showBubbleSize val="0"/>
        </c:dLbls>
        <c:gapWidth val="219"/>
        <c:overlap val="-17"/>
        <c:axId val="420389040"/>
        <c:axId val="420390024"/>
      </c:barChart>
      <c:catAx>
        <c:axId val="4203890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low"/>
        <c:spPr>
          <a:noFill/>
          <a:ln w="19050"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crossAx val="420390024"/>
        <c:crosses val="autoZero"/>
        <c:auto val="1"/>
        <c:lblAlgn val="ctr"/>
        <c:lblOffset val="100"/>
        <c:noMultiLvlLbl val="0"/>
      </c:catAx>
      <c:valAx>
        <c:axId val="420390024"/>
        <c:scaling>
          <c:orientation val="minMax"/>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crossAx val="420389040"/>
        <c:crosses val="autoZero"/>
        <c:crossBetween val="between"/>
      </c:valAx>
      <c:spPr>
        <a:noFill/>
        <a:ln w="15875">
          <a:solidFill>
            <a:schemeClr val="tx1"/>
          </a:solidFill>
        </a:ln>
        <a:effectLst/>
      </c:spPr>
    </c:plotArea>
    <c:legend>
      <c:legendPos val="b"/>
      <c:layout>
        <c:manualLayout>
          <c:xMode val="edge"/>
          <c:yMode val="edge"/>
          <c:x val="0.45700990798454399"/>
          <c:y val="0.11519824469971177"/>
          <c:w val="0.49958311461067367"/>
          <c:h val="0.12849628171478567"/>
        </c:manualLayout>
      </c:layout>
      <c:overlay val="1"/>
      <c:spPr>
        <a:solidFill>
          <a:schemeClr val="bg1"/>
        </a:solidFill>
        <a:ln>
          <a:solidFill>
            <a:schemeClr val="tx1"/>
          </a:solid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Sheet1!$J$4</c:f>
              <c:strCache>
                <c:ptCount val="1"/>
                <c:pt idx="0">
                  <c:v>IAU</c:v>
                </c:pt>
              </c:strCache>
            </c:strRef>
          </c:tx>
          <c:spPr>
            <a:solidFill>
              <a:schemeClr val="accent1"/>
            </a:solidFill>
            <a:ln>
              <a:noFill/>
            </a:ln>
            <a:effectLst/>
          </c:spPr>
          <c:invertIfNegative val="0"/>
          <c:cat>
            <c:strRef>
              <c:f>Sheet1!$I$5:$I$7</c:f>
              <c:strCache>
                <c:ptCount val="3"/>
                <c:pt idx="0">
                  <c:v>20m</c:v>
                </c:pt>
                <c:pt idx="1">
                  <c:v>40m</c:v>
                </c:pt>
                <c:pt idx="2">
                  <c:v>80m</c:v>
                </c:pt>
              </c:strCache>
            </c:strRef>
          </c:cat>
          <c:val>
            <c:numRef>
              <c:f>Sheet1!$J$5:$J$7</c:f>
              <c:numCache>
                <c:formatCode>General</c:formatCode>
                <c:ptCount val="3"/>
                <c:pt idx="0">
                  <c:v>0.35783300000000001</c:v>
                </c:pt>
                <c:pt idx="1">
                  <c:v>0.29579299999999997</c:v>
                </c:pt>
                <c:pt idx="2">
                  <c:v>0.203794</c:v>
                </c:pt>
              </c:numCache>
            </c:numRef>
          </c:val>
          <c:extLst>
            <c:ext xmlns:c16="http://schemas.microsoft.com/office/drawing/2014/chart" uri="{C3380CC4-5D6E-409C-BE32-E72D297353CC}">
              <c16:uniqueId val="{00000000-3B61-4237-9B12-7B6BF6C23C95}"/>
            </c:ext>
          </c:extLst>
        </c:ser>
        <c:ser>
          <c:idx val="1"/>
          <c:order val="1"/>
          <c:tx>
            <c:strRef>
              <c:f>Sheet1!$K$4</c:f>
              <c:strCache>
                <c:ptCount val="1"/>
                <c:pt idx="0">
                  <c:v>Offline</c:v>
                </c:pt>
              </c:strCache>
            </c:strRef>
          </c:tx>
          <c:spPr>
            <a:solidFill>
              <a:schemeClr val="accent3"/>
            </a:solidFill>
            <a:ln>
              <a:noFill/>
            </a:ln>
            <a:effectLst/>
          </c:spPr>
          <c:invertIfNegative val="0"/>
          <c:cat>
            <c:strRef>
              <c:f>Sheet1!$I$5:$I$7</c:f>
              <c:strCache>
                <c:ptCount val="3"/>
                <c:pt idx="0">
                  <c:v>20m</c:v>
                </c:pt>
                <c:pt idx="1">
                  <c:v>40m</c:v>
                </c:pt>
                <c:pt idx="2">
                  <c:v>80m</c:v>
                </c:pt>
              </c:strCache>
            </c:strRef>
          </c:cat>
          <c:val>
            <c:numRef>
              <c:f>Sheet1!$K$5:$K$7</c:f>
              <c:numCache>
                <c:formatCode>General</c:formatCode>
                <c:ptCount val="3"/>
                <c:pt idx="0">
                  <c:v>0.39162599999999997</c:v>
                </c:pt>
                <c:pt idx="1">
                  <c:v>0.31596099999999999</c:v>
                </c:pt>
                <c:pt idx="2">
                  <c:v>0.21460099999999999</c:v>
                </c:pt>
              </c:numCache>
            </c:numRef>
          </c:val>
          <c:extLst>
            <c:ext xmlns:c16="http://schemas.microsoft.com/office/drawing/2014/chart" uri="{C3380CC4-5D6E-409C-BE32-E72D297353CC}">
              <c16:uniqueId val="{00000001-3B61-4237-9B12-7B6BF6C23C95}"/>
            </c:ext>
          </c:extLst>
        </c:ser>
        <c:dLbls>
          <c:showLegendKey val="0"/>
          <c:showVal val="0"/>
          <c:showCatName val="0"/>
          <c:showSerName val="0"/>
          <c:showPercent val="0"/>
          <c:showBubbleSize val="0"/>
        </c:dLbls>
        <c:gapWidth val="219"/>
        <c:overlap val="-27"/>
        <c:axId val="428915456"/>
        <c:axId val="428915784"/>
      </c:barChart>
      <c:catAx>
        <c:axId val="428915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crossAx val="428915784"/>
        <c:crosses val="autoZero"/>
        <c:auto val="1"/>
        <c:lblAlgn val="ctr"/>
        <c:lblOffset val="100"/>
        <c:noMultiLvlLbl val="0"/>
      </c:catAx>
      <c:valAx>
        <c:axId val="428915784"/>
        <c:scaling>
          <c:orientation val="minMax"/>
          <c:max val="0.4"/>
          <c:min val="0.15000000000000002"/>
        </c:scaling>
        <c:delete val="0"/>
        <c:axPos val="l"/>
        <c:numFmt formatCode="#,##0.00_);[Red]\(#,##0.0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crossAx val="428915456"/>
        <c:crosses val="autoZero"/>
        <c:crossBetween val="between"/>
      </c:valAx>
      <c:spPr>
        <a:noFill/>
        <a:ln w="19050">
          <a:solidFill>
            <a:schemeClr val="tx1"/>
          </a:solidFill>
        </a:ln>
        <a:effectLst/>
      </c:spPr>
    </c:plotArea>
    <c:legend>
      <c:legendPos val="b"/>
      <c:layout>
        <c:manualLayout>
          <c:xMode val="edge"/>
          <c:yMode val="edge"/>
          <c:x val="0.71248717562178721"/>
          <c:y val="0.11631889763779524"/>
          <c:w val="0.21720997820482224"/>
          <c:h val="0.25379479723478221"/>
        </c:manualLayout>
      </c:layout>
      <c:overlay val="1"/>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7FDAC0-DC26-43EB-8702-CF7F0EE313F8}" type="datetimeFigureOut">
              <a:rPr kumimoji="1" lang="ja-JP" altLang="en-US" smtClean="0"/>
              <a:t>2018/5/7</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A9569E-F891-447F-9E93-25372C4C75A9}" type="slidenum">
              <a:rPr kumimoji="1" lang="ja-JP" altLang="en-US" smtClean="0"/>
              <a:t>‹#›</a:t>
            </a:fld>
            <a:endParaRPr kumimoji="1" lang="ja-JP" altLang="en-US"/>
          </a:p>
        </p:txBody>
      </p:sp>
    </p:spTree>
    <p:extLst>
      <p:ext uri="{BB962C8B-B14F-4D97-AF65-F5344CB8AC3E}">
        <p14:creationId xmlns:p14="http://schemas.microsoft.com/office/powerpoint/2010/main" val="104203374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I’m Atsushi Okazaki from RIKEN, Japan.</a:t>
            </a:r>
          </a:p>
          <a:p>
            <a:r>
              <a:rPr kumimoji="1" lang="en-US" altLang="ja-JP" dirty="0"/>
              <a:t>I’m </a:t>
            </a:r>
            <a:r>
              <a:rPr kumimoji="1" lang="en-US" altLang="ja-JP" dirty="0" err="1"/>
              <a:t>gonna</a:t>
            </a:r>
            <a:r>
              <a:rPr kumimoji="1" lang="en-US" altLang="ja-JP" dirty="0"/>
              <a:t> talk about our recent work on online-data assimilation on paleoclimate.</a:t>
            </a:r>
          </a:p>
          <a:p>
            <a:r>
              <a:rPr kumimoji="1" lang="en-US" altLang="ja-JP" dirty="0"/>
              <a:t>I will explain what “online” and “offline” are and compare them.</a:t>
            </a:r>
            <a:endParaRPr kumimoji="1" lang="ja-JP" altLang="en-US" dirty="0"/>
          </a:p>
        </p:txBody>
      </p:sp>
      <p:sp>
        <p:nvSpPr>
          <p:cNvPr id="4" name="スライド番号プレースホルダー 3"/>
          <p:cNvSpPr>
            <a:spLocks noGrp="1"/>
          </p:cNvSpPr>
          <p:nvPr>
            <p:ph type="sldNum" sz="quarter" idx="10"/>
          </p:nvPr>
        </p:nvSpPr>
        <p:spPr/>
        <p:txBody>
          <a:bodyPr/>
          <a:lstStyle/>
          <a:p>
            <a:fld id="{93A9569E-F891-447F-9E93-25372C4C75A9}" type="slidenum">
              <a:rPr kumimoji="1" lang="ja-JP" altLang="en-US" smtClean="0"/>
              <a:t>1</a:t>
            </a:fld>
            <a:endParaRPr kumimoji="1" lang="ja-JP" altLang="en-US"/>
          </a:p>
        </p:txBody>
      </p:sp>
    </p:spTree>
    <p:extLst>
      <p:ext uri="{BB962C8B-B14F-4D97-AF65-F5344CB8AC3E}">
        <p14:creationId xmlns:p14="http://schemas.microsoft.com/office/powerpoint/2010/main" val="1088890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To answer the question, we assimilated various time-averaged data in the framework of the perfect model OSSE.</a:t>
            </a:r>
          </a:p>
          <a:p>
            <a:r>
              <a:rPr kumimoji="1" lang="en-US" altLang="ja-JP" dirty="0"/>
              <a:t>The observations are daily to 1-year mean surface air temperature and sea surface temperature.</a:t>
            </a:r>
          </a:p>
          <a:p>
            <a:r>
              <a:rPr kumimoji="1" lang="en-US" altLang="ja-JP" dirty="0"/>
              <a:t>The distribution of the observation mimics that of real proxy.</a:t>
            </a:r>
          </a:p>
          <a:p>
            <a:r>
              <a:rPr kumimoji="1" lang="en-US" altLang="ja-JP" dirty="0"/>
              <a:t>The model used is SPEEDY coupled with slab ocean.</a:t>
            </a:r>
          </a:p>
          <a:p>
            <a:r>
              <a:rPr kumimoji="1" lang="en-US" altLang="ja-JP" dirty="0"/>
              <a:t>And, we used LETKF with 30 ensemble member to create analysis.</a:t>
            </a:r>
          </a:p>
          <a:p>
            <a:endParaRPr kumimoji="1" lang="en-US" altLang="ja-JP" dirty="0"/>
          </a:p>
          <a:p>
            <a:r>
              <a:rPr kumimoji="1" lang="en-US" altLang="ja-JP" dirty="0"/>
              <a:t>We did 3 experiments; </a:t>
            </a:r>
            <a:r>
              <a:rPr kumimoji="1" lang="en-US" altLang="ja-JP" dirty="0" err="1"/>
              <a:t>NoDA</a:t>
            </a:r>
            <a:r>
              <a:rPr kumimoji="1" lang="en-US" altLang="ja-JP" dirty="0"/>
              <a:t>, offline, and IAU which is an online-DA. In the IAU simulations are conducted twice. Firstly it analyze time-mean field after the first run. Then the time-mean field is incremented every model time-step in the second run. By doing this, mean field in the second run is expected to be nudged toward the time-mean analysis.</a:t>
            </a:r>
            <a:endParaRPr kumimoji="1" lang="ja-JP" altLang="en-US" dirty="0"/>
          </a:p>
        </p:txBody>
      </p:sp>
      <p:sp>
        <p:nvSpPr>
          <p:cNvPr id="4" name="スライド番号プレースホルダー 3"/>
          <p:cNvSpPr>
            <a:spLocks noGrp="1"/>
          </p:cNvSpPr>
          <p:nvPr>
            <p:ph type="sldNum" sz="quarter" idx="10"/>
          </p:nvPr>
        </p:nvSpPr>
        <p:spPr/>
        <p:txBody>
          <a:bodyPr/>
          <a:lstStyle/>
          <a:p>
            <a:fld id="{93A9569E-F891-447F-9E93-25372C4C75A9}" type="slidenum">
              <a:rPr kumimoji="1" lang="ja-JP" altLang="en-US" smtClean="0"/>
              <a:t>10</a:t>
            </a:fld>
            <a:endParaRPr kumimoji="1" lang="ja-JP" altLang="en-US"/>
          </a:p>
        </p:txBody>
      </p:sp>
    </p:spTree>
    <p:extLst>
      <p:ext uri="{BB962C8B-B14F-4D97-AF65-F5344CB8AC3E}">
        <p14:creationId xmlns:p14="http://schemas.microsoft.com/office/powerpoint/2010/main" val="4037365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Let’s move on to the result.</a:t>
            </a:r>
          </a:p>
          <a:p>
            <a:r>
              <a:rPr kumimoji="1" lang="en-US" altLang="ja-JP" dirty="0"/>
              <a:t>First, we confirmed whether IAU works well or not.</a:t>
            </a:r>
          </a:p>
          <a:p>
            <a:r>
              <a:rPr kumimoji="1" lang="en-US" altLang="ja-JP" dirty="0"/>
              <a:t>The bar graph compares RMSE of time-mean analysis in IAU with </a:t>
            </a:r>
            <a:r>
              <a:rPr kumimoji="1" lang="en-US" altLang="ja-JP" dirty="0" err="1"/>
              <a:t>NoDA</a:t>
            </a:r>
            <a:r>
              <a:rPr kumimoji="1" lang="en-US" altLang="ja-JP" dirty="0"/>
              <a:t>. </a:t>
            </a:r>
          </a:p>
          <a:p>
            <a:r>
              <a:rPr kumimoji="1" lang="en-US" altLang="ja-JP" dirty="0"/>
              <a:t>The vertical axis is the IAU RMSE relative to </a:t>
            </a:r>
            <a:r>
              <a:rPr kumimoji="1" lang="en-US" altLang="ja-JP" dirty="0" err="1"/>
              <a:t>NoDA</a:t>
            </a:r>
            <a:r>
              <a:rPr kumimoji="1" lang="en-US" altLang="ja-JP" dirty="0"/>
              <a:t> and the horizontal axis shows the temporal representation of observations assimilated.</a:t>
            </a:r>
          </a:p>
          <a:p>
            <a:r>
              <a:rPr kumimoji="1" lang="en-US" altLang="ja-JP" dirty="0"/>
              <a:t>The color of the bar represents the variables. </a:t>
            </a:r>
          </a:p>
          <a:p>
            <a:r>
              <a:rPr kumimoji="1" lang="en-US" altLang="ja-JP" dirty="0"/>
              <a:t>As you can see, for almost all the observations, all the variables, IAU is better than </a:t>
            </a:r>
            <a:r>
              <a:rPr kumimoji="1" lang="en-US" altLang="ja-JP" dirty="0" err="1"/>
              <a:t>NoDA</a:t>
            </a:r>
            <a:r>
              <a:rPr kumimoji="1" lang="en-US" altLang="ja-JP" dirty="0"/>
              <a:t>.</a:t>
            </a:r>
          </a:p>
          <a:p>
            <a:endParaRPr kumimoji="1" lang="en-US" altLang="ja-JP" dirty="0"/>
          </a:p>
          <a:p>
            <a:r>
              <a:rPr kumimoji="1" lang="en-US" altLang="ja-JP" dirty="0"/>
              <a:t>Now we confirmed that IAU works well.</a:t>
            </a:r>
          </a:p>
        </p:txBody>
      </p:sp>
      <p:sp>
        <p:nvSpPr>
          <p:cNvPr id="4" name="スライド番号プレースホルダー 3"/>
          <p:cNvSpPr>
            <a:spLocks noGrp="1"/>
          </p:cNvSpPr>
          <p:nvPr>
            <p:ph type="sldNum" sz="quarter" idx="10"/>
          </p:nvPr>
        </p:nvSpPr>
        <p:spPr/>
        <p:txBody>
          <a:bodyPr/>
          <a:lstStyle/>
          <a:p>
            <a:fld id="{93A9569E-F891-447F-9E93-25372C4C75A9}" type="slidenum">
              <a:rPr kumimoji="1" lang="ja-JP" altLang="en-US" smtClean="0"/>
              <a:t>11</a:t>
            </a:fld>
            <a:endParaRPr kumimoji="1" lang="ja-JP" altLang="en-US"/>
          </a:p>
        </p:txBody>
      </p:sp>
    </p:spTree>
    <p:extLst>
      <p:ext uri="{BB962C8B-B14F-4D97-AF65-F5344CB8AC3E}">
        <p14:creationId xmlns:p14="http://schemas.microsoft.com/office/powerpoint/2010/main" val="577196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But</a:t>
            </a:r>
            <a:r>
              <a:rPr kumimoji="1" lang="ja-JP" altLang="en-US" dirty="0"/>
              <a:t> </a:t>
            </a:r>
            <a:r>
              <a:rPr kumimoji="1" lang="en-US" altLang="ja-JP" dirty="0"/>
              <a:t>the</a:t>
            </a:r>
            <a:r>
              <a:rPr kumimoji="1" lang="ja-JP" altLang="en-US" dirty="0"/>
              <a:t> </a:t>
            </a:r>
            <a:r>
              <a:rPr kumimoji="1" lang="en-US" altLang="ja-JP" dirty="0"/>
              <a:t>question</a:t>
            </a:r>
            <a:r>
              <a:rPr kumimoji="1" lang="ja-JP" altLang="en-US" dirty="0"/>
              <a:t> </a:t>
            </a:r>
            <a:r>
              <a:rPr kumimoji="1" lang="en-US" altLang="ja-JP" dirty="0"/>
              <a:t>is the skill of IAU relative to offline.</a:t>
            </a:r>
          </a:p>
          <a:p>
            <a:r>
              <a:rPr kumimoji="1" lang="en-US" altLang="ja-JP" dirty="0"/>
              <a:t>The figure is the same as the previous one but for the RMSE relative to the offline.</a:t>
            </a:r>
          </a:p>
          <a:p>
            <a:r>
              <a:rPr kumimoji="1" lang="en-US" altLang="ja-JP" dirty="0"/>
              <a:t>With daily mean data, IAU is better than offline for both atmosphere and ocean</a:t>
            </a:r>
          </a:p>
          <a:p>
            <a:r>
              <a:rPr kumimoji="1" lang="en-US" altLang="ja-JP" dirty="0"/>
              <a:t>The result shows that the IAU is better than offline for atmosphere up to 10-day mean. It is reasonable considering that the </a:t>
            </a:r>
            <a:r>
              <a:rPr kumimoji="1" lang="en-US" altLang="ja-JP" sz="1200" b="0" i="0" u="none" strike="noStrike" kern="1200" baseline="0" dirty="0">
                <a:solidFill>
                  <a:schemeClr val="tx1"/>
                </a:solidFill>
                <a:latin typeface="+mn-lt"/>
                <a:ea typeface="+mn-ea"/>
                <a:cs typeface="+mn-cs"/>
              </a:rPr>
              <a:t>atmospheric predictability is on the order of two weeks</a:t>
            </a:r>
            <a:endParaRPr kumimoji="1" lang="en-US" altLang="ja-JP" dirty="0"/>
          </a:p>
          <a:p>
            <a:r>
              <a:rPr kumimoji="1" lang="en-US" altLang="ja-JP" dirty="0"/>
              <a:t>While the ocean skill in IAU is better than that in offline up to 3 to 6 months. </a:t>
            </a:r>
          </a:p>
        </p:txBody>
      </p:sp>
      <p:sp>
        <p:nvSpPr>
          <p:cNvPr id="4" name="スライド番号プレースホルダー 3"/>
          <p:cNvSpPr>
            <a:spLocks noGrp="1"/>
          </p:cNvSpPr>
          <p:nvPr>
            <p:ph type="sldNum" sz="quarter" idx="10"/>
          </p:nvPr>
        </p:nvSpPr>
        <p:spPr/>
        <p:txBody>
          <a:bodyPr/>
          <a:lstStyle/>
          <a:p>
            <a:fld id="{93A9569E-F891-447F-9E93-25372C4C75A9}" type="slidenum">
              <a:rPr kumimoji="1" lang="ja-JP" altLang="en-US" smtClean="0"/>
              <a:t>12</a:t>
            </a:fld>
            <a:endParaRPr kumimoji="1" lang="ja-JP" altLang="en-US"/>
          </a:p>
        </p:txBody>
      </p:sp>
    </p:spTree>
    <p:extLst>
      <p:ext uri="{BB962C8B-B14F-4D97-AF65-F5344CB8AC3E}">
        <p14:creationId xmlns:p14="http://schemas.microsoft.com/office/powerpoint/2010/main" val="2706933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 figures compare skill difference between IAU and offline for 1mo-mean DA.</a:t>
            </a:r>
          </a:p>
          <a:p>
            <a:r>
              <a:rPr kumimoji="1" lang="en-US" altLang="ja-JP" dirty="0"/>
              <a:t>The left panels are RMSE difference and the right are temporal correlation difference for SST and SAT. </a:t>
            </a:r>
          </a:p>
          <a:p>
            <a:endParaRPr kumimoji="1" lang="en-US" altLang="ja-JP" dirty="0"/>
          </a:p>
          <a:p>
            <a:r>
              <a:rPr kumimoji="1" lang="en-US" altLang="ja-JP" dirty="0"/>
              <a:t>The improvement is clear in SST fields but it is very limited for SAT.</a:t>
            </a:r>
          </a:p>
          <a:p>
            <a:r>
              <a:rPr kumimoji="1" lang="en-US" altLang="ja-JP" dirty="0"/>
              <a:t>So, the figures tells that the ocean carries information, thanks to its long memory.</a:t>
            </a:r>
          </a:p>
          <a:p>
            <a:endParaRPr kumimoji="1" lang="en-US" altLang="ja-JP" dirty="0"/>
          </a:p>
          <a:p>
            <a:endParaRPr kumimoji="1" lang="en-US" altLang="ja-JP" dirty="0"/>
          </a:p>
          <a:p>
            <a:endParaRPr kumimoji="1" lang="en-US" altLang="ja-JP" dirty="0"/>
          </a:p>
          <a:p>
            <a:endParaRPr kumimoji="1" lang="en-US" altLang="ja-JP" dirty="0"/>
          </a:p>
          <a:p>
            <a:r>
              <a:rPr kumimoji="1" lang="ja-JP" altLang="en-US" dirty="0"/>
              <a:t>囲まれたところでは海だけのスキルが顕著に高い</a:t>
            </a:r>
            <a:endParaRPr kumimoji="1" lang="en-US" altLang="ja-JP" dirty="0"/>
          </a:p>
          <a:p>
            <a:r>
              <a:rPr kumimoji="1" lang="ja-JP" altLang="en-US" dirty="0"/>
              <a:t>→前の</a:t>
            </a:r>
            <a:r>
              <a:rPr kumimoji="1" lang="en-US" altLang="ja-JP" dirty="0"/>
              <a:t>SST</a:t>
            </a:r>
            <a:r>
              <a:rPr kumimoji="1" lang="ja-JP" altLang="en-US" dirty="0"/>
              <a:t>の</a:t>
            </a:r>
            <a:r>
              <a:rPr kumimoji="1" lang="en-US" altLang="ja-JP" dirty="0"/>
              <a:t>analysis</a:t>
            </a:r>
            <a:r>
              <a:rPr kumimoji="1" lang="ja-JP" altLang="en-US" dirty="0"/>
              <a:t>の効果が残っているため</a:t>
            </a:r>
            <a:endParaRPr kumimoji="1" lang="en-US" altLang="ja-JP" dirty="0"/>
          </a:p>
          <a:p>
            <a:r>
              <a:rPr kumimoji="1" lang="ja-JP" altLang="en-US" dirty="0"/>
              <a:t>→</a:t>
            </a:r>
            <a:r>
              <a:rPr kumimoji="1" lang="en-US" altLang="ja-JP" dirty="0"/>
              <a:t>memory</a:t>
            </a:r>
            <a:r>
              <a:rPr kumimoji="1" lang="ja-JP" altLang="en-US" dirty="0"/>
              <a:t>次第</a:t>
            </a:r>
            <a:endParaRPr kumimoji="1" lang="en-US" altLang="ja-JP" dirty="0"/>
          </a:p>
          <a:p>
            <a:r>
              <a:rPr kumimoji="1" lang="ja-JP" altLang="en-US" dirty="0"/>
              <a:t>→</a:t>
            </a:r>
            <a:r>
              <a:rPr kumimoji="1" lang="en-US" altLang="ja-JP" dirty="0"/>
              <a:t>slab ocean</a:t>
            </a:r>
            <a:r>
              <a:rPr kumimoji="1" lang="ja-JP" altLang="en-US" dirty="0"/>
              <a:t>のパラメタによって変わる</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93A9569E-F891-447F-9E93-25372C4C75A9}" type="slidenum">
              <a:rPr kumimoji="1" lang="ja-JP" altLang="en-US" smtClean="0"/>
              <a:t>13</a:t>
            </a:fld>
            <a:endParaRPr kumimoji="1" lang="ja-JP" altLang="en-US"/>
          </a:p>
        </p:txBody>
      </p:sp>
    </p:spTree>
    <p:extLst>
      <p:ext uri="{BB962C8B-B14F-4D97-AF65-F5344CB8AC3E}">
        <p14:creationId xmlns:p14="http://schemas.microsoft.com/office/powerpoint/2010/main" val="2841060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Now we are using slab-ocean model and its memory is tunable.</a:t>
            </a:r>
          </a:p>
          <a:p>
            <a:r>
              <a:rPr kumimoji="1" lang="en-US" altLang="ja-JP" dirty="0"/>
              <a:t>To see the sensitivity, we changed the depth of the slab ocean model and repeated the same experiments.</a:t>
            </a:r>
          </a:p>
          <a:p>
            <a:r>
              <a:rPr kumimoji="1" lang="en-US" altLang="ja-JP" dirty="0"/>
              <a:t>The bar graph shows the RMSE for monthly SST in IAU and Offline. </a:t>
            </a:r>
          </a:p>
          <a:p>
            <a:r>
              <a:rPr kumimoji="1" lang="en-US" altLang="ja-JP" dirty="0"/>
              <a:t>Basically, as the depth of the slab ocean model increases, ocean skill increases.</a:t>
            </a:r>
          </a:p>
          <a:p>
            <a:r>
              <a:rPr kumimoji="1" lang="en-US" altLang="ja-JP" dirty="0"/>
              <a:t>When you see the difference between IAU and offline, as the depth increases, the skill difference become smaller. This is because ocean become stiff with the large depth, and the flow dependence plays minor role.</a:t>
            </a:r>
          </a:p>
          <a:p>
            <a:endParaRPr kumimoji="1" lang="en-US" altLang="ja-JP" dirty="0"/>
          </a:p>
          <a:p>
            <a:r>
              <a:rPr kumimoji="1" lang="en-US" altLang="ja-JP" dirty="0"/>
              <a:t>The result indicate that~.</a:t>
            </a:r>
          </a:p>
          <a:p>
            <a:endParaRPr kumimoji="1" lang="en-US" altLang="ja-JP" dirty="0"/>
          </a:p>
        </p:txBody>
      </p:sp>
      <p:sp>
        <p:nvSpPr>
          <p:cNvPr id="4" name="スライド番号プレースホルダー 3"/>
          <p:cNvSpPr>
            <a:spLocks noGrp="1"/>
          </p:cNvSpPr>
          <p:nvPr>
            <p:ph type="sldNum" sz="quarter" idx="10"/>
          </p:nvPr>
        </p:nvSpPr>
        <p:spPr/>
        <p:txBody>
          <a:bodyPr/>
          <a:lstStyle/>
          <a:p>
            <a:fld id="{93A9569E-F891-447F-9E93-25372C4C75A9}" type="slidenum">
              <a:rPr kumimoji="1" lang="ja-JP" altLang="en-US" smtClean="0"/>
              <a:t>14</a:t>
            </a:fld>
            <a:endParaRPr kumimoji="1" lang="ja-JP" altLang="en-US"/>
          </a:p>
        </p:txBody>
      </p:sp>
    </p:spTree>
    <p:extLst>
      <p:ext uri="{BB962C8B-B14F-4D97-AF65-F5344CB8AC3E}">
        <p14:creationId xmlns:p14="http://schemas.microsoft.com/office/powerpoint/2010/main" val="30434541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Now that we have monthly data, and we know that online-DA is better than offline-DA for SST on that time scale, we can create better monthly SST.</a:t>
            </a:r>
            <a:endParaRPr kumimoji="1" lang="ja-JP" altLang="en-US" dirty="0"/>
          </a:p>
        </p:txBody>
      </p:sp>
      <p:sp>
        <p:nvSpPr>
          <p:cNvPr id="4" name="スライド番号プレースホルダー 3"/>
          <p:cNvSpPr>
            <a:spLocks noGrp="1"/>
          </p:cNvSpPr>
          <p:nvPr>
            <p:ph type="sldNum" sz="quarter" idx="10"/>
          </p:nvPr>
        </p:nvSpPr>
        <p:spPr/>
        <p:txBody>
          <a:bodyPr/>
          <a:lstStyle/>
          <a:p>
            <a:fld id="{93A9569E-F891-447F-9E93-25372C4C75A9}" type="slidenum">
              <a:rPr kumimoji="1" lang="ja-JP" altLang="en-US" smtClean="0"/>
              <a:t>15</a:t>
            </a:fld>
            <a:endParaRPr kumimoji="1" lang="ja-JP" altLang="en-US"/>
          </a:p>
        </p:txBody>
      </p:sp>
    </p:spTree>
    <p:extLst>
      <p:ext uri="{BB962C8B-B14F-4D97-AF65-F5344CB8AC3E}">
        <p14:creationId xmlns:p14="http://schemas.microsoft.com/office/powerpoint/2010/main" val="3524404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3A9569E-F891-447F-9E93-25372C4C75A9}" type="slidenum">
              <a:rPr kumimoji="1" lang="ja-JP" altLang="en-US" smtClean="0"/>
              <a:t>16</a:t>
            </a:fld>
            <a:endParaRPr kumimoji="1" lang="ja-JP" altLang="en-US"/>
          </a:p>
        </p:txBody>
      </p:sp>
    </p:spTree>
    <p:extLst>
      <p:ext uri="{BB962C8B-B14F-4D97-AF65-F5344CB8AC3E}">
        <p14:creationId xmlns:p14="http://schemas.microsoft.com/office/powerpoint/2010/main" val="4128547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94A851A-8385-4009-AF8C-97496D8F5FBC}" type="slidenum">
              <a:rPr kumimoji="1" lang="ja-JP" altLang="en-US" smtClean="0"/>
              <a:t>22</a:t>
            </a:fld>
            <a:endParaRPr kumimoji="1" lang="ja-JP" altLang="en-US"/>
          </a:p>
        </p:txBody>
      </p:sp>
    </p:spTree>
    <p:extLst>
      <p:ext uri="{BB962C8B-B14F-4D97-AF65-F5344CB8AC3E}">
        <p14:creationId xmlns:p14="http://schemas.microsoft.com/office/powerpoint/2010/main" val="24814620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Observation equivalent amount and model state</a:t>
            </a:r>
          </a:p>
          <a:p>
            <a:r>
              <a:rPr kumimoji="1" lang="en-US" altLang="ja-JP" dirty="0"/>
              <a:t>There is a persistent pattern up to at least monthly scale.</a:t>
            </a:r>
          </a:p>
          <a:p>
            <a:r>
              <a:rPr kumimoji="1" lang="en-US" altLang="ja-JP" dirty="0"/>
              <a:t>That is there is a pattern which is captured by linear relation throughout the year </a:t>
            </a:r>
          </a:p>
        </p:txBody>
      </p:sp>
      <p:sp>
        <p:nvSpPr>
          <p:cNvPr id="4" name="スライド番号プレースホルダー 3"/>
          <p:cNvSpPr>
            <a:spLocks noGrp="1"/>
          </p:cNvSpPr>
          <p:nvPr>
            <p:ph type="sldNum" sz="quarter" idx="10"/>
          </p:nvPr>
        </p:nvSpPr>
        <p:spPr/>
        <p:txBody>
          <a:bodyPr/>
          <a:lstStyle/>
          <a:p>
            <a:fld id="{694A851A-8385-4009-AF8C-97496D8F5FBC}" type="slidenum">
              <a:rPr kumimoji="1" lang="ja-JP" altLang="en-US" smtClean="0"/>
              <a:t>23</a:t>
            </a:fld>
            <a:endParaRPr kumimoji="1" lang="ja-JP" altLang="en-US"/>
          </a:p>
        </p:txBody>
      </p:sp>
    </p:spTree>
    <p:extLst>
      <p:ext uri="{BB962C8B-B14F-4D97-AF65-F5344CB8AC3E}">
        <p14:creationId xmlns:p14="http://schemas.microsoft.com/office/powerpoint/2010/main" val="1150920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Recently data assimilation has been applied to the field of paleoclimate to faithfully reconstruct paleoclimate.</a:t>
            </a:r>
          </a:p>
          <a:p>
            <a:r>
              <a:rPr kumimoji="1" lang="en-US" altLang="ja-JP" dirty="0"/>
              <a:t>DA is expected to produce best reconstruction by combining uncertain observation and simulation.</a:t>
            </a:r>
          </a:p>
          <a:p>
            <a:r>
              <a:rPr kumimoji="1" lang="en-US" altLang="ja-JP" dirty="0"/>
              <a:t>------------------------------------------------------------------------------------</a:t>
            </a:r>
          </a:p>
          <a:p>
            <a:r>
              <a:rPr kumimoji="1" lang="en-US" altLang="ja-JP" dirty="0"/>
              <a:t>Overlap of reconstructed temperatures shown by gray shading</a:t>
            </a:r>
            <a:endParaRPr kumimoji="1" lang="ja-JP" altLang="en-US" dirty="0"/>
          </a:p>
        </p:txBody>
      </p:sp>
      <p:sp>
        <p:nvSpPr>
          <p:cNvPr id="4" name="スライド番号プレースホルダー 3"/>
          <p:cNvSpPr>
            <a:spLocks noGrp="1"/>
          </p:cNvSpPr>
          <p:nvPr>
            <p:ph type="sldNum" sz="quarter" idx="10"/>
          </p:nvPr>
        </p:nvSpPr>
        <p:spPr/>
        <p:txBody>
          <a:bodyPr/>
          <a:lstStyle/>
          <a:p>
            <a:fld id="{93A9569E-F891-447F-9E93-25372C4C75A9}" type="slidenum">
              <a:rPr kumimoji="1" lang="ja-JP" altLang="en-US" smtClean="0"/>
              <a:t>2</a:t>
            </a:fld>
            <a:endParaRPr kumimoji="1" lang="ja-JP" altLang="en-US"/>
          </a:p>
        </p:txBody>
      </p:sp>
    </p:spTree>
    <p:extLst>
      <p:ext uri="{BB962C8B-B14F-4D97-AF65-F5344CB8AC3E}">
        <p14:creationId xmlns:p14="http://schemas.microsoft.com/office/powerpoint/2010/main" val="2854795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and next slides explain how to assimilate time-averaged data.</a:t>
            </a:r>
          </a:p>
          <a:p>
            <a:r>
              <a:rPr kumimoji="1" lang="en-US" altLang="ja-JP" dirty="0"/>
              <a:t>Lets say we have observation which represents the average of this period.</a:t>
            </a:r>
          </a:p>
          <a:p>
            <a:r>
              <a:rPr kumimoji="1" lang="en-US" altLang="ja-JP" dirty="0"/>
              <a:t>In online data assimilation, firstly simulate that period and take average, and then create time-averaged analysis.</a:t>
            </a:r>
          </a:p>
          <a:p>
            <a:r>
              <a:rPr kumimoji="1" lang="en-US" altLang="ja-JP" dirty="0"/>
              <a:t>After that the increment is added to the first guess, and the next simulation starts from that.</a:t>
            </a:r>
          </a:p>
          <a:p>
            <a:r>
              <a:rPr kumimoji="1" lang="en-US" altLang="ja-JP" dirty="0"/>
              <a:t>To create analysis, </a:t>
            </a:r>
            <a:r>
              <a:rPr kumimoji="1" lang="en-US" altLang="ja-JP" dirty="0" err="1"/>
              <a:t>EnKF</a:t>
            </a:r>
            <a:r>
              <a:rPr kumimoji="1" lang="en-US" altLang="ja-JP" dirty="0"/>
              <a:t> is basically used.</a:t>
            </a:r>
          </a:p>
        </p:txBody>
      </p:sp>
      <p:sp>
        <p:nvSpPr>
          <p:cNvPr id="4" name="スライド番号プレースホルダー 3"/>
          <p:cNvSpPr>
            <a:spLocks noGrp="1"/>
          </p:cNvSpPr>
          <p:nvPr>
            <p:ph type="sldNum" sz="quarter" idx="10"/>
          </p:nvPr>
        </p:nvSpPr>
        <p:spPr/>
        <p:txBody>
          <a:bodyPr/>
          <a:lstStyle/>
          <a:p>
            <a:fld id="{694A851A-8385-4009-AF8C-97496D8F5FBC}" type="slidenum">
              <a:rPr kumimoji="1" lang="ja-JP" altLang="en-US" smtClean="0"/>
              <a:t>24</a:t>
            </a:fld>
            <a:endParaRPr kumimoji="1" lang="ja-JP" altLang="en-US"/>
          </a:p>
        </p:txBody>
      </p:sp>
    </p:spTree>
    <p:extLst>
      <p:ext uri="{BB962C8B-B14F-4D97-AF65-F5344CB8AC3E}">
        <p14:creationId xmlns:p14="http://schemas.microsoft.com/office/powerpoint/2010/main" val="7257588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 other method is naïve online data assimilation, which does not have any background. </a:t>
            </a:r>
          </a:p>
        </p:txBody>
      </p:sp>
      <p:sp>
        <p:nvSpPr>
          <p:cNvPr id="4" name="スライド番号プレースホルダー 3"/>
          <p:cNvSpPr>
            <a:spLocks noGrp="1"/>
          </p:cNvSpPr>
          <p:nvPr>
            <p:ph type="sldNum" sz="quarter" idx="10"/>
          </p:nvPr>
        </p:nvSpPr>
        <p:spPr/>
        <p:txBody>
          <a:bodyPr/>
          <a:lstStyle/>
          <a:p>
            <a:fld id="{694A851A-8385-4009-AF8C-97496D8F5FBC}" type="slidenum">
              <a:rPr kumimoji="1" lang="ja-JP" altLang="en-US" smtClean="0"/>
              <a:t>25</a:t>
            </a:fld>
            <a:endParaRPr kumimoji="1" lang="ja-JP" altLang="en-US"/>
          </a:p>
        </p:txBody>
      </p:sp>
    </p:spTree>
    <p:extLst>
      <p:ext uri="{BB962C8B-B14F-4D97-AF65-F5344CB8AC3E}">
        <p14:creationId xmlns:p14="http://schemas.microsoft.com/office/powerpoint/2010/main" val="30196490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94A851A-8385-4009-AF8C-97496D8F5FBC}" type="slidenum">
              <a:rPr kumimoji="1" lang="ja-JP" altLang="en-US" smtClean="0"/>
              <a:t>26</a:t>
            </a:fld>
            <a:endParaRPr kumimoji="1" lang="ja-JP" altLang="en-US"/>
          </a:p>
        </p:txBody>
      </p:sp>
    </p:spTree>
    <p:extLst>
      <p:ext uri="{BB962C8B-B14F-4D97-AF65-F5344CB8AC3E}">
        <p14:creationId xmlns:p14="http://schemas.microsoft.com/office/powerpoint/2010/main" val="6974872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 figures compare the difference from the truth. It is hard to find difference among the panels.</a:t>
            </a:r>
          </a:p>
          <a:p>
            <a:r>
              <a:rPr kumimoji="1" lang="en-US" altLang="ja-JP" dirty="0"/>
              <a:t>So I changed the point of view. </a:t>
            </a:r>
          </a:p>
          <a:p>
            <a:r>
              <a:rPr kumimoji="1" lang="en-US" altLang="ja-JP" dirty="0"/>
              <a:t>The figures compare the difference from the forecast. Thus, the figures show how changed from the forecast.</a:t>
            </a:r>
          </a:p>
          <a:p>
            <a:endParaRPr kumimoji="1" lang="en-US" altLang="ja-JP" dirty="0"/>
          </a:p>
          <a:p>
            <a:r>
              <a:rPr kumimoji="1" lang="en-US" altLang="ja-JP" dirty="0"/>
              <a:t>In these figures, if the color is opposite to the first figure, the analysis mitigate the bias in the forecast.</a:t>
            </a:r>
            <a:endParaRPr kumimoji="1" lang="ja-JP" altLang="en-US" dirty="0"/>
          </a:p>
        </p:txBody>
      </p:sp>
      <p:sp>
        <p:nvSpPr>
          <p:cNvPr id="4" name="スライド番号プレースホルダー 3"/>
          <p:cNvSpPr>
            <a:spLocks noGrp="1"/>
          </p:cNvSpPr>
          <p:nvPr>
            <p:ph type="sldNum" sz="quarter" idx="10"/>
          </p:nvPr>
        </p:nvSpPr>
        <p:spPr/>
        <p:txBody>
          <a:bodyPr/>
          <a:lstStyle/>
          <a:p>
            <a:fld id="{694A851A-8385-4009-AF8C-97496D8F5FBC}" type="slidenum">
              <a:rPr kumimoji="1" lang="ja-JP" altLang="en-US" smtClean="0"/>
              <a:t>27</a:t>
            </a:fld>
            <a:endParaRPr kumimoji="1" lang="ja-JP" altLang="en-US"/>
          </a:p>
        </p:txBody>
      </p:sp>
    </p:spTree>
    <p:extLst>
      <p:ext uri="{BB962C8B-B14F-4D97-AF65-F5344CB8AC3E}">
        <p14:creationId xmlns:p14="http://schemas.microsoft.com/office/powerpoint/2010/main" val="5371906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瞬時値の比較。</a:t>
            </a:r>
            <a:r>
              <a:rPr kumimoji="1" lang="en-US" altLang="ja-JP" dirty="0"/>
              <a:t>AO</a:t>
            </a:r>
            <a:r>
              <a:rPr kumimoji="1" lang="ja-JP" altLang="en-US"/>
              <a:t>などの比較。</a:t>
            </a:r>
          </a:p>
        </p:txBody>
      </p:sp>
      <p:sp>
        <p:nvSpPr>
          <p:cNvPr id="4" name="スライド番号プレースホルダー 3"/>
          <p:cNvSpPr>
            <a:spLocks noGrp="1"/>
          </p:cNvSpPr>
          <p:nvPr>
            <p:ph type="sldNum" sz="quarter" idx="10"/>
          </p:nvPr>
        </p:nvSpPr>
        <p:spPr/>
        <p:txBody>
          <a:bodyPr/>
          <a:lstStyle/>
          <a:p>
            <a:fld id="{694A851A-8385-4009-AF8C-97496D8F5FBC}" type="slidenum">
              <a:rPr kumimoji="1" lang="ja-JP" altLang="en-US" smtClean="0"/>
              <a:t>28</a:t>
            </a:fld>
            <a:endParaRPr kumimoji="1" lang="ja-JP" altLang="en-US"/>
          </a:p>
        </p:txBody>
      </p:sp>
    </p:spTree>
    <p:extLst>
      <p:ext uri="{BB962C8B-B14F-4D97-AF65-F5344CB8AC3E}">
        <p14:creationId xmlns:p14="http://schemas.microsoft.com/office/powerpoint/2010/main" val="1854396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However to apply data assimilation for NWP to paleoclimate is not trivial due to the difference in observation.</a:t>
            </a:r>
          </a:p>
          <a:p>
            <a:r>
              <a:rPr kumimoji="1" lang="en-US" altLang="ja-JP" dirty="0"/>
              <a:t>This slide compares observation for the present day NWP and for paleoclimate.  </a:t>
            </a:r>
          </a:p>
          <a:p>
            <a:endParaRPr kumimoji="1" lang="en-US" altLang="ja-JP" dirty="0"/>
          </a:p>
          <a:p>
            <a:r>
              <a:rPr kumimoji="1" lang="en-US" altLang="ja-JP" dirty="0"/>
              <a:t>First, we cannot know direct state of the climate but what we can get is indirect state like tree-ring width, isotope ratio in ice cores, etc.</a:t>
            </a:r>
          </a:p>
          <a:p>
            <a:r>
              <a:rPr kumimoji="1" lang="en-US" altLang="ja-JP" dirty="0"/>
              <a:t>Second, the amount of observation is much small for paleoclimate. </a:t>
            </a:r>
          </a:p>
          <a:p>
            <a:r>
              <a:rPr kumimoji="1" lang="en-US" altLang="ja-JP" dirty="0"/>
              <a:t>Moreover, observation frequency is low in paleoclimate and typically longer than annual. And what we can get is not instantaneous but time-averaged value.</a:t>
            </a:r>
          </a:p>
          <a:p>
            <a:endParaRPr kumimoji="1" lang="en-US" altLang="ja-JP" dirty="0"/>
          </a:p>
          <a:p>
            <a:r>
              <a:rPr kumimoji="1" lang="en-US" altLang="ja-JP" dirty="0"/>
              <a:t>In this study, we focus on these points.</a:t>
            </a:r>
          </a:p>
          <a:p>
            <a:endParaRPr kumimoji="1" lang="en-US" altLang="ja-JP" dirty="0"/>
          </a:p>
          <a:p>
            <a:r>
              <a:rPr kumimoji="1" lang="en-US" altLang="ja-JP" dirty="0"/>
              <a:t>What’s the problem with such data?</a:t>
            </a:r>
          </a:p>
          <a:p>
            <a:r>
              <a:rPr kumimoji="1" lang="en-US" altLang="ja-JP" dirty="0"/>
              <a:t>First of all, it is difficult to analyze the initial condition for the next DA-cycle with time-averaged data</a:t>
            </a:r>
          </a:p>
          <a:p>
            <a:r>
              <a:rPr kumimoji="1" lang="en-US" altLang="ja-JP" dirty="0"/>
              <a:t>Second, even if the initial condition are successfully analyzed, the observation information does not propagate over time due to the low temporal resolution  </a:t>
            </a:r>
          </a:p>
          <a:p>
            <a:endParaRPr kumimoji="1" lang="en-US" altLang="ja-JP" dirty="0"/>
          </a:p>
          <a:p>
            <a:r>
              <a:rPr kumimoji="1" lang="en-US" altLang="ja-JP" dirty="0"/>
              <a:t>-----</a:t>
            </a:r>
          </a:p>
          <a:p>
            <a:r>
              <a:rPr kumimoji="1" lang="en-US" altLang="ja-JP" dirty="0"/>
              <a:t>https://www.ncdc.noaa.gov/data-access/paleoclimatology-data/datasets</a:t>
            </a:r>
          </a:p>
          <a:p>
            <a:endParaRPr kumimoji="1" lang="en-US" altLang="ja-JP" dirty="0"/>
          </a:p>
        </p:txBody>
      </p:sp>
      <p:sp>
        <p:nvSpPr>
          <p:cNvPr id="4" name="スライド番号プレースホルダー 3"/>
          <p:cNvSpPr>
            <a:spLocks noGrp="1"/>
          </p:cNvSpPr>
          <p:nvPr>
            <p:ph type="sldNum" sz="quarter" idx="10"/>
          </p:nvPr>
        </p:nvSpPr>
        <p:spPr/>
        <p:txBody>
          <a:bodyPr/>
          <a:lstStyle/>
          <a:p>
            <a:fld id="{694A851A-8385-4009-AF8C-97496D8F5FBC}" type="slidenum">
              <a:rPr kumimoji="1" lang="ja-JP" altLang="en-US" smtClean="0"/>
              <a:t>3</a:t>
            </a:fld>
            <a:endParaRPr kumimoji="1" lang="ja-JP" altLang="en-US"/>
          </a:p>
        </p:txBody>
      </p:sp>
    </p:spTree>
    <p:extLst>
      <p:ext uri="{BB962C8B-B14F-4D97-AF65-F5344CB8AC3E}">
        <p14:creationId xmlns:p14="http://schemas.microsoft.com/office/powerpoint/2010/main" val="2098055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To assimilate such observations, unique DA methods have been proposed in the field of paleoclimate.</a:t>
            </a:r>
          </a:p>
          <a:p>
            <a:r>
              <a:rPr lang="en-US" altLang="ja-JP" dirty="0"/>
              <a:t>The methods can be classified into two method, online and offline-DA</a:t>
            </a:r>
          </a:p>
          <a:p>
            <a:endParaRPr lang="en-US" altLang="ja-JP" dirty="0"/>
          </a:p>
          <a:p>
            <a:r>
              <a:rPr lang="en-US" altLang="ja-JP" dirty="0"/>
              <a:t>In the online-DA, the initial condition for the next DA-cycle is somehow analyzed and the analysis is cycled to the simulation.</a:t>
            </a:r>
          </a:p>
          <a:p>
            <a:r>
              <a:rPr lang="en-US" altLang="ja-JP" dirty="0"/>
              <a:t>In the analysis step, a method proposed by </a:t>
            </a:r>
            <a:r>
              <a:rPr lang="en-US" altLang="ja-JP" dirty="0" err="1"/>
              <a:t>Goosse</a:t>
            </a:r>
            <a:r>
              <a:rPr lang="en-US" altLang="ja-JP" dirty="0"/>
              <a:t> et al. simply selects an ensemble member which fit for observations the best.</a:t>
            </a:r>
          </a:p>
          <a:p>
            <a:endParaRPr lang="en-US" altLang="ja-JP" dirty="0"/>
          </a:p>
          <a:p>
            <a:r>
              <a:rPr lang="en-US" altLang="ja-JP" dirty="0"/>
              <a:t>In offline-DA, the initial condition for the next DA-cycle is not analyzed, but only time-mean field is analyzed. As such, the simulation is not constrained at all, and therefore, the back ground ensemble does not contain year specific information. </a:t>
            </a:r>
          </a:p>
          <a:p>
            <a:r>
              <a:rPr lang="en-US" altLang="ja-JP" dirty="0"/>
              <a:t>We can use existing simulations.</a:t>
            </a:r>
          </a:p>
        </p:txBody>
      </p:sp>
      <p:sp>
        <p:nvSpPr>
          <p:cNvPr id="4" name="スライド番号プレースホルダー 3"/>
          <p:cNvSpPr>
            <a:spLocks noGrp="1"/>
          </p:cNvSpPr>
          <p:nvPr>
            <p:ph type="sldNum" sz="quarter" idx="10"/>
          </p:nvPr>
        </p:nvSpPr>
        <p:spPr/>
        <p:txBody>
          <a:bodyPr/>
          <a:lstStyle/>
          <a:p>
            <a:fld id="{93A9569E-F891-447F-9E93-25372C4C75A9}" type="slidenum">
              <a:rPr kumimoji="1" lang="ja-JP" altLang="en-US" smtClean="0"/>
              <a:t>4</a:t>
            </a:fld>
            <a:endParaRPr kumimoji="1" lang="ja-JP" altLang="en-US"/>
          </a:p>
        </p:txBody>
      </p:sp>
    </p:spTree>
    <p:extLst>
      <p:ext uri="{BB962C8B-B14F-4D97-AF65-F5344CB8AC3E}">
        <p14:creationId xmlns:p14="http://schemas.microsoft.com/office/powerpoint/2010/main" val="4185941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800" dirty="0"/>
              <a:t>Then, the question is which method is better for paleo-climate?</a:t>
            </a:r>
          </a:p>
          <a:p>
            <a:r>
              <a:rPr lang="en-US" altLang="ja-JP" sz="1800" dirty="0"/>
              <a:t>This slide compares them conceptually.</a:t>
            </a:r>
          </a:p>
          <a:p>
            <a:r>
              <a:rPr lang="en-US" altLang="ja-JP" sz="1800" dirty="0"/>
              <a:t>In online-DA, information contained in observations can be propagated by the model within the range of the predictability. </a:t>
            </a:r>
          </a:p>
          <a:p>
            <a:r>
              <a:rPr lang="en-US" altLang="ja-JP" sz="1800" dirty="0"/>
              <a:t>However, its computational cost is </a:t>
            </a:r>
            <a:r>
              <a:rPr lang="en-US" altLang="ja-JP" sz="1800" dirty="0" err="1"/>
              <a:t>prohibitably</a:t>
            </a:r>
            <a:r>
              <a:rPr lang="en-US" altLang="ja-JP" sz="1800" dirty="0"/>
              <a:t> expensive. Ensemble simulation with coupled model for thousand years sounds unrealistic, light?</a:t>
            </a:r>
          </a:p>
          <a:p>
            <a:endParaRPr lang="en-US" altLang="ja-JP" sz="1800" dirty="0"/>
          </a:p>
          <a:p>
            <a:r>
              <a:rPr lang="en-US" altLang="ja-JP" sz="1800" dirty="0"/>
              <a:t>On the other hand, because existing simulations can be used in the offline-DA, the computational cost is cheap. </a:t>
            </a:r>
          </a:p>
          <a:p>
            <a:r>
              <a:rPr lang="en-US" altLang="ja-JP" sz="1800" dirty="0"/>
              <a:t>But the information cannot be propagated, and the area where observation is sparse will never get better. </a:t>
            </a:r>
          </a:p>
          <a:p>
            <a:endParaRPr lang="en-US" altLang="ja-JP" sz="1800" dirty="0"/>
          </a:p>
          <a:p>
            <a:r>
              <a:rPr lang="en-US" altLang="ja-JP" sz="1800" dirty="0"/>
              <a:t>So conceptually, Online-DA is preferable even though they’re heavy.</a:t>
            </a:r>
          </a:p>
          <a:p>
            <a:r>
              <a:rPr kumimoji="1" lang="en-US" altLang="ja-JP" sz="1800" dirty="0"/>
              <a:t>--------</a:t>
            </a:r>
          </a:p>
          <a:p>
            <a:r>
              <a:rPr kumimoji="1" lang="ja-JP" altLang="en-US" sz="1800" dirty="0"/>
              <a:t>このスライドを現在気候での</a:t>
            </a:r>
            <a:r>
              <a:rPr kumimoji="1" lang="en-US" altLang="ja-JP" sz="1800" dirty="0"/>
              <a:t>online</a:t>
            </a:r>
            <a:r>
              <a:rPr kumimoji="1" lang="ja-JP" altLang="en-US" sz="1800" dirty="0"/>
              <a:t>と</a:t>
            </a:r>
            <a:r>
              <a:rPr kumimoji="1" lang="en-US" altLang="ja-JP" sz="1800" dirty="0"/>
              <a:t>offline</a:t>
            </a:r>
            <a:r>
              <a:rPr kumimoji="1" lang="ja-JP" altLang="en-US" sz="1800" dirty="0"/>
              <a:t>の比較にすればよかったのか</a:t>
            </a:r>
          </a:p>
          <a:p>
            <a:endParaRPr lang="en-US" altLang="ja-JP" sz="1800" dirty="0"/>
          </a:p>
          <a:p>
            <a:endParaRPr kumimoji="1" lang="en-US" altLang="ja-JP" dirty="0"/>
          </a:p>
        </p:txBody>
      </p:sp>
      <p:sp>
        <p:nvSpPr>
          <p:cNvPr id="4" name="スライド番号プレースホルダー 3"/>
          <p:cNvSpPr>
            <a:spLocks noGrp="1"/>
          </p:cNvSpPr>
          <p:nvPr>
            <p:ph type="sldNum" sz="quarter" idx="10"/>
          </p:nvPr>
        </p:nvSpPr>
        <p:spPr/>
        <p:txBody>
          <a:bodyPr/>
          <a:lstStyle/>
          <a:p>
            <a:fld id="{93A9569E-F891-447F-9E93-25372C4C75A9}" type="slidenum">
              <a:rPr kumimoji="1" lang="ja-JP" altLang="en-US" smtClean="0"/>
              <a:t>5</a:t>
            </a:fld>
            <a:endParaRPr kumimoji="1" lang="ja-JP" altLang="en-US"/>
          </a:p>
        </p:txBody>
      </p:sp>
    </p:spTree>
    <p:extLst>
      <p:ext uri="{BB962C8B-B14F-4D97-AF65-F5344CB8AC3E}">
        <p14:creationId xmlns:p14="http://schemas.microsoft.com/office/powerpoint/2010/main" val="4101409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Several studies compared their skills. </a:t>
            </a:r>
          </a:p>
          <a:p>
            <a:r>
              <a:rPr kumimoji="1" lang="en-US" altLang="ja-JP" dirty="0"/>
              <a:t>Let me introduce one study by Acevedo et al., 2017. </a:t>
            </a:r>
          </a:p>
          <a:p>
            <a:r>
              <a:rPr kumimoji="1" lang="en-US" altLang="ja-JP" dirty="0"/>
              <a:t>In the paper they assimilated 1-year averaged surface air temperature, and investigated which DA-method is better.</a:t>
            </a:r>
          </a:p>
          <a:p>
            <a:r>
              <a:rPr kumimoji="1" lang="en-US" altLang="ja-JP" dirty="0"/>
              <a:t>The figure compares the RMSE in online-DA and offline-DA for SAT. Blue is offline-DA and green is online-DA analysis. As you can see, offline is below online and they concluded that online-DA does not outperform offline-DA with annual mean data. </a:t>
            </a:r>
          </a:p>
          <a:p>
            <a:r>
              <a:rPr kumimoji="1" lang="en-US" altLang="ja-JP" dirty="0"/>
              <a:t>Given the performance and the computational cost, offline-DA has been more popular than online-DA these days.</a:t>
            </a:r>
            <a:endParaRPr kumimoji="1" lang="ja-JP" altLang="en-US" dirty="0"/>
          </a:p>
        </p:txBody>
      </p:sp>
      <p:sp>
        <p:nvSpPr>
          <p:cNvPr id="4" name="スライド番号プレースホルダー 3"/>
          <p:cNvSpPr>
            <a:spLocks noGrp="1"/>
          </p:cNvSpPr>
          <p:nvPr>
            <p:ph type="sldNum" sz="quarter" idx="10"/>
          </p:nvPr>
        </p:nvSpPr>
        <p:spPr/>
        <p:txBody>
          <a:bodyPr/>
          <a:lstStyle/>
          <a:p>
            <a:fld id="{93A9569E-F891-447F-9E93-25372C4C75A9}" type="slidenum">
              <a:rPr kumimoji="1" lang="ja-JP" altLang="en-US" smtClean="0"/>
              <a:t>6</a:t>
            </a:fld>
            <a:endParaRPr kumimoji="1" lang="ja-JP" altLang="en-US"/>
          </a:p>
        </p:txBody>
      </p:sp>
    </p:spTree>
    <p:extLst>
      <p:ext uri="{BB962C8B-B14F-4D97-AF65-F5344CB8AC3E}">
        <p14:creationId xmlns:p14="http://schemas.microsoft.com/office/powerpoint/2010/main" val="105492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 previous studies compared the skills with annual mean data.</a:t>
            </a:r>
          </a:p>
          <a:p>
            <a:r>
              <a:rPr kumimoji="1" lang="en-US" altLang="ja-JP" dirty="0"/>
              <a:t>But, recently temporal resolution of the observations gets finer and finer.</a:t>
            </a:r>
          </a:p>
          <a:p>
            <a:r>
              <a:rPr kumimoji="1" lang="en-US" altLang="ja-JP" dirty="0"/>
              <a:t>In the case of isotope ratio in tree-ring cellulose, we can get as fine as monthly information.</a:t>
            </a:r>
          </a:p>
          <a:p>
            <a:r>
              <a:rPr kumimoji="1" lang="en-US" altLang="ja-JP" dirty="0"/>
              <a:t>We can get even daily weather data on for example personal diaries.</a:t>
            </a:r>
          </a:p>
        </p:txBody>
      </p:sp>
      <p:sp>
        <p:nvSpPr>
          <p:cNvPr id="4" name="スライド番号プレースホルダー 3"/>
          <p:cNvSpPr>
            <a:spLocks noGrp="1"/>
          </p:cNvSpPr>
          <p:nvPr>
            <p:ph type="sldNum" sz="quarter" idx="10"/>
          </p:nvPr>
        </p:nvSpPr>
        <p:spPr/>
        <p:txBody>
          <a:bodyPr/>
          <a:lstStyle/>
          <a:p>
            <a:fld id="{93A9569E-F891-447F-9E93-25372C4C75A9}" type="slidenum">
              <a:rPr kumimoji="1" lang="ja-JP" altLang="en-US" smtClean="0"/>
              <a:t>7</a:t>
            </a:fld>
            <a:endParaRPr kumimoji="1" lang="ja-JP" altLang="en-US"/>
          </a:p>
        </p:txBody>
      </p:sp>
    </p:spTree>
    <p:extLst>
      <p:ext uri="{BB962C8B-B14F-4D97-AF65-F5344CB8AC3E}">
        <p14:creationId xmlns:p14="http://schemas.microsoft.com/office/powerpoint/2010/main" val="2516945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We can easily expect that online-DA is better than offline-DA in numerical weather prediction in which instantaneous data is assimilated</a:t>
            </a:r>
          </a:p>
          <a:p>
            <a:r>
              <a:rPr kumimoji="1" lang="en-US" altLang="ja-JP" dirty="0"/>
              <a:t>Also we know that online-DA is not better than offline-DA with annual-mean data assimilation from the previous studies.</a:t>
            </a:r>
          </a:p>
          <a:p>
            <a:r>
              <a:rPr kumimoji="1" lang="en-US" altLang="ja-JP" dirty="0"/>
              <a:t>And Now we have observation finer than annual data.</a:t>
            </a:r>
          </a:p>
          <a:p>
            <a:endParaRPr kumimoji="1" lang="ja-JP" altLang="en-US" dirty="0"/>
          </a:p>
        </p:txBody>
      </p:sp>
      <p:sp>
        <p:nvSpPr>
          <p:cNvPr id="4" name="スライド番号プレースホルダー 3"/>
          <p:cNvSpPr>
            <a:spLocks noGrp="1"/>
          </p:cNvSpPr>
          <p:nvPr>
            <p:ph type="sldNum" sz="quarter" idx="10"/>
          </p:nvPr>
        </p:nvSpPr>
        <p:spPr/>
        <p:txBody>
          <a:bodyPr/>
          <a:lstStyle/>
          <a:p>
            <a:fld id="{694A851A-8385-4009-AF8C-97496D8F5FBC}" type="slidenum">
              <a:rPr kumimoji="1" lang="ja-JP" altLang="en-US" smtClean="0"/>
              <a:t>8</a:t>
            </a:fld>
            <a:endParaRPr kumimoji="1" lang="ja-JP" altLang="en-US"/>
          </a:p>
        </p:txBody>
      </p:sp>
    </p:spTree>
    <p:extLst>
      <p:ext uri="{BB962C8B-B14F-4D97-AF65-F5344CB8AC3E}">
        <p14:creationId xmlns:p14="http://schemas.microsoft.com/office/powerpoint/2010/main" val="1472515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So it’s natural to pose the question, with how long average data online-DA is better than offline-DA.</a:t>
            </a:r>
          </a:p>
          <a:p>
            <a:endParaRPr kumimoji="1" lang="ja-JP" altLang="en-US" dirty="0"/>
          </a:p>
        </p:txBody>
      </p:sp>
      <p:sp>
        <p:nvSpPr>
          <p:cNvPr id="4" name="スライド番号プレースホルダー 3"/>
          <p:cNvSpPr>
            <a:spLocks noGrp="1"/>
          </p:cNvSpPr>
          <p:nvPr>
            <p:ph type="sldNum" sz="quarter" idx="10"/>
          </p:nvPr>
        </p:nvSpPr>
        <p:spPr/>
        <p:txBody>
          <a:bodyPr/>
          <a:lstStyle/>
          <a:p>
            <a:fld id="{694A851A-8385-4009-AF8C-97496D8F5FBC}" type="slidenum">
              <a:rPr kumimoji="1" lang="ja-JP" altLang="en-US" smtClean="0"/>
              <a:t>9</a:t>
            </a:fld>
            <a:endParaRPr kumimoji="1" lang="ja-JP" altLang="en-US"/>
          </a:p>
        </p:txBody>
      </p:sp>
    </p:spTree>
    <p:extLst>
      <p:ext uri="{BB962C8B-B14F-4D97-AF65-F5344CB8AC3E}">
        <p14:creationId xmlns:p14="http://schemas.microsoft.com/office/powerpoint/2010/main" val="1972578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AA9994-9C0E-4D15-BF46-A8185E6630F0}"/>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a:extLst>
              <a:ext uri="{FF2B5EF4-FFF2-40B4-BE49-F238E27FC236}">
                <a16:creationId xmlns:a16="http://schemas.microsoft.com/office/drawing/2014/main" id="{A43B617F-3376-4ADD-8F57-73203B4687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0723F93-EBD1-4E07-B31C-1CA74F0D92AC}"/>
              </a:ext>
            </a:extLst>
          </p:cNvPr>
          <p:cNvSpPr>
            <a:spLocks noGrp="1"/>
          </p:cNvSpPr>
          <p:nvPr>
            <p:ph type="dt" sz="half" idx="10"/>
          </p:nvPr>
        </p:nvSpPr>
        <p:spPr/>
        <p:txBody>
          <a:bodyPr/>
          <a:lstStyle/>
          <a:p>
            <a:fld id="{E0C92CF2-8012-493A-9E95-EFA317C6B7A1}" type="datetime1">
              <a:rPr kumimoji="1" lang="ja-JP" altLang="en-US" smtClean="0"/>
              <a:t>2018/5/7</a:t>
            </a:fld>
            <a:endParaRPr kumimoji="1" lang="ja-JP" altLang="en-US"/>
          </a:p>
        </p:txBody>
      </p:sp>
      <p:sp>
        <p:nvSpPr>
          <p:cNvPr id="5" name="フッター プレースホルダー 4">
            <a:extLst>
              <a:ext uri="{FF2B5EF4-FFF2-40B4-BE49-F238E27FC236}">
                <a16:creationId xmlns:a16="http://schemas.microsoft.com/office/drawing/2014/main" id="{93ED9269-449B-4892-9EDF-606FC20C272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1489969-B9E6-4108-8A82-81947958BC54}"/>
              </a:ext>
            </a:extLst>
          </p:cNvPr>
          <p:cNvSpPr>
            <a:spLocks noGrp="1"/>
          </p:cNvSpPr>
          <p:nvPr>
            <p:ph type="sldNum" sz="quarter" idx="12"/>
          </p:nvPr>
        </p:nvSpPr>
        <p:spPr/>
        <p:txBody>
          <a:bodyPr/>
          <a:lstStyle/>
          <a:p>
            <a:fld id="{A8BF0A9E-0348-47DD-BE55-B1BB891F4776}" type="slidenum">
              <a:rPr kumimoji="1" lang="ja-JP" altLang="en-US" smtClean="0"/>
              <a:t>‹#›</a:t>
            </a:fld>
            <a:endParaRPr kumimoji="1" lang="ja-JP" altLang="en-US"/>
          </a:p>
        </p:txBody>
      </p:sp>
    </p:spTree>
    <p:extLst>
      <p:ext uri="{BB962C8B-B14F-4D97-AF65-F5344CB8AC3E}">
        <p14:creationId xmlns:p14="http://schemas.microsoft.com/office/powerpoint/2010/main" val="205148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C0B84C-95D4-4900-9B96-8F973ABF23D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79CD8ED-0B36-437F-A33B-9CF0CAF745CC}"/>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BCE0D3D-BFB0-450F-BE5C-5F961AF0AD41}"/>
              </a:ext>
            </a:extLst>
          </p:cNvPr>
          <p:cNvSpPr>
            <a:spLocks noGrp="1"/>
          </p:cNvSpPr>
          <p:nvPr>
            <p:ph type="dt" sz="half" idx="10"/>
          </p:nvPr>
        </p:nvSpPr>
        <p:spPr/>
        <p:txBody>
          <a:bodyPr/>
          <a:lstStyle/>
          <a:p>
            <a:fld id="{DBD60A83-DE0E-4948-B33C-92CF178E2987}" type="datetime1">
              <a:rPr kumimoji="1" lang="ja-JP" altLang="en-US" smtClean="0"/>
              <a:t>2018/5/7</a:t>
            </a:fld>
            <a:endParaRPr kumimoji="1" lang="ja-JP" altLang="en-US"/>
          </a:p>
        </p:txBody>
      </p:sp>
      <p:sp>
        <p:nvSpPr>
          <p:cNvPr id="5" name="フッター プレースホルダー 4">
            <a:extLst>
              <a:ext uri="{FF2B5EF4-FFF2-40B4-BE49-F238E27FC236}">
                <a16:creationId xmlns:a16="http://schemas.microsoft.com/office/drawing/2014/main" id="{237C7C4F-8ABF-488A-B6F8-CCCAAF2C4EA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2E46857-DA24-47C7-B3BC-780DDCF50B58}"/>
              </a:ext>
            </a:extLst>
          </p:cNvPr>
          <p:cNvSpPr>
            <a:spLocks noGrp="1"/>
          </p:cNvSpPr>
          <p:nvPr>
            <p:ph type="sldNum" sz="quarter" idx="12"/>
          </p:nvPr>
        </p:nvSpPr>
        <p:spPr/>
        <p:txBody>
          <a:bodyPr/>
          <a:lstStyle/>
          <a:p>
            <a:fld id="{A8BF0A9E-0348-47DD-BE55-B1BB891F4776}" type="slidenum">
              <a:rPr kumimoji="1" lang="ja-JP" altLang="en-US" smtClean="0"/>
              <a:t>‹#›</a:t>
            </a:fld>
            <a:endParaRPr kumimoji="1" lang="ja-JP" altLang="en-US"/>
          </a:p>
        </p:txBody>
      </p:sp>
    </p:spTree>
    <p:extLst>
      <p:ext uri="{BB962C8B-B14F-4D97-AF65-F5344CB8AC3E}">
        <p14:creationId xmlns:p14="http://schemas.microsoft.com/office/powerpoint/2010/main" val="3713689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4F6A75A-6D5B-42FB-9C09-2922DCD8609D}"/>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A01FA08-5D2D-4304-A89A-6DFE73B0F89C}"/>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971472D-99BE-42F6-92D1-5DDC79B8483C}"/>
              </a:ext>
            </a:extLst>
          </p:cNvPr>
          <p:cNvSpPr>
            <a:spLocks noGrp="1"/>
          </p:cNvSpPr>
          <p:nvPr>
            <p:ph type="dt" sz="half" idx="10"/>
          </p:nvPr>
        </p:nvSpPr>
        <p:spPr/>
        <p:txBody>
          <a:bodyPr/>
          <a:lstStyle/>
          <a:p>
            <a:fld id="{281AC58C-4716-4DE8-B478-91E9CB131739}" type="datetime1">
              <a:rPr kumimoji="1" lang="ja-JP" altLang="en-US" smtClean="0"/>
              <a:t>2018/5/7</a:t>
            </a:fld>
            <a:endParaRPr kumimoji="1" lang="ja-JP" altLang="en-US"/>
          </a:p>
        </p:txBody>
      </p:sp>
      <p:sp>
        <p:nvSpPr>
          <p:cNvPr id="5" name="フッター プレースホルダー 4">
            <a:extLst>
              <a:ext uri="{FF2B5EF4-FFF2-40B4-BE49-F238E27FC236}">
                <a16:creationId xmlns:a16="http://schemas.microsoft.com/office/drawing/2014/main" id="{390817F7-E78D-4BE1-8402-CD1717C0C16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6DA7770-97C4-4208-8A66-0EC93B68C2A2}"/>
              </a:ext>
            </a:extLst>
          </p:cNvPr>
          <p:cNvSpPr>
            <a:spLocks noGrp="1"/>
          </p:cNvSpPr>
          <p:nvPr>
            <p:ph type="sldNum" sz="quarter" idx="12"/>
          </p:nvPr>
        </p:nvSpPr>
        <p:spPr/>
        <p:txBody>
          <a:bodyPr/>
          <a:lstStyle/>
          <a:p>
            <a:fld id="{A8BF0A9E-0348-47DD-BE55-B1BB891F4776}" type="slidenum">
              <a:rPr kumimoji="1" lang="ja-JP" altLang="en-US" smtClean="0"/>
              <a:t>‹#›</a:t>
            </a:fld>
            <a:endParaRPr kumimoji="1" lang="ja-JP" altLang="en-US"/>
          </a:p>
        </p:txBody>
      </p:sp>
    </p:spTree>
    <p:extLst>
      <p:ext uri="{BB962C8B-B14F-4D97-AF65-F5344CB8AC3E}">
        <p14:creationId xmlns:p14="http://schemas.microsoft.com/office/powerpoint/2010/main" val="2802682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C32241-A40A-453B-A4FD-A4FF4B2B744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1D3A762-4045-467C-8F61-D3FF2BAF805A}"/>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8C738E0-B9CC-4677-A40A-A1A95E26A464}"/>
              </a:ext>
            </a:extLst>
          </p:cNvPr>
          <p:cNvSpPr>
            <a:spLocks noGrp="1"/>
          </p:cNvSpPr>
          <p:nvPr>
            <p:ph type="dt" sz="half" idx="10"/>
          </p:nvPr>
        </p:nvSpPr>
        <p:spPr/>
        <p:txBody>
          <a:bodyPr/>
          <a:lstStyle/>
          <a:p>
            <a:fld id="{D4E1E130-C60A-41F3-A668-8D1BBB4F85DF}" type="datetime1">
              <a:rPr kumimoji="1" lang="ja-JP" altLang="en-US" smtClean="0"/>
              <a:t>2018/5/7</a:t>
            </a:fld>
            <a:endParaRPr kumimoji="1" lang="ja-JP" altLang="en-US"/>
          </a:p>
        </p:txBody>
      </p:sp>
      <p:sp>
        <p:nvSpPr>
          <p:cNvPr id="5" name="フッター プレースホルダー 4">
            <a:extLst>
              <a:ext uri="{FF2B5EF4-FFF2-40B4-BE49-F238E27FC236}">
                <a16:creationId xmlns:a16="http://schemas.microsoft.com/office/drawing/2014/main" id="{438161F4-0DCC-4443-97AD-4B77DFFF8B1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DB7F37C-4CF6-4B39-A781-2851424E407D}"/>
              </a:ext>
            </a:extLst>
          </p:cNvPr>
          <p:cNvSpPr>
            <a:spLocks noGrp="1"/>
          </p:cNvSpPr>
          <p:nvPr>
            <p:ph type="sldNum" sz="quarter" idx="12"/>
          </p:nvPr>
        </p:nvSpPr>
        <p:spPr/>
        <p:txBody>
          <a:bodyPr/>
          <a:lstStyle/>
          <a:p>
            <a:fld id="{A8BF0A9E-0348-47DD-BE55-B1BB891F4776}" type="slidenum">
              <a:rPr kumimoji="1" lang="ja-JP" altLang="en-US" smtClean="0"/>
              <a:t>‹#›</a:t>
            </a:fld>
            <a:endParaRPr kumimoji="1" lang="ja-JP" altLang="en-US"/>
          </a:p>
        </p:txBody>
      </p:sp>
    </p:spTree>
    <p:extLst>
      <p:ext uri="{BB962C8B-B14F-4D97-AF65-F5344CB8AC3E}">
        <p14:creationId xmlns:p14="http://schemas.microsoft.com/office/powerpoint/2010/main" val="3258642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358A8F-B3A9-49C3-914D-80A2400DDDD7}"/>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4DFDD6A-CA9A-40A7-9EEB-5F06B244F1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FCA777EB-E0E4-40E3-A24F-4377423E11BB}"/>
              </a:ext>
            </a:extLst>
          </p:cNvPr>
          <p:cNvSpPr>
            <a:spLocks noGrp="1"/>
          </p:cNvSpPr>
          <p:nvPr>
            <p:ph type="dt" sz="half" idx="10"/>
          </p:nvPr>
        </p:nvSpPr>
        <p:spPr/>
        <p:txBody>
          <a:bodyPr/>
          <a:lstStyle/>
          <a:p>
            <a:fld id="{BC11E820-ECA2-4DD3-AFF1-988C57ABAEA8}" type="datetime1">
              <a:rPr kumimoji="1" lang="ja-JP" altLang="en-US" smtClean="0"/>
              <a:t>2018/5/7</a:t>
            </a:fld>
            <a:endParaRPr kumimoji="1" lang="ja-JP" altLang="en-US"/>
          </a:p>
        </p:txBody>
      </p:sp>
      <p:sp>
        <p:nvSpPr>
          <p:cNvPr id="5" name="フッター プレースホルダー 4">
            <a:extLst>
              <a:ext uri="{FF2B5EF4-FFF2-40B4-BE49-F238E27FC236}">
                <a16:creationId xmlns:a16="http://schemas.microsoft.com/office/drawing/2014/main" id="{DD499FA3-32CD-4302-8C79-243EBA05C59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8EE97A1-E1AF-446A-B7B2-24843E0E32CF}"/>
              </a:ext>
            </a:extLst>
          </p:cNvPr>
          <p:cNvSpPr>
            <a:spLocks noGrp="1"/>
          </p:cNvSpPr>
          <p:nvPr>
            <p:ph type="sldNum" sz="quarter" idx="12"/>
          </p:nvPr>
        </p:nvSpPr>
        <p:spPr/>
        <p:txBody>
          <a:bodyPr/>
          <a:lstStyle/>
          <a:p>
            <a:fld id="{A8BF0A9E-0348-47DD-BE55-B1BB891F4776}" type="slidenum">
              <a:rPr kumimoji="1" lang="ja-JP" altLang="en-US" smtClean="0"/>
              <a:t>‹#›</a:t>
            </a:fld>
            <a:endParaRPr kumimoji="1" lang="ja-JP" altLang="en-US"/>
          </a:p>
        </p:txBody>
      </p:sp>
    </p:spTree>
    <p:extLst>
      <p:ext uri="{BB962C8B-B14F-4D97-AF65-F5344CB8AC3E}">
        <p14:creationId xmlns:p14="http://schemas.microsoft.com/office/powerpoint/2010/main" val="508224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E8BFCA-9422-485E-98B8-6B1BCA6A143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DABD1E3-543C-4F28-B989-7D71D0E0F2C8}"/>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AB6DA55-6332-4D3A-9842-042EE8AD0B2F}"/>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288633C-89BE-4857-BA6E-E587B5389980}"/>
              </a:ext>
            </a:extLst>
          </p:cNvPr>
          <p:cNvSpPr>
            <a:spLocks noGrp="1"/>
          </p:cNvSpPr>
          <p:nvPr>
            <p:ph type="dt" sz="half" idx="10"/>
          </p:nvPr>
        </p:nvSpPr>
        <p:spPr/>
        <p:txBody>
          <a:bodyPr/>
          <a:lstStyle/>
          <a:p>
            <a:fld id="{2CF87E28-3708-4AB1-8971-E1A458FC17DB}" type="datetime1">
              <a:rPr kumimoji="1" lang="ja-JP" altLang="en-US" smtClean="0"/>
              <a:t>2018/5/7</a:t>
            </a:fld>
            <a:endParaRPr kumimoji="1" lang="ja-JP" altLang="en-US"/>
          </a:p>
        </p:txBody>
      </p:sp>
      <p:sp>
        <p:nvSpPr>
          <p:cNvPr id="6" name="フッター プレースホルダー 5">
            <a:extLst>
              <a:ext uri="{FF2B5EF4-FFF2-40B4-BE49-F238E27FC236}">
                <a16:creationId xmlns:a16="http://schemas.microsoft.com/office/drawing/2014/main" id="{51DAFC91-2F47-4E2A-ACD3-152620C35FE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2FEC815-D103-4026-BC26-C0B83CD2D049}"/>
              </a:ext>
            </a:extLst>
          </p:cNvPr>
          <p:cNvSpPr>
            <a:spLocks noGrp="1"/>
          </p:cNvSpPr>
          <p:nvPr>
            <p:ph type="sldNum" sz="quarter" idx="12"/>
          </p:nvPr>
        </p:nvSpPr>
        <p:spPr/>
        <p:txBody>
          <a:bodyPr/>
          <a:lstStyle/>
          <a:p>
            <a:fld id="{A8BF0A9E-0348-47DD-BE55-B1BB891F4776}" type="slidenum">
              <a:rPr kumimoji="1" lang="ja-JP" altLang="en-US" smtClean="0"/>
              <a:t>‹#›</a:t>
            </a:fld>
            <a:endParaRPr kumimoji="1" lang="ja-JP" altLang="en-US"/>
          </a:p>
        </p:txBody>
      </p:sp>
    </p:spTree>
    <p:extLst>
      <p:ext uri="{BB962C8B-B14F-4D97-AF65-F5344CB8AC3E}">
        <p14:creationId xmlns:p14="http://schemas.microsoft.com/office/powerpoint/2010/main" val="3506409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68B26B-6646-436E-8587-6AE2F1E45E65}"/>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A129455-A484-4B70-9C5F-076FAE7458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1750914-D54C-4E0F-89A0-A3FE6C8C9349}"/>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C361FD86-0D65-43EC-B5D9-696BD8091C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BEA83558-CE00-48A6-A225-52968CC537BF}"/>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698FCCFB-BBF2-4BFA-81F3-341D8A346972}"/>
              </a:ext>
            </a:extLst>
          </p:cNvPr>
          <p:cNvSpPr>
            <a:spLocks noGrp="1"/>
          </p:cNvSpPr>
          <p:nvPr>
            <p:ph type="dt" sz="half" idx="10"/>
          </p:nvPr>
        </p:nvSpPr>
        <p:spPr/>
        <p:txBody>
          <a:bodyPr/>
          <a:lstStyle/>
          <a:p>
            <a:fld id="{8155615E-3FE1-4EA4-851A-24B86AD9E9BD}" type="datetime1">
              <a:rPr kumimoji="1" lang="ja-JP" altLang="en-US" smtClean="0"/>
              <a:t>2018/5/7</a:t>
            </a:fld>
            <a:endParaRPr kumimoji="1" lang="ja-JP" altLang="en-US"/>
          </a:p>
        </p:txBody>
      </p:sp>
      <p:sp>
        <p:nvSpPr>
          <p:cNvPr id="8" name="フッター プレースホルダー 7">
            <a:extLst>
              <a:ext uri="{FF2B5EF4-FFF2-40B4-BE49-F238E27FC236}">
                <a16:creationId xmlns:a16="http://schemas.microsoft.com/office/drawing/2014/main" id="{1A9BB5F4-E702-49F8-BFF5-DF0CB7B9D0F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53EEED5D-92FC-44A4-8FAB-835E901EF679}"/>
              </a:ext>
            </a:extLst>
          </p:cNvPr>
          <p:cNvSpPr>
            <a:spLocks noGrp="1"/>
          </p:cNvSpPr>
          <p:nvPr>
            <p:ph type="sldNum" sz="quarter" idx="12"/>
          </p:nvPr>
        </p:nvSpPr>
        <p:spPr/>
        <p:txBody>
          <a:bodyPr/>
          <a:lstStyle/>
          <a:p>
            <a:fld id="{A8BF0A9E-0348-47DD-BE55-B1BB891F4776}" type="slidenum">
              <a:rPr kumimoji="1" lang="ja-JP" altLang="en-US" smtClean="0"/>
              <a:t>‹#›</a:t>
            </a:fld>
            <a:endParaRPr kumimoji="1" lang="ja-JP" altLang="en-US"/>
          </a:p>
        </p:txBody>
      </p:sp>
    </p:spTree>
    <p:extLst>
      <p:ext uri="{BB962C8B-B14F-4D97-AF65-F5344CB8AC3E}">
        <p14:creationId xmlns:p14="http://schemas.microsoft.com/office/powerpoint/2010/main" val="2188236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F2BE38-DA61-4DDF-98AB-66430E1D701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F5C72DB-8C44-482A-A1BB-BBDF263CF6C6}"/>
              </a:ext>
            </a:extLst>
          </p:cNvPr>
          <p:cNvSpPr>
            <a:spLocks noGrp="1"/>
          </p:cNvSpPr>
          <p:nvPr>
            <p:ph type="dt" sz="half" idx="10"/>
          </p:nvPr>
        </p:nvSpPr>
        <p:spPr/>
        <p:txBody>
          <a:bodyPr/>
          <a:lstStyle/>
          <a:p>
            <a:fld id="{7DB10BEF-F944-4E9D-8816-6B9BCEA20E91}" type="datetime1">
              <a:rPr kumimoji="1" lang="ja-JP" altLang="en-US" smtClean="0"/>
              <a:t>2018/5/7</a:t>
            </a:fld>
            <a:endParaRPr kumimoji="1" lang="ja-JP" altLang="en-US"/>
          </a:p>
        </p:txBody>
      </p:sp>
      <p:sp>
        <p:nvSpPr>
          <p:cNvPr id="4" name="フッター プレースホルダー 3">
            <a:extLst>
              <a:ext uri="{FF2B5EF4-FFF2-40B4-BE49-F238E27FC236}">
                <a16:creationId xmlns:a16="http://schemas.microsoft.com/office/drawing/2014/main" id="{76471C8D-CDD5-40BA-A518-5966ACB8BFF3}"/>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BF36131-D42F-4F2A-963C-9C1A3990F584}"/>
              </a:ext>
            </a:extLst>
          </p:cNvPr>
          <p:cNvSpPr>
            <a:spLocks noGrp="1"/>
          </p:cNvSpPr>
          <p:nvPr>
            <p:ph type="sldNum" sz="quarter" idx="12"/>
          </p:nvPr>
        </p:nvSpPr>
        <p:spPr/>
        <p:txBody>
          <a:bodyPr/>
          <a:lstStyle/>
          <a:p>
            <a:fld id="{A8BF0A9E-0348-47DD-BE55-B1BB891F4776}" type="slidenum">
              <a:rPr kumimoji="1" lang="ja-JP" altLang="en-US" smtClean="0"/>
              <a:t>‹#›</a:t>
            </a:fld>
            <a:endParaRPr kumimoji="1" lang="ja-JP" altLang="en-US"/>
          </a:p>
        </p:txBody>
      </p:sp>
    </p:spTree>
    <p:extLst>
      <p:ext uri="{BB962C8B-B14F-4D97-AF65-F5344CB8AC3E}">
        <p14:creationId xmlns:p14="http://schemas.microsoft.com/office/powerpoint/2010/main" val="2521427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BCF4809-9609-46D4-B750-75A7E42ADB0C}"/>
              </a:ext>
            </a:extLst>
          </p:cNvPr>
          <p:cNvSpPr>
            <a:spLocks noGrp="1"/>
          </p:cNvSpPr>
          <p:nvPr>
            <p:ph type="dt" sz="half" idx="10"/>
          </p:nvPr>
        </p:nvSpPr>
        <p:spPr/>
        <p:txBody>
          <a:bodyPr/>
          <a:lstStyle/>
          <a:p>
            <a:fld id="{16997D92-9124-4CE0-92B0-E2E56688B99C}" type="datetime1">
              <a:rPr kumimoji="1" lang="ja-JP" altLang="en-US" smtClean="0"/>
              <a:t>2018/5/7</a:t>
            </a:fld>
            <a:endParaRPr kumimoji="1" lang="ja-JP" altLang="en-US"/>
          </a:p>
        </p:txBody>
      </p:sp>
      <p:sp>
        <p:nvSpPr>
          <p:cNvPr id="3" name="フッター プレースホルダー 2">
            <a:extLst>
              <a:ext uri="{FF2B5EF4-FFF2-40B4-BE49-F238E27FC236}">
                <a16:creationId xmlns:a16="http://schemas.microsoft.com/office/drawing/2014/main" id="{4A072199-97A2-42A7-918C-F3A38C7C6849}"/>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B891DF1-F765-4ED9-8F6D-B424D148F6BE}"/>
              </a:ext>
            </a:extLst>
          </p:cNvPr>
          <p:cNvSpPr>
            <a:spLocks noGrp="1"/>
          </p:cNvSpPr>
          <p:nvPr>
            <p:ph type="sldNum" sz="quarter" idx="12"/>
          </p:nvPr>
        </p:nvSpPr>
        <p:spPr/>
        <p:txBody>
          <a:bodyPr/>
          <a:lstStyle/>
          <a:p>
            <a:fld id="{A8BF0A9E-0348-47DD-BE55-B1BB891F4776}" type="slidenum">
              <a:rPr kumimoji="1" lang="ja-JP" altLang="en-US" smtClean="0"/>
              <a:t>‹#›</a:t>
            </a:fld>
            <a:endParaRPr kumimoji="1" lang="ja-JP" altLang="en-US"/>
          </a:p>
        </p:txBody>
      </p:sp>
    </p:spTree>
    <p:extLst>
      <p:ext uri="{BB962C8B-B14F-4D97-AF65-F5344CB8AC3E}">
        <p14:creationId xmlns:p14="http://schemas.microsoft.com/office/powerpoint/2010/main" val="662943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8A94C8-273B-46D9-9A9F-FD13D844C64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5F27467-8AC9-4917-9627-52BA80FC05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E7B61156-D141-413A-A706-586DBB200C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2CCB247-7681-4C32-92EF-0588B8D5EB36}"/>
              </a:ext>
            </a:extLst>
          </p:cNvPr>
          <p:cNvSpPr>
            <a:spLocks noGrp="1"/>
          </p:cNvSpPr>
          <p:nvPr>
            <p:ph type="dt" sz="half" idx="10"/>
          </p:nvPr>
        </p:nvSpPr>
        <p:spPr/>
        <p:txBody>
          <a:bodyPr/>
          <a:lstStyle/>
          <a:p>
            <a:fld id="{28BE17E9-99E9-4AF6-9B28-77789B1EF3A1}" type="datetime1">
              <a:rPr kumimoji="1" lang="ja-JP" altLang="en-US" smtClean="0"/>
              <a:t>2018/5/7</a:t>
            </a:fld>
            <a:endParaRPr kumimoji="1" lang="ja-JP" altLang="en-US"/>
          </a:p>
        </p:txBody>
      </p:sp>
      <p:sp>
        <p:nvSpPr>
          <p:cNvPr id="6" name="フッター プレースホルダー 5">
            <a:extLst>
              <a:ext uri="{FF2B5EF4-FFF2-40B4-BE49-F238E27FC236}">
                <a16:creationId xmlns:a16="http://schemas.microsoft.com/office/drawing/2014/main" id="{04F09FF6-A261-4A1C-AC7D-2C112611190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1329DC4-997D-4BB2-85B8-79DFBA8DDF32}"/>
              </a:ext>
            </a:extLst>
          </p:cNvPr>
          <p:cNvSpPr>
            <a:spLocks noGrp="1"/>
          </p:cNvSpPr>
          <p:nvPr>
            <p:ph type="sldNum" sz="quarter" idx="12"/>
          </p:nvPr>
        </p:nvSpPr>
        <p:spPr/>
        <p:txBody>
          <a:bodyPr/>
          <a:lstStyle/>
          <a:p>
            <a:fld id="{A8BF0A9E-0348-47DD-BE55-B1BB891F4776}" type="slidenum">
              <a:rPr kumimoji="1" lang="ja-JP" altLang="en-US" smtClean="0"/>
              <a:t>‹#›</a:t>
            </a:fld>
            <a:endParaRPr kumimoji="1" lang="ja-JP" altLang="en-US"/>
          </a:p>
        </p:txBody>
      </p:sp>
    </p:spTree>
    <p:extLst>
      <p:ext uri="{BB962C8B-B14F-4D97-AF65-F5344CB8AC3E}">
        <p14:creationId xmlns:p14="http://schemas.microsoft.com/office/powerpoint/2010/main" val="690039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6E39B9-E6D8-4638-8600-A56D89C2A89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D40306FA-6FA2-4F60-B947-069625F9F5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2E6B7BD2-46BA-487F-813F-B680F9833D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457D1F4-DA81-4DEA-96EA-501856E135F0}"/>
              </a:ext>
            </a:extLst>
          </p:cNvPr>
          <p:cNvSpPr>
            <a:spLocks noGrp="1"/>
          </p:cNvSpPr>
          <p:nvPr>
            <p:ph type="dt" sz="half" idx="10"/>
          </p:nvPr>
        </p:nvSpPr>
        <p:spPr/>
        <p:txBody>
          <a:bodyPr/>
          <a:lstStyle/>
          <a:p>
            <a:fld id="{DD83CA56-E233-43FB-BACA-75CD4C3A4ABA}" type="datetime1">
              <a:rPr kumimoji="1" lang="ja-JP" altLang="en-US" smtClean="0"/>
              <a:t>2018/5/7</a:t>
            </a:fld>
            <a:endParaRPr kumimoji="1" lang="ja-JP" altLang="en-US"/>
          </a:p>
        </p:txBody>
      </p:sp>
      <p:sp>
        <p:nvSpPr>
          <p:cNvPr id="6" name="フッター プレースホルダー 5">
            <a:extLst>
              <a:ext uri="{FF2B5EF4-FFF2-40B4-BE49-F238E27FC236}">
                <a16:creationId xmlns:a16="http://schemas.microsoft.com/office/drawing/2014/main" id="{5D24862F-E3D9-449F-A796-E7163B87611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EAD49C1-8F2D-4EB9-9E02-878B437F109F}"/>
              </a:ext>
            </a:extLst>
          </p:cNvPr>
          <p:cNvSpPr>
            <a:spLocks noGrp="1"/>
          </p:cNvSpPr>
          <p:nvPr>
            <p:ph type="sldNum" sz="quarter" idx="12"/>
          </p:nvPr>
        </p:nvSpPr>
        <p:spPr/>
        <p:txBody>
          <a:bodyPr/>
          <a:lstStyle/>
          <a:p>
            <a:fld id="{A8BF0A9E-0348-47DD-BE55-B1BB891F4776}" type="slidenum">
              <a:rPr kumimoji="1" lang="ja-JP" altLang="en-US" smtClean="0"/>
              <a:t>‹#›</a:t>
            </a:fld>
            <a:endParaRPr kumimoji="1" lang="ja-JP" altLang="en-US"/>
          </a:p>
        </p:txBody>
      </p:sp>
    </p:spTree>
    <p:extLst>
      <p:ext uri="{BB962C8B-B14F-4D97-AF65-F5344CB8AC3E}">
        <p14:creationId xmlns:p14="http://schemas.microsoft.com/office/powerpoint/2010/main" val="4213909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2856474-EEC8-424F-9B67-9AB2EC48B9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C2F385D-494E-4B71-A97D-23DFEFAFEB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98DD214-3BC8-4F68-A368-EC85FC9065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B22423-E8B1-4EF7-B87B-DEBD9A17CBDF}" type="datetime1">
              <a:rPr kumimoji="1" lang="ja-JP" altLang="en-US" smtClean="0"/>
              <a:t>2018/5/7</a:t>
            </a:fld>
            <a:endParaRPr kumimoji="1" lang="ja-JP" altLang="en-US"/>
          </a:p>
        </p:txBody>
      </p:sp>
      <p:sp>
        <p:nvSpPr>
          <p:cNvPr id="5" name="フッター プレースホルダー 4">
            <a:extLst>
              <a:ext uri="{FF2B5EF4-FFF2-40B4-BE49-F238E27FC236}">
                <a16:creationId xmlns:a16="http://schemas.microsoft.com/office/drawing/2014/main" id="{A8452E6B-BD37-402C-A953-E424276A88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1410BEEC-E3B4-4BC5-8F35-30CF0D071E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BF0A9E-0348-47DD-BE55-B1BB891F4776}" type="slidenum">
              <a:rPr kumimoji="1" lang="ja-JP" altLang="en-US" smtClean="0"/>
              <a:t>‹#›</a:t>
            </a:fld>
            <a:endParaRPr kumimoji="1" lang="ja-JP" altLang="en-US"/>
          </a:p>
        </p:txBody>
      </p:sp>
    </p:spTree>
    <p:extLst>
      <p:ext uri="{BB962C8B-B14F-4D97-AF65-F5344CB8AC3E}">
        <p14:creationId xmlns:p14="http://schemas.microsoft.com/office/powerpoint/2010/main" val="36112404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91.png"/></Relationships>
</file>

<file path=ppt/slides/_rels/slide12.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1.png"/><Relationship Id="rId7"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21.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30.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3.png"/><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20.png"/></Relationships>
</file>

<file path=ppt/slides/_rels/slide22.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130.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320.png"/><Relationship Id="rId5" Type="http://schemas.openxmlformats.org/officeDocument/2006/relationships/image" Target="../media/image310.png"/><Relationship Id="rId4" Type="http://schemas.openxmlformats.org/officeDocument/2006/relationships/image" Target="../media/image300.png"/></Relationships>
</file>

<file path=ppt/slides/_rels/slide24.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350.png"/><Relationship Id="rId4" Type="http://schemas.openxmlformats.org/officeDocument/2006/relationships/image" Target="../media/image200.png"/></Relationships>
</file>

<file path=ppt/slides/_rels/slide25.xml.rels><?xml version="1.0" encoding="UTF-8" standalone="yes"?>
<Relationships xmlns="http://schemas.openxmlformats.org/package/2006/relationships"><Relationship Id="rId3" Type="http://schemas.openxmlformats.org/officeDocument/2006/relationships/image" Target="../media/image360.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7.png"/><Relationship Id="rId7" Type="http://schemas.openxmlformats.org/officeDocument/2006/relationships/image" Target="../media/image410.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400.png"/><Relationship Id="rId11" Type="http://schemas.openxmlformats.org/officeDocument/2006/relationships/image" Target="../media/image450.png"/><Relationship Id="rId5" Type="http://schemas.openxmlformats.org/officeDocument/2006/relationships/image" Target="../media/image390.png"/><Relationship Id="rId10" Type="http://schemas.openxmlformats.org/officeDocument/2006/relationships/image" Target="../media/image44.png"/><Relationship Id="rId4" Type="http://schemas.openxmlformats.org/officeDocument/2006/relationships/image" Target="../media/image380.png"/><Relationship Id="rId9" Type="http://schemas.openxmlformats.org/officeDocument/2006/relationships/image" Target="../media/image430.png"/></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9.png"/><Relationship Id="rId7" Type="http://schemas.openxmlformats.org/officeDocument/2006/relationships/image" Target="../media/image50.png"/><Relationship Id="rId12" Type="http://schemas.openxmlformats.org/officeDocument/2006/relationships/image" Target="../media/image55.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490.png"/><Relationship Id="rId11" Type="http://schemas.openxmlformats.org/officeDocument/2006/relationships/image" Target="../media/image54.png"/><Relationship Id="rId5" Type="http://schemas.openxmlformats.org/officeDocument/2006/relationships/image" Target="../media/image480.png"/><Relationship Id="rId10" Type="http://schemas.openxmlformats.org/officeDocument/2006/relationships/image" Target="../media/image53.png"/><Relationship Id="rId4" Type="http://schemas.openxmlformats.org/officeDocument/2006/relationships/image" Target="../media/image470.png"/><Relationship Id="rId9" Type="http://schemas.openxmlformats.org/officeDocument/2006/relationships/image" Target="../media/image5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image" Target="../media/image6.gif"/><Relationship Id="rId7" Type="http://schemas.openxmlformats.org/officeDocument/2006/relationships/image" Target="../media/image10.gif"/><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gif"/></Relationships>
</file>

<file path=ppt/slides/_rels/slide3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6.emf"/></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0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CCS logo">
            <a:extLst>
              <a:ext uri="{FF2B5EF4-FFF2-40B4-BE49-F238E27FC236}">
                <a16:creationId xmlns:a16="http://schemas.microsoft.com/office/drawing/2014/main" id="{7D2A06B3-9C34-47D9-AF09-AA1F262CF4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6060" y="5974790"/>
            <a:ext cx="3405493" cy="712497"/>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2495A709-FADB-425C-AF84-1710AC4D0F89}"/>
              </a:ext>
            </a:extLst>
          </p:cNvPr>
          <p:cNvSpPr>
            <a:spLocks noGrp="1"/>
          </p:cNvSpPr>
          <p:nvPr>
            <p:ph type="ctrTitle"/>
          </p:nvPr>
        </p:nvSpPr>
        <p:spPr>
          <a:xfrm>
            <a:off x="0" y="851427"/>
            <a:ext cx="12192000" cy="2387600"/>
          </a:xfrm>
        </p:spPr>
        <p:txBody>
          <a:bodyPr anchor="ctr">
            <a:noAutofit/>
          </a:bodyPr>
          <a:lstStyle/>
          <a:p>
            <a:r>
              <a:rPr lang="en-US" altLang="ja-JP" sz="4400" dirty="0"/>
              <a:t>Exploring Online Data Assimilation </a:t>
            </a:r>
            <a:br>
              <a:rPr lang="en-US" altLang="ja-JP" sz="4400" dirty="0"/>
            </a:br>
            <a:r>
              <a:rPr lang="en-US" altLang="ja-JP" sz="4400" dirty="0"/>
              <a:t>for Paleoclimate Reconstruction </a:t>
            </a:r>
            <a:br>
              <a:rPr lang="en-US" altLang="ja-JP" sz="4400" dirty="0"/>
            </a:br>
            <a:r>
              <a:rPr lang="en-US" altLang="ja-JP" sz="4400" dirty="0"/>
              <a:t>Using an Idealized OSSE Framework</a:t>
            </a:r>
            <a:endParaRPr kumimoji="1" lang="ja-JP" altLang="en-US" sz="4400" dirty="0"/>
          </a:p>
        </p:txBody>
      </p:sp>
      <p:sp>
        <p:nvSpPr>
          <p:cNvPr id="3" name="サブタイトル 2">
            <a:extLst>
              <a:ext uri="{FF2B5EF4-FFF2-40B4-BE49-F238E27FC236}">
                <a16:creationId xmlns:a16="http://schemas.microsoft.com/office/drawing/2014/main" id="{9F1C42B4-98CB-4750-B82D-55BAD9FFFAA7}"/>
              </a:ext>
            </a:extLst>
          </p:cNvPr>
          <p:cNvSpPr>
            <a:spLocks noGrp="1"/>
          </p:cNvSpPr>
          <p:nvPr>
            <p:ph type="subTitle" idx="1"/>
          </p:nvPr>
        </p:nvSpPr>
        <p:spPr>
          <a:xfrm>
            <a:off x="1524000" y="3229936"/>
            <a:ext cx="9144000" cy="2731029"/>
          </a:xfrm>
        </p:spPr>
        <p:txBody>
          <a:bodyPr>
            <a:noAutofit/>
          </a:bodyPr>
          <a:lstStyle/>
          <a:p>
            <a:r>
              <a:rPr lang="en-US" altLang="ja-JP" dirty="0"/>
              <a:t>Atsushi Okazaki</a:t>
            </a:r>
            <a:r>
              <a:rPr lang="en-US" altLang="ja-JP" baseline="30000" dirty="0"/>
              <a:t>1</a:t>
            </a:r>
            <a:r>
              <a:rPr lang="en-US" altLang="ja-JP" dirty="0"/>
              <a:t>, </a:t>
            </a:r>
            <a:r>
              <a:rPr lang="en-US" altLang="ja-JP" dirty="0" err="1"/>
              <a:t>Takemasa</a:t>
            </a:r>
            <a:r>
              <a:rPr lang="en-US" altLang="ja-JP" dirty="0"/>
              <a:t> Miyoshi</a:t>
            </a:r>
            <a:r>
              <a:rPr lang="en-US" altLang="ja-JP" baseline="30000" dirty="0"/>
              <a:t>1</a:t>
            </a:r>
            <a:r>
              <a:rPr lang="en-US" altLang="ja-JP" dirty="0"/>
              <a:t>, </a:t>
            </a:r>
            <a:br>
              <a:rPr lang="en-US" altLang="ja-JP" dirty="0"/>
            </a:br>
            <a:r>
              <a:rPr lang="en-US" altLang="ja-JP" dirty="0"/>
              <a:t>Kei Yoshimura</a:t>
            </a:r>
            <a:r>
              <a:rPr lang="en-US" altLang="ja-JP" baseline="30000" dirty="0"/>
              <a:t>2</a:t>
            </a:r>
            <a:r>
              <a:rPr lang="en-US" altLang="ja-JP" dirty="0"/>
              <a:t>, </a:t>
            </a:r>
            <a:r>
              <a:rPr lang="en-US" altLang="ja-JP" dirty="0" err="1"/>
              <a:t>Fuqing</a:t>
            </a:r>
            <a:r>
              <a:rPr lang="en-US" altLang="ja-JP" dirty="0"/>
              <a:t> Zhang</a:t>
            </a:r>
            <a:r>
              <a:rPr lang="en-US" altLang="ja-JP" baseline="30000" dirty="0"/>
              <a:t>3</a:t>
            </a:r>
            <a:endParaRPr lang="en-US" altLang="ja-JP" dirty="0"/>
          </a:p>
          <a:p>
            <a:endParaRPr lang="en-US" altLang="ja-JP" sz="1800" baseline="30000" dirty="0"/>
          </a:p>
          <a:p>
            <a:r>
              <a:rPr lang="en-US" altLang="ja-JP" sz="1800" baseline="30000" dirty="0"/>
              <a:t>1</a:t>
            </a:r>
            <a:r>
              <a:rPr lang="en-US" altLang="ja-JP" sz="1800" dirty="0"/>
              <a:t>RIKEN Center for Computational Science</a:t>
            </a:r>
          </a:p>
          <a:p>
            <a:r>
              <a:rPr lang="en-US" altLang="ja-JP" sz="1800" baseline="30000" dirty="0"/>
              <a:t>2</a:t>
            </a:r>
            <a:r>
              <a:rPr lang="en-US" altLang="ja-JP" sz="1800" dirty="0"/>
              <a:t>Institute of Industrial Science, The University of Tokyo</a:t>
            </a:r>
          </a:p>
          <a:p>
            <a:r>
              <a:rPr lang="en-US" altLang="ja-JP" sz="1800" baseline="30000" dirty="0"/>
              <a:t>3</a:t>
            </a:r>
            <a:r>
              <a:rPr lang="en-US" altLang="ja-JP" sz="1800" dirty="0"/>
              <a:t>Pennsylvania State University</a:t>
            </a:r>
            <a:endParaRPr lang="en-US" altLang="ja-JP" sz="1800" baseline="30000" dirty="0"/>
          </a:p>
          <a:p>
            <a:endParaRPr kumimoji="1" lang="ja-JP" altLang="en-US" dirty="0"/>
          </a:p>
        </p:txBody>
      </p:sp>
      <p:pic>
        <p:nvPicPr>
          <p:cNvPr id="4" name="図 3">
            <a:extLst>
              <a:ext uri="{FF2B5EF4-FFF2-40B4-BE49-F238E27FC236}">
                <a16:creationId xmlns:a16="http://schemas.microsoft.com/office/drawing/2014/main" id="{E47165D4-7E1D-415C-B1B3-3ED0809D18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6221" y="5974790"/>
            <a:ext cx="1639390" cy="712497"/>
          </a:xfrm>
          <a:prstGeom prst="rect">
            <a:avLst/>
          </a:prstGeom>
        </p:spPr>
      </p:pic>
      <p:pic>
        <p:nvPicPr>
          <p:cNvPr id="6" name="Picture 2" descr="https://www.iis.u-tokyo.ac.jp/assets/img/header-logo@1x.png">
            <a:extLst>
              <a:ext uri="{FF2B5EF4-FFF2-40B4-BE49-F238E27FC236}">
                <a16:creationId xmlns:a16="http://schemas.microsoft.com/office/drawing/2014/main" id="{5BC085F0-712C-4F32-8678-5BE0356F9F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16703" y="5978375"/>
            <a:ext cx="1961101" cy="7089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penn state logo">
            <a:extLst>
              <a:ext uri="{FF2B5EF4-FFF2-40B4-BE49-F238E27FC236}">
                <a16:creationId xmlns:a16="http://schemas.microsoft.com/office/drawing/2014/main" id="{D4187FD8-6411-49BA-9F6B-D1FCDA0B80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08392" y="5978376"/>
            <a:ext cx="2174578" cy="708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9289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図 125">
            <a:extLst>
              <a:ext uri="{FF2B5EF4-FFF2-40B4-BE49-F238E27FC236}">
                <a16:creationId xmlns:a16="http://schemas.microsoft.com/office/drawing/2014/main" id="{B43A6841-6A4F-417B-B292-D0E2F1AD2355}"/>
              </a:ext>
            </a:extLst>
          </p:cNvPr>
          <p:cNvPicPr>
            <a:picLocks noChangeAspect="1"/>
          </p:cNvPicPr>
          <p:nvPr/>
        </p:nvPicPr>
        <p:blipFill>
          <a:blip r:embed="rId3"/>
          <a:stretch>
            <a:fillRect/>
          </a:stretch>
        </p:blipFill>
        <p:spPr>
          <a:xfrm>
            <a:off x="7501883" y="3750269"/>
            <a:ext cx="3965875" cy="2941479"/>
          </a:xfrm>
          <a:prstGeom prst="rect">
            <a:avLst/>
          </a:prstGeom>
        </p:spPr>
      </p:pic>
      <p:sp>
        <p:nvSpPr>
          <p:cNvPr id="2" name="タイトル 1">
            <a:extLst>
              <a:ext uri="{FF2B5EF4-FFF2-40B4-BE49-F238E27FC236}">
                <a16:creationId xmlns:a16="http://schemas.microsoft.com/office/drawing/2014/main" id="{9947C28E-78CE-4644-9D9F-268AD2A9DB3B}"/>
              </a:ext>
            </a:extLst>
          </p:cNvPr>
          <p:cNvSpPr>
            <a:spLocks noGrp="1"/>
          </p:cNvSpPr>
          <p:nvPr>
            <p:ph type="title"/>
          </p:nvPr>
        </p:nvSpPr>
        <p:spPr>
          <a:xfrm>
            <a:off x="838200" y="365125"/>
            <a:ext cx="10515600" cy="1325563"/>
          </a:xfrm>
        </p:spPr>
        <p:txBody>
          <a:bodyPr/>
          <a:lstStyle/>
          <a:p>
            <a:r>
              <a:rPr kumimoji="1" lang="en-US" altLang="ja-JP" dirty="0"/>
              <a:t>Experimental design</a:t>
            </a:r>
            <a:endParaRPr kumimoji="1" lang="ja-JP" altLang="en-US" dirty="0"/>
          </a:p>
        </p:txBody>
      </p:sp>
      <p:sp>
        <p:nvSpPr>
          <p:cNvPr id="50" name="テキスト ボックス 49">
            <a:extLst>
              <a:ext uri="{FF2B5EF4-FFF2-40B4-BE49-F238E27FC236}">
                <a16:creationId xmlns:a16="http://schemas.microsoft.com/office/drawing/2014/main" id="{02271048-F590-40DF-8A71-CFAFCE8F9161}"/>
              </a:ext>
            </a:extLst>
          </p:cNvPr>
          <p:cNvSpPr txBox="1"/>
          <p:nvPr/>
        </p:nvSpPr>
        <p:spPr>
          <a:xfrm>
            <a:off x="740567" y="1565955"/>
            <a:ext cx="6104861" cy="2431435"/>
          </a:xfrm>
          <a:prstGeom prst="rect">
            <a:avLst/>
          </a:prstGeom>
          <a:noFill/>
        </p:spPr>
        <p:txBody>
          <a:bodyPr wrap="square" rtlCol="0">
            <a:spAutoFit/>
          </a:bodyPr>
          <a:lstStyle/>
          <a:p>
            <a:r>
              <a:rPr kumimoji="1" lang="en-US" altLang="ja-JP" sz="2400" b="1" dirty="0"/>
              <a:t>Assimilate various time-averaged data</a:t>
            </a:r>
          </a:p>
          <a:p>
            <a:pPr marL="342900" indent="-342900">
              <a:buFontTx/>
              <a:buChar char="-"/>
            </a:pPr>
            <a:r>
              <a:rPr lang="en-US" altLang="ja-JP" sz="2000" dirty="0"/>
              <a:t>Surface temperature (SAT, SST) (N=435)</a:t>
            </a:r>
          </a:p>
          <a:p>
            <a:pPr marL="342900" indent="-342900">
              <a:buFontTx/>
              <a:buChar char="-"/>
            </a:pPr>
            <a:r>
              <a:rPr lang="en-US" altLang="ja-JP" sz="2000" dirty="0"/>
              <a:t>1dy, 3dy, 10dy, 1mo, 3mo, 6mo, 1yr mean</a:t>
            </a:r>
          </a:p>
          <a:p>
            <a:endParaRPr lang="en-US" altLang="ja-JP" sz="2400" b="1" dirty="0"/>
          </a:p>
          <a:p>
            <a:r>
              <a:rPr kumimoji="1" lang="en-US" altLang="ja-JP" sz="2400" b="1" dirty="0"/>
              <a:t>Perfect model OSSE</a:t>
            </a:r>
          </a:p>
          <a:p>
            <a:pPr marL="342900" indent="-342900">
              <a:buFontTx/>
              <a:buChar char="-"/>
            </a:pPr>
            <a:r>
              <a:rPr lang="en-US" altLang="ja-JP" sz="2000" dirty="0"/>
              <a:t>SPEEDY w/ slab ocean (</a:t>
            </a:r>
            <a:r>
              <a:rPr lang="en-US" altLang="ja-JP" sz="2000" dirty="0" err="1"/>
              <a:t>Molteni</a:t>
            </a:r>
            <a:r>
              <a:rPr lang="en-US" altLang="ja-JP" sz="2000" dirty="0"/>
              <a:t>, 2003)</a:t>
            </a:r>
          </a:p>
          <a:p>
            <a:pPr marL="342900" indent="-342900">
              <a:buFontTx/>
              <a:buChar char="-"/>
            </a:pPr>
            <a:r>
              <a:rPr lang="en-US" altLang="ja-JP" sz="2000" dirty="0"/>
              <a:t>LETKF (Hunt, 2007) with 30 member</a:t>
            </a:r>
          </a:p>
        </p:txBody>
      </p:sp>
      <p:sp>
        <p:nvSpPr>
          <p:cNvPr id="52" name="テキスト ボックス 51">
            <a:extLst>
              <a:ext uri="{FF2B5EF4-FFF2-40B4-BE49-F238E27FC236}">
                <a16:creationId xmlns:a16="http://schemas.microsoft.com/office/drawing/2014/main" id="{55FEF1A1-1615-4024-A021-6B358CDC2C3B}"/>
              </a:ext>
            </a:extLst>
          </p:cNvPr>
          <p:cNvSpPr txBox="1"/>
          <p:nvPr/>
        </p:nvSpPr>
        <p:spPr>
          <a:xfrm>
            <a:off x="718632" y="4168237"/>
            <a:ext cx="6148729" cy="2308324"/>
          </a:xfrm>
          <a:prstGeom prst="rect">
            <a:avLst/>
          </a:prstGeom>
          <a:noFill/>
        </p:spPr>
        <p:txBody>
          <a:bodyPr wrap="square" rtlCol="0">
            <a:spAutoFit/>
          </a:bodyPr>
          <a:lstStyle/>
          <a:p>
            <a:r>
              <a:rPr kumimoji="1" lang="en-US" altLang="ja-JP" sz="2400" b="1" dirty="0"/>
              <a:t>Experiments</a:t>
            </a:r>
          </a:p>
          <a:p>
            <a:pPr marL="342900" indent="-342900">
              <a:buFontTx/>
              <a:buChar char="-"/>
            </a:pPr>
            <a:r>
              <a:rPr kumimoji="1" lang="en-US" altLang="ja-JP" sz="2000" b="1" dirty="0" err="1"/>
              <a:t>NoDA</a:t>
            </a:r>
            <a:endParaRPr kumimoji="1" lang="en-US" altLang="ja-JP" sz="2000" b="1" dirty="0"/>
          </a:p>
          <a:p>
            <a:pPr marL="342900" indent="-342900">
              <a:buFontTx/>
              <a:buChar char="-"/>
            </a:pPr>
            <a:r>
              <a:rPr lang="en-US" altLang="ja-JP" sz="2000" b="1" dirty="0"/>
              <a:t>Offline</a:t>
            </a:r>
            <a:r>
              <a:rPr lang="en-US" altLang="ja-JP" sz="2000" dirty="0"/>
              <a:t> (</a:t>
            </a:r>
            <a:r>
              <a:rPr lang="en-US" altLang="ja-JP" sz="2000" dirty="0" err="1"/>
              <a:t>Bhend</a:t>
            </a:r>
            <a:r>
              <a:rPr lang="en-US" altLang="ja-JP" sz="2000" dirty="0"/>
              <a:t> et al., 2012)</a:t>
            </a:r>
            <a:endParaRPr kumimoji="1" lang="en-US" altLang="ja-JP" sz="2000" dirty="0"/>
          </a:p>
          <a:p>
            <a:pPr marL="342900" indent="-342900">
              <a:buFontTx/>
              <a:buChar char="-"/>
            </a:pPr>
            <a:r>
              <a:rPr kumimoji="1" lang="en-US" altLang="ja-JP" sz="2000" b="1" dirty="0"/>
              <a:t>IAU</a:t>
            </a:r>
            <a:r>
              <a:rPr kumimoji="1" lang="en-US" altLang="ja-JP" sz="2000" dirty="0"/>
              <a:t> (</a:t>
            </a:r>
            <a:r>
              <a:rPr kumimoji="1" lang="en-US" altLang="ja-JP" sz="2000" b="1" dirty="0"/>
              <a:t>Online-DA</a:t>
            </a:r>
            <a:r>
              <a:rPr kumimoji="1" lang="en-US" altLang="ja-JP" sz="2000" dirty="0"/>
              <a:t>; Bloom et al., 1998)</a:t>
            </a:r>
          </a:p>
          <a:p>
            <a:pPr marL="800100" lvl="1" indent="-342900">
              <a:buFontTx/>
              <a:buChar char="-"/>
            </a:pPr>
            <a:r>
              <a:rPr lang="en-US" altLang="ja-JP" sz="2000" dirty="0"/>
              <a:t>Analyze time-mean field first</a:t>
            </a:r>
          </a:p>
          <a:p>
            <a:pPr marL="800100" lvl="1" indent="-342900">
              <a:buFontTx/>
              <a:buChar char="-"/>
            </a:pPr>
            <a:r>
              <a:rPr kumimoji="1" lang="en-US" altLang="ja-JP" sz="2000" dirty="0"/>
              <a:t>The time-mean field analysis is incremented every model step</a:t>
            </a:r>
            <a:endParaRPr kumimoji="1" lang="ja-JP" altLang="en-US" sz="2000" dirty="0"/>
          </a:p>
        </p:txBody>
      </p:sp>
      <p:sp>
        <p:nvSpPr>
          <p:cNvPr id="90" name="テキスト ボックス 89">
            <a:extLst>
              <a:ext uri="{FF2B5EF4-FFF2-40B4-BE49-F238E27FC236}">
                <a16:creationId xmlns:a16="http://schemas.microsoft.com/office/drawing/2014/main" id="{06B2B69B-1512-4CEC-B3F8-869823CA8CF5}"/>
              </a:ext>
            </a:extLst>
          </p:cNvPr>
          <p:cNvSpPr txBox="1"/>
          <p:nvPr/>
        </p:nvSpPr>
        <p:spPr>
          <a:xfrm>
            <a:off x="7418272" y="3788012"/>
            <a:ext cx="831274" cy="371146"/>
          </a:xfrm>
          <a:prstGeom prst="rect">
            <a:avLst/>
          </a:prstGeom>
          <a:noFill/>
          <a:ln>
            <a:solidFill>
              <a:schemeClr val="tx1"/>
            </a:solidFill>
          </a:ln>
        </p:spPr>
        <p:txBody>
          <a:bodyPr wrap="square" rtlCol="0">
            <a:spAutoFit/>
          </a:bodyPr>
          <a:lstStyle/>
          <a:p>
            <a:pPr algn="ctr"/>
            <a:r>
              <a:rPr lang="en-US" altLang="ja-JP" b="1" dirty="0"/>
              <a:t>IAU</a:t>
            </a:r>
            <a:endParaRPr kumimoji="1" lang="ja-JP" altLang="en-US" b="1" dirty="0"/>
          </a:p>
        </p:txBody>
      </p:sp>
      <p:pic>
        <p:nvPicPr>
          <p:cNvPr id="9" name="図 8">
            <a:extLst>
              <a:ext uri="{FF2B5EF4-FFF2-40B4-BE49-F238E27FC236}">
                <a16:creationId xmlns:a16="http://schemas.microsoft.com/office/drawing/2014/main" id="{F78C4AAF-E374-41BA-87AE-0C5A7EE6B4A3}"/>
              </a:ext>
            </a:extLst>
          </p:cNvPr>
          <p:cNvPicPr>
            <a:picLocks noChangeAspect="1"/>
          </p:cNvPicPr>
          <p:nvPr/>
        </p:nvPicPr>
        <p:blipFill rotWithShape="1">
          <a:blip r:embed="rId4">
            <a:extLst>
              <a:ext uri="{28A0092B-C50C-407E-A947-70E740481C1C}">
                <a14:useLocalDpi xmlns:a14="http://schemas.microsoft.com/office/drawing/2010/main" val="0"/>
              </a:ext>
            </a:extLst>
          </a:blip>
          <a:srcRect l="3256" t="14718" r="6959" b="17749"/>
          <a:stretch/>
        </p:blipFill>
        <p:spPr>
          <a:xfrm>
            <a:off x="7105076" y="761482"/>
            <a:ext cx="4606002" cy="2677110"/>
          </a:xfrm>
          <a:prstGeom prst="rect">
            <a:avLst/>
          </a:prstGeom>
        </p:spPr>
      </p:pic>
      <p:sp>
        <p:nvSpPr>
          <p:cNvPr id="10" name="テキスト ボックス 9">
            <a:extLst>
              <a:ext uri="{FF2B5EF4-FFF2-40B4-BE49-F238E27FC236}">
                <a16:creationId xmlns:a16="http://schemas.microsoft.com/office/drawing/2014/main" id="{EA03666F-AB8A-4C1F-91DD-2BD38BA9263F}"/>
              </a:ext>
            </a:extLst>
          </p:cNvPr>
          <p:cNvSpPr txBox="1"/>
          <p:nvPr/>
        </p:nvSpPr>
        <p:spPr>
          <a:xfrm>
            <a:off x="7394222" y="459396"/>
            <a:ext cx="3744020" cy="369332"/>
          </a:xfrm>
          <a:prstGeom prst="rect">
            <a:avLst/>
          </a:prstGeom>
          <a:noFill/>
        </p:spPr>
        <p:txBody>
          <a:bodyPr wrap="square" rtlCol="0">
            <a:spAutoFit/>
          </a:bodyPr>
          <a:lstStyle/>
          <a:p>
            <a:r>
              <a:rPr kumimoji="1" lang="en-US" altLang="ja-JP" dirty="0"/>
              <a:t>Observation site</a:t>
            </a:r>
            <a:endParaRPr kumimoji="1" lang="ja-JP" altLang="en-US" dirty="0"/>
          </a:p>
        </p:txBody>
      </p:sp>
      <p:sp>
        <p:nvSpPr>
          <p:cNvPr id="3" name="スライド番号プレースホルダー 2">
            <a:extLst>
              <a:ext uri="{FF2B5EF4-FFF2-40B4-BE49-F238E27FC236}">
                <a16:creationId xmlns:a16="http://schemas.microsoft.com/office/drawing/2014/main" id="{C85122FB-5679-4FFE-A870-E48EB0C77515}"/>
              </a:ext>
            </a:extLst>
          </p:cNvPr>
          <p:cNvSpPr>
            <a:spLocks noGrp="1"/>
          </p:cNvSpPr>
          <p:nvPr>
            <p:ph type="sldNum" sz="quarter" idx="12"/>
          </p:nvPr>
        </p:nvSpPr>
        <p:spPr/>
        <p:txBody>
          <a:bodyPr/>
          <a:lstStyle/>
          <a:p>
            <a:fld id="{A8BF0A9E-0348-47DD-BE55-B1BB891F4776}" type="slidenum">
              <a:rPr kumimoji="1" lang="ja-JP" altLang="en-US" smtClean="0"/>
              <a:t>10</a:t>
            </a:fld>
            <a:endParaRPr kumimoji="1" lang="ja-JP" altLang="en-US"/>
          </a:p>
        </p:txBody>
      </p:sp>
    </p:spTree>
    <p:extLst>
      <p:ext uri="{BB962C8B-B14F-4D97-AF65-F5344CB8AC3E}">
        <p14:creationId xmlns:p14="http://schemas.microsoft.com/office/powerpoint/2010/main" val="2228480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9BCB6C-ABE8-4470-912C-9E7FB34AE722}"/>
              </a:ext>
            </a:extLst>
          </p:cNvPr>
          <p:cNvSpPr>
            <a:spLocks noGrp="1"/>
          </p:cNvSpPr>
          <p:nvPr>
            <p:ph type="title"/>
          </p:nvPr>
        </p:nvSpPr>
        <p:spPr>
          <a:xfrm>
            <a:off x="409218" y="365125"/>
            <a:ext cx="10515600" cy="1325563"/>
          </a:xfrm>
        </p:spPr>
        <p:txBody>
          <a:bodyPr>
            <a:normAutofit/>
          </a:bodyPr>
          <a:lstStyle/>
          <a:p>
            <a:r>
              <a:rPr lang="en-US" altLang="ja-JP" sz="4000" dirty="0"/>
              <a:t>IAU improves state estimates</a:t>
            </a:r>
            <a:endParaRPr kumimoji="1" lang="ja-JP" altLang="en-US" sz="4000" dirty="0"/>
          </a:p>
        </p:txBody>
      </p:sp>
      <p:graphicFrame>
        <p:nvGraphicFramePr>
          <p:cNvPr id="3" name="グラフ 2">
            <a:extLst>
              <a:ext uri="{FF2B5EF4-FFF2-40B4-BE49-F238E27FC236}">
                <a16:creationId xmlns:a16="http://schemas.microsoft.com/office/drawing/2014/main" id="{D5DD6CD4-C247-4FED-A7B8-2D5685241803}"/>
              </a:ext>
            </a:extLst>
          </p:cNvPr>
          <p:cNvGraphicFramePr>
            <a:graphicFrameLocks/>
          </p:cNvGraphicFramePr>
          <p:nvPr>
            <p:extLst>
              <p:ext uri="{D42A27DB-BD31-4B8C-83A1-F6EECF244321}">
                <p14:modId xmlns:p14="http://schemas.microsoft.com/office/powerpoint/2010/main" val="3840979065"/>
              </p:ext>
            </p:extLst>
          </p:nvPr>
        </p:nvGraphicFramePr>
        <p:xfrm>
          <a:off x="607600" y="2800138"/>
          <a:ext cx="6034239" cy="3513763"/>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3745C870-D850-496B-A75E-F29DC71592E6}"/>
                  </a:ext>
                </a:extLst>
              </p:cNvPr>
              <p:cNvSpPr txBox="1"/>
              <p:nvPr/>
            </p:nvSpPr>
            <p:spPr>
              <a:xfrm>
                <a:off x="1162905" y="1807522"/>
                <a:ext cx="5478934" cy="567656"/>
              </a:xfrm>
              <a:prstGeom prst="rect">
                <a:avLst/>
              </a:prstGeom>
              <a:solidFill>
                <a:schemeClr val="bg1">
                  <a:lumMod val="85000"/>
                </a:schemeClr>
              </a:solid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kumimoji="1" lang="en-US" altLang="ja-JP" b="1" i="0" smtClean="0">
                          <a:latin typeface="Cambria Math" panose="02040503050406030204" pitchFamily="18" charset="0"/>
                        </a:rPr>
                        <m:t>𝐑𝐌𝐒𝐄</m:t>
                      </m:r>
                      <m:r>
                        <a:rPr kumimoji="1" lang="en-US" altLang="ja-JP" b="1" i="0" smtClean="0">
                          <a:latin typeface="Cambria Math" panose="02040503050406030204" pitchFamily="18" charset="0"/>
                        </a:rPr>
                        <m:t> </m:t>
                      </m:r>
                      <m:r>
                        <a:rPr kumimoji="1" lang="en-US" altLang="ja-JP" b="1" i="0" smtClean="0">
                          <a:latin typeface="Cambria Math" panose="02040503050406030204" pitchFamily="18" charset="0"/>
                        </a:rPr>
                        <m:t>𝐫𝐞𝐝𝐮𝐜𝐭𝐢𝐨𝐧</m:t>
                      </m:r>
                      <m:r>
                        <a:rPr kumimoji="1" lang="en-US" altLang="ja-JP" b="0" i="1" smtClean="0">
                          <a:latin typeface="Cambria Math" panose="02040503050406030204" pitchFamily="18" charset="0"/>
                        </a:rPr>
                        <m:t>=</m:t>
                      </m:r>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𝑅𝑀𝑆</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𝐸</m:t>
                              </m:r>
                            </m:e>
                            <m:sub>
                              <m:r>
                                <m:rPr>
                                  <m:sty m:val="p"/>
                                </m:rPr>
                                <a:rPr kumimoji="1" lang="en-US" altLang="ja-JP" b="0" i="0" smtClean="0">
                                  <a:latin typeface="Cambria Math" panose="02040503050406030204" pitchFamily="18" charset="0"/>
                                </a:rPr>
                                <m:t>NoDA</m:t>
                              </m:r>
                            </m:sub>
                          </m:sSub>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𝑅𝑀𝑆</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𝐸</m:t>
                              </m:r>
                            </m:e>
                            <m:sub>
                              <m:r>
                                <a:rPr kumimoji="1" lang="en-US" altLang="ja-JP" b="0" i="1" smtClean="0">
                                  <a:latin typeface="Cambria Math" panose="02040503050406030204" pitchFamily="18" charset="0"/>
                                </a:rPr>
                                <m:t>𝐼𝐴𝑈</m:t>
                              </m:r>
                            </m:sub>
                          </m:sSub>
                        </m:num>
                        <m:den>
                          <m:r>
                            <a:rPr kumimoji="1" lang="en-US" altLang="ja-JP" b="0" i="1" smtClean="0">
                              <a:latin typeface="Cambria Math" panose="02040503050406030204" pitchFamily="18" charset="0"/>
                            </a:rPr>
                            <m:t>𝑅𝑀𝑆</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𝐸</m:t>
                              </m:r>
                            </m:e>
                            <m:sub>
                              <m:r>
                                <m:rPr>
                                  <m:sty m:val="p"/>
                                </m:rPr>
                                <a:rPr kumimoji="1" lang="en-US" altLang="ja-JP" b="0" i="0" smtClean="0">
                                  <a:latin typeface="Cambria Math" panose="02040503050406030204" pitchFamily="18" charset="0"/>
                                </a:rPr>
                                <m:t>NODA</m:t>
                              </m:r>
                            </m:sub>
                          </m:sSub>
                        </m:den>
                      </m:f>
                      <m:r>
                        <a:rPr kumimoji="1" lang="en-US" altLang="ja-JP" b="0" i="1" smtClean="0">
                          <a:latin typeface="Cambria Math" panose="02040503050406030204" pitchFamily="18" charset="0"/>
                          <a:ea typeface="Cambria Math" panose="02040503050406030204" pitchFamily="18" charset="0"/>
                        </a:rPr>
                        <m:t>×100 [%]</m:t>
                      </m:r>
                    </m:oMath>
                  </m:oMathPara>
                </a14:m>
                <a:endParaRPr kumimoji="1" lang="ja-JP" altLang="en-US" dirty="0"/>
              </a:p>
            </p:txBody>
          </p:sp>
        </mc:Choice>
        <mc:Fallback xmlns="">
          <p:sp>
            <p:nvSpPr>
              <p:cNvPr id="4" name="テキスト ボックス 3">
                <a:extLst>
                  <a:ext uri="{FF2B5EF4-FFF2-40B4-BE49-F238E27FC236}">
                    <a16:creationId xmlns:a16="http://schemas.microsoft.com/office/drawing/2014/main" id="{3745C870-D850-496B-A75E-F29DC71592E6}"/>
                  </a:ext>
                </a:extLst>
              </p:cNvPr>
              <p:cNvSpPr txBox="1">
                <a:spLocks noRot="1" noChangeAspect="1" noMove="1" noResize="1" noEditPoints="1" noAdjustHandles="1" noChangeArrowheads="1" noChangeShapeType="1" noTextEdit="1"/>
              </p:cNvSpPr>
              <p:nvPr/>
            </p:nvSpPr>
            <p:spPr>
              <a:xfrm>
                <a:off x="1162905" y="1807522"/>
                <a:ext cx="5478934" cy="567656"/>
              </a:xfrm>
              <a:prstGeom prst="rect">
                <a:avLst/>
              </a:prstGeom>
              <a:blipFill>
                <a:blip r:embed="rId4"/>
                <a:stretch>
                  <a:fillRect/>
                </a:stretch>
              </a:blipFill>
            </p:spPr>
            <p:txBody>
              <a:bodyPr/>
              <a:lstStyle/>
              <a:p>
                <a:r>
                  <a:rPr lang="ja-JP" altLang="en-US">
                    <a:noFill/>
                  </a:rPr>
                  <a:t> </a:t>
                </a:r>
              </a:p>
            </p:txBody>
          </p:sp>
        </mc:Fallback>
      </mc:AlternateContent>
      <p:pic>
        <p:nvPicPr>
          <p:cNvPr id="12" name="図 11">
            <a:extLst>
              <a:ext uri="{FF2B5EF4-FFF2-40B4-BE49-F238E27FC236}">
                <a16:creationId xmlns:a16="http://schemas.microsoft.com/office/drawing/2014/main" id="{24507F47-31BB-47EB-9C3C-A8AE9C9BD14F}"/>
              </a:ext>
            </a:extLst>
          </p:cNvPr>
          <p:cNvPicPr>
            <a:picLocks noChangeAspect="1"/>
          </p:cNvPicPr>
          <p:nvPr/>
        </p:nvPicPr>
        <p:blipFill rotWithShape="1">
          <a:blip r:embed="rId5">
            <a:extLst>
              <a:ext uri="{28A0092B-C50C-407E-A947-70E740481C1C}">
                <a14:useLocalDpi xmlns:a14="http://schemas.microsoft.com/office/drawing/2010/main" val="0"/>
              </a:ext>
            </a:extLst>
          </a:blip>
          <a:srcRect l="7244" t="15431" r="5702" b="5324"/>
          <a:stretch/>
        </p:blipFill>
        <p:spPr>
          <a:xfrm>
            <a:off x="7372563" y="3789887"/>
            <a:ext cx="4211838" cy="2962634"/>
          </a:xfrm>
          <a:prstGeom prst="rect">
            <a:avLst/>
          </a:prstGeom>
        </p:spPr>
      </p:pic>
      <p:pic>
        <p:nvPicPr>
          <p:cNvPr id="22" name="図 21">
            <a:extLst>
              <a:ext uri="{FF2B5EF4-FFF2-40B4-BE49-F238E27FC236}">
                <a16:creationId xmlns:a16="http://schemas.microsoft.com/office/drawing/2014/main" id="{526786EB-9D3E-40D6-9775-8C3BB498424D}"/>
              </a:ext>
            </a:extLst>
          </p:cNvPr>
          <p:cNvPicPr>
            <a:picLocks noChangeAspect="1"/>
          </p:cNvPicPr>
          <p:nvPr/>
        </p:nvPicPr>
        <p:blipFill rotWithShape="1">
          <a:blip r:embed="rId6">
            <a:extLst>
              <a:ext uri="{28A0092B-C50C-407E-A947-70E740481C1C}">
                <a14:useLocalDpi xmlns:a14="http://schemas.microsoft.com/office/drawing/2010/main" val="0"/>
              </a:ext>
            </a:extLst>
          </a:blip>
          <a:srcRect l="7244" t="15431" r="5702" b="5324"/>
          <a:stretch/>
        </p:blipFill>
        <p:spPr>
          <a:xfrm>
            <a:off x="7372562" y="466351"/>
            <a:ext cx="4211838" cy="2962634"/>
          </a:xfrm>
          <a:prstGeom prst="rect">
            <a:avLst/>
          </a:prstGeom>
        </p:spPr>
      </p:pic>
      <p:sp>
        <p:nvSpPr>
          <p:cNvPr id="23" name="テキスト ボックス 22">
            <a:extLst>
              <a:ext uri="{FF2B5EF4-FFF2-40B4-BE49-F238E27FC236}">
                <a16:creationId xmlns:a16="http://schemas.microsoft.com/office/drawing/2014/main" id="{4AF4C4A5-4288-4B4C-902B-1D1E94F859AC}"/>
              </a:ext>
            </a:extLst>
          </p:cNvPr>
          <p:cNvSpPr txBox="1"/>
          <p:nvPr/>
        </p:nvSpPr>
        <p:spPr>
          <a:xfrm>
            <a:off x="7822664" y="237446"/>
            <a:ext cx="3311633" cy="369332"/>
          </a:xfrm>
          <a:prstGeom prst="rect">
            <a:avLst/>
          </a:prstGeom>
          <a:noFill/>
        </p:spPr>
        <p:txBody>
          <a:bodyPr wrap="square" rtlCol="0">
            <a:spAutoFit/>
          </a:bodyPr>
          <a:lstStyle/>
          <a:p>
            <a:pPr algn="ctr"/>
            <a:r>
              <a:rPr kumimoji="1" lang="en-US" altLang="ja-JP" b="1" dirty="0"/>
              <a:t>RMSE reduction [%]</a:t>
            </a:r>
            <a:endParaRPr kumimoji="1" lang="ja-JP" altLang="en-US" b="1" dirty="0"/>
          </a:p>
        </p:txBody>
      </p:sp>
      <p:sp>
        <p:nvSpPr>
          <p:cNvPr id="24" name="テキスト ボックス 23">
            <a:extLst>
              <a:ext uri="{FF2B5EF4-FFF2-40B4-BE49-F238E27FC236}">
                <a16:creationId xmlns:a16="http://schemas.microsoft.com/office/drawing/2014/main" id="{A02CBFF6-C50F-46D1-8A3E-F1C97690D342}"/>
              </a:ext>
            </a:extLst>
          </p:cNvPr>
          <p:cNvSpPr txBox="1"/>
          <p:nvPr/>
        </p:nvSpPr>
        <p:spPr>
          <a:xfrm>
            <a:off x="8042167" y="3512607"/>
            <a:ext cx="3311633" cy="369332"/>
          </a:xfrm>
          <a:prstGeom prst="rect">
            <a:avLst/>
          </a:prstGeom>
          <a:noFill/>
        </p:spPr>
        <p:txBody>
          <a:bodyPr wrap="square" rtlCol="0">
            <a:spAutoFit/>
          </a:bodyPr>
          <a:lstStyle/>
          <a:p>
            <a:pPr algn="ctr"/>
            <a:r>
              <a:rPr kumimoji="1" lang="en-US" altLang="ja-JP" b="1" dirty="0"/>
              <a:t>Corr. [-]</a:t>
            </a:r>
            <a:endParaRPr kumimoji="1" lang="ja-JP" altLang="en-US" b="1" dirty="0"/>
          </a:p>
        </p:txBody>
      </p:sp>
      <p:sp>
        <p:nvSpPr>
          <p:cNvPr id="25" name="テキスト ボックス 24">
            <a:extLst>
              <a:ext uri="{FF2B5EF4-FFF2-40B4-BE49-F238E27FC236}">
                <a16:creationId xmlns:a16="http://schemas.microsoft.com/office/drawing/2014/main" id="{60922F2B-00A3-4D45-B1C8-FD51C3DA7D5C}"/>
              </a:ext>
            </a:extLst>
          </p:cNvPr>
          <p:cNvSpPr txBox="1"/>
          <p:nvPr/>
        </p:nvSpPr>
        <p:spPr>
          <a:xfrm>
            <a:off x="1240431" y="2643638"/>
            <a:ext cx="5211735" cy="369332"/>
          </a:xfrm>
          <a:prstGeom prst="rect">
            <a:avLst/>
          </a:prstGeom>
          <a:noFill/>
        </p:spPr>
        <p:txBody>
          <a:bodyPr wrap="square" rtlCol="0">
            <a:spAutoFit/>
          </a:bodyPr>
          <a:lstStyle/>
          <a:p>
            <a:r>
              <a:rPr kumimoji="1" lang="en-US" altLang="ja-JP" b="1" dirty="0"/>
              <a:t>Global average of RMSE reduction [%]</a:t>
            </a:r>
            <a:endParaRPr kumimoji="1" lang="ja-JP" altLang="en-US" b="1" dirty="0"/>
          </a:p>
        </p:txBody>
      </p:sp>
      <p:sp>
        <p:nvSpPr>
          <p:cNvPr id="26" name="テキスト ボックス 25">
            <a:extLst>
              <a:ext uri="{FF2B5EF4-FFF2-40B4-BE49-F238E27FC236}">
                <a16:creationId xmlns:a16="http://schemas.microsoft.com/office/drawing/2014/main" id="{15383B81-F4FB-47EE-ABF7-390136F28964}"/>
              </a:ext>
            </a:extLst>
          </p:cNvPr>
          <p:cNvSpPr txBox="1"/>
          <p:nvPr/>
        </p:nvSpPr>
        <p:spPr>
          <a:xfrm>
            <a:off x="1240431" y="6285735"/>
            <a:ext cx="5260368" cy="369332"/>
          </a:xfrm>
          <a:prstGeom prst="rect">
            <a:avLst/>
          </a:prstGeom>
          <a:noFill/>
        </p:spPr>
        <p:txBody>
          <a:bodyPr wrap="square" rtlCol="0">
            <a:spAutoFit/>
          </a:bodyPr>
          <a:lstStyle/>
          <a:p>
            <a:pPr algn="ctr"/>
            <a:r>
              <a:rPr lang="en-US" altLang="ja-JP" b="1" dirty="0"/>
              <a:t>Temporal representation</a:t>
            </a:r>
            <a:r>
              <a:rPr kumimoji="1" lang="en-US" altLang="ja-JP" b="1" dirty="0"/>
              <a:t> of obs. (=DA cycle)</a:t>
            </a:r>
            <a:endParaRPr kumimoji="1" lang="ja-JP" altLang="en-US" b="1" dirty="0"/>
          </a:p>
        </p:txBody>
      </p:sp>
      <p:sp>
        <p:nvSpPr>
          <p:cNvPr id="5" name="テキスト ボックス 4">
            <a:extLst>
              <a:ext uri="{FF2B5EF4-FFF2-40B4-BE49-F238E27FC236}">
                <a16:creationId xmlns:a16="http://schemas.microsoft.com/office/drawing/2014/main" id="{2FB90E9B-DF48-4BA4-9F79-E0B22398CCAC}"/>
              </a:ext>
            </a:extLst>
          </p:cNvPr>
          <p:cNvSpPr txBox="1"/>
          <p:nvPr/>
        </p:nvSpPr>
        <p:spPr>
          <a:xfrm>
            <a:off x="1786467" y="1264356"/>
            <a:ext cx="5032022" cy="369332"/>
          </a:xfrm>
          <a:prstGeom prst="rect">
            <a:avLst/>
          </a:prstGeom>
          <a:noFill/>
        </p:spPr>
        <p:txBody>
          <a:bodyPr wrap="square" rtlCol="0">
            <a:spAutoFit/>
          </a:bodyPr>
          <a:lstStyle/>
          <a:p>
            <a:pPr algn="r"/>
            <a:r>
              <a:rPr lang="en-US" altLang="ja-JP" b="1" dirty="0"/>
              <a:t>relative to</a:t>
            </a:r>
            <a:r>
              <a:rPr kumimoji="1" lang="en-US" altLang="ja-JP" b="1" dirty="0"/>
              <a:t> </a:t>
            </a:r>
            <a:r>
              <a:rPr kumimoji="1" lang="en-US" altLang="ja-JP" b="1" dirty="0" err="1"/>
              <a:t>NoDA</a:t>
            </a:r>
            <a:endParaRPr kumimoji="1" lang="ja-JP" altLang="en-US" b="1" dirty="0"/>
          </a:p>
        </p:txBody>
      </p:sp>
      <p:sp>
        <p:nvSpPr>
          <p:cNvPr id="13" name="テキスト ボックス 12">
            <a:extLst>
              <a:ext uri="{FF2B5EF4-FFF2-40B4-BE49-F238E27FC236}">
                <a16:creationId xmlns:a16="http://schemas.microsoft.com/office/drawing/2014/main" id="{0CE838EB-2455-46B2-B579-2F6E8984171B}"/>
              </a:ext>
            </a:extLst>
          </p:cNvPr>
          <p:cNvSpPr txBox="1"/>
          <p:nvPr/>
        </p:nvSpPr>
        <p:spPr>
          <a:xfrm>
            <a:off x="10692292" y="248291"/>
            <a:ext cx="2003719" cy="307777"/>
          </a:xfrm>
          <a:prstGeom prst="rect">
            <a:avLst/>
          </a:prstGeom>
          <a:noFill/>
        </p:spPr>
        <p:txBody>
          <a:bodyPr wrap="square" rtlCol="0">
            <a:spAutoFit/>
          </a:bodyPr>
          <a:lstStyle/>
          <a:p>
            <a:r>
              <a:rPr lang="ja-JP" altLang="en-US" sz="1400" dirty="0">
                <a:solidFill>
                  <a:srgbClr val="2DE731"/>
                </a:solidFill>
              </a:rPr>
              <a:t>● </a:t>
            </a:r>
            <a:r>
              <a:rPr lang="en-US" altLang="ja-JP" sz="1400" dirty="0">
                <a:solidFill>
                  <a:srgbClr val="00B050"/>
                </a:solidFill>
              </a:rPr>
              <a:t>observation</a:t>
            </a:r>
            <a:endParaRPr kumimoji="1" lang="ja-JP" altLang="en-US" sz="1400" dirty="0">
              <a:solidFill>
                <a:srgbClr val="00B050"/>
              </a:solidFill>
            </a:endParaRPr>
          </a:p>
        </p:txBody>
      </p:sp>
      <p:sp>
        <p:nvSpPr>
          <p:cNvPr id="6" name="スライド番号プレースホルダー 5">
            <a:extLst>
              <a:ext uri="{FF2B5EF4-FFF2-40B4-BE49-F238E27FC236}">
                <a16:creationId xmlns:a16="http://schemas.microsoft.com/office/drawing/2014/main" id="{39C94DCE-8A87-43D9-9607-7D31DDAF5703}"/>
              </a:ext>
            </a:extLst>
          </p:cNvPr>
          <p:cNvSpPr>
            <a:spLocks noGrp="1"/>
          </p:cNvSpPr>
          <p:nvPr>
            <p:ph type="sldNum" sz="quarter" idx="12"/>
          </p:nvPr>
        </p:nvSpPr>
        <p:spPr/>
        <p:txBody>
          <a:bodyPr/>
          <a:lstStyle/>
          <a:p>
            <a:fld id="{A8BF0A9E-0348-47DD-BE55-B1BB891F4776}" type="slidenum">
              <a:rPr kumimoji="1" lang="ja-JP" altLang="en-US" smtClean="0"/>
              <a:t>11</a:t>
            </a:fld>
            <a:endParaRPr kumimoji="1" lang="ja-JP" altLang="en-US"/>
          </a:p>
        </p:txBody>
      </p:sp>
      <p:sp>
        <p:nvSpPr>
          <p:cNvPr id="7" name="右中かっこ 6">
            <a:extLst>
              <a:ext uri="{FF2B5EF4-FFF2-40B4-BE49-F238E27FC236}">
                <a16:creationId xmlns:a16="http://schemas.microsoft.com/office/drawing/2014/main" id="{6E69AC76-DA2D-475D-93C0-C8FB7E2A1EFE}"/>
              </a:ext>
            </a:extLst>
          </p:cNvPr>
          <p:cNvSpPr/>
          <p:nvPr/>
        </p:nvSpPr>
        <p:spPr>
          <a:xfrm rot="5400000">
            <a:off x="2331032" y="4482562"/>
            <a:ext cx="124679" cy="1935564"/>
          </a:xfrm>
          <a:prstGeom prst="rightBrace">
            <a:avLst>
              <a:gd name="adj1" fmla="val 0"/>
              <a:gd name="adj2" fmla="val 49942"/>
            </a:avLst>
          </a:prstGeom>
          <a:ln>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9B297D1A-1E4E-484F-B7C0-C56BCD208986}"/>
              </a:ext>
            </a:extLst>
          </p:cNvPr>
          <p:cNvSpPr txBox="1"/>
          <p:nvPr/>
        </p:nvSpPr>
        <p:spPr>
          <a:xfrm>
            <a:off x="1638247" y="5461916"/>
            <a:ext cx="1681216"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en-US" altLang="ja-JP" sz="1600" dirty="0"/>
              <a:t>1-yr simulation</a:t>
            </a:r>
            <a:endParaRPr kumimoji="1" lang="ja-JP" altLang="en-US" sz="1600" dirty="0"/>
          </a:p>
        </p:txBody>
      </p:sp>
      <p:sp>
        <p:nvSpPr>
          <p:cNvPr id="27" name="右中かっこ 26">
            <a:extLst>
              <a:ext uri="{FF2B5EF4-FFF2-40B4-BE49-F238E27FC236}">
                <a16:creationId xmlns:a16="http://schemas.microsoft.com/office/drawing/2014/main" id="{9C717308-8F69-4165-8BBE-6CBEEDB385D7}"/>
              </a:ext>
            </a:extLst>
          </p:cNvPr>
          <p:cNvSpPr/>
          <p:nvPr/>
        </p:nvSpPr>
        <p:spPr>
          <a:xfrm rot="5400000">
            <a:off x="4929803" y="3990481"/>
            <a:ext cx="124679" cy="2920045"/>
          </a:xfrm>
          <a:prstGeom prst="rightBrace">
            <a:avLst>
              <a:gd name="adj1" fmla="val 0"/>
              <a:gd name="adj2" fmla="val 49942"/>
            </a:avLst>
          </a:prstGeom>
          <a:ln>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E01140AC-CAB2-4F5A-94EA-265AA99CE638}"/>
              </a:ext>
            </a:extLst>
          </p:cNvPr>
          <p:cNvSpPr txBox="1"/>
          <p:nvPr/>
        </p:nvSpPr>
        <p:spPr>
          <a:xfrm>
            <a:off x="4187697" y="5462075"/>
            <a:ext cx="190830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altLang="ja-JP" sz="1600" dirty="0"/>
              <a:t>15</a:t>
            </a:r>
            <a:r>
              <a:rPr kumimoji="1" lang="en-US" altLang="ja-JP" sz="1600" dirty="0"/>
              <a:t>-yr simulation</a:t>
            </a:r>
            <a:endParaRPr kumimoji="1" lang="ja-JP" altLang="en-US" sz="1600" dirty="0"/>
          </a:p>
        </p:txBody>
      </p:sp>
      <p:sp>
        <p:nvSpPr>
          <p:cNvPr id="29" name="テキスト ボックス 28">
            <a:extLst>
              <a:ext uri="{FF2B5EF4-FFF2-40B4-BE49-F238E27FC236}">
                <a16:creationId xmlns:a16="http://schemas.microsoft.com/office/drawing/2014/main" id="{80877334-7F49-4C63-9516-259E3BB5CF65}"/>
              </a:ext>
            </a:extLst>
          </p:cNvPr>
          <p:cNvSpPr txBox="1"/>
          <p:nvPr/>
        </p:nvSpPr>
        <p:spPr>
          <a:xfrm rot="16200000">
            <a:off x="-1097902" y="3948164"/>
            <a:ext cx="2944413" cy="400110"/>
          </a:xfrm>
          <a:prstGeom prst="rect">
            <a:avLst/>
          </a:prstGeom>
          <a:noFill/>
        </p:spPr>
        <p:txBody>
          <a:bodyPr wrap="square" rtlCol="0">
            <a:spAutoFit/>
          </a:bodyPr>
          <a:lstStyle/>
          <a:p>
            <a:r>
              <a:rPr kumimoji="1" lang="en-US" altLang="ja-JP" sz="2000" b="1" dirty="0"/>
              <a:t>RMSE reduction [%]</a:t>
            </a:r>
            <a:endParaRPr kumimoji="1" lang="ja-JP" altLang="en-US" sz="2000" b="1" dirty="0"/>
          </a:p>
        </p:txBody>
      </p:sp>
    </p:spTree>
    <p:extLst>
      <p:ext uri="{BB962C8B-B14F-4D97-AF65-F5344CB8AC3E}">
        <p14:creationId xmlns:p14="http://schemas.microsoft.com/office/powerpoint/2010/main" val="1826359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7FE01D-D996-4442-8125-82B8715B423C}"/>
              </a:ext>
            </a:extLst>
          </p:cNvPr>
          <p:cNvSpPr>
            <a:spLocks noGrp="1"/>
          </p:cNvSpPr>
          <p:nvPr>
            <p:ph type="title"/>
          </p:nvPr>
        </p:nvSpPr>
        <p:spPr/>
        <p:txBody>
          <a:bodyPr/>
          <a:lstStyle/>
          <a:p>
            <a:r>
              <a:rPr kumimoji="1" lang="en-US" altLang="ja-JP" dirty="0"/>
              <a:t>IAU outp</a:t>
            </a:r>
            <a:r>
              <a:rPr lang="en-US" altLang="ja-JP" dirty="0"/>
              <a:t>erforms Offline?</a:t>
            </a:r>
            <a:endParaRPr kumimoji="1" lang="ja-JP" altLang="en-US" dirty="0"/>
          </a:p>
        </p:txBody>
      </p:sp>
      <p:sp>
        <p:nvSpPr>
          <p:cNvPr id="3" name="テキスト ボックス 2">
            <a:extLst>
              <a:ext uri="{FF2B5EF4-FFF2-40B4-BE49-F238E27FC236}">
                <a16:creationId xmlns:a16="http://schemas.microsoft.com/office/drawing/2014/main" id="{E4BAFD44-DE05-4C58-9126-6DD78BCD1BD6}"/>
              </a:ext>
            </a:extLst>
          </p:cNvPr>
          <p:cNvSpPr txBox="1"/>
          <p:nvPr/>
        </p:nvSpPr>
        <p:spPr>
          <a:xfrm rot="16200000">
            <a:off x="430109" y="3142048"/>
            <a:ext cx="2944413" cy="400110"/>
          </a:xfrm>
          <a:prstGeom prst="rect">
            <a:avLst/>
          </a:prstGeom>
          <a:noFill/>
        </p:spPr>
        <p:txBody>
          <a:bodyPr wrap="square" rtlCol="0">
            <a:spAutoFit/>
          </a:bodyPr>
          <a:lstStyle/>
          <a:p>
            <a:r>
              <a:rPr kumimoji="1" lang="en-US" altLang="ja-JP" sz="2000" b="1" dirty="0"/>
              <a:t>RMSE reduction [%]</a:t>
            </a:r>
            <a:endParaRPr kumimoji="1" lang="ja-JP" altLang="en-US" sz="2000" b="1" dirty="0"/>
          </a:p>
        </p:txBody>
      </p:sp>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35CA063C-773E-46DF-A5C0-EDAD2AC419A1}"/>
                  </a:ext>
                </a:extLst>
              </p:cNvPr>
              <p:cNvSpPr txBox="1"/>
              <p:nvPr/>
            </p:nvSpPr>
            <p:spPr>
              <a:xfrm>
                <a:off x="7849438" y="553671"/>
                <a:ext cx="3976118" cy="844205"/>
              </a:xfrm>
              <a:prstGeom prst="rect">
                <a:avLst/>
              </a:prstGeom>
              <a:solidFill>
                <a:schemeClr val="bg1">
                  <a:lumMod val="85000"/>
                </a:schemeClr>
              </a:solid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kumimoji="1" lang="en-US" altLang="ja-JP" b="1" i="0" smtClean="0">
                          <a:latin typeface="Cambria Math" panose="02040503050406030204" pitchFamily="18" charset="0"/>
                        </a:rPr>
                        <m:t>𝐑𝐌𝐒𝐄</m:t>
                      </m:r>
                      <m:r>
                        <a:rPr kumimoji="1" lang="en-US" altLang="ja-JP" b="1" i="0" smtClean="0">
                          <a:latin typeface="Cambria Math" panose="02040503050406030204" pitchFamily="18" charset="0"/>
                        </a:rPr>
                        <m:t> </m:t>
                      </m:r>
                      <m:r>
                        <a:rPr kumimoji="1" lang="en-US" altLang="ja-JP" b="1" i="0" smtClean="0">
                          <a:latin typeface="Cambria Math" panose="02040503050406030204" pitchFamily="18" charset="0"/>
                        </a:rPr>
                        <m:t>𝐫𝐞𝐝𝐮𝐜𝐭𝐢𝐨𝐧</m:t>
                      </m:r>
                    </m:oMath>
                    <m:oMath xmlns:m="http://schemas.openxmlformats.org/officeDocument/2006/math">
                      <m:r>
                        <a:rPr kumimoji="1" lang="en-US" altLang="ja-JP" b="0" i="1" smtClean="0">
                          <a:latin typeface="Cambria Math" panose="02040503050406030204" pitchFamily="18" charset="0"/>
                        </a:rPr>
                        <m:t>=</m:t>
                      </m:r>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𝑅𝑀𝑆</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𝐸</m:t>
                              </m:r>
                            </m:e>
                            <m:sub>
                              <m:r>
                                <m:rPr>
                                  <m:sty m:val="p"/>
                                </m:rPr>
                                <a:rPr kumimoji="1" lang="en-US" altLang="ja-JP" b="0" i="0" smtClean="0">
                                  <a:latin typeface="Cambria Math" panose="02040503050406030204" pitchFamily="18" charset="0"/>
                                </a:rPr>
                                <m:t>offline</m:t>
                              </m:r>
                            </m:sub>
                          </m:sSub>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𝑅𝑀𝑆</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𝐸</m:t>
                              </m:r>
                            </m:e>
                            <m:sub>
                              <m:r>
                                <a:rPr kumimoji="1" lang="en-US" altLang="ja-JP" b="0" i="1" smtClean="0">
                                  <a:latin typeface="Cambria Math" panose="02040503050406030204" pitchFamily="18" charset="0"/>
                                </a:rPr>
                                <m:t>𝐼𝐴𝑈</m:t>
                              </m:r>
                            </m:sub>
                          </m:sSub>
                        </m:num>
                        <m:den>
                          <m:r>
                            <a:rPr kumimoji="1" lang="en-US" altLang="ja-JP" b="0" i="1" smtClean="0">
                              <a:latin typeface="Cambria Math" panose="02040503050406030204" pitchFamily="18" charset="0"/>
                            </a:rPr>
                            <m:t>𝑅𝑀𝑆</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𝐸</m:t>
                              </m:r>
                            </m:e>
                            <m:sub>
                              <m:r>
                                <m:rPr>
                                  <m:sty m:val="p"/>
                                </m:rPr>
                                <a:rPr kumimoji="1" lang="en-US" altLang="ja-JP" b="0" i="0" smtClean="0">
                                  <a:latin typeface="Cambria Math" panose="02040503050406030204" pitchFamily="18" charset="0"/>
                                </a:rPr>
                                <m:t>offline</m:t>
                              </m:r>
                            </m:sub>
                          </m:sSub>
                        </m:den>
                      </m:f>
                      <m:r>
                        <a:rPr kumimoji="1" lang="en-US" altLang="ja-JP" b="0" i="1" smtClean="0">
                          <a:latin typeface="Cambria Math" panose="02040503050406030204" pitchFamily="18" charset="0"/>
                          <a:ea typeface="Cambria Math" panose="02040503050406030204" pitchFamily="18" charset="0"/>
                        </a:rPr>
                        <m:t>×100 [%]</m:t>
                      </m:r>
                    </m:oMath>
                  </m:oMathPara>
                </a14:m>
                <a:endParaRPr kumimoji="1" lang="ja-JP" altLang="en-US" dirty="0"/>
              </a:p>
            </p:txBody>
          </p:sp>
        </mc:Choice>
        <mc:Fallback xmlns="">
          <p:sp>
            <p:nvSpPr>
              <p:cNvPr id="8" name="テキスト ボックス 7">
                <a:extLst>
                  <a:ext uri="{FF2B5EF4-FFF2-40B4-BE49-F238E27FC236}">
                    <a16:creationId xmlns:a16="http://schemas.microsoft.com/office/drawing/2014/main" id="{35CA063C-773E-46DF-A5C0-EDAD2AC419A1}"/>
                  </a:ext>
                </a:extLst>
              </p:cNvPr>
              <p:cNvSpPr txBox="1">
                <a:spLocks noRot="1" noChangeAspect="1" noMove="1" noResize="1" noEditPoints="1" noAdjustHandles="1" noChangeArrowheads="1" noChangeShapeType="1" noTextEdit="1"/>
              </p:cNvSpPr>
              <p:nvPr/>
            </p:nvSpPr>
            <p:spPr>
              <a:xfrm>
                <a:off x="7849438" y="553671"/>
                <a:ext cx="3976118" cy="844205"/>
              </a:xfrm>
              <a:prstGeom prst="rect">
                <a:avLst/>
              </a:prstGeom>
              <a:blipFill>
                <a:blip r:embed="rId3"/>
                <a:stretch>
                  <a:fillRect l="-2147"/>
                </a:stretch>
              </a:blipFill>
            </p:spPr>
            <p:txBody>
              <a:bodyPr/>
              <a:lstStyle/>
              <a:p>
                <a:r>
                  <a:rPr lang="ja-JP" altLang="en-US">
                    <a:noFill/>
                  </a:rPr>
                  <a:t> </a:t>
                </a:r>
              </a:p>
            </p:txBody>
          </p:sp>
        </mc:Fallback>
      </mc:AlternateContent>
      <p:graphicFrame>
        <p:nvGraphicFramePr>
          <p:cNvPr id="6" name="グラフ 5">
            <a:extLst>
              <a:ext uri="{FF2B5EF4-FFF2-40B4-BE49-F238E27FC236}">
                <a16:creationId xmlns:a16="http://schemas.microsoft.com/office/drawing/2014/main" id="{E0DCD3D1-3525-4C3C-AFD0-32C348AA8D04}"/>
              </a:ext>
            </a:extLst>
          </p:cNvPr>
          <p:cNvGraphicFramePr>
            <a:graphicFrameLocks/>
          </p:cNvGraphicFramePr>
          <p:nvPr>
            <p:extLst>
              <p:ext uri="{D42A27DB-BD31-4B8C-83A1-F6EECF244321}">
                <p14:modId xmlns:p14="http://schemas.microsoft.com/office/powerpoint/2010/main" val="1604279387"/>
              </p:ext>
            </p:extLst>
          </p:nvPr>
        </p:nvGraphicFramePr>
        <p:xfrm>
          <a:off x="2219220" y="1582221"/>
          <a:ext cx="7613147" cy="4202130"/>
        </p:xfrm>
        <a:graphic>
          <a:graphicData uri="http://schemas.openxmlformats.org/drawingml/2006/chart">
            <c:chart xmlns:c="http://schemas.openxmlformats.org/drawingml/2006/chart" xmlns:r="http://schemas.openxmlformats.org/officeDocument/2006/relationships" r:id="rId4"/>
          </a:graphicData>
        </a:graphic>
      </p:graphicFrame>
      <p:grpSp>
        <p:nvGrpSpPr>
          <p:cNvPr id="18" name="グループ化 17">
            <a:extLst>
              <a:ext uri="{FF2B5EF4-FFF2-40B4-BE49-F238E27FC236}">
                <a16:creationId xmlns:a16="http://schemas.microsoft.com/office/drawing/2014/main" id="{57B2B19A-A7C7-44F0-B2CB-B44270B62970}"/>
              </a:ext>
            </a:extLst>
          </p:cNvPr>
          <p:cNvGrpSpPr/>
          <p:nvPr/>
        </p:nvGrpSpPr>
        <p:grpSpPr>
          <a:xfrm>
            <a:off x="2867378" y="4380090"/>
            <a:ext cx="6153332" cy="369332"/>
            <a:chOff x="2867378" y="4380090"/>
            <a:chExt cx="6153332" cy="369332"/>
          </a:xfrm>
          <a:effectLst>
            <a:outerShdw blurRad="50800" dist="38100" dir="2700000" algn="tl" rotWithShape="0">
              <a:prstClr val="black">
                <a:alpha val="40000"/>
              </a:prstClr>
            </a:outerShdw>
          </a:effectLst>
        </p:grpSpPr>
        <p:cxnSp>
          <p:nvCxnSpPr>
            <p:cNvPr id="11" name="直線矢印コネクタ 10">
              <a:extLst>
                <a:ext uri="{FF2B5EF4-FFF2-40B4-BE49-F238E27FC236}">
                  <a16:creationId xmlns:a16="http://schemas.microsoft.com/office/drawing/2014/main" id="{8E2A9369-28DF-4E1B-AFF7-DABF49D3E6A0}"/>
                </a:ext>
              </a:extLst>
            </p:cNvPr>
            <p:cNvCxnSpPr/>
            <p:nvPr/>
          </p:nvCxnSpPr>
          <p:spPr>
            <a:xfrm>
              <a:off x="2867378" y="4572004"/>
              <a:ext cx="2856089"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AF920257-8CE4-4A10-8B30-2655AA100F78}"/>
                </a:ext>
              </a:extLst>
            </p:cNvPr>
            <p:cNvSpPr txBox="1"/>
            <p:nvPr/>
          </p:nvSpPr>
          <p:spPr>
            <a:xfrm>
              <a:off x="5723466" y="4380090"/>
              <a:ext cx="3297244" cy="369332"/>
            </a:xfrm>
            <a:prstGeom prst="rect">
              <a:avLst/>
            </a:prstGeom>
            <a:noFill/>
          </p:spPr>
          <p:txBody>
            <a:bodyPr wrap="square" rtlCol="0">
              <a:spAutoFit/>
            </a:bodyPr>
            <a:lstStyle/>
            <a:p>
              <a:r>
                <a:rPr kumimoji="1" lang="en-US" altLang="ja-JP" b="1" dirty="0">
                  <a:solidFill>
                    <a:srgbClr val="0070C0"/>
                  </a:solidFill>
                </a:rPr>
                <a:t>Atmosphere skill is better</a:t>
              </a:r>
              <a:endParaRPr kumimoji="1" lang="ja-JP" altLang="en-US" b="1" dirty="0">
                <a:solidFill>
                  <a:srgbClr val="0070C0"/>
                </a:solidFill>
              </a:endParaRPr>
            </a:p>
          </p:txBody>
        </p:sp>
      </p:grpSp>
      <p:grpSp>
        <p:nvGrpSpPr>
          <p:cNvPr id="19" name="グループ化 18">
            <a:extLst>
              <a:ext uri="{FF2B5EF4-FFF2-40B4-BE49-F238E27FC236}">
                <a16:creationId xmlns:a16="http://schemas.microsoft.com/office/drawing/2014/main" id="{B5839F08-8ABD-4B9E-B63E-B886FED21291}"/>
              </a:ext>
            </a:extLst>
          </p:cNvPr>
          <p:cNvGrpSpPr/>
          <p:nvPr/>
        </p:nvGrpSpPr>
        <p:grpSpPr>
          <a:xfrm>
            <a:off x="2867378" y="4776401"/>
            <a:ext cx="7834488" cy="369332"/>
            <a:chOff x="2867378" y="4776401"/>
            <a:chExt cx="7834488" cy="369332"/>
          </a:xfrm>
          <a:effectLst>
            <a:outerShdw blurRad="50800" dist="38100" dir="2700000" algn="tl" rotWithShape="0">
              <a:prstClr val="black">
                <a:alpha val="40000"/>
              </a:prstClr>
            </a:outerShdw>
          </a:effectLst>
        </p:grpSpPr>
        <p:cxnSp>
          <p:nvCxnSpPr>
            <p:cNvPr id="12" name="直線矢印コネクタ 11">
              <a:extLst>
                <a:ext uri="{FF2B5EF4-FFF2-40B4-BE49-F238E27FC236}">
                  <a16:creationId xmlns:a16="http://schemas.microsoft.com/office/drawing/2014/main" id="{917295D7-CCAF-4DAE-B929-9898A963F971}"/>
                </a:ext>
              </a:extLst>
            </p:cNvPr>
            <p:cNvCxnSpPr>
              <a:cxnSpLocks/>
            </p:cNvCxnSpPr>
            <p:nvPr/>
          </p:nvCxnSpPr>
          <p:spPr>
            <a:xfrm>
              <a:off x="2867378" y="4950182"/>
              <a:ext cx="4820355" cy="0"/>
            </a:xfrm>
            <a:prstGeom prst="straightConnector1">
              <a:avLst/>
            </a:prstGeom>
            <a:ln w="28575">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86279966-56AD-4274-964B-D67F7B1C5144}"/>
                </a:ext>
              </a:extLst>
            </p:cNvPr>
            <p:cNvSpPr txBox="1"/>
            <p:nvPr/>
          </p:nvSpPr>
          <p:spPr>
            <a:xfrm>
              <a:off x="7687733" y="4776401"/>
              <a:ext cx="3014133" cy="369332"/>
            </a:xfrm>
            <a:prstGeom prst="rect">
              <a:avLst/>
            </a:prstGeom>
            <a:noFill/>
          </p:spPr>
          <p:txBody>
            <a:bodyPr wrap="square" rtlCol="0">
              <a:spAutoFit/>
            </a:bodyPr>
            <a:lstStyle/>
            <a:p>
              <a:r>
                <a:rPr lang="en-US" altLang="ja-JP" b="1" dirty="0">
                  <a:solidFill>
                    <a:schemeClr val="accent2"/>
                  </a:solidFill>
                </a:rPr>
                <a:t>Ocean</a:t>
              </a:r>
              <a:r>
                <a:rPr kumimoji="1" lang="en-US" altLang="ja-JP" b="1" dirty="0">
                  <a:solidFill>
                    <a:schemeClr val="accent2"/>
                  </a:solidFill>
                </a:rPr>
                <a:t> skill is better</a:t>
              </a:r>
              <a:endParaRPr kumimoji="1" lang="ja-JP" altLang="en-US" b="1" dirty="0">
                <a:solidFill>
                  <a:schemeClr val="accent2"/>
                </a:solidFill>
              </a:endParaRPr>
            </a:p>
          </p:txBody>
        </p:sp>
      </p:grpSp>
      <p:sp>
        <p:nvSpPr>
          <p:cNvPr id="16" name="スライド番号プレースホルダー 15">
            <a:extLst>
              <a:ext uri="{FF2B5EF4-FFF2-40B4-BE49-F238E27FC236}">
                <a16:creationId xmlns:a16="http://schemas.microsoft.com/office/drawing/2014/main" id="{A10DA37A-B21A-49DC-9D20-60EB0B12357E}"/>
              </a:ext>
            </a:extLst>
          </p:cNvPr>
          <p:cNvSpPr>
            <a:spLocks noGrp="1"/>
          </p:cNvSpPr>
          <p:nvPr>
            <p:ph type="sldNum" sz="quarter" idx="12"/>
          </p:nvPr>
        </p:nvSpPr>
        <p:spPr/>
        <p:txBody>
          <a:bodyPr/>
          <a:lstStyle/>
          <a:p>
            <a:fld id="{A8BF0A9E-0348-47DD-BE55-B1BB891F4776}" type="slidenum">
              <a:rPr kumimoji="1" lang="ja-JP" altLang="en-US" smtClean="0"/>
              <a:t>12</a:t>
            </a:fld>
            <a:endParaRPr kumimoji="1" lang="ja-JP" altLang="en-US"/>
          </a:p>
        </p:txBody>
      </p:sp>
      <p:sp>
        <p:nvSpPr>
          <p:cNvPr id="17" name="テキスト ボックス 16">
            <a:extLst>
              <a:ext uri="{FF2B5EF4-FFF2-40B4-BE49-F238E27FC236}">
                <a16:creationId xmlns:a16="http://schemas.microsoft.com/office/drawing/2014/main" id="{14DC9FC3-7DA3-4F20-8E9C-66F23292805F}"/>
              </a:ext>
            </a:extLst>
          </p:cNvPr>
          <p:cNvSpPr txBox="1"/>
          <p:nvPr/>
        </p:nvSpPr>
        <p:spPr>
          <a:xfrm>
            <a:off x="3465816" y="5773466"/>
            <a:ext cx="5260368" cy="369332"/>
          </a:xfrm>
          <a:prstGeom prst="rect">
            <a:avLst/>
          </a:prstGeom>
          <a:noFill/>
        </p:spPr>
        <p:txBody>
          <a:bodyPr wrap="square" rtlCol="0">
            <a:spAutoFit/>
          </a:bodyPr>
          <a:lstStyle/>
          <a:p>
            <a:pPr algn="ctr"/>
            <a:r>
              <a:rPr lang="en-US" altLang="ja-JP" b="1" dirty="0"/>
              <a:t>Temporal representation</a:t>
            </a:r>
            <a:r>
              <a:rPr kumimoji="1" lang="en-US" altLang="ja-JP" b="1" dirty="0"/>
              <a:t> of obs. (=DA cycle)</a:t>
            </a:r>
            <a:endParaRPr kumimoji="1" lang="ja-JP" altLang="en-US" b="1" dirty="0"/>
          </a:p>
        </p:txBody>
      </p:sp>
      <p:sp>
        <p:nvSpPr>
          <p:cNvPr id="5" name="テキスト ボックス 4">
            <a:extLst>
              <a:ext uri="{FF2B5EF4-FFF2-40B4-BE49-F238E27FC236}">
                <a16:creationId xmlns:a16="http://schemas.microsoft.com/office/drawing/2014/main" id="{66F8A82F-043A-433C-944B-BD780FC7F404}"/>
              </a:ext>
            </a:extLst>
          </p:cNvPr>
          <p:cNvSpPr txBox="1"/>
          <p:nvPr/>
        </p:nvSpPr>
        <p:spPr>
          <a:xfrm>
            <a:off x="9949215" y="3871033"/>
            <a:ext cx="2096029" cy="923330"/>
          </a:xfrm>
          <a:prstGeom prst="rect">
            <a:avLst/>
          </a:prstGeom>
          <a:noFill/>
        </p:spPr>
        <p:txBody>
          <a:bodyPr wrap="square" rtlCol="0">
            <a:spAutoFit/>
          </a:bodyPr>
          <a:lstStyle/>
          <a:p>
            <a:r>
              <a:rPr kumimoji="1" lang="en-US" altLang="ja-JP" dirty="0"/>
              <a:t>Suboptimal filter (e.g., too small ensemble spread)</a:t>
            </a:r>
            <a:endParaRPr kumimoji="1" lang="ja-JP" altLang="en-US" dirty="0"/>
          </a:p>
        </p:txBody>
      </p:sp>
      <p:sp>
        <p:nvSpPr>
          <p:cNvPr id="7" name="楕円 6">
            <a:extLst>
              <a:ext uri="{FF2B5EF4-FFF2-40B4-BE49-F238E27FC236}">
                <a16:creationId xmlns:a16="http://schemas.microsoft.com/office/drawing/2014/main" id="{538CE602-77A6-4F02-87A6-8D9B0E41F53E}"/>
              </a:ext>
            </a:extLst>
          </p:cNvPr>
          <p:cNvSpPr/>
          <p:nvPr/>
        </p:nvSpPr>
        <p:spPr>
          <a:xfrm>
            <a:off x="8726184" y="3837166"/>
            <a:ext cx="1106183" cy="111301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矢印コネクタ 8">
            <a:extLst>
              <a:ext uri="{FF2B5EF4-FFF2-40B4-BE49-F238E27FC236}">
                <a16:creationId xmlns:a16="http://schemas.microsoft.com/office/drawing/2014/main" id="{03A5E24E-850C-48CA-9F82-8CF106C267D7}"/>
              </a:ext>
            </a:extLst>
          </p:cNvPr>
          <p:cNvCxnSpPr/>
          <p:nvPr/>
        </p:nvCxnSpPr>
        <p:spPr>
          <a:xfrm>
            <a:off x="5023556" y="2844801"/>
            <a:ext cx="0" cy="541866"/>
          </a:xfrm>
          <a:prstGeom prst="straightConnector1">
            <a:avLst/>
          </a:prstGeom>
          <a:ln w="28575">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CEB74871-C91F-4763-BF83-BC4B876B2EE0}"/>
              </a:ext>
            </a:extLst>
          </p:cNvPr>
          <p:cNvCxnSpPr/>
          <p:nvPr/>
        </p:nvCxnSpPr>
        <p:spPr>
          <a:xfrm>
            <a:off x="3019778" y="2229558"/>
            <a:ext cx="0" cy="541866"/>
          </a:xfrm>
          <a:prstGeom prst="straightConnector1">
            <a:avLst/>
          </a:prstGeom>
          <a:ln w="28575">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D892EA06-F6BB-415F-99FC-2F5904306A07}"/>
              </a:ext>
            </a:extLst>
          </p:cNvPr>
          <p:cNvCxnSpPr/>
          <p:nvPr/>
        </p:nvCxnSpPr>
        <p:spPr>
          <a:xfrm>
            <a:off x="4064000" y="2771424"/>
            <a:ext cx="0" cy="541866"/>
          </a:xfrm>
          <a:prstGeom prst="straightConnector1">
            <a:avLst/>
          </a:prstGeom>
          <a:ln w="28575">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5920D89E-7EC7-4763-8BFD-22DEF2F9D186}"/>
              </a:ext>
            </a:extLst>
          </p:cNvPr>
          <p:cNvCxnSpPr/>
          <p:nvPr/>
        </p:nvCxnSpPr>
        <p:spPr>
          <a:xfrm>
            <a:off x="3251200" y="1419755"/>
            <a:ext cx="0" cy="541866"/>
          </a:xfrm>
          <a:prstGeom prst="straightConnector1">
            <a:avLst/>
          </a:prstGeom>
          <a:ln w="28575">
            <a:solidFill>
              <a:schemeClr val="accent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3F05F89D-D5F2-4A49-BC7B-00505F79F75F}"/>
              </a:ext>
            </a:extLst>
          </p:cNvPr>
          <p:cNvCxnSpPr/>
          <p:nvPr/>
        </p:nvCxnSpPr>
        <p:spPr>
          <a:xfrm>
            <a:off x="4227689" y="2396244"/>
            <a:ext cx="0" cy="541866"/>
          </a:xfrm>
          <a:prstGeom prst="straightConnector1">
            <a:avLst/>
          </a:prstGeom>
          <a:ln w="28575">
            <a:solidFill>
              <a:schemeClr val="accent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68B59C0D-2512-4E11-9BD9-1FB1D7E9BAB5}"/>
              </a:ext>
            </a:extLst>
          </p:cNvPr>
          <p:cNvCxnSpPr/>
          <p:nvPr/>
        </p:nvCxnSpPr>
        <p:spPr>
          <a:xfrm>
            <a:off x="6186311" y="2757490"/>
            <a:ext cx="0" cy="541866"/>
          </a:xfrm>
          <a:prstGeom prst="straightConnector1">
            <a:avLst/>
          </a:prstGeom>
          <a:ln w="28575">
            <a:solidFill>
              <a:schemeClr val="accent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97ECDC1D-0557-41EA-A492-9CD9629D4809}"/>
              </a:ext>
            </a:extLst>
          </p:cNvPr>
          <p:cNvCxnSpPr/>
          <p:nvPr/>
        </p:nvCxnSpPr>
        <p:spPr>
          <a:xfrm>
            <a:off x="7140222" y="3042357"/>
            <a:ext cx="0" cy="541866"/>
          </a:xfrm>
          <a:prstGeom prst="straightConnector1">
            <a:avLst/>
          </a:prstGeom>
          <a:ln w="28575">
            <a:solidFill>
              <a:schemeClr val="accent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6D67BF3E-2EE6-4CAF-8899-22ED72F68089}"/>
              </a:ext>
            </a:extLst>
          </p:cNvPr>
          <p:cNvCxnSpPr/>
          <p:nvPr/>
        </p:nvCxnSpPr>
        <p:spPr>
          <a:xfrm>
            <a:off x="5215467" y="2938110"/>
            <a:ext cx="0" cy="541866"/>
          </a:xfrm>
          <a:prstGeom prst="straightConnector1">
            <a:avLst/>
          </a:prstGeom>
          <a:ln w="28575">
            <a:solidFill>
              <a:schemeClr val="accent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364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250"/>
                                        <p:tgtEl>
                                          <p:spTgt spid="18"/>
                                        </p:tgtEl>
                                      </p:cBhvr>
                                    </p:animEffect>
                                  </p:childTnLst>
                                </p:cTn>
                              </p:par>
                              <p:par>
                                <p:cTn id="8" presetID="47"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50"/>
                                        <p:tgtEl>
                                          <p:spTgt spid="9"/>
                                        </p:tgtEl>
                                      </p:cBhvr>
                                    </p:animEffect>
                                    <p:anim calcmode="lin" valueType="num">
                                      <p:cBhvr>
                                        <p:cTn id="11" dur="250" fill="hold"/>
                                        <p:tgtEl>
                                          <p:spTgt spid="9"/>
                                        </p:tgtEl>
                                        <p:attrNameLst>
                                          <p:attrName>ppt_x</p:attrName>
                                        </p:attrNameLst>
                                      </p:cBhvr>
                                      <p:tavLst>
                                        <p:tav tm="0">
                                          <p:val>
                                            <p:strVal val="#ppt_x"/>
                                          </p:val>
                                        </p:tav>
                                        <p:tav tm="100000">
                                          <p:val>
                                            <p:strVal val="#ppt_x"/>
                                          </p:val>
                                        </p:tav>
                                      </p:tavLst>
                                    </p:anim>
                                    <p:anim calcmode="lin" valueType="num">
                                      <p:cBhvr>
                                        <p:cTn id="12" dur="250" fill="hold"/>
                                        <p:tgtEl>
                                          <p:spTgt spid="9"/>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250"/>
                                        <p:tgtEl>
                                          <p:spTgt spid="20"/>
                                        </p:tgtEl>
                                      </p:cBhvr>
                                    </p:animEffect>
                                    <p:anim calcmode="lin" valueType="num">
                                      <p:cBhvr>
                                        <p:cTn id="16" dur="250" fill="hold"/>
                                        <p:tgtEl>
                                          <p:spTgt spid="20"/>
                                        </p:tgtEl>
                                        <p:attrNameLst>
                                          <p:attrName>ppt_x</p:attrName>
                                        </p:attrNameLst>
                                      </p:cBhvr>
                                      <p:tavLst>
                                        <p:tav tm="0">
                                          <p:val>
                                            <p:strVal val="#ppt_x"/>
                                          </p:val>
                                        </p:tav>
                                        <p:tav tm="100000">
                                          <p:val>
                                            <p:strVal val="#ppt_x"/>
                                          </p:val>
                                        </p:tav>
                                      </p:tavLst>
                                    </p:anim>
                                    <p:anim calcmode="lin" valueType="num">
                                      <p:cBhvr>
                                        <p:cTn id="17" dur="250" fill="hold"/>
                                        <p:tgtEl>
                                          <p:spTgt spid="2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250"/>
                                        <p:tgtEl>
                                          <p:spTgt spid="21"/>
                                        </p:tgtEl>
                                      </p:cBhvr>
                                    </p:animEffect>
                                    <p:anim calcmode="lin" valueType="num">
                                      <p:cBhvr>
                                        <p:cTn id="21" dur="250" fill="hold"/>
                                        <p:tgtEl>
                                          <p:spTgt spid="21"/>
                                        </p:tgtEl>
                                        <p:attrNameLst>
                                          <p:attrName>ppt_x</p:attrName>
                                        </p:attrNameLst>
                                      </p:cBhvr>
                                      <p:tavLst>
                                        <p:tav tm="0">
                                          <p:val>
                                            <p:strVal val="#ppt_x"/>
                                          </p:val>
                                        </p:tav>
                                        <p:tav tm="100000">
                                          <p:val>
                                            <p:strVal val="#ppt_x"/>
                                          </p:val>
                                        </p:tav>
                                      </p:tavLst>
                                    </p:anim>
                                    <p:anim calcmode="lin" valueType="num">
                                      <p:cBhvr>
                                        <p:cTn id="22" dur="25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250"/>
                                        <p:tgtEl>
                                          <p:spTgt spid="19"/>
                                        </p:tgtEl>
                                      </p:cBhvr>
                                    </p:animEffect>
                                  </p:childTnLst>
                                </p:cTn>
                              </p:par>
                              <p:par>
                                <p:cTn id="28" presetID="47" presetClass="entr" presetSubtype="0"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250"/>
                                        <p:tgtEl>
                                          <p:spTgt spid="22"/>
                                        </p:tgtEl>
                                      </p:cBhvr>
                                    </p:animEffect>
                                    <p:anim calcmode="lin" valueType="num">
                                      <p:cBhvr>
                                        <p:cTn id="31" dur="250" fill="hold"/>
                                        <p:tgtEl>
                                          <p:spTgt spid="22"/>
                                        </p:tgtEl>
                                        <p:attrNameLst>
                                          <p:attrName>ppt_x</p:attrName>
                                        </p:attrNameLst>
                                      </p:cBhvr>
                                      <p:tavLst>
                                        <p:tav tm="0">
                                          <p:val>
                                            <p:strVal val="#ppt_x"/>
                                          </p:val>
                                        </p:tav>
                                        <p:tav tm="100000">
                                          <p:val>
                                            <p:strVal val="#ppt_x"/>
                                          </p:val>
                                        </p:tav>
                                      </p:tavLst>
                                    </p:anim>
                                    <p:anim calcmode="lin" valueType="num">
                                      <p:cBhvr>
                                        <p:cTn id="32" dur="25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250"/>
                                        <p:tgtEl>
                                          <p:spTgt spid="23"/>
                                        </p:tgtEl>
                                      </p:cBhvr>
                                    </p:animEffect>
                                    <p:anim calcmode="lin" valueType="num">
                                      <p:cBhvr>
                                        <p:cTn id="36" dur="250" fill="hold"/>
                                        <p:tgtEl>
                                          <p:spTgt spid="23"/>
                                        </p:tgtEl>
                                        <p:attrNameLst>
                                          <p:attrName>ppt_x</p:attrName>
                                        </p:attrNameLst>
                                      </p:cBhvr>
                                      <p:tavLst>
                                        <p:tav tm="0">
                                          <p:val>
                                            <p:strVal val="#ppt_x"/>
                                          </p:val>
                                        </p:tav>
                                        <p:tav tm="100000">
                                          <p:val>
                                            <p:strVal val="#ppt_x"/>
                                          </p:val>
                                        </p:tav>
                                      </p:tavLst>
                                    </p:anim>
                                    <p:anim calcmode="lin" valueType="num">
                                      <p:cBhvr>
                                        <p:cTn id="37" dur="250" fill="hold"/>
                                        <p:tgtEl>
                                          <p:spTgt spid="23"/>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250"/>
                                        <p:tgtEl>
                                          <p:spTgt spid="24"/>
                                        </p:tgtEl>
                                      </p:cBhvr>
                                    </p:animEffect>
                                    <p:anim calcmode="lin" valueType="num">
                                      <p:cBhvr>
                                        <p:cTn id="41" dur="250" fill="hold"/>
                                        <p:tgtEl>
                                          <p:spTgt spid="24"/>
                                        </p:tgtEl>
                                        <p:attrNameLst>
                                          <p:attrName>ppt_x</p:attrName>
                                        </p:attrNameLst>
                                      </p:cBhvr>
                                      <p:tavLst>
                                        <p:tav tm="0">
                                          <p:val>
                                            <p:strVal val="#ppt_x"/>
                                          </p:val>
                                        </p:tav>
                                        <p:tav tm="100000">
                                          <p:val>
                                            <p:strVal val="#ppt_x"/>
                                          </p:val>
                                        </p:tav>
                                      </p:tavLst>
                                    </p:anim>
                                    <p:anim calcmode="lin" valueType="num">
                                      <p:cBhvr>
                                        <p:cTn id="42" dur="250" fill="hold"/>
                                        <p:tgtEl>
                                          <p:spTgt spid="24"/>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250"/>
                                        <p:tgtEl>
                                          <p:spTgt spid="25"/>
                                        </p:tgtEl>
                                      </p:cBhvr>
                                    </p:animEffect>
                                    <p:anim calcmode="lin" valueType="num">
                                      <p:cBhvr>
                                        <p:cTn id="46" dur="250" fill="hold"/>
                                        <p:tgtEl>
                                          <p:spTgt spid="25"/>
                                        </p:tgtEl>
                                        <p:attrNameLst>
                                          <p:attrName>ppt_x</p:attrName>
                                        </p:attrNameLst>
                                      </p:cBhvr>
                                      <p:tavLst>
                                        <p:tav tm="0">
                                          <p:val>
                                            <p:strVal val="#ppt_x"/>
                                          </p:val>
                                        </p:tav>
                                        <p:tav tm="100000">
                                          <p:val>
                                            <p:strVal val="#ppt_x"/>
                                          </p:val>
                                        </p:tav>
                                      </p:tavLst>
                                    </p:anim>
                                    <p:anim calcmode="lin" valueType="num">
                                      <p:cBhvr>
                                        <p:cTn id="47" dur="250" fill="hold"/>
                                        <p:tgtEl>
                                          <p:spTgt spid="25"/>
                                        </p:tgtEl>
                                        <p:attrNameLst>
                                          <p:attrName>ppt_y</p:attrName>
                                        </p:attrNameLst>
                                      </p:cBhvr>
                                      <p:tavLst>
                                        <p:tav tm="0">
                                          <p:val>
                                            <p:strVal val="#ppt_y-.1"/>
                                          </p:val>
                                        </p:tav>
                                        <p:tav tm="100000">
                                          <p:val>
                                            <p:strVal val="#ppt_y"/>
                                          </p:val>
                                        </p:tav>
                                      </p:tavLst>
                                    </p:anim>
                                  </p:childTnLst>
                                </p:cTn>
                              </p:par>
                              <p:par>
                                <p:cTn id="48" presetID="47" presetClass="entr" presetSubtype="0"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250"/>
                                        <p:tgtEl>
                                          <p:spTgt spid="26"/>
                                        </p:tgtEl>
                                      </p:cBhvr>
                                    </p:animEffect>
                                    <p:anim calcmode="lin" valueType="num">
                                      <p:cBhvr>
                                        <p:cTn id="51" dur="250" fill="hold"/>
                                        <p:tgtEl>
                                          <p:spTgt spid="26"/>
                                        </p:tgtEl>
                                        <p:attrNameLst>
                                          <p:attrName>ppt_x</p:attrName>
                                        </p:attrNameLst>
                                      </p:cBhvr>
                                      <p:tavLst>
                                        <p:tav tm="0">
                                          <p:val>
                                            <p:strVal val="#ppt_x"/>
                                          </p:val>
                                        </p:tav>
                                        <p:tav tm="100000">
                                          <p:val>
                                            <p:strVal val="#ppt_x"/>
                                          </p:val>
                                        </p:tav>
                                      </p:tavLst>
                                    </p:anim>
                                    <p:anim calcmode="lin" valueType="num">
                                      <p:cBhvr>
                                        <p:cTn id="52" dur="25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5D1172-15AD-48E2-9490-97347BFEDEE0}"/>
              </a:ext>
            </a:extLst>
          </p:cNvPr>
          <p:cNvSpPr>
            <a:spLocks noGrp="1"/>
          </p:cNvSpPr>
          <p:nvPr>
            <p:ph type="title"/>
          </p:nvPr>
        </p:nvSpPr>
        <p:spPr>
          <a:xfrm>
            <a:off x="0" y="0"/>
            <a:ext cx="12192000" cy="1325563"/>
          </a:xfrm>
        </p:spPr>
        <p:txBody>
          <a:bodyPr/>
          <a:lstStyle/>
          <a:p>
            <a:r>
              <a:rPr lang="en-US" altLang="ja-JP" dirty="0"/>
              <a:t>Skill difference (IAU-Offline): 1mo-mean DA</a:t>
            </a:r>
            <a:endParaRPr kumimoji="1" lang="ja-JP" altLang="en-US" dirty="0"/>
          </a:p>
        </p:txBody>
      </p:sp>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B433B571-6943-4BA6-AA7E-7E235E111112}"/>
                  </a:ext>
                </a:extLst>
              </p:cNvPr>
              <p:cNvSpPr txBox="1"/>
              <p:nvPr/>
            </p:nvSpPr>
            <p:spPr>
              <a:xfrm>
                <a:off x="2269067" y="976627"/>
                <a:ext cx="3899244" cy="461665"/>
              </a:xfrm>
              <a:prstGeom prst="rect">
                <a:avLst/>
              </a:prstGeom>
              <a:noFill/>
            </p:spPr>
            <p:txBody>
              <a:bodyPr wrap="square" rtlCol="0">
                <a:spAutoFit/>
              </a:bodyPr>
              <a:lstStyle/>
              <a:p>
                <a:pPr algn="ctr"/>
                <a14:m>
                  <m:oMath xmlns:m="http://schemas.openxmlformats.org/officeDocument/2006/math">
                    <m:r>
                      <a:rPr kumimoji="1" lang="en-US" altLang="ja-JP" sz="2400" b="1" i="0" smtClean="0">
                        <a:latin typeface="Cambria Math" panose="02040503050406030204" pitchFamily="18" charset="0"/>
                      </a:rPr>
                      <m:t>𝚫</m:t>
                    </m:r>
                  </m:oMath>
                </a14:m>
                <a:r>
                  <a:rPr kumimoji="1" lang="en-US" altLang="ja-JP" sz="2400" b="1" dirty="0"/>
                  <a:t>RMSE [K] (IAU-Offline)</a:t>
                </a:r>
                <a:endParaRPr kumimoji="1" lang="ja-JP" altLang="en-US" sz="2400" b="1" dirty="0"/>
              </a:p>
            </p:txBody>
          </p:sp>
        </mc:Choice>
        <mc:Fallback xmlns="">
          <p:sp>
            <p:nvSpPr>
              <p:cNvPr id="11" name="テキスト ボックス 10">
                <a:extLst>
                  <a:ext uri="{FF2B5EF4-FFF2-40B4-BE49-F238E27FC236}">
                    <a16:creationId xmlns:a16="http://schemas.microsoft.com/office/drawing/2014/main" id="{B433B571-6943-4BA6-AA7E-7E235E111112}"/>
                  </a:ext>
                </a:extLst>
              </p:cNvPr>
              <p:cNvSpPr txBox="1">
                <a:spLocks noRot="1" noChangeAspect="1" noMove="1" noResize="1" noEditPoints="1" noAdjustHandles="1" noChangeArrowheads="1" noChangeShapeType="1" noTextEdit="1"/>
              </p:cNvSpPr>
              <p:nvPr/>
            </p:nvSpPr>
            <p:spPr>
              <a:xfrm>
                <a:off x="2269067" y="976627"/>
                <a:ext cx="3899244" cy="461665"/>
              </a:xfrm>
              <a:prstGeom prst="rect">
                <a:avLst/>
              </a:prstGeom>
              <a:blipFill>
                <a:blip r:embed="rId3"/>
                <a:stretch>
                  <a:fillRect t="-10526" r="-1563" b="-2894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C09C8190-C3CE-45AE-842D-02859ED0E4EC}"/>
                  </a:ext>
                </a:extLst>
              </p:cNvPr>
              <p:cNvSpPr txBox="1"/>
              <p:nvPr/>
            </p:nvSpPr>
            <p:spPr>
              <a:xfrm>
                <a:off x="6637867" y="976626"/>
                <a:ext cx="3723642" cy="461665"/>
              </a:xfrm>
              <a:prstGeom prst="rect">
                <a:avLst/>
              </a:prstGeom>
              <a:noFill/>
            </p:spPr>
            <p:txBody>
              <a:bodyPr wrap="square" rtlCol="0">
                <a:spAutoFit/>
              </a:bodyPr>
              <a:lstStyle/>
              <a:p>
                <a:pPr algn="ctr"/>
                <a14:m>
                  <m:oMath xmlns:m="http://schemas.openxmlformats.org/officeDocument/2006/math">
                    <m:r>
                      <a:rPr kumimoji="1" lang="en-US" altLang="ja-JP" sz="2400" b="1" i="0" smtClean="0">
                        <a:latin typeface="Cambria Math" panose="02040503050406030204" pitchFamily="18" charset="0"/>
                      </a:rPr>
                      <m:t>𝚫</m:t>
                    </m:r>
                    <m:r>
                      <a:rPr kumimoji="1" lang="en-US" altLang="ja-JP" sz="2400" b="1" i="0" smtClean="0">
                        <a:latin typeface="Cambria Math" panose="02040503050406030204" pitchFamily="18" charset="0"/>
                      </a:rPr>
                      <m:t>𝐂𝐨𝐫𝐫</m:t>
                    </m:r>
                    <m:r>
                      <a:rPr kumimoji="1" lang="en-US" altLang="ja-JP" sz="2400" b="1" i="0" smtClean="0">
                        <a:latin typeface="Cambria Math" panose="02040503050406030204" pitchFamily="18" charset="0"/>
                      </a:rPr>
                      <m:t>.</m:t>
                    </m:r>
                  </m:oMath>
                </a14:m>
                <a:r>
                  <a:rPr kumimoji="1" lang="ja-JP" altLang="en-US" sz="2400" b="1" dirty="0"/>
                  <a:t> </a:t>
                </a:r>
                <a:r>
                  <a:rPr kumimoji="1" lang="en-US" altLang="ja-JP" sz="2400" b="1" dirty="0"/>
                  <a:t>[-] (IAU-Offline)</a:t>
                </a:r>
                <a:endParaRPr kumimoji="1" lang="ja-JP" altLang="en-US" sz="2400" b="1" dirty="0"/>
              </a:p>
            </p:txBody>
          </p:sp>
        </mc:Choice>
        <mc:Fallback xmlns="">
          <p:sp>
            <p:nvSpPr>
              <p:cNvPr id="13" name="テキスト ボックス 12">
                <a:extLst>
                  <a:ext uri="{FF2B5EF4-FFF2-40B4-BE49-F238E27FC236}">
                    <a16:creationId xmlns:a16="http://schemas.microsoft.com/office/drawing/2014/main" id="{C09C8190-C3CE-45AE-842D-02859ED0E4EC}"/>
                  </a:ext>
                </a:extLst>
              </p:cNvPr>
              <p:cNvSpPr txBox="1">
                <a:spLocks noRot="1" noChangeAspect="1" noMove="1" noResize="1" noEditPoints="1" noAdjustHandles="1" noChangeArrowheads="1" noChangeShapeType="1" noTextEdit="1"/>
              </p:cNvSpPr>
              <p:nvPr/>
            </p:nvSpPr>
            <p:spPr>
              <a:xfrm>
                <a:off x="6637867" y="976626"/>
                <a:ext cx="3723642" cy="461665"/>
              </a:xfrm>
              <a:prstGeom prst="rect">
                <a:avLst/>
              </a:prstGeom>
              <a:blipFill>
                <a:blip r:embed="rId4"/>
                <a:stretch>
                  <a:fillRect t="-10526" r="-164" b="-28947"/>
                </a:stretch>
              </a:blipFill>
            </p:spPr>
            <p:txBody>
              <a:bodyPr/>
              <a:lstStyle/>
              <a:p>
                <a:r>
                  <a:rPr lang="ja-JP" altLang="en-US">
                    <a:noFill/>
                  </a:rPr>
                  <a:t> </a:t>
                </a:r>
              </a:p>
            </p:txBody>
          </p:sp>
        </mc:Fallback>
      </mc:AlternateContent>
      <p:pic>
        <p:nvPicPr>
          <p:cNvPr id="17" name="図 16">
            <a:extLst>
              <a:ext uri="{FF2B5EF4-FFF2-40B4-BE49-F238E27FC236}">
                <a16:creationId xmlns:a16="http://schemas.microsoft.com/office/drawing/2014/main" id="{052CFB63-0B14-46F9-899A-298A6ABF7C95}"/>
              </a:ext>
            </a:extLst>
          </p:cNvPr>
          <p:cNvPicPr>
            <a:picLocks noChangeAspect="1"/>
          </p:cNvPicPr>
          <p:nvPr/>
        </p:nvPicPr>
        <p:blipFill rotWithShape="1">
          <a:blip r:embed="rId5">
            <a:extLst>
              <a:ext uri="{28A0092B-C50C-407E-A947-70E740481C1C}">
                <a14:useLocalDpi xmlns:a14="http://schemas.microsoft.com/office/drawing/2010/main" val="0"/>
              </a:ext>
            </a:extLst>
          </a:blip>
          <a:srcRect l="6951" t="16124" r="8108"/>
          <a:stretch/>
        </p:blipFill>
        <p:spPr>
          <a:xfrm>
            <a:off x="6335954" y="1438292"/>
            <a:ext cx="4025555" cy="3071655"/>
          </a:xfrm>
          <a:prstGeom prst="rect">
            <a:avLst/>
          </a:prstGeom>
        </p:spPr>
      </p:pic>
      <p:pic>
        <p:nvPicPr>
          <p:cNvPr id="18" name="図 17">
            <a:extLst>
              <a:ext uri="{FF2B5EF4-FFF2-40B4-BE49-F238E27FC236}">
                <a16:creationId xmlns:a16="http://schemas.microsoft.com/office/drawing/2014/main" id="{14335ED7-EECB-4B3D-86FA-2093B6DB9FB9}"/>
              </a:ext>
            </a:extLst>
          </p:cNvPr>
          <p:cNvPicPr>
            <a:picLocks noChangeAspect="1"/>
          </p:cNvPicPr>
          <p:nvPr/>
        </p:nvPicPr>
        <p:blipFill rotWithShape="1">
          <a:blip r:embed="rId6">
            <a:extLst>
              <a:ext uri="{28A0092B-C50C-407E-A947-70E740481C1C}">
                <a14:useLocalDpi xmlns:a14="http://schemas.microsoft.com/office/drawing/2010/main" val="0"/>
              </a:ext>
            </a:extLst>
          </a:blip>
          <a:srcRect l="6951" t="16124" r="8108"/>
          <a:stretch/>
        </p:blipFill>
        <p:spPr>
          <a:xfrm>
            <a:off x="2065866" y="1438291"/>
            <a:ext cx="4025555" cy="3071655"/>
          </a:xfrm>
          <a:prstGeom prst="rect">
            <a:avLst/>
          </a:prstGeom>
        </p:spPr>
      </p:pic>
      <p:pic>
        <p:nvPicPr>
          <p:cNvPr id="9" name="図 8">
            <a:extLst>
              <a:ext uri="{FF2B5EF4-FFF2-40B4-BE49-F238E27FC236}">
                <a16:creationId xmlns:a16="http://schemas.microsoft.com/office/drawing/2014/main" id="{2110B2FA-74B4-4B69-9908-A0FC04F859B3}"/>
              </a:ext>
            </a:extLst>
          </p:cNvPr>
          <p:cNvPicPr>
            <a:picLocks noChangeAspect="1"/>
          </p:cNvPicPr>
          <p:nvPr/>
        </p:nvPicPr>
        <p:blipFill rotWithShape="1">
          <a:blip r:embed="rId7">
            <a:extLst>
              <a:ext uri="{28A0092B-C50C-407E-A947-70E740481C1C}">
                <a14:useLocalDpi xmlns:a14="http://schemas.microsoft.com/office/drawing/2010/main" val="0"/>
              </a:ext>
            </a:extLst>
          </a:blip>
          <a:srcRect l="7070" t="17193" r="8065"/>
          <a:stretch/>
        </p:blipFill>
        <p:spPr>
          <a:xfrm>
            <a:off x="6335954" y="3852371"/>
            <a:ext cx="4001279" cy="3016918"/>
          </a:xfrm>
          <a:prstGeom prst="rect">
            <a:avLst/>
          </a:prstGeom>
        </p:spPr>
      </p:pic>
      <p:pic>
        <p:nvPicPr>
          <p:cNvPr id="10" name="図 9">
            <a:extLst>
              <a:ext uri="{FF2B5EF4-FFF2-40B4-BE49-F238E27FC236}">
                <a16:creationId xmlns:a16="http://schemas.microsoft.com/office/drawing/2014/main" id="{19B5D3D1-7EAB-457A-B200-8044E0141E13}"/>
              </a:ext>
            </a:extLst>
          </p:cNvPr>
          <p:cNvPicPr>
            <a:picLocks noChangeAspect="1"/>
          </p:cNvPicPr>
          <p:nvPr/>
        </p:nvPicPr>
        <p:blipFill rotWithShape="1">
          <a:blip r:embed="rId8">
            <a:extLst>
              <a:ext uri="{28A0092B-C50C-407E-A947-70E740481C1C}">
                <a14:useLocalDpi xmlns:a14="http://schemas.microsoft.com/office/drawing/2010/main" val="0"/>
              </a:ext>
            </a:extLst>
          </a:blip>
          <a:srcRect l="7070" t="17193" r="8065"/>
          <a:stretch/>
        </p:blipFill>
        <p:spPr>
          <a:xfrm>
            <a:off x="2070443" y="3879637"/>
            <a:ext cx="4001279" cy="3016918"/>
          </a:xfrm>
          <a:prstGeom prst="rect">
            <a:avLst/>
          </a:prstGeom>
        </p:spPr>
      </p:pic>
      <p:sp>
        <p:nvSpPr>
          <p:cNvPr id="12" name="テキスト ボックス 11">
            <a:extLst>
              <a:ext uri="{FF2B5EF4-FFF2-40B4-BE49-F238E27FC236}">
                <a16:creationId xmlns:a16="http://schemas.microsoft.com/office/drawing/2014/main" id="{27941278-D4C9-472E-A51D-88F215D7010C}"/>
              </a:ext>
            </a:extLst>
          </p:cNvPr>
          <p:cNvSpPr txBox="1"/>
          <p:nvPr/>
        </p:nvSpPr>
        <p:spPr>
          <a:xfrm>
            <a:off x="846667" y="1493028"/>
            <a:ext cx="1219199" cy="462755"/>
          </a:xfrm>
          <a:prstGeom prst="rect">
            <a:avLst/>
          </a:prstGeom>
          <a:noFill/>
          <a:ln w="19050">
            <a:solidFill>
              <a:schemeClr val="tx1"/>
            </a:solidFill>
          </a:ln>
        </p:spPr>
        <p:txBody>
          <a:bodyPr wrap="square" rtlCol="0">
            <a:spAutoFit/>
          </a:bodyPr>
          <a:lstStyle/>
          <a:p>
            <a:pPr algn="ctr"/>
            <a:r>
              <a:rPr kumimoji="1" lang="en-US" altLang="ja-JP" sz="2400" b="1" dirty="0"/>
              <a:t>SST</a:t>
            </a:r>
            <a:endParaRPr kumimoji="1" lang="ja-JP" altLang="en-US" sz="2400" b="1" dirty="0"/>
          </a:p>
        </p:txBody>
      </p:sp>
      <p:sp>
        <p:nvSpPr>
          <p:cNvPr id="14" name="テキスト ボックス 13">
            <a:extLst>
              <a:ext uri="{FF2B5EF4-FFF2-40B4-BE49-F238E27FC236}">
                <a16:creationId xmlns:a16="http://schemas.microsoft.com/office/drawing/2014/main" id="{4E6BE66B-6949-478A-8F68-22C388D37C6D}"/>
              </a:ext>
            </a:extLst>
          </p:cNvPr>
          <p:cNvSpPr txBox="1"/>
          <p:nvPr/>
        </p:nvSpPr>
        <p:spPr>
          <a:xfrm>
            <a:off x="846667" y="3852371"/>
            <a:ext cx="1219199" cy="462755"/>
          </a:xfrm>
          <a:prstGeom prst="rect">
            <a:avLst/>
          </a:prstGeom>
          <a:noFill/>
          <a:ln w="19050">
            <a:solidFill>
              <a:schemeClr val="tx1"/>
            </a:solidFill>
          </a:ln>
        </p:spPr>
        <p:txBody>
          <a:bodyPr wrap="square" rtlCol="0">
            <a:spAutoFit/>
          </a:bodyPr>
          <a:lstStyle/>
          <a:p>
            <a:pPr algn="ctr"/>
            <a:r>
              <a:rPr kumimoji="1" lang="en-US" altLang="ja-JP" sz="2400" b="1" dirty="0"/>
              <a:t>SAT</a:t>
            </a:r>
            <a:endParaRPr kumimoji="1" lang="ja-JP" altLang="en-US" sz="2400" b="1" dirty="0"/>
          </a:p>
        </p:txBody>
      </p:sp>
      <p:sp>
        <p:nvSpPr>
          <p:cNvPr id="6" name="テキスト ボックス 5">
            <a:extLst>
              <a:ext uri="{FF2B5EF4-FFF2-40B4-BE49-F238E27FC236}">
                <a16:creationId xmlns:a16="http://schemas.microsoft.com/office/drawing/2014/main" id="{D2AC9101-F926-4BD2-9D90-A2FECC75D171}"/>
              </a:ext>
            </a:extLst>
          </p:cNvPr>
          <p:cNvSpPr txBox="1"/>
          <p:nvPr/>
        </p:nvSpPr>
        <p:spPr>
          <a:xfrm>
            <a:off x="248356" y="6310489"/>
            <a:ext cx="2043290" cy="369332"/>
          </a:xfrm>
          <a:prstGeom prst="rect">
            <a:avLst/>
          </a:prstGeom>
          <a:noFill/>
        </p:spPr>
        <p:txBody>
          <a:bodyPr wrap="square" rtlCol="0">
            <a:spAutoFit/>
          </a:bodyPr>
          <a:lstStyle/>
          <a:p>
            <a:r>
              <a:rPr kumimoji="1" lang="en-US" altLang="ja-JP" b="1" i="1" dirty="0">
                <a:solidFill>
                  <a:srgbClr val="0070C0"/>
                </a:solidFill>
              </a:rPr>
              <a:t>IAU is better</a:t>
            </a:r>
            <a:r>
              <a:rPr kumimoji="1" lang="en-US" altLang="ja-JP" b="1" i="1" dirty="0">
                <a:solidFill>
                  <a:srgbClr val="0070C0"/>
                </a:solidFill>
                <a:sym typeface="Wingdings" panose="05000000000000000000" pitchFamily="2" charset="2"/>
              </a:rPr>
              <a:t></a:t>
            </a:r>
            <a:endParaRPr kumimoji="1" lang="ja-JP" altLang="en-US" b="1" i="1" dirty="0">
              <a:solidFill>
                <a:srgbClr val="0070C0"/>
              </a:solidFill>
            </a:endParaRPr>
          </a:p>
        </p:txBody>
      </p:sp>
      <p:sp>
        <p:nvSpPr>
          <p:cNvPr id="19" name="テキスト ボックス 18">
            <a:extLst>
              <a:ext uri="{FF2B5EF4-FFF2-40B4-BE49-F238E27FC236}">
                <a16:creationId xmlns:a16="http://schemas.microsoft.com/office/drawing/2014/main" id="{C028856B-B18D-40A3-A5BE-B1911192FC57}"/>
              </a:ext>
            </a:extLst>
          </p:cNvPr>
          <p:cNvSpPr txBox="1"/>
          <p:nvPr/>
        </p:nvSpPr>
        <p:spPr>
          <a:xfrm>
            <a:off x="9996311" y="6310489"/>
            <a:ext cx="2043290" cy="369332"/>
          </a:xfrm>
          <a:prstGeom prst="rect">
            <a:avLst/>
          </a:prstGeom>
          <a:noFill/>
        </p:spPr>
        <p:txBody>
          <a:bodyPr wrap="square" rtlCol="0">
            <a:spAutoFit/>
          </a:bodyPr>
          <a:lstStyle/>
          <a:p>
            <a:r>
              <a:rPr kumimoji="1" lang="en-US" altLang="ja-JP" b="1" i="1" dirty="0">
                <a:solidFill>
                  <a:srgbClr val="C00000"/>
                </a:solidFill>
                <a:sym typeface="Wingdings" panose="05000000000000000000" pitchFamily="2" charset="2"/>
              </a:rPr>
              <a:t></a:t>
            </a:r>
            <a:r>
              <a:rPr kumimoji="1" lang="en-US" altLang="ja-JP" b="1" i="1" dirty="0">
                <a:solidFill>
                  <a:srgbClr val="C00000"/>
                </a:solidFill>
              </a:rPr>
              <a:t>IAU is better</a:t>
            </a:r>
            <a:endParaRPr kumimoji="1" lang="ja-JP" altLang="en-US" b="1" i="1" dirty="0">
              <a:solidFill>
                <a:srgbClr val="C00000"/>
              </a:solidFill>
            </a:endParaRPr>
          </a:p>
        </p:txBody>
      </p:sp>
      <p:sp>
        <p:nvSpPr>
          <p:cNvPr id="7" name="スライド番号プレースホルダー 6">
            <a:extLst>
              <a:ext uri="{FF2B5EF4-FFF2-40B4-BE49-F238E27FC236}">
                <a16:creationId xmlns:a16="http://schemas.microsoft.com/office/drawing/2014/main" id="{E1EE0CCC-B246-4B3E-92A0-3C08D7327FF9}"/>
              </a:ext>
            </a:extLst>
          </p:cNvPr>
          <p:cNvSpPr>
            <a:spLocks noGrp="1"/>
          </p:cNvSpPr>
          <p:nvPr>
            <p:ph type="sldNum" sz="quarter" idx="12"/>
          </p:nvPr>
        </p:nvSpPr>
        <p:spPr/>
        <p:txBody>
          <a:bodyPr/>
          <a:lstStyle/>
          <a:p>
            <a:fld id="{A8BF0A9E-0348-47DD-BE55-B1BB891F4776}" type="slidenum">
              <a:rPr kumimoji="1" lang="ja-JP" altLang="en-US" smtClean="0"/>
              <a:t>13</a:t>
            </a:fld>
            <a:endParaRPr kumimoji="1" lang="ja-JP" altLang="en-US"/>
          </a:p>
        </p:txBody>
      </p:sp>
    </p:spTree>
    <p:extLst>
      <p:ext uri="{BB962C8B-B14F-4D97-AF65-F5344CB8AC3E}">
        <p14:creationId xmlns:p14="http://schemas.microsoft.com/office/powerpoint/2010/main" val="2260814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9DD08E-31BA-4262-9C55-38D88696AF73}"/>
              </a:ext>
            </a:extLst>
          </p:cNvPr>
          <p:cNvSpPr>
            <a:spLocks noGrp="1"/>
          </p:cNvSpPr>
          <p:nvPr>
            <p:ph type="title"/>
          </p:nvPr>
        </p:nvSpPr>
        <p:spPr/>
        <p:txBody>
          <a:bodyPr/>
          <a:lstStyle/>
          <a:p>
            <a:r>
              <a:rPr kumimoji="1" lang="en-US" altLang="ja-JP" dirty="0"/>
              <a:t>Sensitivity to the depth of mixed layer</a:t>
            </a:r>
            <a:endParaRPr kumimoji="1" lang="ja-JP" altLang="en-US" dirty="0"/>
          </a:p>
        </p:txBody>
      </p:sp>
      <p:graphicFrame>
        <p:nvGraphicFramePr>
          <p:cNvPr id="14" name="グラフ 13">
            <a:extLst>
              <a:ext uri="{FF2B5EF4-FFF2-40B4-BE49-F238E27FC236}">
                <a16:creationId xmlns:a16="http://schemas.microsoft.com/office/drawing/2014/main" id="{C82C495D-DEAF-4947-B813-F66F6092524E}"/>
              </a:ext>
            </a:extLst>
          </p:cNvPr>
          <p:cNvGraphicFramePr>
            <a:graphicFrameLocks/>
          </p:cNvGraphicFramePr>
          <p:nvPr>
            <p:extLst>
              <p:ext uri="{D42A27DB-BD31-4B8C-83A1-F6EECF244321}">
                <p14:modId xmlns:p14="http://schemas.microsoft.com/office/powerpoint/2010/main" val="1795355277"/>
              </p:ext>
            </p:extLst>
          </p:nvPr>
        </p:nvGraphicFramePr>
        <p:xfrm>
          <a:off x="838200" y="1731914"/>
          <a:ext cx="5187386" cy="3253270"/>
        </p:xfrm>
        <a:graphic>
          <a:graphicData uri="http://schemas.openxmlformats.org/drawingml/2006/chart">
            <c:chart xmlns:c="http://schemas.openxmlformats.org/drawingml/2006/chart" xmlns:r="http://schemas.openxmlformats.org/officeDocument/2006/relationships" r:id="rId3"/>
          </a:graphicData>
        </a:graphic>
      </p:graphicFrame>
      <p:sp>
        <p:nvSpPr>
          <p:cNvPr id="26" name="テキスト ボックス 25">
            <a:extLst>
              <a:ext uri="{FF2B5EF4-FFF2-40B4-BE49-F238E27FC236}">
                <a16:creationId xmlns:a16="http://schemas.microsoft.com/office/drawing/2014/main" id="{506F6328-C4DB-4E2E-80A8-755BBA197E1F}"/>
              </a:ext>
            </a:extLst>
          </p:cNvPr>
          <p:cNvSpPr txBox="1"/>
          <p:nvPr/>
        </p:nvSpPr>
        <p:spPr>
          <a:xfrm>
            <a:off x="6227179" y="1803576"/>
            <a:ext cx="5636871" cy="2308324"/>
          </a:xfrm>
          <a:prstGeom prst="rect">
            <a:avLst/>
          </a:prstGeom>
          <a:noFill/>
        </p:spPr>
        <p:txBody>
          <a:bodyPr wrap="square" rtlCol="0">
            <a:spAutoFit/>
          </a:bodyPr>
          <a:lstStyle/>
          <a:p>
            <a:r>
              <a:rPr kumimoji="1" lang="en-US" altLang="ja-JP" sz="2400" dirty="0"/>
              <a:t>As the depth of the slab ocean model increases, </a:t>
            </a:r>
          </a:p>
          <a:p>
            <a:pPr marL="285750" indent="-285750">
              <a:buFont typeface="Arial" panose="020B0604020202020204" pitchFamily="34" charset="0"/>
              <a:buChar char="•"/>
            </a:pPr>
            <a:r>
              <a:rPr lang="en-US" altLang="ja-JP" sz="2400" dirty="0"/>
              <a:t>O</a:t>
            </a:r>
            <a:r>
              <a:rPr kumimoji="1" lang="en-US" altLang="ja-JP" sz="2400" dirty="0"/>
              <a:t>cean skill increases </a:t>
            </a:r>
            <a:br>
              <a:rPr kumimoji="1" lang="en-US" altLang="ja-JP" sz="2400" dirty="0"/>
            </a:br>
            <a:r>
              <a:rPr kumimoji="1" lang="en-US" altLang="ja-JP" sz="2400" dirty="0"/>
              <a:t>(Pendergrass et al., 2012) </a:t>
            </a:r>
          </a:p>
          <a:p>
            <a:pPr marL="285750" indent="-285750">
              <a:buFont typeface="Arial" panose="020B0604020202020204" pitchFamily="34" charset="0"/>
              <a:buChar char="•"/>
            </a:pPr>
            <a:r>
              <a:rPr lang="en-US" altLang="ja-JP" sz="2400" dirty="0"/>
              <a:t>Skill difference between IAU and Offline become smaller</a:t>
            </a:r>
            <a:endParaRPr kumimoji="1" lang="ja-JP" altLang="en-US" sz="2400" dirty="0"/>
          </a:p>
        </p:txBody>
      </p:sp>
      <p:sp>
        <p:nvSpPr>
          <p:cNvPr id="30" name="テキスト ボックス 29">
            <a:extLst>
              <a:ext uri="{FF2B5EF4-FFF2-40B4-BE49-F238E27FC236}">
                <a16:creationId xmlns:a16="http://schemas.microsoft.com/office/drawing/2014/main" id="{14D3B065-3978-42E9-9B6D-38E1B0CE014F}"/>
              </a:ext>
            </a:extLst>
          </p:cNvPr>
          <p:cNvSpPr txBox="1"/>
          <p:nvPr/>
        </p:nvSpPr>
        <p:spPr>
          <a:xfrm>
            <a:off x="1689904" y="4985184"/>
            <a:ext cx="4335682" cy="400110"/>
          </a:xfrm>
          <a:prstGeom prst="rect">
            <a:avLst/>
          </a:prstGeom>
          <a:noFill/>
        </p:spPr>
        <p:txBody>
          <a:bodyPr wrap="square" rtlCol="0">
            <a:spAutoFit/>
          </a:bodyPr>
          <a:lstStyle/>
          <a:p>
            <a:pPr algn="ctr"/>
            <a:r>
              <a:rPr kumimoji="1" lang="en-US" altLang="ja-JP" sz="2000" b="1" dirty="0"/>
              <a:t>Slab ocean depth</a:t>
            </a:r>
            <a:endParaRPr kumimoji="1" lang="ja-JP" altLang="en-US" sz="2000" b="1" dirty="0"/>
          </a:p>
        </p:txBody>
      </p:sp>
      <p:sp>
        <p:nvSpPr>
          <p:cNvPr id="31" name="テキスト ボックス 30">
            <a:extLst>
              <a:ext uri="{FF2B5EF4-FFF2-40B4-BE49-F238E27FC236}">
                <a16:creationId xmlns:a16="http://schemas.microsoft.com/office/drawing/2014/main" id="{8EDDB248-691B-41CE-B415-38940576DDC2}"/>
              </a:ext>
            </a:extLst>
          </p:cNvPr>
          <p:cNvSpPr txBox="1"/>
          <p:nvPr/>
        </p:nvSpPr>
        <p:spPr>
          <a:xfrm rot="16200000">
            <a:off x="-713774" y="3017278"/>
            <a:ext cx="2483559" cy="400110"/>
          </a:xfrm>
          <a:prstGeom prst="rect">
            <a:avLst/>
          </a:prstGeom>
          <a:noFill/>
        </p:spPr>
        <p:txBody>
          <a:bodyPr wrap="square" rtlCol="0">
            <a:spAutoFit/>
          </a:bodyPr>
          <a:lstStyle/>
          <a:p>
            <a:pPr algn="ctr"/>
            <a:r>
              <a:rPr kumimoji="1" lang="en-US" altLang="ja-JP" sz="2000" b="1" dirty="0"/>
              <a:t>RMSE SST [K]</a:t>
            </a:r>
            <a:endParaRPr kumimoji="1" lang="ja-JP" altLang="en-US" sz="2000" b="1" dirty="0"/>
          </a:p>
        </p:txBody>
      </p:sp>
      <p:sp>
        <p:nvSpPr>
          <p:cNvPr id="32" name="テキスト ボックス 31">
            <a:extLst>
              <a:ext uri="{FF2B5EF4-FFF2-40B4-BE49-F238E27FC236}">
                <a16:creationId xmlns:a16="http://schemas.microsoft.com/office/drawing/2014/main" id="{FDEF0B33-DA5A-4426-9E24-C1444AA780D5}"/>
              </a:ext>
            </a:extLst>
          </p:cNvPr>
          <p:cNvSpPr txBox="1"/>
          <p:nvPr/>
        </p:nvSpPr>
        <p:spPr>
          <a:xfrm>
            <a:off x="1587956" y="5914170"/>
            <a:ext cx="4074603" cy="646331"/>
          </a:xfrm>
          <a:prstGeom prst="rect">
            <a:avLst/>
          </a:prstGeom>
          <a:noFill/>
        </p:spPr>
        <p:txBody>
          <a:bodyPr wrap="square" rtlCol="0">
            <a:spAutoFit/>
          </a:bodyPr>
          <a:lstStyle/>
          <a:p>
            <a:r>
              <a:rPr kumimoji="1" lang="en-US" altLang="ja-JP" sz="1200" dirty="0">
                <a:solidFill>
                  <a:schemeClr val="bg1">
                    <a:lumMod val="50000"/>
                  </a:schemeClr>
                </a:solidFill>
              </a:rPr>
              <a:t>Pendergrass, A. P., Hakim, G. J., Battisti, D., S., Roe, G., </a:t>
            </a:r>
            <a:r>
              <a:rPr lang="en-US" altLang="ja-JP" sz="1200" dirty="0">
                <a:solidFill>
                  <a:schemeClr val="bg1">
                    <a:lumMod val="50000"/>
                  </a:schemeClr>
                </a:solidFill>
              </a:rPr>
              <a:t>Coupled air-mixed layer temperature predictability for climate reconstruction, J. </a:t>
            </a:r>
            <a:r>
              <a:rPr lang="en-US" altLang="ja-JP" sz="1200" dirty="0" err="1">
                <a:solidFill>
                  <a:schemeClr val="bg1">
                    <a:lumMod val="50000"/>
                  </a:schemeClr>
                </a:solidFill>
              </a:rPr>
              <a:t>Clim</a:t>
            </a:r>
            <a:r>
              <a:rPr lang="en-US" altLang="ja-JP" sz="1200" dirty="0">
                <a:solidFill>
                  <a:schemeClr val="bg1">
                    <a:lumMod val="50000"/>
                  </a:schemeClr>
                </a:solidFill>
              </a:rPr>
              <a:t>., 25, 459-472, 2012.</a:t>
            </a:r>
            <a:endParaRPr kumimoji="1" lang="ja-JP" altLang="en-US" sz="1200" dirty="0">
              <a:solidFill>
                <a:schemeClr val="bg1">
                  <a:lumMod val="50000"/>
                </a:schemeClr>
              </a:solidFill>
            </a:endParaRPr>
          </a:p>
        </p:txBody>
      </p:sp>
      <p:sp>
        <p:nvSpPr>
          <p:cNvPr id="33" name="矢印: 下 32">
            <a:extLst>
              <a:ext uri="{FF2B5EF4-FFF2-40B4-BE49-F238E27FC236}">
                <a16:creationId xmlns:a16="http://schemas.microsoft.com/office/drawing/2014/main" id="{F612D1C3-66B9-4BF3-BF5D-C76C24297256}"/>
              </a:ext>
            </a:extLst>
          </p:cNvPr>
          <p:cNvSpPr/>
          <p:nvPr/>
        </p:nvSpPr>
        <p:spPr>
          <a:xfrm rot="17990064">
            <a:off x="3956550" y="1073183"/>
            <a:ext cx="530577" cy="2744900"/>
          </a:xfrm>
          <a:prstGeom prst="downArrow">
            <a:avLst>
              <a:gd name="adj1" fmla="val 50000"/>
              <a:gd name="adj2" fmla="val 75595"/>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矢印: 上下 33">
            <a:extLst>
              <a:ext uri="{FF2B5EF4-FFF2-40B4-BE49-F238E27FC236}">
                <a16:creationId xmlns:a16="http://schemas.microsoft.com/office/drawing/2014/main" id="{3CBD2111-670B-4913-819A-9754DD60F980}"/>
              </a:ext>
            </a:extLst>
          </p:cNvPr>
          <p:cNvSpPr/>
          <p:nvPr/>
        </p:nvSpPr>
        <p:spPr>
          <a:xfrm>
            <a:off x="1587956" y="1803576"/>
            <a:ext cx="383822" cy="596902"/>
          </a:xfrm>
          <a:prstGeom prst="upDownArrow">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矢印: 上下 34">
            <a:extLst>
              <a:ext uri="{FF2B5EF4-FFF2-40B4-BE49-F238E27FC236}">
                <a16:creationId xmlns:a16="http://schemas.microsoft.com/office/drawing/2014/main" id="{3E6CF34D-87C9-4881-B564-AD4171E581F9}"/>
              </a:ext>
            </a:extLst>
          </p:cNvPr>
          <p:cNvSpPr/>
          <p:nvPr/>
        </p:nvSpPr>
        <p:spPr>
          <a:xfrm>
            <a:off x="3048071" y="2630308"/>
            <a:ext cx="383822" cy="429790"/>
          </a:xfrm>
          <a:prstGeom prst="upDownArrow">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矢印: 上下 35">
            <a:extLst>
              <a:ext uri="{FF2B5EF4-FFF2-40B4-BE49-F238E27FC236}">
                <a16:creationId xmlns:a16="http://schemas.microsoft.com/office/drawing/2014/main" id="{99664ED7-54B9-45E2-A87C-E19436EA9964}"/>
              </a:ext>
            </a:extLst>
          </p:cNvPr>
          <p:cNvSpPr/>
          <p:nvPr/>
        </p:nvSpPr>
        <p:spPr>
          <a:xfrm>
            <a:off x="4489200" y="3749734"/>
            <a:ext cx="383822" cy="260074"/>
          </a:xfrm>
          <a:prstGeom prst="upDownArrow">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スライド番号プレースホルダー 36">
            <a:extLst>
              <a:ext uri="{FF2B5EF4-FFF2-40B4-BE49-F238E27FC236}">
                <a16:creationId xmlns:a16="http://schemas.microsoft.com/office/drawing/2014/main" id="{8C300BED-48A2-4BD7-B7E2-CE4193546C13}"/>
              </a:ext>
            </a:extLst>
          </p:cNvPr>
          <p:cNvSpPr>
            <a:spLocks noGrp="1"/>
          </p:cNvSpPr>
          <p:nvPr>
            <p:ph type="sldNum" sz="quarter" idx="12"/>
          </p:nvPr>
        </p:nvSpPr>
        <p:spPr/>
        <p:txBody>
          <a:bodyPr/>
          <a:lstStyle/>
          <a:p>
            <a:fld id="{A8BF0A9E-0348-47DD-BE55-B1BB891F4776}" type="slidenum">
              <a:rPr kumimoji="1" lang="ja-JP" altLang="en-US" smtClean="0"/>
              <a:t>14</a:t>
            </a:fld>
            <a:endParaRPr kumimoji="1" lang="ja-JP" altLang="en-US"/>
          </a:p>
        </p:txBody>
      </p:sp>
      <p:sp>
        <p:nvSpPr>
          <p:cNvPr id="3" name="テキスト ボックス 2">
            <a:extLst>
              <a:ext uri="{FF2B5EF4-FFF2-40B4-BE49-F238E27FC236}">
                <a16:creationId xmlns:a16="http://schemas.microsoft.com/office/drawing/2014/main" id="{2C5BC94D-D7A0-4ABD-8F4B-B42D46C611CC}"/>
              </a:ext>
            </a:extLst>
          </p:cNvPr>
          <p:cNvSpPr txBox="1"/>
          <p:nvPr/>
        </p:nvSpPr>
        <p:spPr>
          <a:xfrm>
            <a:off x="6096001" y="4161886"/>
            <a:ext cx="5915378" cy="2631490"/>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altLang="ja-JP" sz="2000" dirty="0">
                <a:solidFill>
                  <a:srgbClr val="0070C0"/>
                </a:solidFill>
              </a:rPr>
              <a:t>The difference between Online-DA and Offline-DA may be further small in reality given that the predictability of the ocean is longer than that in the slab ocean, </a:t>
            </a:r>
          </a:p>
          <a:p>
            <a:pPr marL="285750" indent="-285750">
              <a:spcBef>
                <a:spcPts val="600"/>
              </a:spcBef>
              <a:buFont typeface="Arial" panose="020B0604020202020204" pitchFamily="34" charset="0"/>
              <a:buChar char="•"/>
            </a:pPr>
            <a:r>
              <a:rPr lang="en-US" altLang="ja-JP" sz="2000" dirty="0">
                <a:solidFill>
                  <a:srgbClr val="0070C0"/>
                </a:solidFill>
              </a:rPr>
              <a:t>Considering that full-ocean model can propagate information by advection, the difference between Online-DA and Offline-DA may be further larger </a:t>
            </a:r>
          </a:p>
        </p:txBody>
      </p:sp>
    </p:spTree>
    <p:extLst>
      <p:ext uri="{BB962C8B-B14F-4D97-AF65-F5344CB8AC3E}">
        <p14:creationId xmlns:p14="http://schemas.microsoft.com/office/powerpoint/2010/main" val="191816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F5FF30-9AF8-4237-8468-CBA05B3B4171}"/>
              </a:ext>
            </a:extLst>
          </p:cNvPr>
          <p:cNvSpPr>
            <a:spLocks noGrp="1"/>
          </p:cNvSpPr>
          <p:nvPr>
            <p:ph type="title"/>
          </p:nvPr>
        </p:nvSpPr>
        <p:spPr/>
        <p:txBody>
          <a:bodyPr/>
          <a:lstStyle/>
          <a:p>
            <a:r>
              <a:rPr kumimoji="1" lang="en-US" altLang="ja-JP" dirty="0">
                <a:solidFill>
                  <a:srgbClr val="C00000"/>
                </a:solidFill>
              </a:rPr>
              <a:t>Summary</a:t>
            </a:r>
            <a:r>
              <a:rPr kumimoji="1" lang="en-US" altLang="ja-JP" dirty="0"/>
              <a:t> and </a:t>
            </a:r>
            <a:r>
              <a:rPr kumimoji="1" lang="en-US" altLang="ja-JP" dirty="0">
                <a:solidFill>
                  <a:srgbClr val="0070C0"/>
                </a:solidFill>
              </a:rPr>
              <a:t>future</a:t>
            </a:r>
            <a:r>
              <a:rPr kumimoji="1" lang="en-US" altLang="ja-JP" dirty="0"/>
              <a:t> </a:t>
            </a:r>
            <a:r>
              <a:rPr lang="en-US" altLang="ja-JP" dirty="0">
                <a:solidFill>
                  <a:srgbClr val="0070C0"/>
                </a:solidFill>
              </a:rPr>
              <a:t>perspective</a:t>
            </a:r>
            <a:endParaRPr kumimoji="1" lang="ja-JP" altLang="en-US" dirty="0">
              <a:solidFill>
                <a:srgbClr val="0070C0"/>
              </a:solidFill>
            </a:endParaRPr>
          </a:p>
        </p:txBody>
      </p:sp>
      <p:sp>
        <p:nvSpPr>
          <p:cNvPr id="4" name="テキスト ボックス 3">
            <a:extLst>
              <a:ext uri="{FF2B5EF4-FFF2-40B4-BE49-F238E27FC236}">
                <a16:creationId xmlns:a16="http://schemas.microsoft.com/office/drawing/2014/main" id="{73A5A603-F02F-4AF8-8449-676300423D7B}"/>
              </a:ext>
            </a:extLst>
          </p:cNvPr>
          <p:cNvSpPr txBox="1"/>
          <p:nvPr/>
        </p:nvSpPr>
        <p:spPr>
          <a:xfrm>
            <a:off x="722489" y="1784345"/>
            <a:ext cx="11198578" cy="1938992"/>
          </a:xfrm>
          <a:prstGeom prst="rect">
            <a:avLst/>
          </a:prstGeom>
          <a:noFill/>
        </p:spPr>
        <p:txBody>
          <a:bodyPr wrap="square" rtlCol="0">
            <a:spAutoFit/>
          </a:bodyPr>
          <a:lstStyle/>
          <a:p>
            <a:r>
              <a:rPr lang="en-US" altLang="ja-JP" sz="2400" dirty="0">
                <a:solidFill>
                  <a:srgbClr val="C00000"/>
                </a:solidFill>
              </a:rPr>
              <a:t>With this IAU, online-DA outperforms offline-DA till 10-day mean data for atmosphere, and 3-month for ocean</a:t>
            </a:r>
          </a:p>
          <a:p>
            <a:endParaRPr lang="en-US" altLang="ja-JP" sz="2400" dirty="0">
              <a:solidFill>
                <a:srgbClr val="0070C0"/>
              </a:solidFill>
            </a:endParaRPr>
          </a:p>
          <a:p>
            <a:r>
              <a:rPr lang="en-US" altLang="ja-JP" sz="2400" dirty="0">
                <a:solidFill>
                  <a:srgbClr val="0070C0"/>
                </a:solidFill>
              </a:rPr>
              <a:t>Monthly SST will enable to create daily-scale “paleo-reanalysis” combined with e.g. daily diary data (c.f. </a:t>
            </a:r>
            <a:r>
              <a:rPr lang="en-US" altLang="ja-JP" sz="2400" dirty="0" err="1">
                <a:solidFill>
                  <a:srgbClr val="0070C0"/>
                </a:solidFill>
              </a:rPr>
              <a:t>Toride</a:t>
            </a:r>
            <a:r>
              <a:rPr lang="en-US" altLang="ja-JP" sz="2400" dirty="0">
                <a:solidFill>
                  <a:srgbClr val="0070C0"/>
                </a:solidFill>
              </a:rPr>
              <a:t> et al., 2017) </a:t>
            </a:r>
          </a:p>
        </p:txBody>
      </p:sp>
      <p:sp>
        <p:nvSpPr>
          <p:cNvPr id="5" name="テキスト ボックス 4">
            <a:extLst>
              <a:ext uri="{FF2B5EF4-FFF2-40B4-BE49-F238E27FC236}">
                <a16:creationId xmlns:a16="http://schemas.microsoft.com/office/drawing/2014/main" id="{7C406A47-BB76-4440-B1EE-9DB3F2CAF13E}"/>
              </a:ext>
            </a:extLst>
          </p:cNvPr>
          <p:cNvSpPr txBox="1"/>
          <p:nvPr/>
        </p:nvSpPr>
        <p:spPr>
          <a:xfrm>
            <a:off x="8610600" y="3849681"/>
            <a:ext cx="3019640" cy="1015663"/>
          </a:xfrm>
          <a:prstGeom prst="rect">
            <a:avLst/>
          </a:prstGeom>
          <a:noFill/>
        </p:spPr>
        <p:txBody>
          <a:bodyPr wrap="square" rtlCol="0">
            <a:spAutoFit/>
          </a:bodyPr>
          <a:lstStyle/>
          <a:p>
            <a:r>
              <a:rPr kumimoji="1" lang="en-US" altLang="ja-JP" sz="1200" dirty="0" err="1">
                <a:solidFill>
                  <a:schemeClr val="bg1">
                    <a:lumMod val="50000"/>
                  </a:schemeClr>
                </a:solidFill>
              </a:rPr>
              <a:t>Toride</a:t>
            </a:r>
            <a:r>
              <a:rPr kumimoji="1" lang="en-US" altLang="ja-JP" sz="1200" dirty="0">
                <a:solidFill>
                  <a:schemeClr val="bg1">
                    <a:lumMod val="50000"/>
                  </a:schemeClr>
                </a:solidFill>
              </a:rPr>
              <a:t>, K., </a:t>
            </a:r>
            <a:r>
              <a:rPr kumimoji="1" lang="en-US" altLang="ja-JP" sz="1200" dirty="0" err="1">
                <a:solidFill>
                  <a:schemeClr val="bg1">
                    <a:lumMod val="50000"/>
                  </a:schemeClr>
                </a:solidFill>
              </a:rPr>
              <a:t>Neluwala</a:t>
            </a:r>
            <a:r>
              <a:rPr lang="en-US" altLang="ja-JP" sz="1200" dirty="0">
                <a:solidFill>
                  <a:schemeClr val="bg1">
                    <a:lumMod val="50000"/>
                  </a:schemeClr>
                </a:solidFill>
              </a:rPr>
              <a:t>, P., Kim, H.-J., Yoshimura, K., Feasibility study of the reconstruction of historical weather with data assimilation, MWR, 145, 3563-3578, 2017.</a:t>
            </a:r>
            <a:endParaRPr kumimoji="1" lang="ja-JP" altLang="en-US" sz="1200" dirty="0">
              <a:solidFill>
                <a:schemeClr val="bg1">
                  <a:lumMod val="50000"/>
                </a:schemeClr>
              </a:solidFill>
            </a:endParaRPr>
          </a:p>
        </p:txBody>
      </p:sp>
      <p:sp>
        <p:nvSpPr>
          <p:cNvPr id="3" name="スライド番号プレースホルダー 2">
            <a:extLst>
              <a:ext uri="{FF2B5EF4-FFF2-40B4-BE49-F238E27FC236}">
                <a16:creationId xmlns:a16="http://schemas.microsoft.com/office/drawing/2014/main" id="{556B51D2-227C-4D5B-9AAE-8BCE4476FB6A}"/>
              </a:ext>
            </a:extLst>
          </p:cNvPr>
          <p:cNvSpPr>
            <a:spLocks noGrp="1"/>
          </p:cNvSpPr>
          <p:nvPr>
            <p:ph type="sldNum" sz="quarter" idx="12"/>
          </p:nvPr>
        </p:nvSpPr>
        <p:spPr/>
        <p:txBody>
          <a:bodyPr/>
          <a:lstStyle/>
          <a:p>
            <a:fld id="{A8BF0A9E-0348-47DD-BE55-B1BB891F4776}" type="slidenum">
              <a:rPr kumimoji="1" lang="ja-JP" altLang="en-US" smtClean="0"/>
              <a:t>15</a:t>
            </a:fld>
            <a:endParaRPr kumimoji="1" lang="ja-JP" altLang="en-US"/>
          </a:p>
        </p:txBody>
      </p:sp>
      <p:sp>
        <p:nvSpPr>
          <p:cNvPr id="6" name="フローチャート: 処理 5">
            <a:extLst>
              <a:ext uri="{FF2B5EF4-FFF2-40B4-BE49-F238E27FC236}">
                <a16:creationId xmlns:a16="http://schemas.microsoft.com/office/drawing/2014/main" id="{32E6A0A0-1FBA-4264-8E4E-0F0D1A39BCCA}"/>
              </a:ext>
            </a:extLst>
          </p:cNvPr>
          <p:cNvSpPr/>
          <p:nvPr/>
        </p:nvSpPr>
        <p:spPr>
          <a:xfrm>
            <a:off x="1196611" y="4377858"/>
            <a:ext cx="2381956" cy="89735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Online-DA</a:t>
            </a:r>
            <a:br>
              <a:rPr kumimoji="1" lang="en-US" altLang="ja-JP" dirty="0"/>
            </a:br>
            <a:r>
              <a:rPr kumimoji="1" lang="en-US" altLang="ja-JP" dirty="0"/>
              <a:t>w/ monthly proxy</a:t>
            </a:r>
            <a:endParaRPr kumimoji="1" lang="ja-JP" altLang="en-US" dirty="0"/>
          </a:p>
        </p:txBody>
      </p:sp>
      <p:sp>
        <p:nvSpPr>
          <p:cNvPr id="7" name="フローチャート: データ 6">
            <a:extLst>
              <a:ext uri="{FF2B5EF4-FFF2-40B4-BE49-F238E27FC236}">
                <a16:creationId xmlns:a16="http://schemas.microsoft.com/office/drawing/2014/main" id="{86AAA619-E9CA-4D95-A434-6DAF1A40A035}"/>
              </a:ext>
            </a:extLst>
          </p:cNvPr>
          <p:cNvSpPr/>
          <p:nvPr/>
        </p:nvSpPr>
        <p:spPr>
          <a:xfrm>
            <a:off x="4109140" y="4377858"/>
            <a:ext cx="2381956" cy="897355"/>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Monthly SST</a:t>
            </a:r>
            <a:endParaRPr kumimoji="1" lang="ja-JP" altLang="en-US" dirty="0"/>
          </a:p>
        </p:txBody>
      </p:sp>
      <p:cxnSp>
        <p:nvCxnSpPr>
          <p:cNvPr id="9" name="直線矢印コネクタ 8">
            <a:extLst>
              <a:ext uri="{FF2B5EF4-FFF2-40B4-BE49-F238E27FC236}">
                <a16:creationId xmlns:a16="http://schemas.microsoft.com/office/drawing/2014/main" id="{7146203C-B801-447A-AF73-8BA21BDD85A1}"/>
              </a:ext>
            </a:extLst>
          </p:cNvPr>
          <p:cNvCxnSpPr>
            <a:stCxn id="6" idx="3"/>
            <a:endCxn id="7" idx="2"/>
          </p:cNvCxnSpPr>
          <p:nvPr/>
        </p:nvCxnSpPr>
        <p:spPr>
          <a:xfrm>
            <a:off x="3578567" y="4826536"/>
            <a:ext cx="76876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フローチャート: 処理 11">
            <a:extLst>
              <a:ext uri="{FF2B5EF4-FFF2-40B4-BE49-F238E27FC236}">
                <a16:creationId xmlns:a16="http://schemas.microsoft.com/office/drawing/2014/main" id="{320910BD-6D0F-410B-8B8E-D67AAC78B7BE}"/>
              </a:ext>
            </a:extLst>
          </p:cNvPr>
          <p:cNvSpPr/>
          <p:nvPr/>
        </p:nvSpPr>
        <p:spPr>
          <a:xfrm>
            <a:off x="4109140" y="5651500"/>
            <a:ext cx="2381956" cy="89735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Online-DA</a:t>
            </a:r>
            <a:br>
              <a:rPr kumimoji="1" lang="en-US" altLang="ja-JP" dirty="0"/>
            </a:br>
            <a:r>
              <a:rPr kumimoji="1" lang="en-US" altLang="ja-JP" dirty="0"/>
              <a:t>w/ diary data</a:t>
            </a:r>
            <a:endParaRPr kumimoji="1" lang="ja-JP" altLang="en-US" dirty="0"/>
          </a:p>
        </p:txBody>
      </p:sp>
      <p:cxnSp>
        <p:nvCxnSpPr>
          <p:cNvPr id="14" name="直線矢印コネクタ 13">
            <a:extLst>
              <a:ext uri="{FF2B5EF4-FFF2-40B4-BE49-F238E27FC236}">
                <a16:creationId xmlns:a16="http://schemas.microsoft.com/office/drawing/2014/main" id="{0CE90D5B-FA0D-4D25-A910-7FE672A3C460}"/>
              </a:ext>
            </a:extLst>
          </p:cNvPr>
          <p:cNvCxnSpPr>
            <a:stCxn id="7" idx="4"/>
            <a:endCxn id="12" idx="0"/>
          </p:cNvCxnSpPr>
          <p:nvPr/>
        </p:nvCxnSpPr>
        <p:spPr>
          <a:xfrm>
            <a:off x="5300118" y="5275213"/>
            <a:ext cx="0" cy="3762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フローチャート: データ 15">
            <a:extLst>
              <a:ext uri="{FF2B5EF4-FFF2-40B4-BE49-F238E27FC236}">
                <a16:creationId xmlns:a16="http://schemas.microsoft.com/office/drawing/2014/main" id="{D3599D7E-FA5A-49F3-A5AB-C2B4B5CF5BAC}"/>
              </a:ext>
            </a:extLst>
          </p:cNvPr>
          <p:cNvSpPr/>
          <p:nvPr/>
        </p:nvSpPr>
        <p:spPr>
          <a:xfrm>
            <a:off x="6948297" y="5651500"/>
            <a:ext cx="2381956" cy="897355"/>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Daily scale paleo reanalysis</a:t>
            </a:r>
            <a:endParaRPr kumimoji="1" lang="ja-JP" altLang="en-US" dirty="0"/>
          </a:p>
        </p:txBody>
      </p:sp>
      <p:cxnSp>
        <p:nvCxnSpPr>
          <p:cNvPr id="18" name="直線矢印コネクタ 17">
            <a:extLst>
              <a:ext uri="{FF2B5EF4-FFF2-40B4-BE49-F238E27FC236}">
                <a16:creationId xmlns:a16="http://schemas.microsoft.com/office/drawing/2014/main" id="{DB2CD6AF-20B9-4DFE-855F-0E16EB200866}"/>
              </a:ext>
            </a:extLst>
          </p:cNvPr>
          <p:cNvCxnSpPr>
            <a:stCxn id="12" idx="3"/>
            <a:endCxn id="16" idx="2"/>
          </p:cNvCxnSpPr>
          <p:nvPr/>
        </p:nvCxnSpPr>
        <p:spPr>
          <a:xfrm>
            <a:off x="6491096" y="6100178"/>
            <a:ext cx="69539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8037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E7ACDB-45E1-4FFF-86DA-2FB521DCE437}"/>
              </a:ext>
            </a:extLst>
          </p:cNvPr>
          <p:cNvSpPr>
            <a:spLocks noGrp="1"/>
          </p:cNvSpPr>
          <p:nvPr>
            <p:ph type="title"/>
          </p:nvPr>
        </p:nvSpPr>
        <p:spPr/>
        <p:txBody>
          <a:bodyPr/>
          <a:lstStyle/>
          <a:p>
            <a:r>
              <a:rPr kumimoji="1" lang="en-US" altLang="ja-JP" dirty="0"/>
              <a:t>Skill metrics </a:t>
            </a:r>
            <a:endParaRPr kumimoji="1" lang="ja-JP" altLang="en-US" dirty="0"/>
          </a:p>
        </p:txBody>
      </p:sp>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3B7F6108-68D3-4027-A155-7204CB595004}"/>
                  </a:ext>
                </a:extLst>
              </p:cNvPr>
              <p:cNvSpPr txBox="1"/>
              <p:nvPr/>
            </p:nvSpPr>
            <p:spPr>
              <a:xfrm>
                <a:off x="838200" y="2040647"/>
                <a:ext cx="7910689" cy="3829959"/>
              </a:xfrm>
              <a:prstGeom prst="rect">
                <a:avLst/>
              </a:prstGeom>
              <a:noFill/>
            </p:spPr>
            <p:txBody>
              <a:bodyPr wrap="square" rtlCol="0">
                <a:spAutoFit/>
              </a:bodyPr>
              <a:lstStyle/>
              <a:p>
                <a:r>
                  <a:rPr kumimoji="1" lang="en-US" altLang="ja-JP" sz="2800" b="1" dirty="0"/>
                  <a:t>RMSE</a:t>
                </a:r>
              </a:p>
              <a:p>
                <a:pPr/>
                <a14:m>
                  <m:oMathPara xmlns:m="http://schemas.openxmlformats.org/officeDocument/2006/math">
                    <m:oMathParaPr>
                      <m:jc m:val="centerGroup"/>
                    </m:oMathParaPr>
                    <m:oMath xmlns:m="http://schemas.openxmlformats.org/officeDocument/2006/math">
                      <m:r>
                        <a:rPr lang="en-US" altLang="ja-JP" sz="2800" b="0" i="1" smtClean="0">
                          <a:latin typeface="Cambria Math" panose="02040503050406030204" pitchFamily="18" charset="0"/>
                        </a:rPr>
                        <m:t>𝑅𝑀𝑆𝐸</m:t>
                      </m:r>
                      <m:r>
                        <a:rPr lang="en-US" altLang="ja-JP" sz="2800" b="0" i="1" smtClean="0">
                          <a:latin typeface="Cambria Math" panose="02040503050406030204" pitchFamily="18" charset="0"/>
                        </a:rPr>
                        <m:t>=</m:t>
                      </m:r>
                      <m:f>
                        <m:fPr>
                          <m:ctrlPr>
                            <a:rPr lang="en-US" altLang="ja-JP" sz="2800" b="0" i="1" smtClean="0">
                              <a:latin typeface="Cambria Math" panose="02040503050406030204" pitchFamily="18" charset="0"/>
                            </a:rPr>
                          </m:ctrlPr>
                        </m:fPr>
                        <m:num>
                          <m:r>
                            <a:rPr lang="en-US" altLang="ja-JP" sz="2800" b="0" i="1" smtClean="0">
                              <a:latin typeface="Cambria Math" panose="02040503050406030204" pitchFamily="18" charset="0"/>
                            </a:rPr>
                            <m:t>1</m:t>
                          </m:r>
                        </m:num>
                        <m:den>
                          <m:r>
                            <a:rPr lang="en-US" altLang="ja-JP" sz="2800" b="0" i="1" smtClean="0">
                              <a:latin typeface="Cambria Math" panose="02040503050406030204" pitchFamily="18" charset="0"/>
                            </a:rPr>
                            <m:t>𝜏</m:t>
                          </m:r>
                        </m:den>
                      </m:f>
                      <m:rad>
                        <m:radPr>
                          <m:degHide m:val="on"/>
                          <m:ctrlPr>
                            <a:rPr lang="en-US" altLang="ja-JP" sz="2800" i="1">
                              <a:latin typeface="Cambria Math" panose="02040503050406030204" pitchFamily="18" charset="0"/>
                            </a:rPr>
                          </m:ctrlPr>
                        </m:radPr>
                        <m:deg/>
                        <m:e>
                          <m:nary>
                            <m:naryPr>
                              <m:chr m:val="∑"/>
                              <m:limLoc m:val="subSup"/>
                              <m:ctrlPr>
                                <a:rPr lang="en-US" altLang="ja-JP" sz="2800" i="1" smtClean="0">
                                  <a:latin typeface="Cambria Math" panose="02040503050406030204" pitchFamily="18" charset="0"/>
                                </a:rPr>
                              </m:ctrlPr>
                            </m:naryPr>
                            <m:sub>
                              <m:r>
                                <m:rPr>
                                  <m:brk m:alnAt="25"/>
                                </m:rPr>
                                <a:rPr lang="en-US" altLang="ja-JP" sz="2800" b="0" i="1" smtClean="0">
                                  <a:latin typeface="Cambria Math" panose="02040503050406030204" pitchFamily="18" charset="0"/>
                                </a:rPr>
                                <m:t>𝑖</m:t>
                              </m:r>
                              <m:r>
                                <a:rPr lang="en-US" altLang="ja-JP" sz="2800" b="0" i="1" smtClean="0">
                                  <a:latin typeface="Cambria Math" panose="02040503050406030204" pitchFamily="18" charset="0"/>
                                </a:rPr>
                                <m:t>=1</m:t>
                              </m:r>
                            </m:sub>
                            <m:sup>
                              <m:r>
                                <a:rPr lang="en-US" altLang="ja-JP" sz="2800" b="0" i="1" smtClean="0">
                                  <a:latin typeface="Cambria Math" panose="02040503050406030204" pitchFamily="18" charset="0"/>
                                </a:rPr>
                                <m:t>𝜏</m:t>
                              </m:r>
                            </m:sup>
                            <m:e>
                              <m:sSup>
                                <m:sSupPr>
                                  <m:ctrlPr>
                                    <a:rPr lang="en-US" altLang="ja-JP" sz="2800" b="0" i="1" smtClean="0">
                                      <a:latin typeface="Cambria Math" panose="02040503050406030204" pitchFamily="18" charset="0"/>
                                    </a:rPr>
                                  </m:ctrlPr>
                                </m:sSupPr>
                                <m:e>
                                  <m:d>
                                    <m:dPr>
                                      <m:ctrlPr>
                                        <a:rPr lang="en-US" altLang="ja-JP" sz="2800" b="0" i="1" smtClean="0">
                                          <a:latin typeface="Cambria Math" panose="02040503050406030204" pitchFamily="18" charset="0"/>
                                        </a:rPr>
                                      </m:ctrlPr>
                                    </m:dPr>
                                    <m:e>
                                      <m:sSubSup>
                                        <m:sSubSupPr>
                                          <m:ctrlPr>
                                            <a:rPr lang="en-US" altLang="ja-JP" sz="2800" b="0" i="1" smtClean="0">
                                              <a:latin typeface="Cambria Math" panose="02040503050406030204" pitchFamily="18" charset="0"/>
                                            </a:rPr>
                                          </m:ctrlPr>
                                        </m:sSubSupPr>
                                        <m:e>
                                          <m:r>
                                            <a:rPr lang="en-US" altLang="ja-JP" sz="2800" b="0" i="1" smtClean="0">
                                              <a:latin typeface="Cambria Math" panose="02040503050406030204" pitchFamily="18" charset="0"/>
                                            </a:rPr>
                                            <m:t>𝑥</m:t>
                                          </m:r>
                                        </m:e>
                                        <m:sub>
                                          <m:r>
                                            <a:rPr lang="en-US" altLang="ja-JP" sz="2800" b="0" i="1" smtClean="0">
                                              <a:latin typeface="Cambria Math" panose="02040503050406030204" pitchFamily="18" charset="0"/>
                                            </a:rPr>
                                            <m:t>𝑖</m:t>
                                          </m:r>
                                        </m:sub>
                                        <m:sup/>
                                      </m:sSubSup>
                                      <m:r>
                                        <a:rPr lang="en-US" altLang="ja-JP" sz="2800" b="0" i="1" smtClean="0">
                                          <a:latin typeface="Cambria Math" panose="02040503050406030204" pitchFamily="18" charset="0"/>
                                        </a:rPr>
                                        <m:t>−</m:t>
                                      </m:r>
                                      <m:sSubSup>
                                        <m:sSubSupPr>
                                          <m:ctrlPr>
                                            <a:rPr lang="en-US" altLang="ja-JP" sz="2800" b="0" i="1" smtClean="0">
                                              <a:latin typeface="Cambria Math" panose="02040503050406030204" pitchFamily="18" charset="0"/>
                                            </a:rPr>
                                          </m:ctrlPr>
                                        </m:sSubSupPr>
                                        <m:e>
                                          <m:r>
                                            <a:rPr lang="en-US" altLang="ja-JP" sz="2800" b="0" i="1" smtClean="0">
                                              <a:latin typeface="Cambria Math" panose="02040503050406030204" pitchFamily="18" charset="0"/>
                                            </a:rPr>
                                            <m:t>𝑥</m:t>
                                          </m:r>
                                        </m:e>
                                        <m:sub>
                                          <m:r>
                                            <a:rPr lang="en-US" altLang="ja-JP" sz="2800" b="0" i="1" smtClean="0">
                                              <a:latin typeface="Cambria Math" panose="02040503050406030204" pitchFamily="18" charset="0"/>
                                            </a:rPr>
                                            <m:t>𝑖</m:t>
                                          </m:r>
                                        </m:sub>
                                        <m:sup>
                                          <m:r>
                                            <a:rPr lang="en-US" altLang="ja-JP" sz="2800" b="0" i="1" smtClean="0">
                                              <a:latin typeface="Cambria Math" panose="02040503050406030204" pitchFamily="18" charset="0"/>
                                            </a:rPr>
                                            <m:t>𝑡</m:t>
                                          </m:r>
                                        </m:sup>
                                      </m:sSubSup>
                                    </m:e>
                                  </m:d>
                                </m:e>
                                <m:sup>
                                  <m:r>
                                    <a:rPr lang="en-US" altLang="ja-JP" sz="2800" b="0" i="1" smtClean="0">
                                      <a:latin typeface="Cambria Math" panose="02040503050406030204" pitchFamily="18" charset="0"/>
                                    </a:rPr>
                                    <m:t>2</m:t>
                                  </m:r>
                                </m:sup>
                              </m:sSup>
                            </m:e>
                          </m:nary>
                        </m:e>
                      </m:rad>
                    </m:oMath>
                  </m:oMathPara>
                </a14:m>
                <a:endParaRPr lang="en-US" altLang="ja-JP" sz="2800" b="1" dirty="0"/>
              </a:p>
              <a:p>
                <a:endParaRPr lang="en-US" altLang="ja-JP" sz="2800" b="1" dirty="0"/>
              </a:p>
              <a:p>
                <a:r>
                  <a:rPr lang="en-US" altLang="ja-JP" sz="2800" b="1" dirty="0"/>
                  <a:t>Temporal correlation (Corr.)</a:t>
                </a:r>
              </a:p>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panose="02040503050406030204" pitchFamily="18" charset="0"/>
                        </a:rPr>
                        <m:t>𝐶𝑜𝑟𝑟</m:t>
                      </m:r>
                      <m:r>
                        <a:rPr kumimoji="1" lang="en-US" altLang="ja-JP" sz="2800" b="0" i="1" smtClean="0">
                          <a:latin typeface="Cambria Math" panose="02040503050406030204" pitchFamily="18" charset="0"/>
                        </a:rPr>
                        <m:t>.=</m:t>
                      </m:r>
                      <m:f>
                        <m:fPr>
                          <m:ctrlPr>
                            <a:rPr kumimoji="1" lang="en-US" altLang="ja-JP" sz="2800" b="0" i="1" smtClean="0">
                              <a:latin typeface="Cambria Math" panose="02040503050406030204" pitchFamily="18" charset="0"/>
                            </a:rPr>
                          </m:ctrlPr>
                        </m:fPr>
                        <m:num>
                          <m:f>
                            <m:fPr>
                              <m:ctrlPr>
                                <a:rPr kumimoji="1" lang="en-US" altLang="ja-JP" sz="2800" b="0" i="1" smtClean="0">
                                  <a:latin typeface="Cambria Math" panose="02040503050406030204" pitchFamily="18" charset="0"/>
                                </a:rPr>
                              </m:ctrlPr>
                            </m:fPr>
                            <m:num>
                              <m:r>
                                <a:rPr kumimoji="1" lang="en-US" altLang="ja-JP" sz="2800" b="0" i="1" smtClean="0">
                                  <a:latin typeface="Cambria Math" panose="02040503050406030204" pitchFamily="18" charset="0"/>
                                </a:rPr>
                                <m:t>1</m:t>
                              </m:r>
                            </m:num>
                            <m:den>
                              <m:r>
                                <a:rPr kumimoji="1" lang="en-US" altLang="ja-JP" sz="2800" b="0" i="1" smtClean="0">
                                  <a:latin typeface="Cambria Math" panose="02040503050406030204" pitchFamily="18" charset="0"/>
                                </a:rPr>
                                <m:t>𝜏</m:t>
                              </m:r>
                            </m:den>
                          </m:f>
                          <m:nary>
                            <m:naryPr>
                              <m:chr m:val="∑"/>
                              <m:limLoc m:val="subSup"/>
                              <m:ctrlPr>
                                <a:rPr kumimoji="1" lang="en-US" altLang="ja-JP" sz="2800" b="0" i="1" smtClean="0">
                                  <a:latin typeface="Cambria Math" panose="02040503050406030204" pitchFamily="18" charset="0"/>
                                </a:rPr>
                              </m:ctrlPr>
                            </m:naryPr>
                            <m:sub>
                              <m:r>
                                <m:rPr>
                                  <m:brk m:alnAt="25"/>
                                </m:rPr>
                                <a:rPr kumimoji="1" lang="en-US" altLang="ja-JP" sz="2800" b="0" i="1" smtClean="0">
                                  <a:latin typeface="Cambria Math" panose="02040503050406030204" pitchFamily="18" charset="0"/>
                                </a:rPr>
                                <m:t>𝑖</m:t>
                              </m:r>
                              <m:r>
                                <a:rPr kumimoji="1" lang="en-US" altLang="ja-JP" sz="2800" b="0" i="1" smtClean="0">
                                  <a:latin typeface="Cambria Math" panose="02040503050406030204" pitchFamily="18" charset="0"/>
                                </a:rPr>
                                <m:t>=1</m:t>
                              </m:r>
                            </m:sub>
                            <m:sup>
                              <m:r>
                                <a:rPr kumimoji="1" lang="en-US" altLang="ja-JP" sz="2800" b="0" i="1" smtClean="0">
                                  <a:latin typeface="Cambria Math" panose="02040503050406030204" pitchFamily="18" charset="0"/>
                                </a:rPr>
                                <m:t>𝜏</m:t>
                              </m:r>
                            </m:sup>
                            <m:e>
                              <m:r>
                                <a:rPr kumimoji="1" lang="en-US" altLang="ja-JP" sz="2800" b="0" i="1" smtClean="0">
                                  <a:latin typeface="Cambria Math" panose="02040503050406030204" pitchFamily="18" charset="0"/>
                                </a:rPr>
                                <m:t>(</m:t>
                              </m:r>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𝑥</m:t>
                                  </m:r>
                                </m:e>
                                <m:sub>
                                  <m:r>
                                    <a:rPr kumimoji="1" lang="en-US" altLang="ja-JP" sz="2800" b="0" i="1" smtClean="0">
                                      <a:latin typeface="Cambria Math" panose="02040503050406030204" pitchFamily="18" charset="0"/>
                                    </a:rPr>
                                    <m:t>𝑖</m:t>
                                  </m:r>
                                </m:sub>
                              </m:sSub>
                              <m:r>
                                <a:rPr kumimoji="1" lang="en-US" altLang="ja-JP" sz="2800" b="0" i="1" smtClean="0">
                                  <a:latin typeface="Cambria Math" panose="02040503050406030204" pitchFamily="18" charset="0"/>
                                </a:rPr>
                                <m:t>−</m:t>
                              </m:r>
                              <m:acc>
                                <m:accPr>
                                  <m:chr m:val="̅"/>
                                  <m:ctrlPr>
                                    <a:rPr kumimoji="1" lang="en-US" altLang="ja-JP" sz="2800" b="0" i="1" smtClean="0">
                                      <a:latin typeface="Cambria Math" panose="02040503050406030204" pitchFamily="18" charset="0"/>
                                    </a:rPr>
                                  </m:ctrlPr>
                                </m:accPr>
                                <m:e>
                                  <m:r>
                                    <a:rPr kumimoji="1" lang="en-US" altLang="ja-JP" sz="2800" b="0" i="1" smtClean="0">
                                      <a:latin typeface="Cambria Math" panose="02040503050406030204" pitchFamily="18" charset="0"/>
                                    </a:rPr>
                                    <m:t>𝑥</m:t>
                                  </m:r>
                                </m:e>
                              </m:acc>
                              <m:r>
                                <a:rPr kumimoji="1" lang="en-US" altLang="ja-JP" sz="2800" b="0" i="1" smtClean="0">
                                  <a:latin typeface="Cambria Math" panose="02040503050406030204" pitchFamily="18" charset="0"/>
                                </a:rPr>
                                <m:t>)(</m:t>
                              </m:r>
                              <m:sSubSup>
                                <m:sSubSupPr>
                                  <m:ctrlPr>
                                    <a:rPr kumimoji="1" lang="en-US" altLang="ja-JP" sz="2800" b="0" i="1" smtClean="0">
                                      <a:latin typeface="Cambria Math" panose="02040503050406030204" pitchFamily="18" charset="0"/>
                                    </a:rPr>
                                  </m:ctrlPr>
                                </m:sSubSupPr>
                                <m:e>
                                  <m:r>
                                    <a:rPr kumimoji="1" lang="en-US" altLang="ja-JP" sz="2800" b="0" i="1" smtClean="0">
                                      <a:latin typeface="Cambria Math" panose="02040503050406030204" pitchFamily="18" charset="0"/>
                                    </a:rPr>
                                    <m:t>𝑥</m:t>
                                  </m:r>
                                </m:e>
                                <m:sub>
                                  <m:r>
                                    <a:rPr kumimoji="1" lang="en-US" altLang="ja-JP" sz="2800" b="0" i="1" smtClean="0">
                                      <a:latin typeface="Cambria Math" panose="02040503050406030204" pitchFamily="18" charset="0"/>
                                    </a:rPr>
                                    <m:t>𝑖</m:t>
                                  </m:r>
                                </m:sub>
                                <m:sup>
                                  <m:r>
                                    <a:rPr kumimoji="1" lang="en-US" altLang="ja-JP" sz="2800" b="0" i="1" smtClean="0">
                                      <a:latin typeface="Cambria Math" panose="02040503050406030204" pitchFamily="18" charset="0"/>
                                    </a:rPr>
                                    <m:t>𝑡</m:t>
                                  </m:r>
                                </m:sup>
                              </m:sSubSup>
                              <m:r>
                                <a:rPr kumimoji="1" lang="en-US" altLang="ja-JP" sz="2800" b="0" i="1" smtClean="0">
                                  <a:latin typeface="Cambria Math" panose="02040503050406030204" pitchFamily="18" charset="0"/>
                                </a:rPr>
                                <m:t>−</m:t>
                              </m:r>
                              <m:acc>
                                <m:accPr>
                                  <m:chr m:val="̅"/>
                                  <m:ctrlPr>
                                    <a:rPr kumimoji="1" lang="en-US" altLang="ja-JP" sz="2800" b="0" i="1" smtClean="0">
                                      <a:latin typeface="Cambria Math" panose="02040503050406030204" pitchFamily="18" charset="0"/>
                                    </a:rPr>
                                  </m:ctrlPr>
                                </m:accPr>
                                <m:e>
                                  <m:sSup>
                                    <m:sSupPr>
                                      <m:ctrlPr>
                                        <a:rPr kumimoji="1" lang="en-US" altLang="ja-JP" sz="2800" b="0" i="1" smtClean="0">
                                          <a:latin typeface="Cambria Math" panose="02040503050406030204" pitchFamily="18" charset="0"/>
                                        </a:rPr>
                                      </m:ctrlPr>
                                    </m:sSupPr>
                                    <m:e>
                                      <m:r>
                                        <a:rPr kumimoji="1" lang="en-US" altLang="ja-JP" sz="2800" b="0" i="1" smtClean="0">
                                          <a:latin typeface="Cambria Math" panose="02040503050406030204" pitchFamily="18" charset="0"/>
                                        </a:rPr>
                                        <m:t>𝑥</m:t>
                                      </m:r>
                                    </m:e>
                                    <m:sup>
                                      <m:r>
                                        <a:rPr kumimoji="1" lang="en-US" altLang="ja-JP" sz="2800" b="0" i="1" smtClean="0">
                                          <a:latin typeface="Cambria Math" panose="02040503050406030204" pitchFamily="18" charset="0"/>
                                        </a:rPr>
                                        <m:t>𝑡</m:t>
                                      </m:r>
                                    </m:sup>
                                  </m:sSup>
                                </m:e>
                              </m:acc>
                              <m:r>
                                <a:rPr kumimoji="1" lang="en-US" altLang="ja-JP" sz="2800" b="0" i="1" smtClean="0">
                                  <a:latin typeface="Cambria Math" panose="02040503050406030204" pitchFamily="18" charset="0"/>
                                </a:rPr>
                                <m:t>)</m:t>
                              </m:r>
                            </m:e>
                          </m:nary>
                        </m:num>
                        <m:den>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𝜎</m:t>
                              </m:r>
                            </m:e>
                            <m:sub>
                              <m:r>
                                <a:rPr kumimoji="1" lang="en-US" altLang="ja-JP" sz="2800" b="0" i="1" smtClean="0">
                                  <a:latin typeface="Cambria Math" panose="02040503050406030204" pitchFamily="18" charset="0"/>
                                </a:rPr>
                                <m:t>𝑥</m:t>
                              </m:r>
                            </m:sub>
                          </m:sSub>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𝜎</m:t>
                              </m:r>
                            </m:e>
                            <m:sub>
                              <m:sSup>
                                <m:sSupPr>
                                  <m:ctrlPr>
                                    <a:rPr kumimoji="1" lang="en-US" altLang="ja-JP" sz="2800" b="0" i="1" smtClean="0">
                                      <a:latin typeface="Cambria Math" panose="02040503050406030204" pitchFamily="18" charset="0"/>
                                    </a:rPr>
                                  </m:ctrlPr>
                                </m:sSupPr>
                                <m:e>
                                  <m:r>
                                    <a:rPr kumimoji="1" lang="en-US" altLang="ja-JP" sz="2800" b="0" i="1" smtClean="0">
                                      <a:latin typeface="Cambria Math" panose="02040503050406030204" pitchFamily="18" charset="0"/>
                                    </a:rPr>
                                    <m:t>𝑥</m:t>
                                  </m:r>
                                </m:e>
                                <m:sup>
                                  <m:r>
                                    <a:rPr kumimoji="1" lang="en-US" altLang="ja-JP" sz="2800" b="0" i="1" smtClean="0">
                                      <a:latin typeface="Cambria Math" panose="02040503050406030204" pitchFamily="18" charset="0"/>
                                    </a:rPr>
                                    <m:t>𝑡</m:t>
                                  </m:r>
                                </m:sup>
                              </m:sSup>
                            </m:sub>
                          </m:sSub>
                        </m:den>
                      </m:f>
                    </m:oMath>
                  </m:oMathPara>
                </a14:m>
                <a:endParaRPr kumimoji="1" lang="ja-JP" altLang="en-US" sz="2800" dirty="0"/>
              </a:p>
            </p:txBody>
          </p:sp>
        </mc:Choice>
        <mc:Fallback xmlns="">
          <p:sp>
            <p:nvSpPr>
              <p:cNvPr id="3" name="テキスト ボックス 2">
                <a:extLst>
                  <a:ext uri="{FF2B5EF4-FFF2-40B4-BE49-F238E27FC236}">
                    <a16:creationId xmlns:a16="http://schemas.microsoft.com/office/drawing/2014/main" id="{3B7F6108-68D3-4027-A155-7204CB595004}"/>
                  </a:ext>
                </a:extLst>
              </p:cNvPr>
              <p:cNvSpPr txBox="1">
                <a:spLocks noRot="1" noChangeAspect="1" noMove="1" noResize="1" noEditPoints="1" noAdjustHandles="1" noChangeArrowheads="1" noChangeShapeType="1" noTextEdit="1"/>
              </p:cNvSpPr>
              <p:nvPr/>
            </p:nvSpPr>
            <p:spPr>
              <a:xfrm>
                <a:off x="838200" y="2040647"/>
                <a:ext cx="7910689" cy="3829959"/>
              </a:xfrm>
              <a:prstGeom prst="rect">
                <a:avLst/>
              </a:prstGeom>
              <a:blipFill>
                <a:blip r:embed="rId3"/>
                <a:stretch>
                  <a:fillRect l="-1619" t="-175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719F762B-B9F2-45C2-BD75-4D00291D6869}"/>
                  </a:ext>
                </a:extLst>
              </p:cNvPr>
              <p:cNvSpPr txBox="1"/>
              <p:nvPr/>
            </p:nvSpPr>
            <p:spPr>
              <a:xfrm>
                <a:off x="7924800" y="2892073"/>
                <a:ext cx="4120444" cy="2677656"/>
              </a:xfrm>
              <a:prstGeom prst="rect">
                <a:avLst/>
              </a:prstGeom>
              <a:noFill/>
            </p:spPr>
            <p:txBody>
              <a:bodyPr wrap="square" rtlCol="0">
                <a:spAutoFit/>
              </a:bodyPr>
              <a:lstStyle/>
              <a:p>
                <a14:m>
                  <m:oMath xmlns:m="http://schemas.openxmlformats.org/officeDocument/2006/math">
                    <m:r>
                      <a:rPr kumimoji="1" lang="en-US" altLang="ja-JP" sz="2400" b="0" i="1" smtClean="0">
                        <a:latin typeface="Cambria Math" panose="02040503050406030204" pitchFamily="18" charset="0"/>
                      </a:rPr>
                      <m:t>𝜏</m:t>
                    </m:r>
                  </m:oMath>
                </a14:m>
                <a:r>
                  <a:rPr kumimoji="1" lang="en-US" altLang="ja-JP" sz="2400" b="0" dirty="0">
                    <a:latin typeface="+mn-ea"/>
                  </a:rPr>
                  <a:t>: number of validation time</a:t>
                </a:r>
              </a:p>
              <a:p>
                <a14:m>
                  <m:oMath xmlns:m="http://schemas.openxmlformats.org/officeDocument/2006/math">
                    <m:sSup>
                      <m:sSupPr>
                        <m:ctrlPr>
                          <a:rPr kumimoji="1" lang="en-US" altLang="ja-JP" sz="2400" b="0" i="1" smtClean="0">
                            <a:latin typeface="Cambria Math" panose="02040503050406030204" pitchFamily="18" charset="0"/>
                          </a:rPr>
                        </m:ctrlPr>
                      </m:sSupPr>
                      <m:e>
                        <m:r>
                          <a:rPr kumimoji="1" lang="en-US" altLang="ja-JP" sz="2400" b="0" i="1" smtClean="0">
                            <a:latin typeface="Cambria Math" panose="02040503050406030204" pitchFamily="18" charset="0"/>
                          </a:rPr>
                          <m:t>𝑥</m:t>
                        </m:r>
                      </m:e>
                      <m:sup>
                        <m:r>
                          <a:rPr kumimoji="1" lang="en-US" altLang="ja-JP" sz="2400" b="0" i="1" smtClean="0">
                            <a:latin typeface="Cambria Math" panose="02040503050406030204" pitchFamily="18" charset="0"/>
                          </a:rPr>
                          <m:t>𝑡</m:t>
                        </m:r>
                      </m:sup>
                    </m:sSup>
                  </m:oMath>
                </a14:m>
                <a:r>
                  <a:rPr kumimoji="1" lang="en-US" altLang="ja-JP" sz="2400" dirty="0"/>
                  <a:t>: truth</a:t>
                </a:r>
              </a:p>
              <a:p>
                <a:endParaRPr kumimoji="1" lang="en-US" altLang="ja-JP" sz="2400" dirty="0"/>
              </a:p>
              <a:p>
                <a:endParaRPr lang="en-US" altLang="ja-JP" sz="2400" dirty="0"/>
              </a:p>
              <a:p>
                <a:endParaRPr kumimoji="1" lang="en-US" altLang="ja-JP" sz="2400" dirty="0"/>
              </a:p>
              <a:p>
                <a14:m>
                  <m:oMath xmlns:m="http://schemas.openxmlformats.org/officeDocument/2006/math">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𝑥</m:t>
                        </m:r>
                      </m:e>
                    </m:acc>
                  </m:oMath>
                </a14:m>
                <a:r>
                  <a:rPr kumimoji="1" lang="en-US" altLang="ja-JP" sz="2400" b="0" dirty="0">
                    <a:latin typeface="Cambria Math" panose="02040503050406030204" pitchFamily="18" charset="0"/>
                  </a:rPr>
                  <a:t>: </a:t>
                </a:r>
                <a:r>
                  <a:rPr kumimoji="1" lang="en-US" altLang="ja-JP" sz="2400" b="0" dirty="0">
                    <a:latin typeface="+mn-ea"/>
                  </a:rPr>
                  <a:t>temporal average</a:t>
                </a:r>
                <a:endParaRPr kumimoji="1" lang="en-US" altLang="ja-JP" sz="2400" b="0" i="1" dirty="0">
                  <a:latin typeface="+mn-ea"/>
                </a:endParaRPr>
              </a:p>
              <a:p>
                <a14:m>
                  <m:oMath xmlns:m="http://schemas.openxmlformats.org/officeDocument/2006/math">
                    <m:r>
                      <a:rPr kumimoji="1" lang="en-US" altLang="ja-JP" sz="2400" b="0" i="1" smtClean="0">
                        <a:latin typeface="Cambria Math" panose="02040503050406030204" pitchFamily="18" charset="0"/>
                      </a:rPr>
                      <m:t>𝜎</m:t>
                    </m:r>
                  </m:oMath>
                </a14:m>
                <a:r>
                  <a:rPr kumimoji="1" lang="en-US" altLang="ja-JP" sz="2400" dirty="0"/>
                  <a:t>: standard deviation</a:t>
                </a:r>
              </a:p>
            </p:txBody>
          </p:sp>
        </mc:Choice>
        <mc:Fallback xmlns="">
          <p:sp>
            <p:nvSpPr>
              <p:cNvPr id="4" name="テキスト ボックス 3">
                <a:extLst>
                  <a:ext uri="{FF2B5EF4-FFF2-40B4-BE49-F238E27FC236}">
                    <a16:creationId xmlns:a16="http://schemas.microsoft.com/office/drawing/2014/main" id="{719F762B-B9F2-45C2-BD75-4D00291D6869}"/>
                  </a:ext>
                </a:extLst>
              </p:cNvPr>
              <p:cNvSpPr txBox="1">
                <a:spLocks noRot="1" noChangeAspect="1" noMove="1" noResize="1" noEditPoints="1" noAdjustHandles="1" noChangeArrowheads="1" noChangeShapeType="1" noTextEdit="1"/>
              </p:cNvSpPr>
              <p:nvPr/>
            </p:nvSpPr>
            <p:spPr>
              <a:xfrm>
                <a:off x="7924800" y="2892073"/>
                <a:ext cx="4120444" cy="2677656"/>
              </a:xfrm>
              <a:prstGeom prst="rect">
                <a:avLst/>
              </a:prstGeom>
              <a:blipFill>
                <a:blip r:embed="rId4"/>
                <a:stretch>
                  <a:fillRect t="-1818" r="-1627" b="-4091"/>
                </a:stretch>
              </a:blipFill>
            </p:spPr>
            <p:txBody>
              <a:bodyPr/>
              <a:lstStyle/>
              <a:p>
                <a:r>
                  <a:rPr lang="ja-JP" altLang="en-US">
                    <a:noFill/>
                  </a:rPr>
                  <a:t> </a:t>
                </a:r>
              </a:p>
            </p:txBody>
          </p:sp>
        </mc:Fallback>
      </mc:AlternateContent>
      <p:sp>
        <p:nvSpPr>
          <p:cNvPr id="5" name="テキスト ボックス 4">
            <a:extLst>
              <a:ext uri="{FF2B5EF4-FFF2-40B4-BE49-F238E27FC236}">
                <a16:creationId xmlns:a16="http://schemas.microsoft.com/office/drawing/2014/main" id="{99066C9A-AB5A-43BF-92BA-EFFFCB3C3B24}"/>
              </a:ext>
            </a:extLst>
          </p:cNvPr>
          <p:cNvSpPr txBox="1"/>
          <p:nvPr/>
        </p:nvSpPr>
        <p:spPr>
          <a:xfrm>
            <a:off x="2298031" y="6123543"/>
            <a:ext cx="7910689" cy="369332"/>
          </a:xfrm>
          <a:prstGeom prst="rect">
            <a:avLst/>
          </a:prstGeom>
          <a:noFill/>
        </p:spPr>
        <p:txBody>
          <a:bodyPr wrap="square" rtlCol="0">
            <a:spAutoFit/>
          </a:bodyPr>
          <a:lstStyle/>
          <a:p>
            <a:pPr marL="285750" indent="-285750">
              <a:buFont typeface="Wingdings" panose="05000000000000000000" pitchFamily="2" charset="2"/>
              <a:buChar char="u"/>
            </a:pPr>
            <a:r>
              <a:rPr kumimoji="1" lang="en-US" altLang="ja-JP" dirty="0">
                <a:solidFill>
                  <a:srgbClr val="C00000"/>
                </a:solidFill>
              </a:rPr>
              <a:t>Climatology is subtracted before calculating Corr.</a:t>
            </a:r>
            <a:endParaRPr kumimoji="1" lang="ja-JP" altLang="en-US" dirty="0">
              <a:solidFill>
                <a:srgbClr val="C00000"/>
              </a:solidFill>
            </a:endParaRPr>
          </a:p>
        </p:txBody>
      </p:sp>
      <p:sp>
        <p:nvSpPr>
          <p:cNvPr id="6" name="テキスト ボックス 5">
            <a:extLst>
              <a:ext uri="{FF2B5EF4-FFF2-40B4-BE49-F238E27FC236}">
                <a16:creationId xmlns:a16="http://schemas.microsoft.com/office/drawing/2014/main" id="{1301C56A-8426-449B-BAAC-755B935B1610}"/>
              </a:ext>
            </a:extLst>
          </p:cNvPr>
          <p:cNvSpPr txBox="1"/>
          <p:nvPr/>
        </p:nvSpPr>
        <p:spPr>
          <a:xfrm>
            <a:off x="838200" y="1415350"/>
            <a:ext cx="10066867" cy="523220"/>
          </a:xfrm>
          <a:prstGeom prst="rect">
            <a:avLst/>
          </a:prstGeom>
          <a:noFill/>
        </p:spPr>
        <p:txBody>
          <a:bodyPr wrap="square" rtlCol="0">
            <a:spAutoFit/>
          </a:bodyPr>
          <a:lstStyle/>
          <a:p>
            <a:r>
              <a:rPr kumimoji="1" lang="en-US" altLang="ja-JP" sz="2800" b="1" dirty="0">
                <a:solidFill>
                  <a:srgbClr val="C00000"/>
                </a:solidFill>
              </a:rPr>
              <a:t>Skills for time-mean state will be compared</a:t>
            </a:r>
            <a:endParaRPr kumimoji="1" lang="ja-JP" altLang="en-US" sz="2800" b="1" dirty="0">
              <a:solidFill>
                <a:srgbClr val="C00000"/>
              </a:solidFill>
            </a:endParaRPr>
          </a:p>
        </p:txBody>
      </p:sp>
      <p:sp>
        <p:nvSpPr>
          <p:cNvPr id="7" name="スライド番号プレースホルダー 6">
            <a:extLst>
              <a:ext uri="{FF2B5EF4-FFF2-40B4-BE49-F238E27FC236}">
                <a16:creationId xmlns:a16="http://schemas.microsoft.com/office/drawing/2014/main" id="{809B242E-5D50-47EB-9358-7A92A5BD6D69}"/>
              </a:ext>
            </a:extLst>
          </p:cNvPr>
          <p:cNvSpPr>
            <a:spLocks noGrp="1"/>
          </p:cNvSpPr>
          <p:nvPr>
            <p:ph type="sldNum" sz="quarter" idx="12"/>
          </p:nvPr>
        </p:nvSpPr>
        <p:spPr/>
        <p:txBody>
          <a:bodyPr/>
          <a:lstStyle/>
          <a:p>
            <a:fld id="{A8BF0A9E-0348-47DD-BE55-B1BB891F4776}" type="slidenum">
              <a:rPr kumimoji="1" lang="ja-JP" altLang="en-US" smtClean="0"/>
              <a:t>16</a:t>
            </a:fld>
            <a:endParaRPr kumimoji="1" lang="ja-JP" altLang="en-US"/>
          </a:p>
        </p:txBody>
      </p:sp>
    </p:spTree>
    <p:extLst>
      <p:ext uri="{BB962C8B-B14F-4D97-AF65-F5344CB8AC3E}">
        <p14:creationId xmlns:p14="http://schemas.microsoft.com/office/powerpoint/2010/main" val="3434785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38CB9BBB-9764-4792-BBBD-86F2DB9EDF9D}"/>
              </a:ext>
            </a:extLst>
          </p:cNvPr>
          <p:cNvPicPr>
            <a:picLocks noChangeAspect="1"/>
          </p:cNvPicPr>
          <p:nvPr/>
        </p:nvPicPr>
        <p:blipFill rotWithShape="1">
          <a:blip r:embed="rId2">
            <a:extLst>
              <a:ext uri="{28A0092B-C50C-407E-A947-70E740481C1C}">
                <a14:useLocalDpi xmlns:a14="http://schemas.microsoft.com/office/drawing/2010/main" val="0"/>
              </a:ext>
            </a:extLst>
          </a:blip>
          <a:srcRect l="7049" t="16540" r="6875" b="5324"/>
          <a:stretch/>
        </p:blipFill>
        <p:spPr>
          <a:xfrm>
            <a:off x="814086" y="2747308"/>
            <a:ext cx="3526420" cy="2473596"/>
          </a:xfrm>
          <a:prstGeom prst="rect">
            <a:avLst/>
          </a:prstGeom>
        </p:spPr>
      </p:pic>
      <p:sp>
        <p:nvSpPr>
          <p:cNvPr id="2" name="タイトル 1">
            <a:extLst>
              <a:ext uri="{FF2B5EF4-FFF2-40B4-BE49-F238E27FC236}">
                <a16:creationId xmlns:a16="http://schemas.microsoft.com/office/drawing/2014/main" id="{3168076A-7FB9-42CC-B862-286A925CD2C9}"/>
              </a:ext>
            </a:extLst>
          </p:cNvPr>
          <p:cNvSpPr>
            <a:spLocks noGrp="1"/>
          </p:cNvSpPr>
          <p:nvPr>
            <p:ph type="title"/>
          </p:nvPr>
        </p:nvSpPr>
        <p:spPr/>
        <p:txBody>
          <a:bodyPr/>
          <a:lstStyle/>
          <a:p>
            <a:r>
              <a:rPr lang="en-US" altLang="ja-JP" dirty="0"/>
              <a:t>Sensitivity to the depth of mixed layer</a:t>
            </a:r>
            <a:endParaRPr kumimoji="1" lang="ja-JP" altLang="en-US" dirty="0"/>
          </a:p>
        </p:txBody>
      </p:sp>
      <p:pic>
        <p:nvPicPr>
          <p:cNvPr id="3" name="図 2">
            <a:extLst>
              <a:ext uri="{FF2B5EF4-FFF2-40B4-BE49-F238E27FC236}">
                <a16:creationId xmlns:a16="http://schemas.microsoft.com/office/drawing/2014/main" id="{290DC297-BF6D-4866-BF9D-CA919C0BDFC8}"/>
              </a:ext>
            </a:extLst>
          </p:cNvPr>
          <p:cNvPicPr>
            <a:picLocks noChangeAspect="1"/>
          </p:cNvPicPr>
          <p:nvPr/>
        </p:nvPicPr>
        <p:blipFill rotWithShape="1">
          <a:blip r:embed="rId3">
            <a:extLst>
              <a:ext uri="{28A0092B-C50C-407E-A947-70E740481C1C}">
                <a14:useLocalDpi xmlns:a14="http://schemas.microsoft.com/office/drawing/2010/main" val="0"/>
              </a:ext>
            </a:extLst>
          </a:blip>
          <a:srcRect l="6875" t="16540" r="7049" b="5324"/>
          <a:stretch/>
        </p:blipFill>
        <p:spPr>
          <a:xfrm>
            <a:off x="4364620" y="2747308"/>
            <a:ext cx="3526420" cy="2473596"/>
          </a:xfrm>
          <a:prstGeom prst="rect">
            <a:avLst/>
          </a:prstGeom>
        </p:spPr>
      </p:pic>
      <p:pic>
        <p:nvPicPr>
          <p:cNvPr id="4" name="図 3">
            <a:extLst>
              <a:ext uri="{FF2B5EF4-FFF2-40B4-BE49-F238E27FC236}">
                <a16:creationId xmlns:a16="http://schemas.microsoft.com/office/drawing/2014/main" id="{969D2486-0D3B-432A-A55F-3DE12844032F}"/>
              </a:ext>
            </a:extLst>
          </p:cNvPr>
          <p:cNvPicPr>
            <a:picLocks noChangeAspect="1"/>
          </p:cNvPicPr>
          <p:nvPr/>
        </p:nvPicPr>
        <p:blipFill rotWithShape="1">
          <a:blip r:embed="rId4">
            <a:extLst>
              <a:ext uri="{28A0092B-C50C-407E-A947-70E740481C1C}">
                <a14:useLocalDpi xmlns:a14="http://schemas.microsoft.com/office/drawing/2010/main" val="0"/>
              </a:ext>
            </a:extLst>
          </a:blip>
          <a:srcRect l="6875" t="16540" r="7049" b="5324"/>
          <a:stretch/>
        </p:blipFill>
        <p:spPr>
          <a:xfrm>
            <a:off x="7891040" y="2747308"/>
            <a:ext cx="3526420" cy="2473596"/>
          </a:xfrm>
          <a:prstGeom prst="rect">
            <a:avLst/>
          </a:prstGeom>
        </p:spPr>
      </p:pic>
      <p:sp>
        <p:nvSpPr>
          <p:cNvPr id="6" name="テキスト ボックス 5">
            <a:extLst>
              <a:ext uri="{FF2B5EF4-FFF2-40B4-BE49-F238E27FC236}">
                <a16:creationId xmlns:a16="http://schemas.microsoft.com/office/drawing/2014/main" id="{3588B259-84A6-4022-8C17-C569CF615890}"/>
              </a:ext>
            </a:extLst>
          </p:cNvPr>
          <p:cNvSpPr txBox="1"/>
          <p:nvPr/>
        </p:nvSpPr>
        <p:spPr>
          <a:xfrm>
            <a:off x="838199" y="2377976"/>
            <a:ext cx="3526419" cy="369332"/>
          </a:xfrm>
          <a:prstGeom prst="rect">
            <a:avLst/>
          </a:prstGeom>
          <a:noFill/>
        </p:spPr>
        <p:txBody>
          <a:bodyPr wrap="square" rtlCol="0">
            <a:spAutoFit/>
          </a:bodyPr>
          <a:lstStyle/>
          <a:p>
            <a:pPr algn="ctr"/>
            <a:r>
              <a:rPr kumimoji="1" lang="en-US" altLang="ja-JP" b="1" dirty="0"/>
              <a:t>20m/30m</a:t>
            </a:r>
            <a:endParaRPr kumimoji="1" lang="ja-JP" altLang="en-US" b="1" dirty="0"/>
          </a:p>
        </p:txBody>
      </p:sp>
      <p:sp>
        <p:nvSpPr>
          <p:cNvPr id="7" name="テキスト ボックス 6">
            <a:extLst>
              <a:ext uri="{FF2B5EF4-FFF2-40B4-BE49-F238E27FC236}">
                <a16:creationId xmlns:a16="http://schemas.microsoft.com/office/drawing/2014/main" id="{B5D9768D-5496-45D1-B0E1-AAC4AA89F910}"/>
              </a:ext>
            </a:extLst>
          </p:cNvPr>
          <p:cNvSpPr txBox="1"/>
          <p:nvPr/>
        </p:nvSpPr>
        <p:spPr>
          <a:xfrm>
            <a:off x="4364621" y="2377976"/>
            <a:ext cx="3526419" cy="369332"/>
          </a:xfrm>
          <a:prstGeom prst="rect">
            <a:avLst/>
          </a:prstGeom>
          <a:noFill/>
        </p:spPr>
        <p:txBody>
          <a:bodyPr wrap="square" rtlCol="0">
            <a:spAutoFit/>
          </a:bodyPr>
          <a:lstStyle/>
          <a:p>
            <a:pPr algn="ctr"/>
            <a:r>
              <a:rPr lang="en-US" altLang="ja-JP" b="1" dirty="0"/>
              <a:t>40m</a:t>
            </a:r>
            <a:r>
              <a:rPr kumimoji="1" lang="en-US" altLang="ja-JP" b="1" dirty="0"/>
              <a:t>/60m</a:t>
            </a:r>
            <a:endParaRPr kumimoji="1" lang="ja-JP" altLang="en-US" b="1" dirty="0"/>
          </a:p>
        </p:txBody>
      </p:sp>
      <p:sp>
        <p:nvSpPr>
          <p:cNvPr id="8" name="テキスト ボックス 7">
            <a:extLst>
              <a:ext uri="{FF2B5EF4-FFF2-40B4-BE49-F238E27FC236}">
                <a16:creationId xmlns:a16="http://schemas.microsoft.com/office/drawing/2014/main" id="{96827F5B-6E0B-4D6C-AA7D-6487CDA3795E}"/>
              </a:ext>
            </a:extLst>
          </p:cNvPr>
          <p:cNvSpPr txBox="1"/>
          <p:nvPr/>
        </p:nvSpPr>
        <p:spPr>
          <a:xfrm>
            <a:off x="7891041" y="2377976"/>
            <a:ext cx="3526419" cy="369332"/>
          </a:xfrm>
          <a:prstGeom prst="rect">
            <a:avLst/>
          </a:prstGeom>
          <a:noFill/>
        </p:spPr>
        <p:txBody>
          <a:bodyPr wrap="square" rtlCol="0">
            <a:spAutoFit/>
          </a:bodyPr>
          <a:lstStyle/>
          <a:p>
            <a:pPr algn="ctr"/>
            <a:r>
              <a:rPr lang="en-US" altLang="ja-JP" b="1" dirty="0"/>
              <a:t>8</a:t>
            </a:r>
            <a:r>
              <a:rPr kumimoji="1" lang="en-US" altLang="ja-JP" b="1" dirty="0"/>
              <a:t>0m/120m</a:t>
            </a:r>
            <a:endParaRPr kumimoji="1" lang="ja-JP" altLang="en-US" b="1" dirty="0"/>
          </a:p>
        </p:txBody>
      </p:sp>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8CE050D4-5E68-42DF-BAA8-29CF91B99EBB}"/>
                  </a:ext>
                </a:extLst>
              </p:cNvPr>
              <p:cNvSpPr txBox="1"/>
              <p:nvPr/>
            </p:nvSpPr>
            <p:spPr>
              <a:xfrm>
                <a:off x="960699" y="1851949"/>
                <a:ext cx="6759615" cy="400110"/>
              </a:xfrm>
              <a:prstGeom prst="rect">
                <a:avLst/>
              </a:prstGeom>
              <a:noFill/>
            </p:spPr>
            <p:txBody>
              <a:bodyPr wrap="square" rtlCol="0">
                <a:spAutoFit/>
              </a:bodyPr>
              <a:lstStyle/>
              <a:p>
                <a14:m>
                  <m:oMath xmlns:m="http://schemas.openxmlformats.org/officeDocument/2006/math">
                    <m:r>
                      <a:rPr kumimoji="1" lang="en-US" altLang="ja-JP" sz="2000" b="1" i="0" smtClean="0">
                        <a:latin typeface="Cambria Math" panose="02040503050406030204" pitchFamily="18" charset="0"/>
                      </a:rPr>
                      <m:t>𝚫</m:t>
                    </m:r>
                  </m:oMath>
                </a14:m>
                <a:r>
                  <a:rPr kumimoji="1" lang="en-US" altLang="ja-JP" sz="2000" b="1" dirty="0"/>
                  <a:t>RMSE (IAU-Offline) for SST [K] </a:t>
                </a:r>
                <a:endParaRPr kumimoji="1" lang="ja-JP" altLang="en-US" sz="2000" b="1" dirty="0"/>
              </a:p>
            </p:txBody>
          </p:sp>
        </mc:Choice>
        <mc:Fallback xmlns="">
          <p:sp>
            <p:nvSpPr>
              <p:cNvPr id="9" name="テキスト ボックス 8">
                <a:extLst>
                  <a:ext uri="{FF2B5EF4-FFF2-40B4-BE49-F238E27FC236}">
                    <a16:creationId xmlns:a16="http://schemas.microsoft.com/office/drawing/2014/main" id="{8CE050D4-5E68-42DF-BAA8-29CF91B99EBB}"/>
                  </a:ext>
                </a:extLst>
              </p:cNvPr>
              <p:cNvSpPr txBox="1">
                <a:spLocks noRot="1" noChangeAspect="1" noMove="1" noResize="1" noEditPoints="1" noAdjustHandles="1" noChangeArrowheads="1" noChangeShapeType="1" noTextEdit="1"/>
              </p:cNvSpPr>
              <p:nvPr/>
            </p:nvSpPr>
            <p:spPr>
              <a:xfrm>
                <a:off x="960699" y="1851949"/>
                <a:ext cx="6759615" cy="400110"/>
              </a:xfrm>
              <a:prstGeom prst="rect">
                <a:avLst/>
              </a:prstGeom>
              <a:blipFill>
                <a:blip r:embed="rId5"/>
                <a:stretch>
                  <a:fillRect t="-7692" b="-29231"/>
                </a:stretch>
              </a:blipFill>
            </p:spPr>
            <p:txBody>
              <a:bodyPr/>
              <a:lstStyle/>
              <a:p>
                <a:r>
                  <a:rPr lang="ja-JP" altLang="en-US">
                    <a:noFill/>
                  </a:rPr>
                  <a:t> </a:t>
                </a:r>
              </a:p>
            </p:txBody>
          </p:sp>
        </mc:Fallback>
      </mc:AlternateContent>
      <p:sp>
        <p:nvSpPr>
          <p:cNvPr id="10" name="スライド番号プレースホルダー 9">
            <a:extLst>
              <a:ext uri="{FF2B5EF4-FFF2-40B4-BE49-F238E27FC236}">
                <a16:creationId xmlns:a16="http://schemas.microsoft.com/office/drawing/2014/main" id="{3BFAE01D-4D1E-47E0-A83B-3E2902279196}"/>
              </a:ext>
            </a:extLst>
          </p:cNvPr>
          <p:cNvSpPr>
            <a:spLocks noGrp="1"/>
          </p:cNvSpPr>
          <p:nvPr>
            <p:ph type="sldNum" sz="quarter" idx="12"/>
          </p:nvPr>
        </p:nvSpPr>
        <p:spPr/>
        <p:txBody>
          <a:bodyPr/>
          <a:lstStyle/>
          <a:p>
            <a:fld id="{A8BF0A9E-0348-47DD-BE55-B1BB891F4776}" type="slidenum">
              <a:rPr kumimoji="1" lang="ja-JP" altLang="en-US" smtClean="0"/>
              <a:t>17</a:t>
            </a:fld>
            <a:endParaRPr kumimoji="1" lang="ja-JP" altLang="en-US"/>
          </a:p>
        </p:txBody>
      </p:sp>
    </p:spTree>
    <p:extLst>
      <p:ext uri="{BB962C8B-B14F-4D97-AF65-F5344CB8AC3E}">
        <p14:creationId xmlns:p14="http://schemas.microsoft.com/office/powerpoint/2010/main" val="1371927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484A25-DC8E-4DB9-AC21-7D7FBCD57F8A}"/>
              </a:ext>
            </a:extLst>
          </p:cNvPr>
          <p:cNvSpPr>
            <a:spLocks noGrp="1"/>
          </p:cNvSpPr>
          <p:nvPr>
            <p:ph type="title"/>
          </p:nvPr>
        </p:nvSpPr>
        <p:spPr/>
        <p:txBody>
          <a:bodyPr/>
          <a:lstStyle/>
          <a:p>
            <a:r>
              <a:rPr kumimoji="1" lang="en-US" altLang="ja-JP" dirty="0"/>
              <a:t>What carries information?</a:t>
            </a:r>
            <a:endParaRPr kumimoji="1" lang="ja-JP" altLang="en-US" dirty="0"/>
          </a:p>
        </p:txBody>
      </p:sp>
      <p:pic>
        <p:nvPicPr>
          <p:cNvPr id="8" name="図 7">
            <a:extLst>
              <a:ext uri="{FF2B5EF4-FFF2-40B4-BE49-F238E27FC236}">
                <a16:creationId xmlns:a16="http://schemas.microsoft.com/office/drawing/2014/main" id="{CD7F945F-18E2-404F-A706-5EFA71EBAECB}"/>
              </a:ext>
            </a:extLst>
          </p:cNvPr>
          <p:cNvPicPr>
            <a:picLocks noChangeAspect="1"/>
          </p:cNvPicPr>
          <p:nvPr/>
        </p:nvPicPr>
        <p:blipFill rotWithShape="1">
          <a:blip r:embed="rId2">
            <a:extLst>
              <a:ext uri="{28A0092B-C50C-407E-A947-70E740481C1C}">
                <a14:useLocalDpi xmlns:a14="http://schemas.microsoft.com/office/drawing/2010/main" val="0"/>
              </a:ext>
            </a:extLst>
          </a:blip>
          <a:srcRect l="6335" t="16623" r="7762" b="5324"/>
          <a:stretch/>
        </p:blipFill>
        <p:spPr>
          <a:xfrm>
            <a:off x="8028883" y="3927562"/>
            <a:ext cx="3653728" cy="2565313"/>
          </a:xfrm>
          <a:prstGeom prst="rect">
            <a:avLst/>
          </a:prstGeom>
        </p:spPr>
      </p:pic>
      <p:pic>
        <p:nvPicPr>
          <p:cNvPr id="10" name="図 9">
            <a:extLst>
              <a:ext uri="{FF2B5EF4-FFF2-40B4-BE49-F238E27FC236}">
                <a16:creationId xmlns:a16="http://schemas.microsoft.com/office/drawing/2014/main" id="{F3D0BD10-7A91-4DF1-98AD-5BD6C081E235}"/>
              </a:ext>
            </a:extLst>
          </p:cNvPr>
          <p:cNvPicPr>
            <a:picLocks noChangeAspect="1"/>
          </p:cNvPicPr>
          <p:nvPr/>
        </p:nvPicPr>
        <p:blipFill rotWithShape="1">
          <a:blip r:embed="rId3">
            <a:extLst>
              <a:ext uri="{28A0092B-C50C-407E-A947-70E740481C1C}">
                <a14:useLocalDpi xmlns:a14="http://schemas.microsoft.com/office/drawing/2010/main" val="0"/>
              </a:ext>
            </a:extLst>
          </a:blip>
          <a:srcRect l="6549" t="16629" r="7207" b="5324"/>
          <a:stretch/>
        </p:blipFill>
        <p:spPr>
          <a:xfrm>
            <a:off x="4370389" y="4007041"/>
            <a:ext cx="3554859" cy="2485834"/>
          </a:xfrm>
          <a:prstGeom prst="rect">
            <a:avLst/>
          </a:prstGeom>
        </p:spPr>
      </p:pic>
      <p:pic>
        <p:nvPicPr>
          <p:cNvPr id="12" name="図 11">
            <a:extLst>
              <a:ext uri="{FF2B5EF4-FFF2-40B4-BE49-F238E27FC236}">
                <a16:creationId xmlns:a16="http://schemas.microsoft.com/office/drawing/2014/main" id="{C7E0722E-7DB0-46FA-855E-517877B6B55A}"/>
              </a:ext>
            </a:extLst>
          </p:cNvPr>
          <p:cNvPicPr>
            <a:picLocks noChangeAspect="1"/>
          </p:cNvPicPr>
          <p:nvPr/>
        </p:nvPicPr>
        <p:blipFill rotWithShape="1">
          <a:blip r:embed="rId4">
            <a:extLst>
              <a:ext uri="{28A0092B-C50C-407E-A947-70E740481C1C}">
                <a14:useLocalDpi xmlns:a14="http://schemas.microsoft.com/office/drawing/2010/main" val="0"/>
              </a:ext>
            </a:extLst>
          </a:blip>
          <a:srcRect l="6549" t="16629" r="7207" b="5324"/>
          <a:stretch/>
        </p:blipFill>
        <p:spPr>
          <a:xfrm>
            <a:off x="4370389" y="1521207"/>
            <a:ext cx="3554859" cy="2485834"/>
          </a:xfrm>
          <a:prstGeom prst="rect">
            <a:avLst/>
          </a:prstGeom>
        </p:spPr>
      </p:pic>
      <p:pic>
        <p:nvPicPr>
          <p:cNvPr id="18" name="図 17">
            <a:extLst>
              <a:ext uri="{FF2B5EF4-FFF2-40B4-BE49-F238E27FC236}">
                <a16:creationId xmlns:a16="http://schemas.microsoft.com/office/drawing/2014/main" id="{7FC7E03C-B4FA-4322-8A63-BC1AE0C764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777" y="3495717"/>
            <a:ext cx="4437531" cy="3429001"/>
          </a:xfrm>
          <a:prstGeom prst="rect">
            <a:avLst/>
          </a:prstGeom>
        </p:spPr>
      </p:pic>
      <p:pic>
        <p:nvPicPr>
          <p:cNvPr id="20" name="図 19">
            <a:extLst>
              <a:ext uri="{FF2B5EF4-FFF2-40B4-BE49-F238E27FC236}">
                <a16:creationId xmlns:a16="http://schemas.microsoft.com/office/drawing/2014/main" id="{A19B775B-D4C5-4894-B412-97EB0E0153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0776" y="706349"/>
            <a:ext cx="4437530" cy="3429000"/>
          </a:xfrm>
          <a:prstGeom prst="rect">
            <a:avLst/>
          </a:prstGeom>
        </p:spPr>
      </p:pic>
      <p:pic>
        <p:nvPicPr>
          <p:cNvPr id="21" name="図 20">
            <a:extLst>
              <a:ext uri="{FF2B5EF4-FFF2-40B4-BE49-F238E27FC236}">
                <a16:creationId xmlns:a16="http://schemas.microsoft.com/office/drawing/2014/main" id="{01C275E6-8EBB-4B42-96E3-25D3AD1C2CBB}"/>
              </a:ext>
            </a:extLst>
          </p:cNvPr>
          <p:cNvPicPr>
            <a:picLocks noChangeAspect="1"/>
          </p:cNvPicPr>
          <p:nvPr/>
        </p:nvPicPr>
        <p:blipFill rotWithShape="1">
          <a:blip r:embed="rId7">
            <a:extLst>
              <a:ext uri="{28A0092B-C50C-407E-A947-70E740481C1C}">
                <a14:useLocalDpi xmlns:a14="http://schemas.microsoft.com/office/drawing/2010/main" val="0"/>
              </a:ext>
            </a:extLst>
          </a:blip>
          <a:srcRect l="6335" t="16623" r="7762" b="5325"/>
          <a:stretch/>
        </p:blipFill>
        <p:spPr>
          <a:xfrm>
            <a:off x="8142083" y="1350286"/>
            <a:ext cx="3540528" cy="2485834"/>
          </a:xfrm>
          <a:prstGeom prst="rect">
            <a:avLst/>
          </a:prstGeom>
        </p:spPr>
      </p:pic>
      <p:sp>
        <p:nvSpPr>
          <p:cNvPr id="3" name="スライド番号プレースホルダー 2">
            <a:extLst>
              <a:ext uri="{FF2B5EF4-FFF2-40B4-BE49-F238E27FC236}">
                <a16:creationId xmlns:a16="http://schemas.microsoft.com/office/drawing/2014/main" id="{F93EC230-95B9-43F5-A02C-6A81EBD55112}"/>
              </a:ext>
            </a:extLst>
          </p:cNvPr>
          <p:cNvSpPr>
            <a:spLocks noGrp="1"/>
          </p:cNvSpPr>
          <p:nvPr>
            <p:ph type="sldNum" sz="quarter" idx="12"/>
          </p:nvPr>
        </p:nvSpPr>
        <p:spPr/>
        <p:txBody>
          <a:bodyPr/>
          <a:lstStyle/>
          <a:p>
            <a:fld id="{A8BF0A9E-0348-47DD-BE55-B1BB891F4776}" type="slidenum">
              <a:rPr kumimoji="1" lang="ja-JP" altLang="en-US" smtClean="0"/>
              <a:t>18</a:t>
            </a:fld>
            <a:endParaRPr kumimoji="1" lang="ja-JP" altLang="en-US"/>
          </a:p>
        </p:txBody>
      </p:sp>
    </p:spTree>
    <p:extLst>
      <p:ext uri="{BB962C8B-B14F-4D97-AF65-F5344CB8AC3E}">
        <p14:creationId xmlns:p14="http://schemas.microsoft.com/office/powerpoint/2010/main" val="3270718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DCD7E7-D3A6-424A-97DE-A570249F230B}"/>
              </a:ext>
            </a:extLst>
          </p:cNvPr>
          <p:cNvSpPr>
            <a:spLocks noGrp="1"/>
          </p:cNvSpPr>
          <p:nvPr>
            <p:ph type="title"/>
          </p:nvPr>
        </p:nvSpPr>
        <p:spPr/>
        <p:txBody>
          <a:bodyPr/>
          <a:lstStyle/>
          <a:p>
            <a:r>
              <a:rPr kumimoji="1" lang="en-US" altLang="ja-JP" dirty="0"/>
              <a:t>Correlation for T (1mo)</a:t>
            </a:r>
            <a:endParaRPr kumimoji="1" lang="ja-JP" altLang="en-US" dirty="0"/>
          </a:p>
        </p:txBody>
      </p:sp>
      <p:pic>
        <p:nvPicPr>
          <p:cNvPr id="4" name="図 3">
            <a:extLst>
              <a:ext uri="{FF2B5EF4-FFF2-40B4-BE49-F238E27FC236}">
                <a16:creationId xmlns:a16="http://schemas.microsoft.com/office/drawing/2014/main" id="{9DC67421-A725-4F93-A407-5A5CF34AEB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9" y="1292829"/>
            <a:ext cx="5968379" cy="4611929"/>
          </a:xfrm>
          <a:prstGeom prst="rect">
            <a:avLst/>
          </a:prstGeom>
        </p:spPr>
      </p:pic>
      <p:pic>
        <p:nvPicPr>
          <p:cNvPr id="6" name="図 5">
            <a:extLst>
              <a:ext uri="{FF2B5EF4-FFF2-40B4-BE49-F238E27FC236}">
                <a16:creationId xmlns:a16="http://schemas.microsoft.com/office/drawing/2014/main" id="{E4BF34CF-716B-427E-BF0C-2A0484C601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620" y="1292829"/>
            <a:ext cx="5968379" cy="4611929"/>
          </a:xfrm>
          <a:prstGeom prst="rect">
            <a:avLst/>
          </a:prstGeom>
        </p:spPr>
      </p:pic>
      <p:sp>
        <p:nvSpPr>
          <p:cNvPr id="7" name="テキスト ボックス 6">
            <a:extLst>
              <a:ext uri="{FF2B5EF4-FFF2-40B4-BE49-F238E27FC236}">
                <a16:creationId xmlns:a16="http://schemas.microsoft.com/office/drawing/2014/main" id="{1B04B677-691D-4E89-AA73-C6D746B06C57}"/>
              </a:ext>
            </a:extLst>
          </p:cNvPr>
          <p:cNvSpPr txBox="1"/>
          <p:nvPr/>
        </p:nvSpPr>
        <p:spPr>
          <a:xfrm>
            <a:off x="838200" y="1690688"/>
            <a:ext cx="4658474" cy="369332"/>
          </a:xfrm>
          <a:prstGeom prst="rect">
            <a:avLst/>
          </a:prstGeom>
          <a:noFill/>
        </p:spPr>
        <p:txBody>
          <a:bodyPr wrap="square" rtlCol="0">
            <a:spAutoFit/>
          </a:bodyPr>
          <a:lstStyle/>
          <a:p>
            <a:pPr algn="ctr"/>
            <a:r>
              <a:rPr kumimoji="1" lang="en-US" altLang="ja-JP" b="1" dirty="0"/>
              <a:t>IAU</a:t>
            </a:r>
            <a:endParaRPr kumimoji="1" lang="ja-JP" altLang="en-US" b="1" dirty="0"/>
          </a:p>
        </p:txBody>
      </p:sp>
      <p:sp>
        <p:nvSpPr>
          <p:cNvPr id="8" name="テキスト ボックス 7">
            <a:extLst>
              <a:ext uri="{FF2B5EF4-FFF2-40B4-BE49-F238E27FC236}">
                <a16:creationId xmlns:a16="http://schemas.microsoft.com/office/drawing/2014/main" id="{D9F9CC34-C950-45AC-84FB-28AA4D342AA4}"/>
              </a:ext>
            </a:extLst>
          </p:cNvPr>
          <p:cNvSpPr txBox="1"/>
          <p:nvPr/>
        </p:nvSpPr>
        <p:spPr>
          <a:xfrm>
            <a:off x="6780115" y="1690688"/>
            <a:ext cx="4658474" cy="369332"/>
          </a:xfrm>
          <a:prstGeom prst="rect">
            <a:avLst/>
          </a:prstGeom>
          <a:noFill/>
        </p:spPr>
        <p:txBody>
          <a:bodyPr wrap="square" rtlCol="0">
            <a:spAutoFit/>
          </a:bodyPr>
          <a:lstStyle/>
          <a:p>
            <a:pPr algn="ctr"/>
            <a:r>
              <a:rPr lang="en-US" altLang="ja-JP" b="1" dirty="0"/>
              <a:t>Offline</a:t>
            </a:r>
            <a:endParaRPr kumimoji="1" lang="ja-JP" altLang="en-US" b="1" dirty="0"/>
          </a:p>
        </p:txBody>
      </p:sp>
      <p:sp>
        <p:nvSpPr>
          <p:cNvPr id="3" name="スライド番号プレースホルダー 2">
            <a:extLst>
              <a:ext uri="{FF2B5EF4-FFF2-40B4-BE49-F238E27FC236}">
                <a16:creationId xmlns:a16="http://schemas.microsoft.com/office/drawing/2014/main" id="{D8B577E8-C20E-4187-887D-AEB1881E2534}"/>
              </a:ext>
            </a:extLst>
          </p:cNvPr>
          <p:cNvSpPr>
            <a:spLocks noGrp="1"/>
          </p:cNvSpPr>
          <p:nvPr>
            <p:ph type="sldNum" sz="quarter" idx="12"/>
          </p:nvPr>
        </p:nvSpPr>
        <p:spPr/>
        <p:txBody>
          <a:bodyPr/>
          <a:lstStyle/>
          <a:p>
            <a:fld id="{A8BF0A9E-0348-47DD-BE55-B1BB891F4776}" type="slidenum">
              <a:rPr kumimoji="1" lang="ja-JP" altLang="en-US" smtClean="0"/>
              <a:t>19</a:t>
            </a:fld>
            <a:endParaRPr kumimoji="1" lang="ja-JP" altLang="en-US"/>
          </a:p>
        </p:txBody>
      </p:sp>
    </p:spTree>
    <p:extLst>
      <p:ext uri="{BB962C8B-B14F-4D97-AF65-F5344CB8AC3E}">
        <p14:creationId xmlns:p14="http://schemas.microsoft.com/office/powerpoint/2010/main" val="527427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569B0161-1F65-4315-BBBA-97AFA582B777}"/>
              </a:ext>
            </a:extLst>
          </p:cNvPr>
          <p:cNvGrpSpPr/>
          <p:nvPr/>
        </p:nvGrpSpPr>
        <p:grpSpPr>
          <a:xfrm>
            <a:off x="923384" y="1560215"/>
            <a:ext cx="10345232" cy="3531905"/>
            <a:chOff x="580173" y="1765880"/>
            <a:chExt cx="10345232" cy="3531905"/>
          </a:xfrm>
        </p:grpSpPr>
        <p:pic>
          <p:nvPicPr>
            <p:cNvPr id="51" name="Picture 2">
              <a:extLst>
                <a:ext uri="{FF2B5EF4-FFF2-40B4-BE49-F238E27FC236}">
                  <a16:creationId xmlns:a16="http://schemas.microsoft.com/office/drawing/2014/main" id="{2709EFDF-88AC-45CB-BC88-36611002FE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486"/>
            <a:stretch/>
          </p:blipFill>
          <p:spPr bwMode="auto">
            <a:xfrm>
              <a:off x="580173" y="2126462"/>
              <a:ext cx="8482094" cy="2848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 name="テキスト ボックス 51">
              <a:extLst>
                <a:ext uri="{FF2B5EF4-FFF2-40B4-BE49-F238E27FC236}">
                  <a16:creationId xmlns:a16="http://schemas.microsoft.com/office/drawing/2014/main" id="{DB9D08BE-3BD7-480B-9AFC-9C37CF47230F}"/>
                </a:ext>
              </a:extLst>
            </p:cNvPr>
            <p:cNvSpPr txBox="1"/>
            <p:nvPr/>
          </p:nvSpPr>
          <p:spPr>
            <a:xfrm>
              <a:off x="1266595" y="1765880"/>
              <a:ext cx="7315200" cy="369332"/>
            </a:xfrm>
            <a:prstGeom prst="rect">
              <a:avLst/>
            </a:prstGeom>
            <a:noFill/>
          </p:spPr>
          <p:txBody>
            <a:bodyPr wrap="square" rtlCol="0">
              <a:spAutoFit/>
            </a:bodyPr>
            <a:lstStyle/>
            <a:p>
              <a:r>
                <a:rPr kumimoji="1" lang="en-US" altLang="ja-JP" b="1" dirty="0"/>
                <a:t>Observation- (shaded) and GCM-based (line) NH temperature</a:t>
              </a:r>
              <a:endParaRPr kumimoji="1" lang="ja-JP" altLang="en-US" b="1" dirty="0"/>
            </a:p>
          </p:txBody>
        </p:sp>
        <p:grpSp>
          <p:nvGrpSpPr>
            <p:cNvPr id="41" name="グループ化 40">
              <a:extLst>
                <a:ext uri="{FF2B5EF4-FFF2-40B4-BE49-F238E27FC236}">
                  <a16:creationId xmlns:a16="http://schemas.microsoft.com/office/drawing/2014/main" id="{88F279DC-A947-4995-ABB6-5E71A1BB9D5F}"/>
                </a:ext>
              </a:extLst>
            </p:cNvPr>
            <p:cNvGrpSpPr/>
            <p:nvPr/>
          </p:nvGrpSpPr>
          <p:grpSpPr>
            <a:xfrm>
              <a:off x="8846771" y="2135212"/>
              <a:ext cx="1778533" cy="1581607"/>
              <a:chOff x="10065924" y="3438169"/>
              <a:chExt cx="1778533" cy="1581607"/>
            </a:xfrm>
          </p:grpSpPr>
          <p:sp>
            <p:nvSpPr>
              <p:cNvPr id="45" name="正方形/長方形 44">
                <a:extLst>
                  <a:ext uri="{FF2B5EF4-FFF2-40B4-BE49-F238E27FC236}">
                    <a16:creationId xmlns:a16="http://schemas.microsoft.com/office/drawing/2014/main" id="{206C9179-64F6-4A13-A1CF-AA13BA9DE7E7}"/>
                  </a:ext>
                </a:extLst>
              </p:cNvPr>
              <p:cNvSpPr/>
              <p:nvPr/>
            </p:nvSpPr>
            <p:spPr>
              <a:xfrm>
                <a:off x="10689272" y="4190135"/>
                <a:ext cx="531845" cy="15862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i="1">
                  <a:solidFill>
                    <a:schemeClr val="tx1"/>
                  </a:solidFill>
                </a:endParaRPr>
              </a:p>
            </p:txBody>
          </p:sp>
          <p:sp>
            <p:nvSpPr>
              <p:cNvPr id="46" name="正方形/長方形 45">
                <a:extLst>
                  <a:ext uri="{FF2B5EF4-FFF2-40B4-BE49-F238E27FC236}">
                    <a16:creationId xmlns:a16="http://schemas.microsoft.com/office/drawing/2014/main" id="{C3F10443-2025-4200-B30B-939C1A9D06EF}"/>
                  </a:ext>
                </a:extLst>
              </p:cNvPr>
              <p:cNvSpPr/>
              <p:nvPr/>
            </p:nvSpPr>
            <p:spPr>
              <a:xfrm>
                <a:off x="10689271" y="4389759"/>
                <a:ext cx="531845" cy="15862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i="1">
                  <a:solidFill>
                    <a:schemeClr val="tx1"/>
                  </a:solidFill>
                </a:endParaRPr>
              </a:p>
            </p:txBody>
          </p:sp>
          <p:sp>
            <p:nvSpPr>
              <p:cNvPr id="47" name="正方形/長方形 46">
                <a:extLst>
                  <a:ext uri="{FF2B5EF4-FFF2-40B4-BE49-F238E27FC236}">
                    <a16:creationId xmlns:a16="http://schemas.microsoft.com/office/drawing/2014/main" id="{30020E85-9AFD-472A-BE56-3BA6CE7ADF72}"/>
                  </a:ext>
                </a:extLst>
              </p:cNvPr>
              <p:cNvSpPr/>
              <p:nvPr/>
            </p:nvSpPr>
            <p:spPr>
              <a:xfrm>
                <a:off x="10689269" y="4579880"/>
                <a:ext cx="531845" cy="158620"/>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i="1">
                  <a:solidFill>
                    <a:schemeClr val="tx1"/>
                  </a:solidFill>
                </a:endParaRPr>
              </a:p>
            </p:txBody>
          </p:sp>
          <p:sp>
            <p:nvSpPr>
              <p:cNvPr id="48" name="テキスト ボックス 47">
                <a:extLst>
                  <a:ext uri="{FF2B5EF4-FFF2-40B4-BE49-F238E27FC236}">
                    <a16:creationId xmlns:a16="http://schemas.microsoft.com/office/drawing/2014/main" id="{803F3B99-102F-4F81-95F8-9EF69DA0158A}"/>
                  </a:ext>
                </a:extLst>
              </p:cNvPr>
              <p:cNvSpPr txBox="1"/>
              <p:nvPr/>
            </p:nvSpPr>
            <p:spPr>
              <a:xfrm>
                <a:off x="10185417" y="3921230"/>
                <a:ext cx="1539551" cy="307777"/>
              </a:xfrm>
              <a:prstGeom prst="rect">
                <a:avLst/>
              </a:prstGeom>
              <a:noFill/>
            </p:spPr>
            <p:txBody>
              <a:bodyPr wrap="square" rtlCol="0">
                <a:spAutoFit/>
              </a:bodyPr>
              <a:lstStyle/>
              <a:p>
                <a:pPr algn="ctr"/>
                <a:r>
                  <a:rPr kumimoji="1" lang="en-US" altLang="ja-JP" sz="1400" i="1" dirty="0"/>
                  <a:t>uncertain</a:t>
                </a:r>
                <a:endParaRPr kumimoji="1" lang="ja-JP" altLang="en-US" sz="1400" i="1" dirty="0"/>
              </a:p>
            </p:txBody>
          </p:sp>
          <p:sp>
            <p:nvSpPr>
              <p:cNvPr id="49" name="テキスト ボックス 48">
                <a:extLst>
                  <a:ext uri="{FF2B5EF4-FFF2-40B4-BE49-F238E27FC236}">
                    <a16:creationId xmlns:a16="http://schemas.microsoft.com/office/drawing/2014/main" id="{85ABF2F0-297F-49F6-921D-B69485E707BD}"/>
                  </a:ext>
                </a:extLst>
              </p:cNvPr>
              <p:cNvSpPr txBox="1"/>
              <p:nvPr/>
            </p:nvSpPr>
            <p:spPr>
              <a:xfrm>
                <a:off x="10191366" y="4711999"/>
                <a:ext cx="1539551" cy="307777"/>
              </a:xfrm>
              <a:prstGeom prst="rect">
                <a:avLst/>
              </a:prstGeom>
              <a:noFill/>
            </p:spPr>
            <p:txBody>
              <a:bodyPr wrap="square" rtlCol="0">
                <a:spAutoFit/>
              </a:bodyPr>
              <a:lstStyle/>
              <a:p>
                <a:pPr algn="ctr"/>
                <a:r>
                  <a:rPr kumimoji="1" lang="en-US" altLang="ja-JP" sz="1400" i="1" dirty="0"/>
                  <a:t>certain</a:t>
                </a:r>
                <a:endParaRPr kumimoji="1" lang="ja-JP" altLang="en-US" sz="1400" i="1" dirty="0"/>
              </a:p>
            </p:txBody>
          </p:sp>
          <p:sp>
            <p:nvSpPr>
              <p:cNvPr id="50" name="テキスト ボックス 49">
                <a:extLst>
                  <a:ext uri="{FF2B5EF4-FFF2-40B4-BE49-F238E27FC236}">
                    <a16:creationId xmlns:a16="http://schemas.microsoft.com/office/drawing/2014/main" id="{43A3811C-544A-42B5-BA48-5AE789A50030}"/>
                  </a:ext>
                </a:extLst>
              </p:cNvPr>
              <p:cNvSpPr txBox="1"/>
              <p:nvPr/>
            </p:nvSpPr>
            <p:spPr>
              <a:xfrm>
                <a:off x="10065924" y="3438169"/>
                <a:ext cx="1778533" cy="584775"/>
              </a:xfrm>
              <a:prstGeom prst="rect">
                <a:avLst/>
              </a:prstGeom>
              <a:noFill/>
            </p:spPr>
            <p:txBody>
              <a:bodyPr wrap="square" rtlCol="0">
                <a:spAutoFit/>
              </a:bodyPr>
              <a:lstStyle/>
              <a:p>
                <a:pPr algn="ctr"/>
                <a:r>
                  <a:rPr kumimoji="1" lang="en-US" altLang="ja-JP" sz="1600" b="1" dirty="0"/>
                  <a:t>Observation-based </a:t>
                </a:r>
                <a:endParaRPr kumimoji="1" lang="ja-JP" altLang="en-US" sz="1600" b="1" dirty="0"/>
              </a:p>
            </p:txBody>
          </p:sp>
        </p:grpSp>
        <p:grpSp>
          <p:nvGrpSpPr>
            <p:cNvPr id="3" name="グループ化 2">
              <a:extLst>
                <a:ext uri="{FF2B5EF4-FFF2-40B4-BE49-F238E27FC236}">
                  <a16:creationId xmlns:a16="http://schemas.microsoft.com/office/drawing/2014/main" id="{45B1C029-ABF3-46E1-8D15-AF1DF301DE0C}"/>
                </a:ext>
              </a:extLst>
            </p:cNvPr>
            <p:cNvGrpSpPr/>
            <p:nvPr/>
          </p:nvGrpSpPr>
          <p:grpSpPr>
            <a:xfrm>
              <a:off x="8740449" y="3857923"/>
              <a:ext cx="2184956" cy="961197"/>
              <a:chOff x="161292" y="3713329"/>
              <a:chExt cx="2184956" cy="961197"/>
            </a:xfrm>
          </p:grpSpPr>
          <p:sp>
            <p:nvSpPr>
              <p:cNvPr id="36" name="テキスト ボックス 35">
                <a:extLst>
                  <a:ext uri="{FF2B5EF4-FFF2-40B4-BE49-F238E27FC236}">
                    <a16:creationId xmlns:a16="http://schemas.microsoft.com/office/drawing/2014/main" id="{4CCF17E4-F44B-4FB4-8AB1-1C9DD6F9F974}"/>
                  </a:ext>
                </a:extLst>
              </p:cNvPr>
              <p:cNvSpPr txBox="1"/>
              <p:nvPr/>
            </p:nvSpPr>
            <p:spPr>
              <a:xfrm>
                <a:off x="1245930" y="4192434"/>
                <a:ext cx="1100318" cy="461665"/>
              </a:xfrm>
              <a:prstGeom prst="rect">
                <a:avLst/>
              </a:prstGeom>
              <a:noFill/>
            </p:spPr>
            <p:txBody>
              <a:bodyPr wrap="square" rtlCol="0">
                <a:spAutoFit/>
              </a:bodyPr>
              <a:lstStyle/>
              <a:p>
                <a:r>
                  <a:rPr kumimoji="1" lang="en-US" altLang="ja-JP" sz="1200" dirty="0"/>
                  <a:t>Ensemble mean</a:t>
                </a:r>
                <a:endParaRPr kumimoji="1" lang="ja-JP" altLang="en-US" sz="1200" dirty="0"/>
              </a:p>
            </p:txBody>
          </p:sp>
          <p:sp>
            <p:nvSpPr>
              <p:cNvPr id="38" name="左中かっこ 37">
                <a:extLst>
                  <a:ext uri="{FF2B5EF4-FFF2-40B4-BE49-F238E27FC236}">
                    <a16:creationId xmlns:a16="http://schemas.microsoft.com/office/drawing/2014/main" id="{E8B3AC35-729E-42D6-A5CD-D780E2D4AD6E}"/>
                  </a:ext>
                </a:extLst>
              </p:cNvPr>
              <p:cNvSpPr/>
              <p:nvPr/>
            </p:nvSpPr>
            <p:spPr>
              <a:xfrm>
                <a:off x="682290" y="4175168"/>
                <a:ext cx="246270" cy="49935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AE4BD2D6-2C91-4B53-AE46-05D05E89DBF1}"/>
                  </a:ext>
                </a:extLst>
              </p:cNvPr>
              <p:cNvSpPr txBox="1"/>
              <p:nvPr/>
            </p:nvSpPr>
            <p:spPr>
              <a:xfrm>
                <a:off x="161292" y="4225601"/>
                <a:ext cx="714102" cy="430887"/>
              </a:xfrm>
              <a:prstGeom prst="rect">
                <a:avLst/>
              </a:prstGeom>
              <a:noFill/>
            </p:spPr>
            <p:txBody>
              <a:bodyPr wrap="square" rtlCol="0">
                <a:spAutoFit/>
              </a:bodyPr>
              <a:lstStyle/>
              <a:p>
                <a:r>
                  <a:rPr kumimoji="1" lang="en-US" altLang="ja-JP" sz="1100" dirty="0"/>
                  <a:t>90% range</a:t>
                </a:r>
                <a:endParaRPr kumimoji="1" lang="ja-JP" altLang="en-US" sz="1100" dirty="0"/>
              </a:p>
            </p:txBody>
          </p:sp>
          <p:sp>
            <p:nvSpPr>
              <p:cNvPr id="40" name="テキスト ボックス 39">
                <a:extLst>
                  <a:ext uri="{FF2B5EF4-FFF2-40B4-BE49-F238E27FC236}">
                    <a16:creationId xmlns:a16="http://schemas.microsoft.com/office/drawing/2014/main" id="{D8E9E772-4002-4EDD-B0FB-2E6F67D0F4AD}"/>
                  </a:ext>
                </a:extLst>
              </p:cNvPr>
              <p:cNvSpPr txBox="1"/>
              <p:nvPr/>
            </p:nvSpPr>
            <p:spPr>
              <a:xfrm>
                <a:off x="267615" y="3713329"/>
                <a:ext cx="1778533" cy="338554"/>
              </a:xfrm>
              <a:prstGeom prst="rect">
                <a:avLst/>
              </a:prstGeom>
              <a:noFill/>
            </p:spPr>
            <p:txBody>
              <a:bodyPr wrap="square" rtlCol="0">
                <a:spAutoFit/>
              </a:bodyPr>
              <a:lstStyle/>
              <a:p>
                <a:pPr algn="ctr"/>
                <a:r>
                  <a:rPr kumimoji="1" lang="en-US" altLang="ja-JP" sz="1600" b="1" dirty="0"/>
                  <a:t>GCM-based </a:t>
                </a:r>
                <a:endParaRPr kumimoji="1" lang="ja-JP" altLang="en-US" sz="1600" b="1" dirty="0"/>
              </a:p>
            </p:txBody>
          </p:sp>
          <p:cxnSp>
            <p:nvCxnSpPr>
              <p:cNvPr id="42" name="直線コネクタ 41">
                <a:extLst>
                  <a:ext uri="{FF2B5EF4-FFF2-40B4-BE49-F238E27FC236}">
                    <a16:creationId xmlns:a16="http://schemas.microsoft.com/office/drawing/2014/main" id="{E453FAD6-0E62-4850-B2E0-8795EB09BC1C}"/>
                  </a:ext>
                </a:extLst>
              </p:cNvPr>
              <p:cNvCxnSpPr/>
              <p:nvPr/>
            </p:nvCxnSpPr>
            <p:spPr>
              <a:xfrm>
                <a:off x="990748" y="4176495"/>
                <a:ext cx="24454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28EA82F6-DE16-47D1-9E28-6F87F2F0B66C}"/>
                  </a:ext>
                </a:extLst>
              </p:cNvPr>
              <p:cNvCxnSpPr/>
              <p:nvPr/>
            </p:nvCxnSpPr>
            <p:spPr>
              <a:xfrm>
                <a:off x="985058" y="4667813"/>
                <a:ext cx="24454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94A1C1A4-28BC-4AE5-8C58-985AE7C4811A}"/>
                  </a:ext>
                </a:extLst>
              </p:cNvPr>
              <p:cNvCxnSpPr/>
              <p:nvPr/>
            </p:nvCxnSpPr>
            <p:spPr>
              <a:xfrm>
                <a:off x="980115" y="4416984"/>
                <a:ext cx="244549"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4" name="テキスト ボックス 33">
              <a:extLst>
                <a:ext uri="{FF2B5EF4-FFF2-40B4-BE49-F238E27FC236}">
                  <a16:creationId xmlns:a16="http://schemas.microsoft.com/office/drawing/2014/main" id="{A314A892-DBA0-4873-975D-EE8257405B93}"/>
                </a:ext>
              </a:extLst>
            </p:cNvPr>
            <p:cNvSpPr txBox="1"/>
            <p:nvPr/>
          </p:nvSpPr>
          <p:spPr>
            <a:xfrm>
              <a:off x="3917327" y="4925498"/>
              <a:ext cx="2013735" cy="369332"/>
            </a:xfrm>
            <a:prstGeom prst="rect">
              <a:avLst/>
            </a:prstGeom>
            <a:noFill/>
          </p:spPr>
          <p:txBody>
            <a:bodyPr wrap="square" rtlCol="0">
              <a:spAutoFit/>
            </a:bodyPr>
            <a:lstStyle/>
            <a:p>
              <a:pPr algn="ctr"/>
              <a:r>
                <a:rPr kumimoji="1" lang="en-US" altLang="ja-JP" dirty="0"/>
                <a:t>Year</a:t>
              </a:r>
              <a:endParaRPr kumimoji="1" lang="ja-JP" altLang="en-US" dirty="0"/>
            </a:p>
          </p:txBody>
        </p:sp>
        <p:sp>
          <p:nvSpPr>
            <p:cNvPr id="35" name="テキスト ボックス 34">
              <a:extLst>
                <a:ext uri="{FF2B5EF4-FFF2-40B4-BE49-F238E27FC236}">
                  <a16:creationId xmlns:a16="http://schemas.microsoft.com/office/drawing/2014/main" id="{545F4FD6-065C-45B3-9AE5-3911D85C6CED}"/>
                </a:ext>
              </a:extLst>
            </p:cNvPr>
            <p:cNvSpPr txBox="1"/>
            <p:nvPr/>
          </p:nvSpPr>
          <p:spPr>
            <a:xfrm>
              <a:off x="7296944" y="5020786"/>
              <a:ext cx="2157607" cy="276999"/>
            </a:xfrm>
            <a:prstGeom prst="rect">
              <a:avLst/>
            </a:prstGeom>
            <a:noFill/>
          </p:spPr>
          <p:txBody>
            <a:bodyPr wrap="square" rtlCol="0">
              <a:spAutoFit/>
            </a:bodyPr>
            <a:lstStyle/>
            <a:p>
              <a:r>
                <a:rPr kumimoji="1" lang="en-US" altLang="ja-JP" sz="1200" i="1" dirty="0">
                  <a:solidFill>
                    <a:schemeClr val="bg1">
                      <a:lumMod val="50000"/>
                    </a:schemeClr>
                  </a:solidFill>
                </a:rPr>
                <a:t>IPCC AR5 WG1 (2013)</a:t>
              </a:r>
              <a:endParaRPr kumimoji="1" lang="ja-JP" altLang="en-US" sz="1200" i="1" dirty="0">
                <a:solidFill>
                  <a:schemeClr val="bg1">
                    <a:lumMod val="50000"/>
                  </a:schemeClr>
                </a:solidFill>
              </a:endParaRPr>
            </a:p>
          </p:txBody>
        </p:sp>
      </p:grpSp>
      <p:sp>
        <p:nvSpPr>
          <p:cNvPr id="7" name="テキスト ボックス 6">
            <a:extLst>
              <a:ext uri="{FF2B5EF4-FFF2-40B4-BE49-F238E27FC236}">
                <a16:creationId xmlns:a16="http://schemas.microsoft.com/office/drawing/2014/main" id="{A33A11F7-012A-4930-9C3D-8A4EDFE402CA}"/>
              </a:ext>
            </a:extLst>
          </p:cNvPr>
          <p:cNvSpPr txBox="1"/>
          <p:nvPr/>
        </p:nvSpPr>
        <p:spPr>
          <a:xfrm>
            <a:off x="1233176" y="5331486"/>
            <a:ext cx="10082194" cy="954107"/>
          </a:xfrm>
          <a:prstGeom prst="rect">
            <a:avLst/>
          </a:prstGeom>
          <a:noFill/>
        </p:spPr>
        <p:txBody>
          <a:bodyPr wrap="square" rtlCol="0">
            <a:spAutoFit/>
          </a:bodyPr>
          <a:lstStyle/>
          <a:p>
            <a:r>
              <a:rPr lang="en-US" altLang="ja-JP" sz="2800" dirty="0"/>
              <a:t>Both</a:t>
            </a:r>
            <a:r>
              <a:rPr lang="ja-JP" altLang="en-US" sz="2800" dirty="0"/>
              <a:t> </a:t>
            </a:r>
            <a:r>
              <a:rPr lang="en-US" altLang="ja-JP" sz="2800" dirty="0"/>
              <a:t>reconstructions based on observation and simulation are uncertain</a:t>
            </a:r>
            <a:r>
              <a:rPr kumimoji="1" lang="ja-JP" altLang="en-US" sz="2800" dirty="0"/>
              <a:t> </a:t>
            </a:r>
            <a:r>
              <a:rPr kumimoji="1" lang="en-US" altLang="ja-JP" sz="2800" dirty="0">
                <a:solidFill>
                  <a:srgbClr val="C00000"/>
                </a:solidFill>
                <a:sym typeface="Wingdings" panose="05000000000000000000" pitchFamily="2" charset="2"/>
              </a:rPr>
              <a:t> </a:t>
            </a:r>
            <a:r>
              <a:rPr lang="en-US" altLang="ja-JP" sz="2800" dirty="0">
                <a:solidFill>
                  <a:srgbClr val="C00000"/>
                </a:solidFill>
                <a:sym typeface="Wingdings" panose="05000000000000000000" pitchFamily="2" charset="2"/>
              </a:rPr>
              <a:t>Data</a:t>
            </a:r>
            <a:r>
              <a:rPr lang="ja-JP" altLang="en-US" sz="2800" dirty="0">
                <a:solidFill>
                  <a:srgbClr val="C00000"/>
                </a:solidFill>
                <a:sym typeface="Wingdings" panose="05000000000000000000" pitchFamily="2" charset="2"/>
              </a:rPr>
              <a:t> </a:t>
            </a:r>
            <a:r>
              <a:rPr lang="en-US" altLang="ja-JP" sz="2800" dirty="0">
                <a:solidFill>
                  <a:srgbClr val="C00000"/>
                </a:solidFill>
                <a:sym typeface="Wingdings" panose="05000000000000000000" pitchFamily="2" charset="2"/>
              </a:rPr>
              <a:t>assimilation</a:t>
            </a:r>
            <a:endParaRPr kumimoji="1" lang="ja-JP" altLang="en-US" sz="2800" dirty="0">
              <a:solidFill>
                <a:srgbClr val="C00000"/>
              </a:solidFill>
            </a:endParaRPr>
          </a:p>
        </p:txBody>
      </p:sp>
      <p:sp>
        <p:nvSpPr>
          <p:cNvPr id="24" name="タイトル 3">
            <a:extLst>
              <a:ext uri="{FF2B5EF4-FFF2-40B4-BE49-F238E27FC236}">
                <a16:creationId xmlns:a16="http://schemas.microsoft.com/office/drawing/2014/main" id="{C29D9A55-DBDA-4CD6-B2DE-92DD3053E05A}"/>
              </a:ext>
            </a:extLst>
          </p:cNvPr>
          <p:cNvSpPr>
            <a:spLocks noGrp="1"/>
          </p:cNvSpPr>
          <p:nvPr>
            <p:ph type="title"/>
          </p:nvPr>
        </p:nvSpPr>
        <p:spPr>
          <a:xfrm>
            <a:off x="838200" y="365125"/>
            <a:ext cx="10515600" cy="1325563"/>
          </a:xfrm>
        </p:spPr>
        <p:txBody>
          <a:bodyPr/>
          <a:lstStyle/>
          <a:p>
            <a:r>
              <a:rPr lang="en-US" altLang="ja-JP" dirty="0"/>
              <a:t>Paleoclimate and data assimilation</a:t>
            </a:r>
            <a:endParaRPr lang="ja-JP" altLang="en-US" dirty="0"/>
          </a:p>
        </p:txBody>
      </p:sp>
      <p:sp>
        <p:nvSpPr>
          <p:cNvPr id="2" name="スライド番号プレースホルダー 1">
            <a:extLst>
              <a:ext uri="{FF2B5EF4-FFF2-40B4-BE49-F238E27FC236}">
                <a16:creationId xmlns:a16="http://schemas.microsoft.com/office/drawing/2014/main" id="{AFAEFB72-E528-458A-9FAC-4374BE523627}"/>
              </a:ext>
            </a:extLst>
          </p:cNvPr>
          <p:cNvSpPr>
            <a:spLocks noGrp="1"/>
          </p:cNvSpPr>
          <p:nvPr>
            <p:ph type="sldNum" sz="quarter" idx="12"/>
          </p:nvPr>
        </p:nvSpPr>
        <p:spPr/>
        <p:txBody>
          <a:bodyPr/>
          <a:lstStyle/>
          <a:p>
            <a:fld id="{A8BF0A9E-0348-47DD-BE55-B1BB891F4776}" type="slidenum">
              <a:rPr kumimoji="1" lang="ja-JP" altLang="en-US" smtClean="0"/>
              <a:t>2</a:t>
            </a:fld>
            <a:endParaRPr kumimoji="1" lang="ja-JP" altLang="en-US"/>
          </a:p>
        </p:txBody>
      </p:sp>
    </p:spTree>
    <p:extLst>
      <p:ext uri="{BB962C8B-B14F-4D97-AF65-F5344CB8AC3E}">
        <p14:creationId xmlns:p14="http://schemas.microsoft.com/office/powerpoint/2010/main" val="14853115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B059FE-FBA3-4992-9E00-8ED834AD1FEA}"/>
              </a:ext>
            </a:extLst>
          </p:cNvPr>
          <p:cNvSpPr>
            <a:spLocks noGrp="1"/>
          </p:cNvSpPr>
          <p:nvPr>
            <p:ph type="title"/>
          </p:nvPr>
        </p:nvSpPr>
        <p:spPr/>
        <p:txBody>
          <a:bodyPr/>
          <a:lstStyle/>
          <a:p>
            <a:r>
              <a:rPr kumimoji="1" lang="en-US" altLang="ja-JP" dirty="0"/>
              <a:t>Correlation for SST (1mo)</a:t>
            </a:r>
            <a:endParaRPr kumimoji="1" lang="ja-JP" altLang="en-US" dirty="0"/>
          </a:p>
        </p:txBody>
      </p:sp>
      <p:pic>
        <p:nvPicPr>
          <p:cNvPr id="8" name="図 7">
            <a:extLst>
              <a:ext uri="{FF2B5EF4-FFF2-40B4-BE49-F238E27FC236}">
                <a16:creationId xmlns:a16="http://schemas.microsoft.com/office/drawing/2014/main" id="{C369A620-3BF8-41AA-86F8-F967F4A2CD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1195" y="1243171"/>
            <a:ext cx="6056314" cy="4679879"/>
          </a:xfrm>
          <a:prstGeom prst="rect">
            <a:avLst/>
          </a:prstGeom>
        </p:spPr>
      </p:pic>
      <p:pic>
        <p:nvPicPr>
          <p:cNvPr id="10" name="図 9">
            <a:extLst>
              <a:ext uri="{FF2B5EF4-FFF2-40B4-BE49-F238E27FC236}">
                <a16:creationId xmlns:a16="http://schemas.microsoft.com/office/drawing/2014/main" id="{9FAC51D7-BE1E-4F97-9054-8947F2F3B7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81" y="1243172"/>
            <a:ext cx="6056314" cy="4679879"/>
          </a:xfrm>
          <a:prstGeom prst="rect">
            <a:avLst/>
          </a:prstGeom>
        </p:spPr>
      </p:pic>
      <p:sp>
        <p:nvSpPr>
          <p:cNvPr id="11" name="テキスト ボックス 10">
            <a:extLst>
              <a:ext uri="{FF2B5EF4-FFF2-40B4-BE49-F238E27FC236}">
                <a16:creationId xmlns:a16="http://schemas.microsoft.com/office/drawing/2014/main" id="{D2006026-20EA-465A-B39F-164935FA9FE9}"/>
              </a:ext>
            </a:extLst>
          </p:cNvPr>
          <p:cNvSpPr txBox="1"/>
          <p:nvPr/>
        </p:nvSpPr>
        <p:spPr>
          <a:xfrm>
            <a:off x="838200" y="1690688"/>
            <a:ext cx="4658474" cy="369332"/>
          </a:xfrm>
          <a:prstGeom prst="rect">
            <a:avLst/>
          </a:prstGeom>
          <a:noFill/>
        </p:spPr>
        <p:txBody>
          <a:bodyPr wrap="square" rtlCol="0">
            <a:spAutoFit/>
          </a:bodyPr>
          <a:lstStyle/>
          <a:p>
            <a:pPr algn="ctr"/>
            <a:r>
              <a:rPr kumimoji="1" lang="en-US" altLang="ja-JP" b="1" dirty="0"/>
              <a:t>IAU</a:t>
            </a:r>
            <a:endParaRPr kumimoji="1" lang="ja-JP" altLang="en-US" b="1" dirty="0"/>
          </a:p>
        </p:txBody>
      </p:sp>
      <p:sp>
        <p:nvSpPr>
          <p:cNvPr id="12" name="テキスト ボックス 11">
            <a:extLst>
              <a:ext uri="{FF2B5EF4-FFF2-40B4-BE49-F238E27FC236}">
                <a16:creationId xmlns:a16="http://schemas.microsoft.com/office/drawing/2014/main" id="{41192FB9-045F-4474-8AAF-9EFF1BAF7EBA}"/>
              </a:ext>
            </a:extLst>
          </p:cNvPr>
          <p:cNvSpPr txBox="1"/>
          <p:nvPr/>
        </p:nvSpPr>
        <p:spPr>
          <a:xfrm>
            <a:off x="6780115" y="1690688"/>
            <a:ext cx="4658474" cy="369332"/>
          </a:xfrm>
          <a:prstGeom prst="rect">
            <a:avLst/>
          </a:prstGeom>
          <a:noFill/>
        </p:spPr>
        <p:txBody>
          <a:bodyPr wrap="square" rtlCol="0">
            <a:spAutoFit/>
          </a:bodyPr>
          <a:lstStyle/>
          <a:p>
            <a:pPr algn="ctr"/>
            <a:r>
              <a:rPr lang="en-US" altLang="ja-JP" b="1" dirty="0"/>
              <a:t>Offline</a:t>
            </a:r>
            <a:endParaRPr kumimoji="1" lang="ja-JP" altLang="en-US" b="1" dirty="0"/>
          </a:p>
        </p:txBody>
      </p:sp>
      <p:sp>
        <p:nvSpPr>
          <p:cNvPr id="3" name="スライド番号プレースホルダー 2">
            <a:extLst>
              <a:ext uri="{FF2B5EF4-FFF2-40B4-BE49-F238E27FC236}">
                <a16:creationId xmlns:a16="http://schemas.microsoft.com/office/drawing/2014/main" id="{FAFF56CB-CE5D-4513-8A7A-A27327A91BBA}"/>
              </a:ext>
            </a:extLst>
          </p:cNvPr>
          <p:cNvSpPr>
            <a:spLocks noGrp="1"/>
          </p:cNvSpPr>
          <p:nvPr>
            <p:ph type="sldNum" sz="quarter" idx="12"/>
          </p:nvPr>
        </p:nvSpPr>
        <p:spPr/>
        <p:txBody>
          <a:bodyPr/>
          <a:lstStyle/>
          <a:p>
            <a:fld id="{A8BF0A9E-0348-47DD-BE55-B1BB891F4776}" type="slidenum">
              <a:rPr kumimoji="1" lang="ja-JP" altLang="en-US" smtClean="0"/>
              <a:t>20</a:t>
            </a:fld>
            <a:endParaRPr kumimoji="1" lang="ja-JP" altLang="en-US"/>
          </a:p>
        </p:txBody>
      </p:sp>
    </p:spTree>
    <p:extLst>
      <p:ext uri="{BB962C8B-B14F-4D97-AF65-F5344CB8AC3E}">
        <p14:creationId xmlns:p14="http://schemas.microsoft.com/office/powerpoint/2010/main" val="2685287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1E51F3-0A4A-4C60-B291-63DBDE95FFEA}"/>
              </a:ext>
            </a:extLst>
          </p:cNvPr>
          <p:cNvSpPr>
            <a:spLocks noGrp="1"/>
          </p:cNvSpPr>
          <p:nvPr>
            <p:ph type="title"/>
          </p:nvPr>
        </p:nvSpPr>
        <p:spPr/>
        <p:txBody>
          <a:bodyPr/>
          <a:lstStyle/>
          <a:p>
            <a:r>
              <a:rPr kumimoji="1" lang="en-US" altLang="ja-JP" dirty="0"/>
              <a:t>Online or </a:t>
            </a:r>
            <a:r>
              <a:rPr lang="en-US" altLang="ja-JP" dirty="0"/>
              <a:t>O</a:t>
            </a:r>
            <a:r>
              <a:rPr kumimoji="1" lang="en-US" altLang="ja-JP" dirty="0"/>
              <a:t>ffline?</a:t>
            </a:r>
            <a:endParaRPr kumimoji="1" lang="ja-JP" altLang="en-US" dirty="0"/>
          </a:p>
        </p:txBody>
      </p:sp>
      <p:sp>
        <p:nvSpPr>
          <p:cNvPr id="3" name="テキスト ボックス 2">
            <a:extLst>
              <a:ext uri="{FF2B5EF4-FFF2-40B4-BE49-F238E27FC236}">
                <a16:creationId xmlns:a16="http://schemas.microsoft.com/office/drawing/2014/main" id="{81050D93-CFC3-49BC-B828-60B76D35ED19}"/>
              </a:ext>
            </a:extLst>
          </p:cNvPr>
          <p:cNvSpPr txBox="1"/>
          <p:nvPr/>
        </p:nvSpPr>
        <p:spPr>
          <a:xfrm>
            <a:off x="684809" y="5390213"/>
            <a:ext cx="2636323" cy="1015663"/>
          </a:xfrm>
          <a:prstGeom prst="rect">
            <a:avLst/>
          </a:prstGeom>
          <a:noFill/>
        </p:spPr>
        <p:txBody>
          <a:bodyPr wrap="square" rtlCol="0">
            <a:spAutoFit/>
          </a:bodyPr>
          <a:lstStyle/>
          <a:p>
            <a:r>
              <a:rPr kumimoji="1" lang="en-US" altLang="ja-JP" sz="1200" dirty="0" err="1">
                <a:solidFill>
                  <a:schemeClr val="bg1">
                    <a:lumMod val="50000"/>
                  </a:schemeClr>
                </a:solidFill>
              </a:rPr>
              <a:t>Matsikaris</a:t>
            </a:r>
            <a:r>
              <a:rPr lang="en-US" altLang="ja-JP" sz="1200" dirty="0">
                <a:solidFill>
                  <a:schemeClr val="bg1">
                    <a:lumMod val="50000"/>
                  </a:schemeClr>
                </a:solidFill>
              </a:rPr>
              <a:t>, A., </a:t>
            </a:r>
            <a:r>
              <a:rPr lang="en-US" altLang="ja-JP" sz="1200" dirty="0" err="1">
                <a:solidFill>
                  <a:schemeClr val="bg1">
                    <a:lumMod val="50000"/>
                  </a:schemeClr>
                </a:solidFill>
              </a:rPr>
              <a:t>Widmann</a:t>
            </a:r>
            <a:r>
              <a:rPr lang="en-US" altLang="ja-JP" sz="1200" dirty="0">
                <a:solidFill>
                  <a:schemeClr val="bg1">
                    <a:lumMod val="50000"/>
                  </a:schemeClr>
                </a:solidFill>
              </a:rPr>
              <a:t>, M., </a:t>
            </a:r>
            <a:r>
              <a:rPr lang="en-US" altLang="ja-JP" sz="1200" dirty="0" err="1">
                <a:solidFill>
                  <a:schemeClr val="bg1">
                    <a:lumMod val="50000"/>
                  </a:schemeClr>
                </a:solidFill>
              </a:rPr>
              <a:t>Jungclaus</a:t>
            </a:r>
            <a:r>
              <a:rPr lang="en-US" altLang="ja-JP" sz="1200" dirty="0">
                <a:solidFill>
                  <a:schemeClr val="bg1">
                    <a:lumMod val="50000"/>
                  </a:schemeClr>
                </a:solidFill>
              </a:rPr>
              <a:t>, J., On-line and off-line data assimilation in </a:t>
            </a:r>
            <a:r>
              <a:rPr lang="en-US" altLang="ja-JP" sz="1200" dirty="0" err="1">
                <a:solidFill>
                  <a:schemeClr val="bg1">
                    <a:lumMod val="50000"/>
                  </a:schemeClr>
                </a:solidFill>
              </a:rPr>
              <a:t>palaeoclimatology</a:t>
            </a:r>
            <a:r>
              <a:rPr lang="en-US" altLang="ja-JP" sz="1200" dirty="0">
                <a:solidFill>
                  <a:schemeClr val="bg1">
                    <a:lumMod val="50000"/>
                  </a:schemeClr>
                </a:solidFill>
              </a:rPr>
              <a:t>: a case study, </a:t>
            </a:r>
            <a:r>
              <a:rPr lang="en-US" altLang="ja-JP" sz="1200" dirty="0" err="1">
                <a:solidFill>
                  <a:schemeClr val="bg1">
                    <a:lumMod val="50000"/>
                  </a:schemeClr>
                </a:solidFill>
              </a:rPr>
              <a:t>Clim</a:t>
            </a:r>
            <a:r>
              <a:rPr lang="en-US" altLang="ja-JP" sz="1200" dirty="0">
                <a:solidFill>
                  <a:schemeClr val="bg1">
                    <a:lumMod val="50000"/>
                  </a:schemeClr>
                </a:solidFill>
              </a:rPr>
              <a:t>. Past, 11, 81-93, 2015.</a:t>
            </a:r>
            <a:endParaRPr kumimoji="1" lang="ja-JP" altLang="en-US" sz="1200" dirty="0">
              <a:solidFill>
                <a:schemeClr val="bg1">
                  <a:lumMod val="50000"/>
                </a:schemeClr>
              </a:solidFill>
            </a:endParaRPr>
          </a:p>
        </p:txBody>
      </p:sp>
      <p:pic>
        <p:nvPicPr>
          <p:cNvPr id="4" name="図 3">
            <a:extLst>
              <a:ext uri="{FF2B5EF4-FFF2-40B4-BE49-F238E27FC236}">
                <a16:creationId xmlns:a16="http://schemas.microsoft.com/office/drawing/2014/main" id="{CA099FE7-B353-4CD1-AD72-52EC1B6AC8AC}"/>
              </a:ext>
            </a:extLst>
          </p:cNvPr>
          <p:cNvPicPr>
            <a:picLocks noChangeAspect="1"/>
          </p:cNvPicPr>
          <p:nvPr/>
        </p:nvPicPr>
        <p:blipFill>
          <a:blip r:embed="rId3"/>
          <a:stretch>
            <a:fillRect/>
          </a:stretch>
        </p:blipFill>
        <p:spPr>
          <a:xfrm>
            <a:off x="6893825" y="475244"/>
            <a:ext cx="4613366" cy="6130413"/>
          </a:xfrm>
          <a:prstGeom prst="rect">
            <a:avLst/>
          </a:prstGeom>
        </p:spPr>
      </p:pic>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C403FD51-7707-4564-9C0C-13BD69DA6BDD}"/>
                  </a:ext>
                </a:extLst>
              </p:cNvPr>
              <p:cNvSpPr txBox="1"/>
              <p:nvPr/>
            </p:nvSpPr>
            <p:spPr>
              <a:xfrm>
                <a:off x="684809" y="1690688"/>
                <a:ext cx="5789023" cy="3403689"/>
              </a:xfrm>
              <a:prstGeom prst="rect">
                <a:avLst/>
              </a:prstGeom>
              <a:noFill/>
            </p:spPr>
            <p:txBody>
              <a:bodyPr wrap="square" rtlCol="0">
                <a:spAutoFit/>
              </a:bodyPr>
              <a:lstStyle/>
              <a:p>
                <a:pPr marL="285750" indent="-285750">
                  <a:buFont typeface="Arial" panose="020B0604020202020204" pitchFamily="34" charset="0"/>
                  <a:buChar char="•"/>
                </a:pPr>
                <a:r>
                  <a:rPr lang="en-US" altLang="ja-JP" dirty="0"/>
                  <a:t>Annual mean surface temperature</a:t>
                </a:r>
              </a:p>
              <a:p>
                <a:pPr marL="285750" indent="-285750">
                  <a:buFont typeface="Arial" panose="020B0604020202020204" pitchFamily="34" charset="0"/>
                  <a:buChar char="•"/>
                </a:pPr>
                <a:r>
                  <a:rPr lang="en-US" altLang="ja-JP" dirty="0"/>
                  <a:t>EMIC</a:t>
                </a:r>
              </a:p>
              <a:p>
                <a:pPr marL="285750" indent="-285750">
                  <a:buFont typeface="Arial" panose="020B0604020202020204" pitchFamily="34" charset="0"/>
                  <a:buChar char="•"/>
                </a:pPr>
                <a:r>
                  <a:rPr lang="en-US" altLang="ja-JP" dirty="0"/>
                  <a:t>Offline-DA: Select optimal simulation from the ensemble for each decade with following cost function</a:t>
                </a:r>
                <a:br>
                  <a:rPr lang="en-US" altLang="ja-JP" dirty="0"/>
                </a:br>
                <a14:m>
                  <m:oMath xmlns:m="http://schemas.openxmlformats.org/officeDocument/2006/math">
                    <m:r>
                      <a:rPr lang="en-US" altLang="ja-JP" b="0" i="1" smtClean="0">
                        <a:latin typeface="Cambria Math" panose="02040503050406030204" pitchFamily="18" charset="0"/>
                      </a:rPr>
                      <m:t>𝐶𝐹</m:t>
                    </m:r>
                    <m:d>
                      <m:dPr>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𝑡</m:t>
                        </m:r>
                      </m:e>
                    </m:d>
                    <m:r>
                      <a:rPr lang="en-US" altLang="ja-JP" b="0" i="1" smtClean="0">
                        <a:latin typeface="Cambria Math" panose="02040503050406030204" pitchFamily="18" charset="0"/>
                      </a:rPr>
                      <m:t>=</m:t>
                    </m:r>
                    <m:rad>
                      <m:radPr>
                        <m:degHide m:val="on"/>
                        <m:ctrlPr>
                          <a:rPr lang="en-US" altLang="ja-JP" b="0" i="1" smtClean="0">
                            <a:latin typeface="Cambria Math" panose="02040503050406030204" pitchFamily="18" charset="0"/>
                          </a:rPr>
                        </m:ctrlPr>
                      </m:radPr>
                      <m:deg/>
                      <m:e>
                        <m:nary>
                          <m:naryPr>
                            <m:chr m:val="∑"/>
                            <m:limLoc m:val="subSup"/>
                            <m:supHide m:val="on"/>
                            <m:ctrlPr>
                              <a:rPr lang="en-US" altLang="ja-JP" b="0" i="1" smtClean="0">
                                <a:latin typeface="Cambria Math" panose="02040503050406030204" pitchFamily="18" charset="0"/>
                              </a:rPr>
                            </m:ctrlPr>
                          </m:naryPr>
                          <m:sub>
                            <m:r>
                              <m:rPr>
                                <m:brk m:alnAt="9"/>
                              </m:rPr>
                              <a:rPr lang="en-US" altLang="ja-JP" b="0" i="1" smtClean="0">
                                <a:latin typeface="Cambria Math" panose="02040503050406030204" pitchFamily="18" charset="0"/>
                              </a:rPr>
                              <m:t>𝑖</m:t>
                            </m:r>
                          </m:sub>
                          <m:sup/>
                          <m:e>
                            <m:sSup>
                              <m:sSupPr>
                                <m:ctrlPr>
                                  <a:rPr lang="en-US" altLang="ja-JP" b="0" i="1" smtClean="0">
                                    <a:latin typeface="Cambria Math" panose="02040503050406030204" pitchFamily="18" charset="0"/>
                                  </a:rPr>
                                </m:ctrlPr>
                              </m:sSupPr>
                              <m:e>
                                <m:d>
                                  <m:dPr>
                                    <m:ctrlPr>
                                      <a:rPr lang="en-US" altLang="ja-JP" b="0" i="1" smtClean="0">
                                        <a:latin typeface="Cambria Math" panose="02040503050406030204" pitchFamily="18" charset="0"/>
                                      </a:rPr>
                                    </m:ctrlPr>
                                  </m:dPr>
                                  <m:e>
                                    <m:sSubSup>
                                      <m:sSubSupPr>
                                        <m:ctrlPr>
                                          <a:rPr lang="en-US" altLang="ja-JP" b="0" i="1" smtClean="0">
                                            <a:latin typeface="Cambria Math" panose="02040503050406030204" pitchFamily="18" charset="0"/>
                                          </a:rPr>
                                        </m:ctrlPr>
                                      </m:sSubSupPr>
                                      <m:e>
                                        <m:r>
                                          <a:rPr lang="en-US" altLang="ja-JP" b="0" i="1" smtClean="0">
                                            <a:latin typeface="Cambria Math" panose="02040503050406030204" pitchFamily="18" charset="0"/>
                                          </a:rPr>
                                          <m:t>𝑦</m:t>
                                        </m:r>
                                      </m:e>
                                      <m:sub>
                                        <m:r>
                                          <a:rPr lang="en-US" altLang="ja-JP" b="0" i="1" smtClean="0">
                                            <a:latin typeface="Cambria Math" panose="02040503050406030204" pitchFamily="18" charset="0"/>
                                          </a:rPr>
                                          <m:t>𝑖</m:t>
                                        </m:r>
                                      </m:sub>
                                      <m:sup>
                                        <m:r>
                                          <a:rPr lang="en-US" altLang="ja-JP" b="0" i="1" smtClean="0">
                                            <a:latin typeface="Cambria Math" panose="02040503050406030204" pitchFamily="18" charset="0"/>
                                          </a:rPr>
                                          <m:t>𝑜</m:t>
                                        </m:r>
                                      </m:sup>
                                    </m:sSubSup>
                                    <m:d>
                                      <m:dPr>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𝑡</m:t>
                                        </m:r>
                                      </m:e>
                                    </m:d>
                                    <m:r>
                                      <a:rPr lang="en-US" altLang="ja-JP" b="0" i="1" smtClean="0">
                                        <a:latin typeface="Cambria Math" panose="02040503050406030204" pitchFamily="18" charset="0"/>
                                      </a:rPr>
                                      <m:t>−</m:t>
                                    </m:r>
                                    <m:r>
                                      <a:rPr lang="en-US" altLang="ja-JP" b="0" i="1" smtClean="0">
                                        <a:latin typeface="Cambria Math" panose="02040503050406030204" pitchFamily="18" charset="0"/>
                                        <a:ea typeface="Cambria Math" panose="02040503050406030204" pitchFamily="18" charset="0"/>
                                      </a:rPr>
                                      <m:t>ℋ</m:t>
                                    </m:r>
                                    <m:sSubSup>
                                      <m:sSubSupPr>
                                        <m:ctrlPr>
                                          <a:rPr lang="en-US" altLang="ja-JP" b="0" i="1" smtClean="0">
                                            <a:latin typeface="Cambria Math" panose="02040503050406030204" pitchFamily="18" charset="0"/>
                                            <a:ea typeface="Cambria Math" panose="02040503050406030204" pitchFamily="18" charset="0"/>
                                          </a:rPr>
                                        </m:ctrlPr>
                                      </m:sSubSupPr>
                                      <m:e>
                                        <m:r>
                                          <a:rPr lang="en-US" altLang="ja-JP" b="0" i="1" smtClean="0">
                                            <a:latin typeface="Cambria Math" panose="02040503050406030204" pitchFamily="18" charset="0"/>
                                            <a:ea typeface="Cambria Math" panose="02040503050406030204" pitchFamily="18" charset="0"/>
                                          </a:rPr>
                                          <m:t>𝑥</m:t>
                                        </m:r>
                                      </m:e>
                                      <m:sub>
                                        <m:r>
                                          <a:rPr lang="en-US" altLang="ja-JP" b="0" i="1" smtClean="0">
                                            <a:latin typeface="Cambria Math" panose="02040503050406030204" pitchFamily="18" charset="0"/>
                                            <a:ea typeface="Cambria Math" panose="02040503050406030204" pitchFamily="18" charset="0"/>
                                          </a:rPr>
                                          <m:t>𝑖</m:t>
                                        </m:r>
                                      </m:sub>
                                      <m:sup>
                                        <m:r>
                                          <a:rPr lang="en-US" altLang="ja-JP" b="0" i="1" smtClean="0">
                                            <a:latin typeface="Cambria Math" panose="02040503050406030204" pitchFamily="18" charset="0"/>
                                            <a:ea typeface="Cambria Math" panose="02040503050406030204" pitchFamily="18" charset="0"/>
                                          </a:rPr>
                                          <m:t>𝑓</m:t>
                                        </m:r>
                                      </m:sup>
                                    </m:sSubSup>
                                    <m:r>
                                      <a:rPr lang="en-US" altLang="ja-JP" b="0" i="1" smtClean="0">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ea typeface="Cambria Math" panose="02040503050406030204" pitchFamily="18" charset="0"/>
                                      </a:rPr>
                                      <m:t>𝑡</m:t>
                                    </m:r>
                                    <m:r>
                                      <a:rPr lang="en-US" altLang="ja-JP" b="0" i="1" smtClean="0">
                                        <a:latin typeface="Cambria Math" panose="02040503050406030204" pitchFamily="18" charset="0"/>
                                        <a:ea typeface="Cambria Math" panose="02040503050406030204" pitchFamily="18" charset="0"/>
                                      </a:rPr>
                                      <m:t>)</m:t>
                                    </m:r>
                                  </m:e>
                                </m:d>
                              </m:e>
                              <m:sup>
                                <m:r>
                                  <a:rPr lang="en-US" altLang="ja-JP" b="0" i="1" smtClean="0">
                                    <a:latin typeface="Cambria Math" panose="02040503050406030204" pitchFamily="18" charset="0"/>
                                  </a:rPr>
                                  <m:t>2</m:t>
                                </m:r>
                              </m:sup>
                            </m:sSup>
                          </m:e>
                        </m:nary>
                      </m:e>
                    </m:rad>
                  </m:oMath>
                </a14:m>
                <a:endParaRPr lang="en-US" altLang="ja-JP" dirty="0"/>
              </a:p>
              <a:p>
                <a:pPr marL="285750" indent="-285750">
                  <a:buFont typeface="Arial" panose="020B0604020202020204" pitchFamily="34" charset="0"/>
                  <a:buChar char="•"/>
                </a:pPr>
                <a:r>
                  <a:rPr lang="en-US" altLang="ja-JP" dirty="0"/>
                  <a:t>Online-DA: same as offline but the selected member was used as the initial condition for the subsequent simulation </a:t>
                </a:r>
              </a:p>
              <a:p>
                <a:pPr marL="285750" indent="-285750">
                  <a:buFont typeface="Arial" panose="020B0604020202020204" pitchFamily="34" charset="0"/>
                  <a:buChar char="•"/>
                </a:pPr>
                <a:endParaRPr kumimoji="1" lang="ja-JP" altLang="en-US" dirty="0"/>
              </a:p>
            </p:txBody>
          </p:sp>
        </mc:Choice>
        <mc:Fallback xmlns="">
          <p:sp>
            <p:nvSpPr>
              <p:cNvPr id="5" name="テキスト ボックス 4">
                <a:extLst>
                  <a:ext uri="{FF2B5EF4-FFF2-40B4-BE49-F238E27FC236}">
                    <a16:creationId xmlns:a16="http://schemas.microsoft.com/office/drawing/2014/main" id="{C403FD51-7707-4564-9C0C-13BD69DA6BDD}"/>
                  </a:ext>
                </a:extLst>
              </p:cNvPr>
              <p:cNvSpPr txBox="1">
                <a:spLocks noRot="1" noChangeAspect="1" noMove="1" noResize="1" noEditPoints="1" noAdjustHandles="1" noChangeArrowheads="1" noChangeShapeType="1" noTextEdit="1"/>
              </p:cNvSpPr>
              <p:nvPr/>
            </p:nvSpPr>
            <p:spPr>
              <a:xfrm>
                <a:off x="684809" y="1690688"/>
                <a:ext cx="5789023" cy="3403689"/>
              </a:xfrm>
              <a:prstGeom prst="rect">
                <a:avLst/>
              </a:prstGeom>
              <a:blipFill>
                <a:blip r:embed="rId4"/>
                <a:stretch>
                  <a:fillRect l="-632" t="-894"/>
                </a:stretch>
              </a:blipFill>
            </p:spPr>
            <p:txBody>
              <a:bodyPr/>
              <a:lstStyle/>
              <a:p>
                <a:r>
                  <a:rPr lang="ja-JP" altLang="en-US">
                    <a:noFill/>
                  </a:rPr>
                  <a:t> </a:t>
                </a:r>
              </a:p>
            </p:txBody>
          </p:sp>
        </mc:Fallback>
      </mc:AlternateContent>
      <p:cxnSp>
        <p:nvCxnSpPr>
          <p:cNvPr id="7" name="直線矢印コネクタ 6">
            <a:extLst>
              <a:ext uri="{FF2B5EF4-FFF2-40B4-BE49-F238E27FC236}">
                <a16:creationId xmlns:a16="http://schemas.microsoft.com/office/drawing/2014/main" id="{7DA979AB-DD20-430A-848F-3B663C2C18C7}"/>
              </a:ext>
            </a:extLst>
          </p:cNvPr>
          <p:cNvCxnSpPr/>
          <p:nvPr/>
        </p:nvCxnSpPr>
        <p:spPr>
          <a:xfrm flipV="1">
            <a:off x="6566170" y="5311302"/>
            <a:ext cx="924128" cy="826851"/>
          </a:xfrm>
          <a:prstGeom prst="straightConnector1">
            <a:avLst/>
          </a:prstGeom>
          <a:ln w="28575">
            <a:solidFill>
              <a:srgbClr val="FF0000"/>
            </a:solidFill>
            <a:tailEnd type="triangle"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直線矢印コネクタ 7">
            <a:extLst>
              <a:ext uri="{FF2B5EF4-FFF2-40B4-BE49-F238E27FC236}">
                <a16:creationId xmlns:a16="http://schemas.microsoft.com/office/drawing/2014/main" id="{250F7117-EAED-44C9-B965-090E81710932}"/>
              </a:ext>
            </a:extLst>
          </p:cNvPr>
          <p:cNvCxnSpPr>
            <a:cxnSpLocks/>
          </p:cNvCxnSpPr>
          <p:nvPr/>
        </p:nvCxnSpPr>
        <p:spPr>
          <a:xfrm flipV="1">
            <a:off x="6566170" y="5505856"/>
            <a:ext cx="2937753" cy="632297"/>
          </a:xfrm>
          <a:prstGeom prst="straightConnector1">
            <a:avLst/>
          </a:prstGeom>
          <a:ln w="28575">
            <a:solidFill>
              <a:srgbClr val="FF0000"/>
            </a:solidFill>
            <a:tailEnd type="triangle"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9A9BF144-750D-448E-B311-C40B86C47191}"/>
              </a:ext>
            </a:extLst>
          </p:cNvPr>
          <p:cNvSpPr txBox="1"/>
          <p:nvPr/>
        </p:nvSpPr>
        <p:spPr>
          <a:xfrm>
            <a:off x="5097294" y="5739337"/>
            <a:ext cx="2259004" cy="954107"/>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en-US" altLang="ja-JP" sz="2800" b="1" dirty="0">
                <a:solidFill>
                  <a:srgbClr val="FF0000"/>
                </a:solidFill>
              </a:rPr>
              <a:t>Online </a:t>
            </a:r>
          </a:p>
          <a:p>
            <a:r>
              <a:rPr kumimoji="1" lang="en-US" altLang="ja-JP" sz="2800" b="1" dirty="0">
                <a:solidFill>
                  <a:srgbClr val="FF0000"/>
                </a:solidFill>
              </a:rPr>
              <a:t>is better</a:t>
            </a:r>
            <a:endParaRPr kumimoji="1" lang="ja-JP" altLang="en-US" sz="2800" b="1" dirty="0">
              <a:solidFill>
                <a:srgbClr val="FF0000"/>
              </a:solidFill>
            </a:endParaRPr>
          </a:p>
        </p:txBody>
      </p:sp>
      <p:cxnSp>
        <p:nvCxnSpPr>
          <p:cNvPr id="12" name="直線矢印コネクタ 11">
            <a:extLst>
              <a:ext uri="{FF2B5EF4-FFF2-40B4-BE49-F238E27FC236}">
                <a16:creationId xmlns:a16="http://schemas.microsoft.com/office/drawing/2014/main" id="{1FB2A401-A833-430D-980E-37389906F94B}"/>
              </a:ext>
            </a:extLst>
          </p:cNvPr>
          <p:cNvCxnSpPr>
            <a:cxnSpLocks/>
          </p:cNvCxnSpPr>
          <p:nvPr/>
        </p:nvCxnSpPr>
        <p:spPr>
          <a:xfrm flipH="1">
            <a:off x="8932916" y="3254033"/>
            <a:ext cx="139165" cy="1227287"/>
          </a:xfrm>
          <a:prstGeom prst="straightConnector1">
            <a:avLst/>
          </a:prstGeom>
          <a:ln w="28575">
            <a:solidFill>
              <a:srgbClr val="00B0F0"/>
            </a:solidFill>
            <a:tailEnd type="triangle"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032FEB75-24CF-4D10-A1B2-E6CFEB923B84}"/>
              </a:ext>
            </a:extLst>
          </p:cNvPr>
          <p:cNvCxnSpPr>
            <a:cxnSpLocks/>
          </p:cNvCxnSpPr>
          <p:nvPr/>
        </p:nvCxnSpPr>
        <p:spPr>
          <a:xfrm>
            <a:off x="9072081" y="3254033"/>
            <a:ext cx="1664413" cy="2396281"/>
          </a:xfrm>
          <a:prstGeom prst="straightConnector1">
            <a:avLst/>
          </a:prstGeom>
          <a:ln w="28575">
            <a:solidFill>
              <a:srgbClr val="00B0F0"/>
            </a:solidFill>
            <a:tailEnd type="triangle"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509C3FB2-259E-488C-AAB3-48096216A20C}"/>
              </a:ext>
            </a:extLst>
          </p:cNvPr>
          <p:cNvSpPr txBox="1"/>
          <p:nvPr/>
        </p:nvSpPr>
        <p:spPr>
          <a:xfrm>
            <a:off x="8219980" y="2257361"/>
            <a:ext cx="2136371" cy="954107"/>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en-US" altLang="ja-JP" sz="2800" b="1" dirty="0">
                <a:solidFill>
                  <a:srgbClr val="00B0F0"/>
                </a:solidFill>
              </a:rPr>
              <a:t>Offline </a:t>
            </a:r>
          </a:p>
          <a:p>
            <a:r>
              <a:rPr kumimoji="1" lang="en-US" altLang="ja-JP" sz="2800" b="1" dirty="0">
                <a:solidFill>
                  <a:srgbClr val="00B0F0"/>
                </a:solidFill>
              </a:rPr>
              <a:t>Is better</a:t>
            </a:r>
            <a:endParaRPr kumimoji="1" lang="ja-JP" altLang="en-US" sz="2800" b="1" dirty="0">
              <a:solidFill>
                <a:srgbClr val="00B0F0"/>
              </a:solidFill>
            </a:endParaRPr>
          </a:p>
        </p:txBody>
      </p:sp>
      <p:sp>
        <p:nvSpPr>
          <p:cNvPr id="6" name="スライド番号プレースホルダー 5">
            <a:extLst>
              <a:ext uri="{FF2B5EF4-FFF2-40B4-BE49-F238E27FC236}">
                <a16:creationId xmlns:a16="http://schemas.microsoft.com/office/drawing/2014/main" id="{CCD8EC37-5B15-4BA4-B441-87237523D089}"/>
              </a:ext>
            </a:extLst>
          </p:cNvPr>
          <p:cNvSpPr>
            <a:spLocks noGrp="1"/>
          </p:cNvSpPr>
          <p:nvPr>
            <p:ph type="sldNum" sz="quarter" idx="12"/>
          </p:nvPr>
        </p:nvSpPr>
        <p:spPr/>
        <p:txBody>
          <a:bodyPr/>
          <a:lstStyle/>
          <a:p>
            <a:fld id="{A8BF0A9E-0348-47DD-BE55-B1BB891F4776}" type="slidenum">
              <a:rPr kumimoji="1" lang="ja-JP" altLang="en-US" smtClean="0"/>
              <a:t>21</a:t>
            </a:fld>
            <a:endParaRPr kumimoji="1" lang="ja-JP" altLang="en-US"/>
          </a:p>
        </p:txBody>
      </p:sp>
    </p:spTree>
    <p:extLst>
      <p:ext uri="{BB962C8B-B14F-4D97-AF65-F5344CB8AC3E}">
        <p14:creationId xmlns:p14="http://schemas.microsoft.com/office/powerpoint/2010/main" val="1240815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p:cNvSpPr/>
          <p:nvPr/>
        </p:nvSpPr>
        <p:spPr>
          <a:xfrm>
            <a:off x="2261937" y="3234788"/>
            <a:ext cx="5546558" cy="1990746"/>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 name="タイトル 1"/>
          <p:cNvSpPr>
            <a:spLocks noGrp="1"/>
          </p:cNvSpPr>
          <p:nvPr>
            <p:ph type="title"/>
          </p:nvPr>
        </p:nvSpPr>
        <p:spPr>
          <a:xfrm>
            <a:off x="0" y="2823"/>
            <a:ext cx="12192000" cy="1239381"/>
          </a:xfrm>
        </p:spPr>
        <p:txBody>
          <a:bodyPr/>
          <a:lstStyle/>
          <a:p>
            <a:r>
              <a:rPr kumimoji="1" lang="en-US" altLang="ja-JP" dirty="0"/>
              <a:t>Material and Method: ensemble simulation</a:t>
            </a:r>
            <a:endParaRPr kumimoji="1" lang="ja-JP" altLang="en-US" dirty="0"/>
          </a:p>
        </p:txBody>
      </p:sp>
      <p:cxnSp>
        <p:nvCxnSpPr>
          <p:cNvPr id="6" name="直線矢印コネクタ 5"/>
          <p:cNvCxnSpPr>
            <a:cxnSpLocks/>
          </p:cNvCxnSpPr>
          <p:nvPr/>
        </p:nvCxnSpPr>
        <p:spPr>
          <a:xfrm>
            <a:off x="1023582" y="3467307"/>
            <a:ext cx="910700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582363" y="2870760"/>
            <a:ext cx="1078173" cy="369332"/>
          </a:xfrm>
          <a:prstGeom prst="rect">
            <a:avLst/>
          </a:prstGeom>
          <a:noFill/>
        </p:spPr>
        <p:txBody>
          <a:bodyPr wrap="square" rtlCol="0">
            <a:spAutoFit/>
          </a:bodyPr>
          <a:lstStyle/>
          <a:p>
            <a:pPr algn="ctr"/>
            <a:r>
              <a:rPr kumimoji="1" lang="en-US" altLang="ja-JP" dirty="0"/>
              <a:t>y1850</a:t>
            </a:r>
            <a:endParaRPr kumimoji="1" lang="ja-JP" altLang="en-US" dirty="0"/>
          </a:p>
        </p:txBody>
      </p:sp>
      <p:cxnSp>
        <p:nvCxnSpPr>
          <p:cNvPr id="8" name="直線矢印コネクタ 7"/>
          <p:cNvCxnSpPr>
            <a:cxnSpLocks/>
          </p:cNvCxnSpPr>
          <p:nvPr/>
        </p:nvCxnSpPr>
        <p:spPr>
          <a:xfrm>
            <a:off x="2139705" y="4037782"/>
            <a:ext cx="589882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a:cxnSpLocks/>
          </p:cNvCxnSpPr>
          <p:nvPr/>
        </p:nvCxnSpPr>
        <p:spPr>
          <a:xfrm>
            <a:off x="2139701" y="4295523"/>
            <a:ext cx="589882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a:cxnSpLocks/>
          </p:cNvCxnSpPr>
          <p:nvPr/>
        </p:nvCxnSpPr>
        <p:spPr>
          <a:xfrm>
            <a:off x="2139700" y="4953023"/>
            <a:ext cx="589882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テキスト ボックス 26"/>
              <p:cNvSpPr txBox="1"/>
              <p:nvPr/>
            </p:nvSpPr>
            <p:spPr>
              <a:xfrm>
                <a:off x="5050972" y="4364874"/>
                <a:ext cx="242054"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ja-JP" altLang="en-US" sz="3200" i="1" smtClean="0">
                          <a:latin typeface="Cambria Math" panose="02040503050406030204" pitchFamily="18" charset="0"/>
                        </a:rPr>
                        <m:t>⋮</m:t>
                      </m:r>
                    </m:oMath>
                  </m:oMathPara>
                </a14:m>
                <a:endParaRPr kumimoji="1" lang="ja-JP" altLang="en-US" sz="3200" dirty="0"/>
              </a:p>
            </p:txBody>
          </p:sp>
        </mc:Choice>
        <mc:Fallback xmlns="">
          <p:sp>
            <p:nvSpPr>
              <p:cNvPr id="27" name="テキスト ボックス 26"/>
              <p:cNvSpPr txBox="1">
                <a:spLocks noRot="1" noChangeAspect="1" noMove="1" noResize="1" noEditPoints="1" noAdjustHandles="1" noChangeArrowheads="1" noChangeShapeType="1" noTextEdit="1"/>
              </p:cNvSpPr>
              <p:nvPr/>
            </p:nvSpPr>
            <p:spPr>
              <a:xfrm>
                <a:off x="5050972" y="4364874"/>
                <a:ext cx="242054" cy="492443"/>
              </a:xfrm>
              <a:prstGeom prst="rect">
                <a:avLst/>
              </a:prstGeom>
              <a:blipFill>
                <a:blip r:embed="rId3"/>
                <a:stretch>
                  <a:fillRect/>
                </a:stretch>
              </a:blipFill>
            </p:spPr>
            <p:txBody>
              <a:bodyPr/>
              <a:lstStyle/>
              <a:p>
                <a:r>
                  <a:rPr lang="ja-JP" altLang="en-US">
                    <a:noFill/>
                  </a:rPr>
                  <a:t> </a:t>
                </a:r>
              </a:p>
            </p:txBody>
          </p:sp>
        </mc:Fallback>
      </mc:AlternateContent>
      <p:sp>
        <p:nvSpPr>
          <p:cNvPr id="28" name="右中かっこ 27"/>
          <p:cNvSpPr/>
          <p:nvPr/>
        </p:nvSpPr>
        <p:spPr>
          <a:xfrm>
            <a:off x="8373978" y="3841902"/>
            <a:ext cx="236621" cy="123925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9" name="テキスト ボックス 28"/>
          <p:cNvSpPr txBox="1"/>
          <p:nvPr/>
        </p:nvSpPr>
        <p:spPr>
          <a:xfrm>
            <a:off x="8746958" y="4115047"/>
            <a:ext cx="3140242" cy="738664"/>
          </a:xfrm>
          <a:prstGeom prst="rect">
            <a:avLst/>
          </a:prstGeom>
          <a:noFill/>
        </p:spPr>
        <p:txBody>
          <a:bodyPr wrap="square" rtlCol="0">
            <a:spAutoFit/>
          </a:bodyPr>
          <a:lstStyle/>
          <a:p>
            <a:r>
              <a:rPr lang="en-US" altLang="ja-JP" dirty="0"/>
              <a:t>Ensemble Size</a:t>
            </a:r>
          </a:p>
          <a:p>
            <a:r>
              <a:rPr kumimoji="1" lang="en-US" altLang="ja-JP" sz="2400" dirty="0"/>
              <a:t>100 member</a:t>
            </a:r>
            <a:endParaRPr kumimoji="1" lang="ja-JP" altLang="en-US" dirty="0"/>
          </a:p>
        </p:txBody>
      </p:sp>
      <p:sp>
        <p:nvSpPr>
          <p:cNvPr id="30" name="テキスト ボックス 29"/>
          <p:cNvSpPr txBox="1"/>
          <p:nvPr/>
        </p:nvSpPr>
        <p:spPr>
          <a:xfrm>
            <a:off x="1564517" y="2865456"/>
            <a:ext cx="1078173" cy="369332"/>
          </a:xfrm>
          <a:prstGeom prst="rect">
            <a:avLst/>
          </a:prstGeom>
          <a:noFill/>
        </p:spPr>
        <p:txBody>
          <a:bodyPr wrap="square" rtlCol="0">
            <a:spAutoFit/>
          </a:bodyPr>
          <a:lstStyle/>
          <a:p>
            <a:pPr algn="ctr"/>
            <a:r>
              <a:rPr kumimoji="1" lang="en-US" altLang="ja-JP" dirty="0"/>
              <a:t>y1850</a:t>
            </a:r>
            <a:endParaRPr kumimoji="1" lang="ja-JP" altLang="en-US" dirty="0"/>
          </a:p>
        </p:txBody>
      </p:sp>
      <p:cxnSp>
        <p:nvCxnSpPr>
          <p:cNvPr id="32" name="直線コネクタ 31"/>
          <p:cNvCxnSpPr/>
          <p:nvPr/>
        </p:nvCxnSpPr>
        <p:spPr>
          <a:xfrm>
            <a:off x="2079539" y="3336576"/>
            <a:ext cx="0" cy="1888958"/>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8019132" y="3336576"/>
            <a:ext cx="0" cy="1888958"/>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7414115" y="2873797"/>
            <a:ext cx="1078173" cy="369332"/>
          </a:xfrm>
          <a:prstGeom prst="rect">
            <a:avLst/>
          </a:prstGeom>
          <a:noFill/>
        </p:spPr>
        <p:txBody>
          <a:bodyPr wrap="square" rtlCol="0">
            <a:spAutoFit/>
          </a:bodyPr>
          <a:lstStyle/>
          <a:p>
            <a:pPr algn="ctr"/>
            <a:r>
              <a:rPr kumimoji="1" lang="en-US" altLang="ja-JP" dirty="0"/>
              <a:t>y1860</a:t>
            </a:r>
            <a:endParaRPr kumimoji="1" lang="ja-JP" altLang="en-US" dirty="0"/>
          </a:p>
        </p:txBody>
      </p:sp>
      <p:sp>
        <p:nvSpPr>
          <p:cNvPr id="38" name="テキスト ボックス 37"/>
          <p:cNvSpPr txBox="1"/>
          <p:nvPr/>
        </p:nvSpPr>
        <p:spPr>
          <a:xfrm>
            <a:off x="10189650" y="3282916"/>
            <a:ext cx="1874921" cy="369332"/>
          </a:xfrm>
          <a:prstGeom prst="rect">
            <a:avLst/>
          </a:prstGeom>
          <a:noFill/>
        </p:spPr>
        <p:txBody>
          <a:bodyPr wrap="square" rtlCol="0">
            <a:spAutoFit/>
          </a:bodyPr>
          <a:lstStyle/>
          <a:p>
            <a:r>
              <a:rPr lang="en-US" altLang="ja-JP" dirty="0"/>
              <a:t>Reference</a:t>
            </a:r>
            <a:r>
              <a:rPr kumimoji="1" lang="en-US" altLang="ja-JP" dirty="0"/>
              <a:t> Run</a:t>
            </a:r>
            <a:endParaRPr kumimoji="1" lang="ja-JP" altLang="en-US" dirty="0"/>
          </a:p>
        </p:txBody>
      </p:sp>
      <p:sp>
        <p:nvSpPr>
          <p:cNvPr id="40" name="テキスト ボックス 39"/>
          <p:cNvSpPr txBox="1"/>
          <p:nvPr/>
        </p:nvSpPr>
        <p:spPr>
          <a:xfrm>
            <a:off x="2538664" y="2325924"/>
            <a:ext cx="2069432" cy="400110"/>
          </a:xfrm>
          <a:prstGeom prst="rect">
            <a:avLst/>
          </a:prstGeom>
          <a:noFill/>
          <a:ln>
            <a:solidFill>
              <a:schemeClr val="tx1"/>
            </a:solidFill>
          </a:ln>
        </p:spPr>
        <p:txBody>
          <a:bodyPr wrap="square" rtlCol="0">
            <a:spAutoFit/>
          </a:bodyPr>
          <a:lstStyle/>
          <a:p>
            <a:pPr algn="ctr"/>
            <a:r>
              <a:rPr lang="en-US" altLang="ja-JP" sz="2000" dirty="0"/>
              <a:t>SST from CMIP5</a:t>
            </a:r>
            <a:endParaRPr kumimoji="1" lang="ja-JP" altLang="en-US" sz="2000" dirty="0"/>
          </a:p>
        </p:txBody>
      </p:sp>
      <p:sp>
        <p:nvSpPr>
          <p:cNvPr id="41" name="矢印: 下 40"/>
          <p:cNvSpPr/>
          <p:nvPr/>
        </p:nvSpPr>
        <p:spPr>
          <a:xfrm>
            <a:off x="3386890" y="2814573"/>
            <a:ext cx="372979" cy="369332"/>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44" name="コネクタ: カギ線 43"/>
          <p:cNvCxnSpPr>
            <a:cxnSpLocks/>
          </p:cNvCxnSpPr>
          <p:nvPr/>
        </p:nvCxnSpPr>
        <p:spPr>
          <a:xfrm rot="16200000" flipH="1">
            <a:off x="1579660" y="3548183"/>
            <a:ext cx="568725" cy="40697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コネクタ: カギ線 48"/>
          <p:cNvCxnSpPr/>
          <p:nvPr/>
        </p:nvCxnSpPr>
        <p:spPr>
          <a:xfrm rot="16200000" flipH="1">
            <a:off x="1425382" y="3607089"/>
            <a:ext cx="794809" cy="57718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コネクタ: カギ線 52"/>
          <p:cNvCxnSpPr>
            <a:cxnSpLocks/>
          </p:cNvCxnSpPr>
          <p:nvPr/>
        </p:nvCxnSpPr>
        <p:spPr>
          <a:xfrm rot="16200000" flipH="1">
            <a:off x="878593" y="3741133"/>
            <a:ext cx="1467869" cy="98215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71" name="テキスト ボックス 70"/>
          <p:cNvSpPr txBox="1"/>
          <p:nvPr/>
        </p:nvSpPr>
        <p:spPr>
          <a:xfrm>
            <a:off x="155864" y="6141027"/>
            <a:ext cx="9382991" cy="646331"/>
          </a:xfrm>
          <a:prstGeom prst="rect">
            <a:avLst/>
          </a:prstGeom>
          <a:noFill/>
        </p:spPr>
        <p:txBody>
          <a:bodyPr wrap="square" rtlCol="0">
            <a:spAutoFit/>
          </a:bodyPr>
          <a:lstStyle/>
          <a:p>
            <a:r>
              <a:rPr kumimoji="1" lang="en-US" altLang="ja-JP" sz="1200" dirty="0" err="1">
                <a:solidFill>
                  <a:schemeClr val="bg1">
                    <a:lumMod val="50000"/>
                  </a:schemeClr>
                </a:solidFill>
              </a:rPr>
              <a:t>Molteni</a:t>
            </a:r>
            <a:r>
              <a:rPr kumimoji="1" lang="en-US" altLang="ja-JP" sz="1200" dirty="0">
                <a:solidFill>
                  <a:schemeClr val="bg1">
                    <a:lumMod val="50000"/>
                  </a:schemeClr>
                </a:solidFill>
              </a:rPr>
              <a:t>, F., Atmospheric simulations using a GCM </a:t>
            </a:r>
            <a:r>
              <a:rPr lang="en-US" altLang="ja-JP" sz="1200" dirty="0">
                <a:solidFill>
                  <a:schemeClr val="bg1">
                    <a:lumMod val="50000"/>
                  </a:schemeClr>
                </a:solidFill>
              </a:rPr>
              <a:t>with simplified physical parameterizations, </a:t>
            </a:r>
            <a:r>
              <a:rPr lang="en-US" altLang="ja-JP" sz="1200" dirty="0" err="1">
                <a:solidFill>
                  <a:schemeClr val="bg1">
                    <a:lumMod val="50000"/>
                  </a:schemeClr>
                </a:solidFill>
              </a:rPr>
              <a:t>Clim</a:t>
            </a:r>
            <a:r>
              <a:rPr lang="en-US" altLang="ja-JP" sz="1200" dirty="0">
                <a:solidFill>
                  <a:schemeClr val="bg1">
                    <a:lumMod val="50000"/>
                  </a:schemeClr>
                </a:solidFill>
              </a:rPr>
              <a:t>. </a:t>
            </a:r>
            <a:r>
              <a:rPr lang="en-US" altLang="ja-JP" sz="1200" dirty="0" err="1">
                <a:solidFill>
                  <a:schemeClr val="bg1">
                    <a:lumMod val="50000"/>
                  </a:schemeClr>
                </a:solidFill>
              </a:rPr>
              <a:t>Dyn</a:t>
            </a:r>
            <a:r>
              <a:rPr lang="en-US" altLang="ja-JP" sz="1200" dirty="0">
                <a:solidFill>
                  <a:schemeClr val="bg1">
                    <a:lumMod val="50000"/>
                  </a:schemeClr>
                </a:solidFill>
              </a:rPr>
              <a:t>., 20, 2, 175-191, 2003. </a:t>
            </a:r>
          </a:p>
          <a:p>
            <a:r>
              <a:rPr kumimoji="1" lang="en-US" altLang="ja-JP" sz="1200" dirty="0">
                <a:solidFill>
                  <a:schemeClr val="bg1">
                    <a:lumMod val="50000"/>
                  </a:schemeClr>
                </a:solidFill>
              </a:rPr>
              <a:t>Mann, M</a:t>
            </a:r>
            <a:r>
              <a:rPr lang="en-US" altLang="ja-JP" sz="1200" dirty="0">
                <a:solidFill>
                  <a:schemeClr val="bg1">
                    <a:lumMod val="50000"/>
                  </a:schemeClr>
                </a:solidFill>
              </a:rPr>
              <a:t>. E., Zhang, Z., Hughes, M. K., Bradley, R. S., Miller, S. K., Rutherford, S., Ni, F., Proxy-based reconstructions of hemispheric and global surface temperature variations over the past two millennia, PNAS,</a:t>
            </a:r>
            <a:r>
              <a:rPr kumimoji="1" lang="en-US" altLang="ja-JP" sz="1200" dirty="0">
                <a:solidFill>
                  <a:schemeClr val="bg1">
                    <a:lumMod val="50000"/>
                  </a:schemeClr>
                </a:solidFill>
              </a:rPr>
              <a:t> 105, 13242-13257, 2008.</a:t>
            </a:r>
            <a:endParaRPr kumimoji="1" lang="ja-JP" altLang="en-US" sz="1200" dirty="0">
              <a:solidFill>
                <a:schemeClr val="bg1">
                  <a:lumMod val="50000"/>
                </a:schemeClr>
              </a:solidFill>
            </a:endParaRPr>
          </a:p>
        </p:txBody>
      </p:sp>
      <p:sp>
        <p:nvSpPr>
          <p:cNvPr id="72" name="テキスト ボックス 71"/>
          <p:cNvSpPr txBox="1"/>
          <p:nvPr/>
        </p:nvSpPr>
        <p:spPr>
          <a:xfrm>
            <a:off x="348916" y="1357053"/>
            <a:ext cx="5921118" cy="400110"/>
          </a:xfrm>
          <a:prstGeom prst="rect">
            <a:avLst/>
          </a:prstGeom>
          <a:noFill/>
        </p:spPr>
        <p:txBody>
          <a:bodyPr wrap="square" rtlCol="0">
            <a:spAutoFit/>
          </a:bodyPr>
          <a:lstStyle/>
          <a:p>
            <a:pPr marL="457200" indent="-457200">
              <a:buFont typeface="Wingdings" panose="05000000000000000000" pitchFamily="2" charset="2"/>
              <a:buChar char="u"/>
            </a:pPr>
            <a:r>
              <a:rPr kumimoji="1" lang="en-US" altLang="ja-JP" sz="2000" dirty="0"/>
              <a:t>Model: AGCM</a:t>
            </a:r>
            <a:r>
              <a:rPr lang="en-US" altLang="ja-JP" sz="2000" dirty="0"/>
              <a:t> SPEEDY (</a:t>
            </a:r>
            <a:r>
              <a:rPr lang="en-US" altLang="ja-JP" sz="2000" dirty="0" err="1"/>
              <a:t>Molteni</a:t>
            </a:r>
            <a:r>
              <a:rPr lang="en-US" altLang="ja-JP" sz="2000" dirty="0"/>
              <a:t>, 2003)</a:t>
            </a:r>
          </a:p>
        </p:txBody>
      </p:sp>
      <p:sp>
        <p:nvSpPr>
          <p:cNvPr id="4" name="スライド番号プレースホルダー 3">
            <a:extLst>
              <a:ext uri="{FF2B5EF4-FFF2-40B4-BE49-F238E27FC236}">
                <a16:creationId xmlns:a16="http://schemas.microsoft.com/office/drawing/2014/main" id="{AA50AF8A-B1A1-4E00-8139-1B702648AF86}"/>
              </a:ext>
            </a:extLst>
          </p:cNvPr>
          <p:cNvSpPr>
            <a:spLocks noGrp="1"/>
          </p:cNvSpPr>
          <p:nvPr>
            <p:ph type="sldNum" sz="quarter" idx="12"/>
          </p:nvPr>
        </p:nvSpPr>
        <p:spPr/>
        <p:txBody>
          <a:bodyPr/>
          <a:lstStyle/>
          <a:p>
            <a:fld id="{A8BF0A9E-0348-47DD-BE55-B1BB891F4776}" type="slidenum">
              <a:rPr kumimoji="1" lang="ja-JP" altLang="en-US" smtClean="0"/>
              <a:t>22</a:t>
            </a:fld>
            <a:endParaRPr kumimoji="1" lang="ja-JP" altLang="en-US"/>
          </a:p>
        </p:txBody>
      </p:sp>
    </p:spTree>
    <p:extLst>
      <p:ext uri="{BB962C8B-B14F-4D97-AF65-F5344CB8AC3E}">
        <p14:creationId xmlns:p14="http://schemas.microsoft.com/office/powerpoint/2010/main" val="14191005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図 57"/>
          <p:cNvPicPr>
            <a:picLocks noChangeAspect="1"/>
          </p:cNvPicPr>
          <p:nvPr/>
        </p:nvPicPr>
        <p:blipFill rotWithShape="1">
          <a:blip r:embed="rId3">
            <a:extLst>
              <a:ext uri="{28A0092B-C50C-407E-A947-70E740481C1C}">
                <a14:useLocalDpi xmlns:a14="http://schemas.microsoft.com/office/drawing/2010/main" val="0"/>
              </a:ext>
            </a:extLst>
          </a:blip>
          <a:srcRect t="11818" r="6758"/>
          <a:stretch/>
        </p:blipFill>
        <p:spPr>
          <a:xfrm>
            <a:off x="3883896" y="1580986"/>
            <a:ext cx="7202083" cy="5263251"/>
          </a:xfrm>
          <a:prstGeom prst="rect">
            <a:avLst/>
          </a:prstGeom>
        </p:spPr>
      </p:pic>
      <mc:AlternateContent xmlns:mc="http://schemas.openxmlformats.org/markup-compatibility/2006" xmlns:a14="http://schemas.microsoft.com/office/drawing/2010/main">
        <mc:Choice Requires="a14">
          <p:sp>
            <p:nvSpPr>
              <p:cNvPr id="2" name="タイトル 1"/>
              <p:cNvSpPr>
                <a:spLocks noGrp="1"/>
              </p:cNvSpPr>
              <p:nvPr>
                <p:ph type="title"/>
              </p:nvPr>
            </p:nvSpPr>
            <p:spPr>
              <a:xfrm>
                <a:off x="0" y="2823"/>
                <a:ext cx="12192000" cy="1239381"/>
              </a:xfrm>
            </p:spPr>
            <p:txBody>
              <a:bodyPr>
                <a:normAutofit/>
              </a:bodyPr>
              <a:lstStyle/>
              <a:p>
                <a:r>
                  <a:rPr kumimoji="1" lang="en-US" altLang="ja-JP" dirty="0"/>
                  <a:t>Ensemble Correlation b/w </a:t>
                </a:r>
                <a14:m>
                  <m:oMath xmlns:m="http://schemas.openxmlformats.org/officeDocument/2006/math">
                    <m:r>
                      <a:rPr kumimoji="1" lang="en-US" altLang="ja-JP" i="1" smtClean="0">
                        <a:solidFill>
                          <a:srgbClr val="C00000"/>
                        </a:solidFill>
                        <a:latin typeface="Cambria Math" panose="02040503050406030204" pitchFamily="18" charset="0"/>
                        <a:ea typeface="Cambria Math" panose="02040503050406030204" pitchFamily="18" charset="0"/>
                      </a:rPr>
                      <m:t>ℋ</m:t>
                    </m:r>
                    <m:d>
                      <m:dPr>
                        <m:ctrlPr>
                          <a:rPr kumimoji="1" lang="en-US" altLang="ja-JP" b="0" i="1" smtClean="0">
                            <a:solidFill>
                              <a:srgbClr val="C00000"/>
                            </a:solidFill>
                            <a:latin typeface="Cambria Math" panose="02040503050406030204" pitchFamily="18" charset="0"/>
                            <a:ea typeface="Cambria Math" panose="02040503050406030204" pitchFamily="18" charset="0"/>
                          </a:rPr>
                        </m:ctrlPr>
                      </m:dPr>
                      <m:e>
                        <m:r>
                          <a:rPr kumimoji="1" lang="en-US" altLang="ja-JP" b="1" i="0" smtClean="0">
                            <a:solidFill>
                              <a:srgbClr val="C00000"/>
                            </a:solidFill>
                            <a:latin typeface="Cambria Math" panose="02040503050406030204" pitchFamily="18" charset="0"/>
                            <a:ea typeface="Cambria Math" panose="02040503050406030204" pitchFamily="18" charset="0"/>
                          </a:rPr>
                          <m:t>𝐗</m:t>
                        </m:r>
                      </m:e>
                    </m:d>
                  </m:oMath>
                </a14:m>
                <a:r>
                  <a:rPr kumimoji="1" lang="en-US" altLang="ja-JP" dirty="0"/>
                  <a:t> and </a:t>
                </a:r>
                <a14:m>
                  <m:oMath xmlns:m="http://schemas.openxmlformats.org/officeDocument/2006/math">
                    <m:r>
                      <a:rPr kumimoji="1" lang="en-US" altLang="ja-JP" b="1" i="0" smtClean="0">
                        <a:solidFill>
                          <a:schemeClr val="accent1"/>
                        </a:solidFill>
                        <a:latin typeface="Cambria Math" panose="02040503050406030204" pitchFamily="18" charset="0"/>
                      </a:rPr>
                      <m:t>𝐗</m:t>
                    </m:r>
                  </m:oMath>
                </a14:m>
                <a:endParaRPr kumimoji="1" lang="ja-JP" altLang="en-US" b="1" dirty="0">
                  <a:solidFill>
                    <a:schemeClr val="accent1"/>
                  </a:solidFill>
                </a:endParaRPr>
              </a:p>
            </p:txBody>
          </p:sp>
        </mc:Choice>
        <mc:Fallback xmlns="">
          <p:sp>
            <p:nvSpPr>
              <p:cNvPr id="2" name="タイトル 1"/>
              <p:cNvSpPr>
                <a:spLocks noGrp="1" noRot="1" noChangeAspect="1" noMove="1" noResize="1" noEditPoints="1" noAdjustHandles="1" noChangeArrowheads="1" noChangeShapeType="1" noTextEdit="1"/>
              </p:cNvSpPr>
              <p:nvPr>
                <p:ph type="title"/>
              </p:nvPr>
            </p:nvSpPr>
            <p:spPr>
              <a:xfrm>
                <a:off x="0" y="2823"/>
                <a:ext cx="12192000" cy="1239381"/>
              </a:xfrm>
              <a:blipFill>
                <a:blip r:embed="rId4"/>
                <a:stretch>
                  <a:fillRect l="-1750"/>
                </a:stretch>
              </a:blipFill>
            </p:spPr>
            <p:txBody>
              <a:bodyPr/>
              <a:lstStyle/>
              <a:p>
                <a:r>
                  <a:rPr lang="ja-JP" altLang="en-US">
                    <a:noFill/>
                  </a:rPr>
                  <a:t> </a:t>
                </a:r>
              </a:p>
            </p:txBody>
          </p:sp>
        </mc:Fallback>
      </mc:AlternateContent>
      <p:cxnSp>
        <p:nvCxnSpPr>
          <p:cNvPr id="9" name="直線コネクタ 8"/>
          <p:cNvCxnSpPr>
            <a:cxnSpLocks/>
          </p:cNvCxnSpPr>
          <p:nvPr/>
        </p:nvCxnSpPr>
        <p:spPr>
          <a:xfrm>
            <a:off x="6489694" y="936409"/>
            <a:ext cx="129333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a:cxnSpLocks/>
          </p:cNvCxnSpPr>
          <p:nvPr/>
        </p:nvCxnSpPr>
        <p:spPr>
          <a:xfrm>
            <a:off x="9051622" y="936409"/>
            <a:ext cx="56021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5199324" y="934300"/>
            <a:ext cx="2627551" cy="646331"/>
          </a:xfrm>
          <a:prstGeom prst="rect">
            <a:avLst/>
          </a:prstGeom>
          <a:noFill/>
        </p:spPr>
        <p:txBody>
          <a:bodyPr wrap="square" rtlCol="0">
            <a:spAutoFit/>
          </a:bodyPr>
          <a:lstStyle/>
          <a:p>
            <a:pPr algn="r"/>
            <a:r>
              <a:rPr kumimoji="1" lang="en-US" altLang="ja-JP" dirty="0">
                <a:solidFill>
                  <a:srgbClr val="C00000"/>
                </a:solidFill>
              </a:rPr>
              <a:t>Annual mean </a:t>
            </a:r>
          </a:p>
          <a:p>
            <a:pPr algn="r"/>
            <a:r>
              <a:rPr kumimoji="1" lang="en-US" altLang="ja-JP" dirty="0">
                <a:solidFill>
                  <a:srgbClr val="C00000"/>
                </a:solidFill>
              </a:rPr>
              <a:t>surface temperature</a:t>
            </a:r>
            <a:endParaRPr kumimoji="1" lang="ja-JP" altLang="en-US" dirty="0">
              <a:solidFill>
                <a:srgbClr val="C00000"/>
              </a:solidFill>
            </a:endParaRPr>
          </a:p>
        </p:txBody>
      </p:sp>
      <p:sp>
        <p:nvSpPr>
          <p:cNvPr id="14" name="テキスト ボックス 13"/>
          <p:cNvSpPr txBox="1"/>
          <p:nvPr/>
        </p:nvSpPr>
        <p:spPr>
          <a:xfrm>
            <a:off x="8188463" y="933662"/>
            <a:ext cx="4003537" cy="646331"/>
          </a:xfrm>
          <a:prstGeom prst="rect">
            <a:avLst/>
          </a:prstGeom>
          <a:noFill/>
        </p:spPr>
        <p:txBody>
          <a:bodyPr wrap="square" rtlCol="0">
            <a:spAutoFit/>
          </a:bodyPr>
          <a:lstStyle/>
          <a:p>
            <a:r>
              <a:rPr kumimoji="1" lang="en-US" altLang="ja-JP" dirty="0">
                <a:solidFill>
                  <a:schemeClr val="accent1"/>
                </a:solidFill>
              </a:rPr>
              <a:t>Instantaneous, 1mon, 6mon, and </a:t>
            </a:r>
            <a:br>
              <a:rPr kumimoji="1" lang="en-US" altLang="ja-JP" dirty="0">
                <a:solidFill>
                  <a:schemeClr val="accent1"/>
                </a:solidFill>
              </a:rPr>
            </a:br>
            <a:r>
              <a:rPr lang="en-US" altLang="ja-JP" dirty="0">
                <a:solidFill>
                  <a:schemeClr val="accent1"/>
                </a:solidFill>
              </a:rPr>
              <a:t>1yr</a:t>
            </a:r>
            <a:r>
              <a:rPr kumimoji="1" lang="en-US" altLang="ja-JP" dirty="0">
                <a:solidFill>
                  <a:schemeClr val="accent1"/>
                </a:solidFill>
              </a:rPr>
              <a:t> mean GPH@500hPa</a:t>
            </a:r>
            <a:endParaRPr kumimoji="1" lang="ja-JP" altLang="en-US" dirty="0">
              <a:solidFill>
                <a:schemeClr val="accent1"/>
              </a:solidFill>
            </a:endParaRPr>
          </a:p>
        </p:txBody>
      </p:sp>
      <p:grpSp>
        <p:nvGrpSpPr>
          <p:cNvPr id="46" name="グループ化 45"/>
          <p:cNvGrpSpPr/>
          <p:nvPr/>
        </p:nvGrpSpPr>
        <p:grpSpPr>
          <a:xfrm>
            <a:off x="166257" y="1288092"/>
            <a:ext cx="3462425" cy="3980089"/>
            <a:chOff x="62347" y="1433576"/>
            <a:chExt cx="3462425" cy="3980089"/>
          </a:xfrm>
        </p:grpSpPr>
        <p:sp>
          <p:nvSpPr>
            <p:cNvPr id="44" name="正方形/長方形 43"/>
            <p:cNvSpPr/>
            <p:nvPr/>
          </p:nvSpPr>
          <p:spPr>
            <a:xfrm>
              <a:off x="207818" y="1808019"/>
              <a:ext cx="3086100" cy="360564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15" name="直線矢印コネクタ 14"/>
            <p:cNvCxnSpPr>
              <a:cxnSpLocks/>
            </p:cNvCxnSpPr>
            <p:nvPr/>
          </p:nvCxnSpPr>
          <p:spPr>
            <a:xfrm>
              <a:off x="1157880" y="3145703"/>
              <a:ext cx="1419727" cy="0"/>
            </a:xfrm>
            <a:prstGeom prst="straightConnector1">
              <a:avLst/>
            </a:prstGeom>
            <a:ln w="571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a:cxnSpLocks/>
            </p:cNvCxnSpPr>
            <p:nvPr/>
          </p:nvCxnSpPr>
          <p:spPr>
            <a:xfrm>
              <a:off x="2228690" y="4369284"/>
              <a:ext cx="348917" cy="0"/>
            </a:xfrm>
            <a:prstGeom prst="straightConnector1">
              <a:avLst/>
            </a:prstGeom>
            <a:ln w="57150">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a:cxnSpLocks/>
            </p:cNvCxnSpPr>
            <p:nvPr/>
          </p:nvCxnSpPr>
          <p:spPr>
            <a:xfrm>
              <a:off x="1879775" y="4629968"/>
              <a:ext cx="697832" cy="0"/>
            </a:xfrm>
            <a:prstGeom prst="straightConnector1">
              <a:avLst/>
            </a:prstGeom>
            <a:ln w="57150">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a:cxnSpLocks/>
            </p:cNvCxnSpPr>
            <p:nvPr/>
          </p:nvCxnSpPr>
          <p:spPr>
            <a:xfrm>
              <a:off x="1169912" y="4902684"/>
              <a:ext cx="1419727" cy="0"/>
            </a:xfrm>
            <a:prstGeom prst="straightConnector1">
              <a:avLst/>
            </a:prstGeom>
            <a:ln w="57150">
              <a:headEnd type="triangle" w="med" len="sm"/>
              <a:tailEnd type="triangle" w="med" len="sm"/>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テキスト ボックス 25"/>
                <p:cNvSpPr txBox="1"/>
                <p:nvPr/>
              </p:nvSpPr>
              <p:spPr>
                <a:xfrm>
                  <a:off x="323577" y="2941165"/>
                  <a:ext cx="953501" cy="3693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i="1" smtClean="0">
                            <a:solidFill>
                              <a:srgbClr val="C00000"/>
                            </a:solidFill>
                            <a:latin typeface="Cambria Math" panose="02040503050406030204" pitchFamily="18" charset="0"/>
                            <a:ea typeface="Cambria Math" panose="02040503050406030204" pitchFamily="18" charset="0"/>
                          </a:rPr>
                          <m:t>ℋ</m:t>
                        </m:r>
                        <m:d>
                          <m:dPr>
                            <m:ctrlPr>
                              <a:rPr kumimoji="1" lang="en-US" altLang="ja-JP" b="0" i="1" smtClean="0">
                                <a:solidFill>
                                  <a:srgbClr val="C00000"/>
                                </a:solidFill>
                                <a:latin typeface="Cambria Math" panose="02040503050406030204" pitchFamily="18" charset="0"/>
                                <a:ea typeface="Cambria Math" panose="02040503050406030204" pitchFamily="18" charset="0"/>
                              </a:rPr>
                            </m:ctrlPr>
                          </m:dPr>
                          <m:e>
                            <m:r>
                              <a:rPr kumimoji="1" lang="en-US" altLang="ja-JP" b="1" i="0" smtClean="0">
                                <a:solidFill>
                                  <a:srgbClr val="C00000"/>
                                </a:solidFill>
                                <a:latin typeface="Cambria Math" panose="02040503050406030204" pitchFamily="18" charset="0"/>
                                <a:ea typeface="Cambria Math" panose="02040503050406030204" pitchFamily="18" charset="0"/>
                              </a:rPr>
                              <m:t>𝐗</m:t>
                            </m:r>
                          </m:e>
                        </m:d>
                      </m:oMath>
                    </m:oMathPara>
                  </a14:m>
                  <a:endParaRPr kumimoji="1" lang="ja-JP" altLang="en-US" dirty="0">
                    <a:solidFill>
                      <a:srgbClr val="C00000"/>
                    </a:solidFill>
                  </a:endParaRPr>
                </a:p>
              </p:txBody>
            </p:sp>
          </mc:Choice>
          <mc:Fallback xmlns="">
            <p:sp>
              <p:nvSpPr>
                <p:cNvPr id="26" name="テキスト ボックス 25"/>
                <p:cNvSpPr txBox="1">
                  <a:spLocks noRot="1" noChangeAspect="1" noMove="1" noResize="1" noEditPoints="1" noAdjustHandles="1" noChangeArrowheads="1" noChangeShapeType="1" noTextEdit="1"/>
                </p:cNvSpPr>
                <p:nvPr/>
              </p:nvSpPr>
              <p:spPr>
                <a:xfrm>
                  <a:off x="323577" y="2941165"/>
                  <a:ext cx="953501" cy="369397"/>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9" name="テキスト ボックス 28"/>
                <p:cNvSpPr txBox="1"/>
                <p:nvPr/>
              </p:nvSpPr>
              <p:spPr>
                <a:xfrm>
                  <a:off x="350368" y="3731139"/>
                  <a:ext cx="1090931" cy="3693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1" i="0" smtClean="0">
                            <a:solidFill>
                              <a:schemeClr val="accent1"/>
                            </a:solidFill>
                            <a:latin typeface="Cambria Math" panose="02040503050406030204" pitchFamily="18" charset="0"/>
                          </a:rPr>
                          <m:t>𝐗</m:t>
                        </m:r>
                      </m:oMath>
                    </m:oMathPara>
                  </a14:m>
                  <a:endParaRPr kumimoji="1" lang="ja-JP" altLang="en-US" b="1" dirty="0">
                    <a:solidFill>
                      <a:schemeClr val="accent1"/>
                    </a:solidFill>
                  </a:endParaRPr>
                </a:p>
              </p:txBody>
            </p:sp>
          </mc:Choice>
          <mc:Fallback xmlns="">
            <p:sp>
              <p:nvSpPr>
                <p:cNvPr id="29" name="テキスト ボックス 28"/>
                <p:cNvSpPr txBox="1">
                  <a:spLocks noRot="1" noChangeAspect="1" noMove="1" noResize="1" noEditPoints="1" noAdjustHandles="1" noChangeArrowheads="1" noChangeShapeType="1" noTextEdit="1"/>
                </p:cNvSpPr>
                <p:nvPr/>
              </p:nvSpPr>
              <p:spPr>
                <a:xfrm>
                  <a:off x="350368" y="3731139"/>
                  <a:ext cx="1090931" cy="369397"/>
                </a:xfrm>
                <a:prstGeom prst="rect">
                  <a:avLst/>
                </a:prstGeom>
                <a:blipFill>
                  <a:blip r:embed="rId6"/>
                  <a:stretch>
                    <a:fillRect/>
                  </a:stretch>
                </a:blipFill>
              </p:spPr>
              <p:txBody>
                <a:bodyPr/>
                <a:lstStyle/>
                <a:p>
                  <a:r>
                    <a:rPr lang="ja-JP" altLang="en-US">
                      <a:noFill/>
                    </a:rPr>
                    <a:t> </a:t>
                  </a:r>
                </a:p>
              </p:txBody>
            </p:sp>
          </mc:Fallback>
        </mc:AlternateContent>
        <p:sp>
          <p:nvSpPr>
            <p:cNvPr id="30" name="ひし形 29"/>
            <p:cNvSpPr/>
            <p:nvPr/>
          </p:nvSpPr>
          <p:spPr>
            <a:xfrm>
              <a:off x="2469637" y="4035311"/>
              <a:ext cx="164901" cy="167796"/>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32" name="直線矢印コネクタ 31"/>
            <p:cNvCxnSpPr/>
            <p:nvPr/>
          </p:nvCxnSpPr>
          <p:spPr>
            <a:xfrm>
              <a:off x="760841" y="2660793"/>
              <a:ext cx="218974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534568" y="2025449"/>
              <a:ext cx="1293737" cy="523220"/>
            </a:xfrm>
            <a:prstGeom prst="rect">
              <a:avLst/>
            </a:prstGeom>
            <a:noFill/>
          </p:spPr>
          <p:txBody>
            <a:bodyPr wrap="square" rtlCol="0">
              <a:spAutoFit/>
            </a:bodyPr>
            <a:lstStyle/>
            <a:p>
              <a:pPr algn="ctr"/>
              <a:r>
                <a:rPr lang="en-US" altLang="ja-JP" sz="1400" dirty="0"/>
                <a:t>00U00TC</a:t>
              </a:r>
            </a:p>
            <a:p>
              <a:pPr algn="ctr"/>
              <a:r>
                <a:rPr kumimoji="1" lang="en-US" altLang="ja-JP" sz="1400" dirty="0"/>
                <a:t>1Jan1859</a:t>
              </a:r>
              <a:endParaRPr kumimoji="1" lang="ja-JP" altLang="en-US" sz="1400" dirty="0"/>
            </a:p>
          </p:txBody>
        </p:sp>
        <p:cxnSp>
          <p:nvCxnSpPr>
            <p:cNvPr id="35" name="直線コネクタ 34"/>
            <p:cNvCxnSpPr>
              <a:cxnSpLocks/>
            </p:cNvCxnSpPr>
            <p:nvPr/>
          </p:nvCxnSpPr>
          <p:spPr>
            <a:xfrm>
              <a:off x="1180014" y="2580216"/>
              <a:ext cx="0" cy="258679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1909182" y="2018610"/>
              <a:ext cx="1293737" cy="523220"/>
            </a:xfrm>
            <a:prstGeom prst="rect">
              <a:avLst/>
            </a:prstGeom>
            <a:noFill/>
          </p:spPr>
          <p:txBody>
            <a:bodyPr wrap="square" rtlCol="0">
              <a:spAutoFit/>
            </a:bodyPr>
            <a:lstStyle/>
            <a:p>
              <a:pPr algn="ctr"/>
              <a:r>
                <a:rPr lang="en-US" altLang="ja-JP" sz="1400" dirty="0"/>
                <a:t>00U00TC</a:t>
              </a:r>
            </a:p>
            <a:p>
              <a:pPr algn="ctr"/>
              <a:r>
                <a:rPr kumimoji="1" lang="en-US" altLang="ja-JP" sz="1400" dirty="0"/>
                <a:t>1Jan1860</a:t>
              </a:r>
              <a:endParaRPr kumimoji="1" lang="ja-JP" altLang="en-US" sz="1400" dirty="0"/>
            </a:p>
          </p:txBody>
        </p:sp>
        <p:cxnSp>
          <p:nvCxnSpPr>
            <p:cNvPr id="39" name="直線コネクタ 38"/>
            <p:cNvCxnSpPr>
              <a:cxnSpLocks/>
            </p:cNvCxnSpPr>
            <p:nvPr/>
          </p:nvCxnSpPr>
          <p:spPr>
            <a:xfrm>
              <a:off x="2556050" y="2541830"/>
              <a:ext cx="0" cy="258679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2083596" y="3966461"/>
              <a:ext cx="504227" cy="276999"/>
            </a:xfrm>
            <a:prstGeom prst="rect">
              <a:avLst/>
            </a:prstGeom>
            <a:noFill/>
          </p:spPr>
          <p:txBody>
            <a:bodyPr wrap="square" rtlCol="0">
              <a:spAutoFit/>
            </a:bodyPr>
            <a:lstStyle/>
            <a:p>
              <a:r>
                <a:rPr kumimoji="1" lang="en-US" altLang="ja-JP" sz="1200" dirty="0">
                  <a:solidFill>
                    <a:schemeClr val="accent1"/>
                  </a:solidFill>
                </a:rPr>
                <a:t>Inst</a:t>
              </a:r>
              <a:endParaRPr kumimoji="1" lang="ja-JP" altLang="en-US" sz="1200" dirty="0">
                <a:solidFill>
                  <a:schemeClr val="accent1"/>
                </a:solidFill>
              </a:endParaRPr>
            </a:p>
          </p:txBody>
        </p:sp>
        <p:sp>
          <p:nvSpPr>
            <p:cNvPr id="41" name="テキスト ボックス 40"/>
            <p:cNvSpPr txBox="1"/>
            <p:nvPr/>
          </p:nvSpPr>
          <p:spPr>
            <a:xfrm>
              <a:off x="1652470" y="4212149"/>
              <a:ext cx="674826" cy="276999"/>
            </a:xfrm>
            <a:prstGeom prst="rect">
              <a:avLst/>
            </a:prstGeom>
            <a:noFill/>
          </p:spPr>
          <p:txBody>
            <a:bodyPr wrap="square" rtlCol="0">
              <a:spAutoFit/>
            </a:bodyPr>
            <a:lstStyle/>
            <a:p>
              <a:r>
                <a:rPr lang="en-US" altLang="ja-JP" sz="1200" dirty="0">
                  <a:solidFill>
                    <a:schemeClr val="accent1"/>
                  </a:solidFill>
                </a:rPr>
                <a:t>1mon</a:t>
              </a:r>
              <a:endParaRPr kumimoji="1" lang="ja-JP" altLang="en-US" sz="1200" dirty="0">
                <a:solidFill>
                  <a:schemeClr val="accent1"/>
                </a:solidFill>
              </a:endParaRPr>
            </a:p>
          </p:txBody>
        </p:sp>
        <p:sp>
          <p:nvSpPr>
            <p:cNvPr id="42" name="テキスト ボックス 41"/>
            <p:cNvSpPr txBox="1"/>
            <p:nvPr/>
          </p:nvSpPr>
          <p:spPr>
            <a:xfrm>
              <a:off x="1330943" y="4467049"/>
              <a:ext cx="674826" cy="276999"/>
            </a:xfrm>
            <a:prstGeom prst="rect">
              <a:avLst/>
            </a:prstGeom>
            <a:noFill/>
          </p:spPr>
          <p:txBody>
            <a:bodyPr wrap="square" rtlCol="0">
              <a:spAutoFit/>
            </a:bodyPr>
            <a:lstStyle/>
            <a:p>
              <a:r>
                <a:rPr lang="en-US" altLang="ja-JP" sz="1200" dirty="0">
                  <a:solidFill>
                    <a:schemeClr val="accent1"/>
                  </a:solidFill>
                </a:rPr>
                <a:t>6mon</a:t>
              </a:r>
              <a:endParaRPr kumimoji="1" lang="ja-JP" altLang="en-US" sz="1200" dirty="0">
                <a:solidFill>
                  <a:schemeClr val="accent1"/>
                </a:solidFill>
              </a:endParaRPr>
            </a:p>
          </p:txBody>
        </p:sp>
        <p:sp>
          <p:nvSpPr>
            <p:cNvPr id="43" name="テキスト ボックス 42"/>
            <p:cNvSpPr txBox="1"/>
            <p:nvPr/>
          </p:nvSpPr>
          <p:spPr>
            <a:xfrm>
              <a:off x="760841" y="4743024"/>
              <a:ext cx="524930" cy="276999"/>
            </a:xfrm>
            <a:prstGeom prst="rect">
              <a:avLst/>
            </a:prstGeom>
            <a:noFill/>
          </p:spPr>
          <p:txBody>
            <a:bodyPr wrap="square" rtlCol="0">
              <a:spAutoFit/>
            </a:bodyPr>
            <a:lstStyle/>
            <a:p>
              <a:r>
                <a:rPr kumimoji="1" lang="en-US" altLang="ja-JP" sz="1200" dirty="0">
                  <a:solidFill>
                    <a:schemeClr val="accent1"/>
                  </a:solidFill>
                </a:rPr>
                <a:t>1yr</a:t>
              </a:r>
              <a:endParaRPr kumimoji="1" lang="ja-JP" altLang="en-US" sz="1200" dirty="0">
                <a:solidFill>
                  <a:schemeClr val="accent1"/>
                </a:solidFill>
              </a:endParaRPr>
            </a:p>
          </p:txBody>
        </p:sp>
        <p:sp>
          <p:nvSpPr>
            <p:cNvPr id="45" name="テキスト ボックス 44"/>
            <p:cNvSpPr txBox="1"/>
            <p:nvPr/>
          </p:nvSpPr>
          <p:spPr>
            <a:xfrm>
              <a:off x="62347" y="1433576"/>
              <a:ext cx="3462425" cy="369332"/>
            </a:xfrm>
            <a:prstGeom prst="rect">
              <a:avLst/>
            </a:prstGeom>
            <a:noFill/>
          </p:spPr>
          <p:txBody>
            <a:bodyPr wrap="square" rtlCol="0">
              <a:spAutoFit/>
            </a:bodyPr>
            <a:lstStyle/>
            <a:p>
              <a:pPr algn="ctr"/>
              <a:r>
                <a:rPr kumimoji="1" lang="en-US" altLang="ja-JP" dirty="0"/>
                <a:t>Temporal representativeness</a:t>
              </a:r>
              <a:endParaRPr kumimoji="1" lang="ja-JP" altLang="en-US" dirty="0"/>
            </a:p>
          </p:txBody>
        </p:sp>
      </p:grpSp>
      <mc:AlternateContent xmlns:mc="http://schemas.openxmlformats.org/markup-compatibility/2006" xmlns:a14="http://schemas.microsoft.com/office/drawing/2010/main">
        <mc:Choice Requires="a14">
          <p:sp>
            <p:nvSpPr>
              <p:cNvPr id="59" name="テキスト ボックス 58"/>
              <p:cNvSpPr txBox="1"/>
              <p:nvPr/>
            </p:nvSpPr>
            <p:spPr>
              <a:xfrm>
                <a:off x="1777681" y="5770773"/>
                <a:ext cx="2003719" cy="369332"/>
              </a:xfrm>
              <a:prstGeom prst="rect">
                <a:avLst/>
              </a:prstGeom>
              <a:noFill/>
            </p:spPr>
            <p:txBody>
              <a:bodyPr wrap="square" rtlCol="0">
                <a:spAutoFit/>
              </a:bodyPr>
              <a:lstStyle/>
              <a:p>
                <a:r>
                  <a:rPr lang="ja-JP" altLang="en-US" dirty="0">
                    <a:solidFill>
                      <a:srgbClr val="00B050"/>
                    </a:solidFill>
                  </a:rPr>
                  <a:t>●</a:t>
                </a:r>
                <a:r>
                  <a:rPr lang="ja-JP" altLang="en-US" dirty="0"/>
                  <a:t> </a:t>
                </a:r>
                <a14:m>
                  <m:oMath xmlns:m="http://schemas.openxmlformats.org/officeDocument/2006/math">
                    <m:r>
                      <a:rPr lang="en-US" altLang="ja-JP" i="1" smtClean="0">
                        <a:latin typeface="Cambria Math" panose="02040503050406030204" pitchFamily="18" charset="0"/>
                        <a:ea typeface="Cambria Math" panose="02040503050406030204" pitchFamily="18" charset="0"/>
                      </a:rPr>
                      <m:t>ℋ</m:t>
                    </m:r>
                    <m:r>
                      <a:rPr lang="en-US" altLang="ja-JP" b="0" i="1" smtClean="0">
                        <a:latin typeface="Cambria Math" panose="02040503050406030204" pitchFamily="18" charset="0"/>
                        <a:ea typeface="Cambria Math" panose="02040503050406030204" pitchFamily="18" charset="0"/>
                      </a:rPr>
                      <m:t>(</m:t>
                    </m:r>
                    <m:r>
                      <a:rPr lang="en-US" altLang="ja-JP" b="1" i="0" smtClean="0">
                        <a:latin typeface="Cambria Math" panose="02040503050406030204" pitchFamily="18" charset="0"/>
                        <a:ea typeface="Cambria Math" panose="02040503050406030204" pitchFamily="18" charset="0"/>
                      </a:rPr>
                      <m:t>𝐗</m:t>
                    </m:r>
                    <m:r>
                      <a:rPr lang="en-US" altLang="ja-JP" b="0" i="1" smtClean="0">
                        <a:latin typeface="Cambria Math" panose="02040503050406030204" pitchFamily="18" charset="0"/>
                        <a:ea typeface="Cambria Math" panose="02040503050406030204" pitchFamily="18" charset="0"/>
                      </a:rPr>
                      <m:t>)</m:t>
                    </m:r>
                  </m:oMath>
                </a14:m>
                <a:endParaRPr kumimoji="1" lang="ja-JP" altLang="en-US" dirty="0"/>
              </a:p>
            </p:txBody>
          </p:sp>
        </mc:Choice>
        <mc:Fallback xmlns="">
          <p:sp>
            <p:nvSpPr>
              <p:cNvPr id="59" name="テキスト ボックス 58"/>
              <p:cNvSpPr txBox="1">
                <a:spLocks noRot="1" noChangeAspect="1" noMove="1" noResize="1" noEditPoints="1" noAdjustHandles="1" noChangeArrowheads="1" noChangeShapeType="1" noTextEdit="1"/>
              </p:cNvSpPr>
              <p:nvPr/>
            </p:nvSpPr>
            <p:spPr>
              <a:xfrm>
                <a:off x="1777681" y="5770773"/>
                <a:ext cx="2003719" cy="369332"/>
              </a:xfrm>
              <a:prstGeom prst="rect">
                <a:avLst/>
              </a:prstGeom>
              <a:blipFill>
                <a:blip r:embed="rId7"/>
                <a:stretch>
                  <a:fillRect l="-2744" t="-8333" b="-28333"/>
                </a:stretch>
              </a:blipFill>
            </p:spPr>
            <p:txBody>
              <a:bodyPr/>
              <a:lstStyle/>
              <a:p>
                <a:r>
                  <a:rPr lang="ja-JP" altLang="en-US">
                    <a:noFill/>
                  </a:rPr>
                  <a:t> </a:t>
                </a:r>
              </a:p>
            </p:txBody>
          </p:sp>
        </mc:Fallback>
      </mc:AlternateContent>
      <p:grpSp>
        <p:nvGrpSpPr>
          <p:cNvPr id="75" name="グループ化 74"/>
          <p:cNvGrpSpPr/>
          <p:nvPr/>
        </p:nvGrpSpPr>
        <p:grpSpPr>
          <a:xfrm>
            <a:off x="9092045" y="4688736"/>
            <a:ext cx="2014716" cy="758805"/>
            <a:chOff x="9092045" y="4688736"/>
            <a:chExt cx="2014716" cy="758805"/>
          </a:xfrm>
        </p:grpSpPr>
        <p:cxnSp>
          <p:nvCxnSpPr>
            <p:cNvPr id="65" name="直線矢印コネクタ 64"/>
            <p:cNvCxnSpPr/>
            <p:nvPr/>
          </p:nvCxnSpPr>
          <p:spPr>
            <a:xfrm flipH="1" flipV="1">
              <a:off x="10245437" y="4694854"/>
              <a:ext cx="861324" cy="510981"/>
            </a:xfrm>
            <a:prstGeom prst="straightConnector1">
              <a:avLst/>
            </a:prstGeom>
            <a:ln w="47625">
              <a:solidFill>
                <a:schemeClr val="tx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6" name="直線矢印コネクタ 65"/>
            <p:cNvCxnSpPr>
              <a:cxnSpLocks/>
            </p:cNvCxnSpPr>
            <p:nvPr/>
          </p:nvCxnSpPr>
          <p:spPr>
            <a:xfrm flipV="1">
              <a:off x="9891024" y="4691728"/>
              <a:ext cx="0" cy="755813"/>
            </a:xfrm>
            <a:prstGeom prst="straightConnector1">
              <a:avLst/>
            </a:prstGeom>
            <a:ln w="47625">
              <a:solidFill>
                <a:schemeClr val="tx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9" name="直線矢印コネクタ 68"/>
            <p:cNvCxnSpPr>
              <a:cxnSpLocks/>
            </p:cNvCxnSpPr>
            <p:nvPr/>
          </p:nvCxnSpPr>
          <p:spPr>
            <a:xfrm flipV="1">
              <a:off x="9092045" y="4688736"/>
              <a:ext cx="420819" cy="517099"/>
            </a:xfrm>
            <a:prstGeom prst="straightConnector1">
              <a:avLst/>
            </a:prstGeom>
            <a:ln w="47625">
              <a:solidFill>
                <a:schemeClr val="tx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76" name="グループ化 75"/>
          <p:cNvGrpSpPr/>
          <p:nvPr/>
        </p:nvGrpSpPr>
        <p:grpSpPr>
          <a:xfrm>
            <a:off x="5635171" y="4688736"/>
            <a:ext cx="2014716" cy="758805"/>
            <a:chOff x="9092045" y="4688736"/>
            <a:chExt cx="2014716" cy="758805"/>
          </a:xfrm>
        </p:grpSpPr>
        <p:cxnSp>
          <p:nvCxnSpPr>
            <p:cNvPr id="77" name="直線矢印コネクタ 76"/>
            <p:cNvCxnSpPr/>
            <p:nvPr/>
          </p:nvCxnSpPr>
          <p:spPr>
            <a:xfrm flipH="1" flipV="1">
              <a:off x="10245437" y="4694854"/>
              <a:ext cx="861324" cy="510981"/>
            </a:xfrm>
            <a:prstGeom prst="straightConnector1">
              <a:avLst/>
            </a:prstGeom>
            <a:ln w="47625">
              <a:solidFill>
                <a:schemeClr val="tx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8" name="直線矢印コネクタ 77"/>
            <p:cNvCxnSpPr>
              <a:cxnSpLocks/>
            </p:cNvCxnSpPr>
            <p:nvPr/>
          </p:nvCxnSpPr>
          <p:spPr>
            <a:xfrm flipV="1">
              <a:off x="9891024" y="4691728"/>
              <a:ext cx="0" cy="755813"/>
            </a:xfrm>
            <a:prstGeom prst="straightConnector1">
              <a:avLst/>
            </a:prstGeom>
            <a:ln w="47625">
              <a:solidFill>
                <a:schemeClr val="tx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9" name="直線矢印コネクタ 78"/>
            <p:cNvCxnSpPr>
              <a:cxnSpLocks/>
            </p:cNvCxnSpPr>
            <p:nvPr/>
          </p:nvCxnSpPr>
          <p:spPr>
            <a:xfrm flipV="1">
              <a:off x="9092045" y="4688736"/>
              <a:ext cx="420819" cy="517099"/>
            </a:xfrm>
            <a:prstGeom prst="straightConnector1">
              <a:avLst/>
            </a:prstGeom>
            <a:ln w="47625">
              <a:solidFill>
                <a:schemeClr val="tx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80" name="グループ化 79"/>
          <p:cNvGrpSpPr/>
          <p:nvPr/>
        </p:nvGrpSpPr>
        <p:grpSpPr>
          <a:xfrm>
            <a:off x="9086365" y="2352367"/>
            <a:ext cx="2014716" cy="758805"/>
            <a:chOff x="9092045" y="4688736"/>
            <a:chExt cx="2014716" cy="758805"/>
          </a:xfrm>
        </p:grpSpPr>
        <p:cxnSp>
          <p:nvCxnSpPr>
            <p:cNvPr id="81" name="直線矢印コネクタ 80"/>
            <p:cNvCxnSpPr/>
            <p:nvPr/>
          </p:nvCxnSpPr>
          <p:spPr>
            <a:xfrm flipH="1" flipV="1">
              <a:off x="10245437" y="4694854"/>
              <a:ext cx="861324" cy="510981"/>
            </a:xfrm>
            <a:prstGeom prst="straightConnector1">
              <a:avLst/>
            </a:prstGeom>
            <a:ln w="47625">
              <a:solidFill>
                <a:schemeClr val="tx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2" name="直線矢印コネクタ 81"/>
            <p:cNvCxnSpPr>
              <a:cxnSpLocks/>
            </p:cNvCxnSpPr>
            <p:nvPr/>
          </p:nvCxnSpPr>
          <p:spPr>
            <a:xfrm flipV="1">
              <a:off x="9891024" y="4691728"/>
              <a:ext cx="0" cy="755813"/>
            </a:xfrm>
            <a:prstGeom prst="straightConnector1">
              <a:avLst/>
            </a:prstGeom>
            <a:ln w="47625">
              <a:solidFill>
                <a:schemeClr val="tx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3" name="直線矢印コネクタ 82"/>
            <p:cNvCxnSpPr>
              <a:cxnSpLocks/>
            </p:cNvCxnSpPr>
            <p:nvPr/>
          </p:nvCxnSpPr>
          <p:spPr>
            <a:xfrm flipV="1">
              <a:off x="9092045" y="4688736"/>
              <a:ext cx="420819" cy="517099"/>
            </a:xfrm>
            <a:prstGeom prst="straightConnector1">
              <a:avLst/>
            </a:prstGeom>
            <a:ln w="47625">
              <a:solidFill>
                <a:schemeClr val="tx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4" name="スライド番号プレースホルダー 3">
            <a:extLst>
              <a:ext uri="{FF2B5EF4-FFF2-40B4-BE49-F238E27FC236}">
                <a16:creationId xmlns:a16="http://schemas.microsoft.com/office/drawing/2014/main" id="{30E04DA8-2A85-4692-9011-3D116E7F1251}"/>
              </a:ext>
            </a:extLst>
          </p:cNvPr>
          <p:cNvSpPr>
            <a:spLocks noGrp="1"/>
          </p:cNvSpPr>
          <p:nvPr>
            <p:ph type="sldNum" sz="quarter" idx="12"/>
          </p:nvPr>
        </p:nvSpPr>
        <p:spPr/>
        <p:txBody>
          <a:bodyPr/>
          <a:lstStyle/>
          <a:p>
            <a:fld id="{A8BF0A9E-0348-47DD-BE55-B1BB891F4776}" type="slidenum">
              <a:rPr kumimoji="1" lang="ja-JP" altLang="en-US" smtClean="0"/>
              <a:t>23</a:t>
            </a:fld>
            <a:endParaRPr kumimoji="1" lang="ja-JP" altLang="en-US"/>
          </a:p>
        </p:txBody>
      </p:sp>
    </p:spTree>
    <p:extLst>
      <p:ext uri="{BB962C8B-B14F-4D97-AF65-F5344CB8AC3E}">
        <p14:creationId xmlns:p14="http://schemas.microsoft.com/office/powerpoint/2010/main" val="3198113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additive="base">
                                        <p:cTn id="7" dur="250" fill="hold"/>
                                        <p:tgtEl>
                                          <p:spTgt spid="75"/>
                                        </p:tgtEl>
                                        <p:attrNameLst>
                                          <p:attrName>ppt_x</p:attrName>
                                        </p:attrNameLst>
                                      </p:cBhvr>
                                      <p:tavLst>
                                        <p:tav tm="0">
                                          <p:val>
                                            <p:strVal val="#ppt_x"/>
                                          </p:val>
                                        </p:tav>
                                        <p:tav tm="100000">
                                          <p:val>
                                            <p:strVal val="#ppt_x"/>
                                          </p:val>
                                        </p:tav>
                                      </p:tavLst>
                                    </p:anim>
                                    <p:anim calcmode="lin" valueType="num">
                                      <p:cBhvr additive="base">
                                        <p:cTn id="8" dur="250" fill="hold"/>
                                        <p:tgtEl>
                                          <p:spTgt spid="7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50" fill="hold"/>
                                        <p:tgtEl>
                                          <p:spTgt spid="80"/>
                                        </p:tgtEl>
                                        <p:attrNameLst>
                                          <p:attrName>ppt_x</p:attrName>
                                        </p:attrNameLst>
                                      </p:cBhvr>
                                      <p:tavLst>
                                        <p:tav tm="0">
                                          <p:val>
                                            <p:strVal val="#ppt_x"/>
                                          </p:val>
                                        </p:tav>
                                        <p:tav tm="100000">
                                          <p:val>
                                            <p:strVal val="#ppt_x"/>
                                          </p:val>
                                        </p:tav>
                                      </p:tavLst>
                                    </p:anim>
                                    <p:anim calcmode="lin" valueType="num">
                                      <p:cBhvr additive="base">
                                        <p:cTn id="12" dur="250" fill="hold"/>
                                        <p:tgtEl>
                                          <p:spTgt spid="8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6"/>
                                        </p:tgtEl>
                                        <p:attrNameLst>
                                          <p:attrName>style.visibility</p:attrName>
                                        </p:attrNameLst>
                                      </p:cBhvr>
                                      <p:to>
                                        <p:strVal val="visible"/>
                                      </p:to>
                                    </p:set>
                                    <p:anim calcmode="lin" valueType="num">
                                      <p:cBhvr additive="base">
                                        <p:cTn id="15" dur="250" fill="hold"/>
                                        <p:tgtEl>
                                          <p:spTgt spid="76"/>
                                        </p:tgtEl>
                                        <p:attrNameLst>
                                          <p:attrName>ppt_x</p:attrName>
                                        </p:attrNameLst>
                                      </p:cBhvr>
                                      <p:tavLst>
                                        <p:tav tm="0">
                                          <p:val>
                                            <p:strVal val="#ppt_x"/>
                                          </p:val>
                                        </p:tav>
                                        <p:tav tm="100000">
                                          <p:val>
                                            <p:strVal val="#ppt_x"/>
                                          </p:val>
                                        </p:tav>
                                      </p:tavLst>
                                    </p:anim>
                                    <p:anim calcmode="lin" valueType="num">
                                      <p:cBhvr additive="base">
                                        <p:cTn id="16"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1325563"/>
          </a:xfrm>
        </p:spPr>
        <p:txBody>
          <a:bodyPr/>
          <a:lstStyle/>
          <a:p>
            <a:r>
              <a:rPr kumimoji="1" lang="en-US" altLang="ja-JP" dirty="0"/>
              <a:t>New Algorithm</a:t>
            </a:r>
            <a:endParaRPr kumimoji="1" lang="ja-JP" altLang="en-US" dirty="0"/>
          </a:p>
        </p:txBody>
      </p:sp>
      <p:sp>
        <p:nvSpPr>
          <p:cNvPr id="20" name="テキスト ボックス 19"/>
          <p:cNvSpPr txBox="1"/>
          <p:nvPr/>
        </p:nvSpPr>
        <p:spPr>
          <a:xfrm>
            <a:off x="38637" y="1073020"/>
            <a:ext cx="10147354" cy="523220"/>
          </a:xfrm>
          <a:prstGeom prst="rect">
            <a:avLst/>
          </a:prstGeom>
          <a:noFill/>
        </p:spPr>
        <p:txBody>
          <a:bodyPr wrap="square" rtlCol="0">
            <a:spAutoFit/>
          </a:bodyPr>
          <a:lstStyle/>
          <a:p>
            <a:r>
              <a:rPr lang="en-US" altLang="ja-JP" sz="2800" dirty="0"/>
              <a:t>Incremental Analysis Update</a:t>
            </a:r>
            <a:r>
              <a:rPr lang="en-US" altLang="ja-JP" sz="2800" dirty="0">
                <a:solidFill>
                  <a:srgbClr val="C00000"/>
                </a:solidFill>
              </a:rPr>
              <a:t> (IAU)</a:t>
            </a:r>
            <a:endParaRPr kumimoji="1" lang="ja-JP" altLang="en-US" sz="2800" dirty="0"/>
          </a:p>
        </p:txBody>
      </p:sp>
      <p:cxnSp>
        <p:nvCxnSpPr>
          <p:cNvPr id="22" name="直線矢印コネクタ 21"/>
          <p:cNvCxnSpPr>
            <a:cxnSpLocks/>
          </p:cNvCxnSpPr>
          <p:nvPr/>
        </p:nvCxnSpPr>
        <p:spPr>
          <a:xfrm>
            <a:off x="2180974" y="5282187"/>
            <a:ext cx="4314829" cy="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23" name="フローチャート : 結合子 4"/>
          <p:cNvSpPr/>
          <p:nvPr/>
        </p:nvSpPr>
        <p:spPr>
          <a:xfrm>
            <a:off x="2193550" y="3397403"/>
            <a:ext cx="169168"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4" name="フリーフォーム 5"/>
          <p:cNvSpPr/>
          <p:nvPr/>
        </p:nvSpPr>
        <p:spPr>
          <a:xfrm>
            <a:off x="2474810" y="2547189"/>
            <a:ext cx="2984252" cy="1006807"/>
          </a:xfrm>
          <a:custGeom>
            <a:avLst/>
            <a:gdLst>
              <a:gd name="connsiteX0" fmla="*/ 0 w 3416300"/>
              <a:gd name="connsiteY0" fmla="*/ 952500 h 1006807"/>
              <a:gd name="connsiteX1" fmla="*/ 1358900 w 3416300"/>
              <a:gd name="connsiteY1" fmla="*/ 927100 h 1006807"/>
              <a:gd name="connsiteX2" fmla="*/ 2438400 w 3416300"/>
              <a:gd name="connsiteY2" fmla="*/ 190500 h 1006807"/>
              <a:gd name="connsiteX3" fmla="*/ 3416300 w 3416300"/>
              <a:gd name="connsiteY3" fmla="*/ 0 h 1006807"/>
              <a:gd name="connsiteX4" fmla="*/ 3416300 w 3416300"/>
              <a:gd name="connsiteY4" fmla="*/ 0 h 100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6300" h="1006807">
                <a:moveTo>
                  <a:pt x="0" y="952500"/>
                </a:moveTo>
                <a:cubicBezTo>
                  <a:pt x="476250" y="1003300"/>
                  <a:pt x="952500" y="1054100"/>
                  <a:pt x="1358900" y="927100"/>
                </a:cubicBezTo>
                <a:cubicBezTo>
                  <a:pt x="1765300" y="800100"/>
                  <a:pt x="2095500" y="345017"/>
                  <a:pt x="2438400" y="190500"/>
                </a:cubicBezTo>
                <a:cubicBezTo>
                  <a:pt x="2781300" y="35983"/>
                  <a:pt x="3416300" y="0"/>
                  <a:pt x="3416300" y="0"/>
                </a:cubicBezTo>
                <a:lnTo>
                  <a:pt x="3416300" y="0"/>
                </a:lnTo>
              </a:path>
            </a:pathLst>
          </a:custGeom>
          <a:noFill/>
          <a:ln w="9525">
            <a:solidFill>
              <a:schemeClr val="accent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5" name="フローチャート : 結合子 6"/>
          <p:cNvSpPr/>
          <p:nvPr/>
        </p:nvSpPr>
        <p:spPr>
          <a:xfrm>
            <a:off x="5649934" y="2401867"/>
            <a:ext cx="169168"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2" name="テキスト ボックス 31"/>
          <p:cNvSpPr txBox="1"/>
          <p:nvPr/>
        </p:nvSpPr>
        <p:spPr>
          <a:xfrm>
            <a:off x="3794581" y="3580082"/>
            <a:ext cx="1774818" cy="646331"/>
          </a:xfrm>
          <a:prstGeom prst="rect">
            <a:avLst/>
          </a:prstGeom>
          <a:noFill/>
        </p:spPr>
        <p:txBody>
          <a:bodyPr wrap="square" rtlCol="0">
            <a:spAutoFit/>
          </a:bodyPr>
          <a:lstStyle/>
          <a:p>
            <a:pPr algn="ctr"/>
            <a:r>
              <a:rPr lang="en-US" altLang="ja-JP" dirty="0"/>
              <a:t>Time-mean analysis</a:t>
            </a:r>
            <a:endParaRPr lang="ja-JP" altLang="en-US" dirty="0"/>
          </a:p>
        </p:txBody>
      </p:sp>
      <p:sp>
        <p:nvSpPr>
          <p:cNvPr id="34" name="テキスト ボックス 33"/>
          <p:cNvSpPr txBox="1"/>
          <p:nvPr/>
        </p:nvSpPr>
        <p:spPr>
          <a:xfrm>
            <a:off x="5015897" y="1992811"/>
            <a:ext cx="1479908" cy="369332"/>
          </a:xfrm>
          <a:prstGeom prst="rect">
            <a:avLst/>
          </a:prstGeom>
          <a:noFill/>
        </p:spPr>
        <p:txBody>
          <a:bodyPr wrap="square" rtlCol="0">
            <a:spAutoFit/>
          </a:bodyPr>
          <a:lstStyle/>
          <a:p>
            <a:r>
              <a:rPr lang="en-US" altLang="ja-JP" dirty="0">
                <a:solidFill>
                  <a:schemeClr val="accent1"/>
                </a:solidFill>
              </a:rPr>
              <a:t>First guess</a:t>
            </a:r>
            <a:endParaRPr lang="ja-JP" altLang="en-US" dirty="0">
              <a:solidFill>
                <a:schemeClr val="accent1"/>
              </a:solidFill>
            </a:endParaRPr>
          </a:p>
        </p:txBody>
      </p:sp>
      <p:sp>
        <p:nvSpPr>
          <p:cNvPr id="35" name="テキスト ボックス 34"/>
          <p:cNvSpPr txBox="1"/>
          <p:nvPr/>
        </p:nvSpPr>
        <p:spPr>
          <a:xfrm>
            <a:off x="6098830" y="5128528"/>
            <a:ext cx="940871" cy="400110"/>
          </a:xfrm>
          <a:prstGeom prst="rect">
            <a:avLst/>
          </a:prstGeom>
          <a:noFill/>
        </p:spPr>
        <p:txBody>
          <a:bodyPr wrap="square" rtlCol="0">
            <a:spAutoFit/>
          </a:bodyPr>
          <a:lstStyle/>
          <a:p>
            <a:pPr algn="ctr"/>
            <a:r>
              <a:rPr lang="en-US" altLang="ja-JP" sz="2000" i="1" dirty="0">
                <a:solidFill>
                  <a:srgbClr val="0070C0"/>
                </a:solidFill>
              </a:rPr>
              <a:t>T</a:t>
            </a:r>
            <a:endParaRPr lang="ja-JP" altLang="en-US" sz="2000" i="1" dirty="0">
              <a:solidFill>
                <a:srgbClr val="0070C0"/>
              </a:solidFill>
            </a:endParaRPr>
          </a:p>
        </p:txBody>
      </p:sp>
      <p:grpSp>
        <p:nvGrpSpPr>
          <p:cNvPr id="55" name="グループ化 54"/>
          <p:cNvGrpSpPr/>
          <p:nvPr/>
        </p:nvGrpSpPr>
        <p:grpSpPr>
          <a:xfrm>
            <a:off x="2193550" y="4250085"/>
            <a:ext cx="3540968" cy="968686"/>
            <a:chOff x="2193550" y="4064627"/>
            <a:chExt cx="3540968" cy="968686"/>
          </a:xfrm>
        </p:grpSpPr>
        <p:cxnSp>
          <p:nvCxnSpPr>
            <p:cNvPr id="40" name="直線コネクタ 39"/>
            <p:cNvCxnSpPr>
              <a:cxnSpLocks/>
            </p:cNvCxnSpPr>
            <p:nvPr/>
          </p:nvCxnSpPr>
          <p:spPr>
            <a:xfrm>
              <a:off x="2193550" y="4228058"/>
              <a:ext cx="3540968"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grpSp>
          <p:nvGrpSpPr>
            <p:cNvPr id="27" name="グループ化 26"/>
            <p:cNvGrpSpPr/>
            <p:nvPr/>
          </p:nvGrpSpPr>
          <p:grpSpPr>
            <a:xfrm>
              <a:off x="2838267" y="4064627"/>
              <a:ext cx="2260755" cy="968686"/>
              <a:chOff x="4310329" y="4796787"/>
              <a:chExt cx="2260755" cy="968686"/>
            </a:xfrm>
          </p:grpSpPr>
          <p:sp>
            <p:nvSpPr>
              <p:cNvPr id="28" name="星 5 7"/>
              <p:cNvSpPr>
                <a:spLocks noChangeAspect="1"/>
              </p:cNvSpPr>
              <p:nvPr/>
            </p:nvSpPr>
            <p:spPr>
              <a:xfrm>
                <a:off x="5294982" y="4796787"/>
                <a:ext cx="288032" cy="288032"/>
              </a:xfrm>
              <a:prstGeom prst="star5">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FFFF00"/>
                  </a:solidFill>
                </a:endParaRPr>
              </a:p>
            </p:txBody>
          </p:sp>
          <p:sp>
            <p:nvSpPr>
              <p:cNvPr id="29" name="テキスト ボックス 28"/>
              <p:cNvSpPr txBox="1"/>
              <p:nvPr/>
            </p:nvSpPr>
            <p:spPr>
              <a:xfrm>
                <a:off x="4310329" y="5119142"/>
                <a:ext cx="2260755" cy="646331"/>
              </a:xfrm>
              <a:prstGeom prst="rect">
                <a:avLst/>
              </a:prstGeom>
              <a:noFill/>
            </p:spPr>
            <p:txBody>
              <a:bodyPr wrap="square" rtlCol="0">
                <a:spAutoFit/>
              </a:bodyPr>
              <a:lstStyle/>
              <a:p>
                <a:pPr algn="ctr"/>
                <a:r>
                  <a:rPr lang="en-US" altLang="ja-JP" dirty="0">
                    <a:solidFill>
                      <a:schemeClr val="accent2"/>
                    </a:solidFill>
                  </a:rPr>
                  <a:t>Time-averaged observation</a:t>
                </a:r>
                <a:endParaRPr lang="ja-JP" altLang="en-US" dirty="0">
                  <a:solidFill>
                    <a:schemeClr val="accent2"/>
                  </a:solidFill>
                </a:endParaRPr>
              </a:p>
            </p:txBody>
          </p:sp>
        </p:grpSp>
      </p:grpSp>
      <p:grpSp>
        <p:nvGrpSpPr>
          <p:cNvPr id="54" name="グループ化 53"/>
          <p:cNvGrpSpPr/>
          <p:nvPr/>
        </p:nvGrpSpPr>
        <p:grpSpPr>
          <a:xfrm>
            <a:off x="2193550" y="2851316"/>
            <a:ext cx="3540968" cy="228600"/>
            <a:chOff x="2193550" y="2660816"/>
            <a:chExt cx="3540968" cy="228600"/>
          </a:xfrm>
        </p:grpSpPr>
        <p:cxnSp>
          <p:nvCxnSpPr>
            <p:cNvPr id="38" name="直線コネクタ 37"/>
            <p:cNvCxnSpPr>
              <a:cxnSpLocks/>
            </p:cNvCxnSpPr>
            <p:nvPr/>
          </p:nvCxnSpPr>
          <p:spPr>
            <a:xfrm>
              <a:off x="2193550" y="2763805"/>
              <a:ext cx="3540968"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42" name="フローチャート : 結合子 6"/>
            <p:cNvSpPr/>
            <p:nvPr/>
          </p:nvSpPr>
          <p:spPr>
            <a:xfrm>
              <a:off x="3879450" y="2660816"/>
              <a:ext cx="169168"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60" name="グループ化 59"/>
          <p:cNvGrpSpPr/>
          <p:nvPr/>
        </p:nvGrpSpPr>
        <p:grpSpPr>
          <a:xfrm>
            <a:off x="2180974" y="3454159"/>
            <a:ext cx="3540968" cy="228600"/>
            <a:chOff x="2180974" y="3263659"/>
            <a:chExt cx="3540968" cy="228600"/>
          </a:xfrm>
        </p:grpSpPr>
        <p:cxnSp>
          <p:nvCxnSpPr>
            <p:cNvPr id="44" name="直線コネクタ 43"/>
            <p:cNvCxnSpPr>
              <a:cxnSpLocks/>
            </p:cNvCxnSpPr>
            <p:nvPr/>
          </p:nvCxnSpPr>
          <p:spPr>
            <a:xfrm>
              <a:off x="2180974" y="3384101"/>
              <a:ext cx="3540968" cy="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6" name="フローチャート : 結合子 8"/>
            <p:cNvSpPr/>
            <p:nvPr/>
          </p:nvSpPr>
          <p:spPr>
            <a:xfrm>
              <a:off x="3874792" y="3263659"/>
              <a:ext cx="169168" cy="228600"/>
            </a:xfrm>
            <a:prstGeom prst="flowChartConnector">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sp>
        <p:nvSpPr>
          <p:cNvPr id="45" name="フローチャート : 結合子 6"/>
          <p:cNvSpPr/>
          <p:nvPr/>
        </p:nvSpPr>
        <p:spPr>
          <a:xfrm>
            <a:off x="5649934" y="3176048"/>
            <a:ext cx="169168" cy="228600"/>
          </a:xfrm>
          <a:prstGeom prst="flowChartConnector">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47" name="直線矢印コネクタ 46"/>
          <p:cNvCxnSpPr>
            <a:cxnSpLocks/>
            <a:stCxn id="42" idx="4"/>
            <a:endCxn id="26" idx="0"/>
          </p:cNvCxnSpPr>
          <p:nvPr/>
        </p:nvCxnSpPr>
        <p:spPr>
          <a:xfrm flipH="1">
            <a:off x="3959376" y="3079916"/>
            <a:ext cx="4658" cy="3742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a:cxnSpLocks/>
            <a:stCxn id="28" idx="0"/>
            <a:endCxn id="26" idx="4"/>
          </p:cNvCxnSpPr>
          <p:nvPr/>
        </p:nvCxnSpPr>
        <p:spPr>
          <a:xfrm flipH="1" flipV="1">
            <a:off x="3959376" y="3682759"/>
            <a:ext cx="7560" cy="5673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2" name="テキスト ボックス 61"/>
              <p:cNvSpPr txBox="1"/>
              <p:nvPr/>
            </p:nvSpPr>
            <p:spPr>
              <a:xfrm>
                <a:off x="4011000" y="3060950"/>
                <a:ext cx="35670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ja-JP" b="0" i="0" smtClean="0">
                          <a:latin typeface="Cambria Math" panose="02040503050406030204" pitchFamily="18" charset="0"/>
                        </a:rPr>
                        <m:t>Δ</m:t>
                      </m:r>
                      <m:r>
                        <a:rPr kumimoji="1" lang="en-US" altLang="ja-JP" b="0" i="1" smtClean="0">
                          <a:latin typeface="Cambria Math" panose="02040503050406030204" pitchFamily="18" charset="0"/>
                        </a:rPr>
                        <m:t>𝑋</m:t>
                      </m:r>
                    </m:oMath>
                  </m:oMathPara>
                </a14:m>
                <a:endParaRPr kumimoji="1" lang="ja-JP" altLang="en-US" dirty="0"/>
              </a:p>
            </p:txBody>
          </p:sp>
        </mc:Choice>
        <mc:Fallback xmlns="">
          <p:sp>
            <p:nvSpPr>
              <p:cNvPr id="62" name="テキスト ボックス 61"/>
              <p:cNvSpPr txBox="1">
                <a:spLocks noRot="1" noChangeAspect="1" noMove="1" noResize="1" noEditPoints="1" noAdjustHandles="1" noChangeArrowheads="1" noChangeShapeType="1" noTextEdit="1"/>
              </p:cNvSpPr>
              <p:nvPr/>
            </p:nvSpPr>
            <p:spPr>
              <a:xfrm>
                <a:off x="4011000" y="3060950"/>
                <a:ext cx="356701" cy="276999"/>
              </a:xfrm>
              <a:prstGeom prst="rect">
                <a:avLst/>
              </a:prstGeom>
              <a:blipFill>
                <a:blip r:embed="rId3"/>
                <a:stretch>
                  <a:fillRect l="-15517" r="-13793" b="-6522"/>
                </a:stretch>
              </a:blipFill>
            </p:spPr>
            <p:txBody>
              <a:bodyPr/>
              <a:lstStyle/>
              <a:p>
                <a:r>
                  <a:rPr lang="ja-JP" altLang="en-US">
                    <a:noFill/>
                  </a:rPr>
                  <a:t> </a:t>
                </a:r>
              </a:p>
            </p:txBody>
          </p:sp>
        </mc:Fallback>
      </mc:AlternateContent>
      <p:sp>
        <p:nvSpPr>
          <p:cNvPr id="36" name="テキスト ボックス 35"/>
          <p:cNvSpPr txBox="1"/>
          <p:nvPr/>
        </p:nvSpPr>
        <p:spPr>
          <a:xfrm>
            <a:off x="2885869" y="5417586"/>
            <a:ext cx="2327684" cy="400110"/>
          </a:xfrm>
          <a:prstGeom prst="rect">
            <a:avLst/>
          </a:prstGeom>
          <a:noFill/>
        </p:spPr>
        <p:txBody>
          <a:bodyPr wrap="square" rtlCol="0">
            <a:spAutoFit/>
          </a:bodyPr>
          <a:lstStyle/>
          <a:p>
            <a:pPr algn="ctr"/>
            <a:r>
              <a:rPr lang="en-US" altLang="ja-JP" sz="2000" dirty="0">
                <a:solidFill>
                  <a:srgbClr val="C00000"/>
                </a:solidFill>
                <a:sym typeface="Wingdings" panose="05000000000000000000" pitchFamily="2" charset="2"/>
              </a:rPr>
              <a:t> ΔT=e.g.1yr </a:t>
            </a:r>
            <a:endParaRPr lang="ja-JP" altLang="en-US" sz="2000" dirty="0">
              <a:solidFill>
                <a:srgbClr val="C00000"/>
              </a:solidFill>
            </a:endParaRPr>
          </a:p>
        </p:txBody>
      </p:sp>
      <p:sp>
        <p:nvSpPr>
          <p:cNvPr id="37" name="フリーフォーム 5"/>
          <p:cNvSpPr/>
          <p:nvPr/>
        </p:nvSpPr>
        <p:spPr>
          <a:xfrm rot="820683">
            <a:off x="2520335" y="2913343"/>
            <a:ext cx="2984252" cy="1006807"/>
          </a:xfrm>
          <a:custGeom>
            <a:avLst/>
            <a:gdLst>
              <a:gd name="connsiteX0" fmla="*/ 0 w 3416300"/>
              <a:gd name="connsiteY0" fmla="*/ 952500 h 1006807"/>
              <a:gd name="connsiteX1" fmla="*/ 1358900 w 3416300"/>
              <a:gd name="connsiteY1" fmla="*/ 927100 h 1006807"/>
              <a:gd name="connsiteX2" fmla="*/ 2438400 w 3416300"/>
              <a:gd name="connsiteY2" fmla="*/ 190500 h 1006807"/>
              <a:gd name="connsiteX3" fmla="*/ 3416300 w 3416300"/>
              <a:gd name="connsiteY3" fmla="*/ 0 h 1006807"/>
              <a:gd name="connsiteX4" fmla="*/ 3416300 w 3416300"/>
              <a:gd name="connsiteY4" fmla="*/ 0 h 100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6300" h="1006807">
                <a:moveTo>
                  <a:pt x="0" y="952500"/>
                </a:moveTo>
                <a:cubicBezTo>
                  <a:pt x="476250" y="1003300"/>
                  <a:pt x="952500" y="1054100"/>
                  <a:pt x="1358900" y="927100"/>
                </a:cubicBezTo>
                <a:cubicBezTo>
                  <a:pt x="1765300" y="800100"/>
                  <a:pt x="2095500" y="345017"/>
                  <a:pt x="2438400" y="190500"/>
                </a:cubicBezTo>
                <a:cubicBezTo>
                  <a:pt x="2781300" y="35983"/>
                  <a:pt x="3416300" y="0"/>
                  <a:pt x="3416300" y="0"/>
                </a:cubicBezTo>
                <a:lnTo>
                  <a:pt x="3416300" y="0"/>
                </a:lnTo>
              </a:path>
            </a:pathLst>
          </a:custGeom>
          <a:noFill/>
          <a:ln w="9525">
            <a:solidFill>
              <a:schemeClr val="tx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57" name="グループ化 56"/>
          <p:cNvGrpSpPr/>
          <p:nvPr/>
        </p:nvGrpSpPr>
        <p:grpSpPr>
          <a:xfrm>
            <a:off x="2551184" y="3297294"/>
            <a:ext cx="2981964" cy="308317"/>
            <a:chOff x="7309773" y="4252330"/>
            <a:chExt cx="2981964" cy="308317"/>
          </a:xfr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6200000" scaled="1"/>
            <a:tileRect/>
          </a:gradFill>
          <a:effectLst>
            <a:outerShdw blurRad="50800" dist="38100" dir="5400000" algn="t" rotWithShape="0">
              <a:prstClr val="black">
                <a:alpha val="40000"/>
              </a:prstClr>
            </a:outerShdw>
          </a:effectLst>
        </p:grpSpPr>
        <p:sp>
          <p:nvSpPr>
            <p:cNvPr id="46" name="矢印: 下 45"/>
            <p:cNvSpPr/>
            <p:nvPr/>
          </p:nvSpPr>
          <p:spPr>
            <a:xfrm>
              <a:off x="7309773" y="4263892"/>
              <a:ext cx="207131" cy="296755"/>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9" name="矢印: 下 58"/>
            <p:cNvSpPr/>
            <p:nvPr/>
          </p:nvSpPr>
          <p:spPr>
            <a:xfrm>
              <a:off x="7705962" y="4262737"/>
              <a:ext cx="207131" cy="296755"/>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1" name="矢印: 下 60"/>
            <p:cNvSpPr/>
            <p:nvPr/>
          </p:nvSpPr>
          <p:spPr>
            <a:xfrm>
              <a:off x="8102906" y="4259547"/>
              <a:ext cx="207131" cy="296755"/>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4" name="矢印: 下 63"/>
            <p:cNvSpPr/>
            <p:nvPr/>
          </p:nvSpPr>
          <p:spPr>
            <a:xfrm>
              <a:off x="8499095" y="4259546"/>
              <a:ext cx="207131" cy="296755"/>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5" name="矢印: 下 64"/>
            <p:cNvSpPr/>
            <p:nvPr/>
          </p:nvSpPr>
          <p:spPr>
            <a:xfrm>
              <a:off x="8895284" y="4259546"/>
              <a:ext cx="207131" cy="296755"/>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2" name="矢印: 下 71"/>
            <p:cNvSpPr/>
            <p:nvPr/>
          </p:nvSpPr>
          <p:spPr>
            <a:xfrm>
              <a:off x="9291473" y="4256675"/>
              <a:ext cx="207131" cy="296755"/>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4" name="矢印: 下 73"/>
            <p:cNvSpPr/>
            <p:nvPr/>
          </p:nvSpPr>
          <p:spPr>
            <a:xfrm>
              <a:off x="9687662" y="4255520"/>
              <a:ext cx="207131" cy="296755"/>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5" name="矢印: 下 74"/>
            <p:cNvSpPr/>
            <p:nvPr/>
          </p:nvSpPr>
          <p:spPr>
            <a:xfrm>
              <a:off x="10084606" y="4252330"/>
              <a:ext cx="207131" cy="296755"/>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mc:AlternateContent xmlns:mc="http://schemas.openxmlformats.org/markup-compatibility/2006" xmlns:a14="http://schemas.microsoft.com/office/drawing/2010/main">
        <mc:Choice Requires="a14">
          <p:sp>
            <p:nvSpPr>
              <p:cNvPr id="78" name="テキスト ボックス 77"/>
              <p:cNvSpPr txBox="1"/>
              <p:nvPr/>
            </p:nvSpPr>
            <p:spPr>
              <a:xfrm>
                <a:off x="2709903" y="3030334"/>
                <a:ext cx="628167"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type m:val="lin"/>
                          <m:ctrlPr>
                            <a:rPr kumimoji="1" lang="en-US" altLang="ja-JP" b="0" i="1" smtClean="0">
                              <a:latin typeface="Cambria Math" panose="02040503050406030204" pitchFamily="18" charset="0"/>
                            </a:rPr>
                          </m:ctrlPr>
                        </m:fPr>
                        <m:num>
                          <m:r>
                            <m:rPr>
                              <m:sty m:val="p"/>
                            </m:rPr>
                            <a:rPr kumimoji="1" lang="en-US" altLang="ja-JP" b="0" i="0" smtClean="0">
                              <a:latin typeface="Cambria Math" panose="02040503050406030204" pitchFamily="18" charset="0"/>
                            </a:rPr>
                            <m:t>Δ</m:t>
                          </m:r>
                          <m:r>
                            <a:rPr kumimoji="1" lang="en-US" altLang="ja-JP" b="0" i="1" smtClean="0">
                              <a:latin typeface="Cambria Math" panose="02040503050406030204" pitchFamily="18" charset="0"/>
                            </a:rPr>
                            <m:t>𝑋</m:t>
                          </m:r>
                        </m:num>
                        <m:den>
                          <m:r>
                            <a:rPr kumimoji="1" lang="en-US" altLang="ja-JP" b="0" i="1" smtClean="0">
                              <a:latin typeface="Cambria Math" panose="02040503050406030204" pitchFamily="18" charset="0"/>
                            </a:rPr>
                            <m:t>𝐴</m:t>
                          </m:r>
                        </m:den>
                      </m:f>
                    </m:oMath>
                  </m:oMathPara>
                </a14:m>
                <a:endParaRPr kumimoji="1" lang="ja-JP" altLang="en-US" dirty="0"/>
              </a:p>
            </p:txBody>
          </p:sp>
        </mc:Choice>
        <mc:Fallback xmlns="">
          <p:sp>
            <p:nvSpPr>
              <p:cNvPr id="78" name="テキスト ボックス 77"/>
              <p:cNvSpPr txBox="1">
                <a:spLocks noRot="1" noChangeAspect="1" noMove="1" noResize="1" noEditPoints="1" noAdjustHandles="1" noChangeArrowheads="1" noChangeShapeType="1" noTextEdit="1"/>
              </p:cNvSpPr>
              <p:nvPr/>
            </p:nvSpPr>
            <p:spPr>
              <a:xfrm>
                <a:off x="2709903" y="3030334"/>
                <a:ext cx="628167" cy="276999"/>
              </a:xfrm>
              <a:prstGeom prst="rect">
                <a:avLst/>
              </a:prstGeom>
              <a:blipFill>
                <a:blip r:embed="rId4"/>
                <a:stretch>
                  <a:fillRect l="-15534" t="-169565" r="-87379" b="-250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9" name="テキスト ボックス 78"/>
              <p:cNvSpPr txBox="1"/>
              <p:nvPr/>
            </p:nvSpPr>
            <p:spPr>
              <a:xfrm>
                <a:off x="7671458" y="3697110"/>
                <a:ext cx="3047501" cy="8180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2800" b="0" i="1" smtClean="0">
                              <a:latin typeface="Cambria Math" panose="02040503050406030204" pitchFamily="18" charset="0"/>
                            </a:rPr>
                          </m:ctrlPr>
                        </m:fPr>
                        <m:num>
                          <m:r>
                            <a:rPr kumimoji="1" lang="en-US" altLang="ja-JP" sz="2800" b="0" i="1" smtClean="0">
                              <a:latin typeface="Cambria Math" panose="02040503050406030204" pitchFamily="18" charset="0"/>
                            </a:rPr>
                            <m:t>𝑑𝑋</m:t>
                          </m:r>
                        </m:num>
                        <m:den>
                          <m:r>
                            <a:rPr kumimoji="1" lang="en-US" altLang="ja-JP" sz="2800" b="0" i="1" smtClean="0">
                              <a:latin typeface="Cambria Math" panose="02040503050406030204" pitchFamily="18" charset="0"/>
                            </a:rPr>
                            <m:t>𝑑𝑡</m:t>
                          </m:r>
                        </m:den>
                      </m:f>
                      <m: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𝑓</m:t>
                      </m:r>
                      <m:d>
                        <m:dPr>
                          <m:ctrlPr>
                            <a:rPr kumimoji="1" lang="en-US" altLang="ja-JP" sz="2800" b="0" i="1" smtClean="0">
                              <a:latin typeface="Cambria Math" panose="02040503050406030204" pitchFamily="18" charset="0"/>
                            </a:rPr>
                          </m:ctrlPr>
                        </m:dPr>
                        <m:e>
                          <m:r>
                            <a:rPr kumimoji="1" lang="en-US" altLang="ja-JP" sz="2800" b="0" i="1" smtClean="0">
                              <a:latin typeface="Cambria Math" panose="02040503050406030204" pitchFamily="18" charset="0"/>
                            </a:rPr>
                            <m:t>𝑋</m:t>
                          </m:r>
                        </m:e>
                      </m:d>
                      <m:r>
                        <a:rPr kumimoji="1" lang="en-US" altLang="ja-JP" sz="2800" b="0" i="1" smtClean="0">
                          <a:latin typeface="Cambria Math" panose="02040503050406030204" pitchFamily="18" charset="0"/>
                        </a:rPr>
                        <m:t>+</m:t>
                      </m:r>
                      <m:r>
                        <m:rPr>
                          <m:sty m:val="p"/>
                        </m:rPr>
                        <a:rPr kumimoji="1" lang="en-US" altLang="ja-JP" sz="2800" b="0" i="0" smtClean="0">
                          <a:latin typeface="Cambria Math" panose="02040503050406030204" pitchFamily="18" charset="0"/>
                        </a:rPr>
                        <m:t>Δ</m:t>
                      </m:r>
                      <m:r>
                        <a:rPr kumimoji="1" lang="en-US" altLang="ja-JP" sz="2800" b="0" i="1" smtClean="0">
                          <a:latin typeface="Cambria Math" panose="02040503050406030204" pitchFamily="18" charset="0"/>
                        </a:rPr>
                        <m:t>𝑋</m:t>
                      </m:r>
                      <m: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𝐴</m:t>
                      </m:r>
                    </m:oMath>
                  </m:oMathPara>
                </a14:m>
                <a:endParaRPr kumimoji="1" lang="ja-JP" altLang="en-US" sz="2800" dirty="0"/>
              </a:p>
            </p:txBody>
          </p:sp>
        </mc:Choice>
        <mc:Fallback xmlns="">
          <p:sp>
            <p:nvSpPr>
              <p:cNvPr id="79" name="テキスト ボックス 78"/>
              <p:cNvSpPr txBox="1">
                <a:spLocks noRot="1" noChangeAspect="1" noMove="1" noResize="1" noEditPoints="1" noAdjustHandles="1" noChangeArrowheads="1" noChangeShapeType="1" noTextEdit="1"/>
              </p:cNvSpPr>
              <p:nvPr/>
            </p:nvSpPr>
            <p:spPr>
              <a:xfrm>
                <a:off x="7671458" y="3697110"/>
                <a:ext cx="3047501" cy="818044"/>
              </a:xfrm>
              <a:prstGeom prst="rect">
                <a:avLst/>
              </a:prstGeom>
              <a:blipFill>
                <a:blip r:embed="rId5"/>
                <a:stretch>
                  <a:fillRect/>
                </a:stretch>
              </a:blipFill>
            </p:spPr>
            <p:txBody>
              <a:bodyPr/>
              <a:lstStyle/>
              <a:p>
                <a:r>
                  <a:rPr lang="ja-JP" altLang="en-US">
                    <a:noFill/>
                  </a:rPr>
                  <a:t> </a:t>
                </a:r>
              </a:p>
            </p:txBody>
          </p:sp>
        </mc:Fallback>
      </mc:AlternateContent>
      <p:sp>
        <p:nvSpPr>
          <p:cNvPr id="80" name="テキスト ボックス 79"/>
          <p:cNvSpPr txBox="1"/>
          <p:nvPr/>
        </p:nvSpPr>
        <p:spPr>
          <a:xfrm>
            <a:off x="322119" y="6151418"/>
            <a:ext cx="8625252" cy="461665"/>
          </a:xfrm>
          <a:prstGeom prst="rect">
            <a:avLst/>
          </a:prstGeom>
          <a:noFill/>
        </p:spPr>
        <p:txBody>
          <a:bodyPr wrap="square" rtlCol="0">
            <a:spAutoFit/>
          </a:bodyPr>
          <a:lstStyle/>
          <a:p>
            <a:r>
              <a:rPr kumimoji="1" lang="en-US" altLang="ja-JP" sz="1200" dirty="0">
                <a:solidFill>
                  <a:schemeClr val="bg1">
                    <a:lumMod val="50000"/>
                  </a:schemeClr>
                </a:solidFill>
              </a:rPr>
              <a:t>Bloom, S. C., </a:t>
            </a:r>
            <a:r>
              <a:rPr kumimoji="1" lang="en-US" altLang="ja-JP" sz="1200" dirty="0" err="1">
                <a:solidFill>
                  <a:schemeClr val="bg1">
                    <a:lumMod val="50000"/>
                  </a:schemeClr>
                </a:solidFill>
              </a:rPr>
              <a:t>Takacs</a:t>
            </a:r>
            <a:r>
              <a:rPr kumimoji="1" lang="en-US" altLang="ja-JP" sz="1200" dirty="0">
                <a:solidFill>
                  <a:schemeClr val="bg1">
                    <a:lumMod val="50000"/>
                  </a:schemeClr>
                </a:solidFill>
              </a:rPr>
              <a:t>, L. L., Da Silva, A. M., and </a:t>
            </a:r>
            <a:r>
              <a:rPr kumimoji="1" lang="en-US" altLang="ja-JP" sz="1200" dirty="0" err="1">
                <a:solidFill>
                  <a:schemeClr val="bg1">
                    <a:lumMod val="50000"/>
                  </a:schemeClr>
                </a:solidFill>
              </a:rPr>
              <a:t>Levina</a:t>
            </a:r>
            <a:r>
              <a:rPr kumimoji="1" lang="en-US" altLang="ja-JP" sz="1200" dirty="0">
                <a:solidFill>
                  <a:schemeClr val="bg1">
                    <a:lumMod val="50000"/>
                  </a:schemeClr>
                </a:solidFill>
              </a:rPr>
              <a:t>, D., Data assimilation using incremental analysis updates, Mon. </a:t>
            </a:r>
            <a:r>
              <a:rPr lang="en-US" altLang="ja-JP" sz="1200" dirty="0">
                <a:solidFill>
                  <a:schemeClr val="bg1">
                    <a:lumMod val="50000"/>
                  </a:schemeClr>
                </a:solidFill>
              </a:rPr>
              <a:t>Weather Rev., 124, 1256-1271, 1996.</a:t>
            </a:r>
            <a:endParaRPr kumimoji="1" lang="ja-JP" altLang="en-US" sz="1200" dirty="0">
              <a:solidFill>
                <a:schemeClr val="bg1">
                  <a:lumMod val="50000"/>
                </a:schemeClr>
              </a:solidFill>
            </a:endParaRPr>
          </a:p>
        </p:txBody>
      </p:sp>
      <p:sp>
        <p:nvSpPr>
          <p:cNvPr id="7" name="フリーフォーム: 図形 6">
            <a:extLst>
              <a:ext uri="{FF2B5EF4-FFF2-40B4-BE49-F238E27FC236}">
                <a16:creationId xmlns:a16="http://schemas.microsoft.com/office/drawing/2014/main" id="{66968751-B858-4E8F-BCBD-24BD96901DBA}"/>
              </a:ext>
            </a:extLst>
          </p:cNvPr>
          <p:cNvSpPr/>
          <p:nvPr/>
        </p:nvSpPr>
        <p:spPr>
          <a:xfrm rot="21128796">
            <a:off x="5902037" y="3146963"/>
            <a:ext cx="451263" cy="206218"/>
          </a:xfrm>
          <a:custGeom>
            <a:avLst/>
            <a:gdLst>
              <a:gd name="connsiteX0" fmla="*/ 0 w 451263"/>
              <a:gd name="connsiteY0" fmla="*/ 118753 h 206218"/>
              <a:gd name="connsiteX1" fmla="*/ 213756 w 451263"/>
              <a:gd name="connsiteY1" fmla="*/ 201881 h 206218"/>
              <a:gd name="connsiteX2" fmla="*/ 451263 w 451263"/>
              <a:gd name="connsiteY2" fmla="*/ 0 h 206218"/>
              <a:gd name="connsiteX3" fmla="*/ 451263 w 451263"/>
              <a:gd name="connsiteY3" fmla="*/ 0 h 206218"/>
            </a:gdLst>
            <a:ahLst/>
            <a:cxnLst>
              <a:cxn ang="0">
                <a:pos x="connsiteX0" y="connsiteY0"/>
              </a:cxn>
              <a:cxn ang="0">
                <a:pos x="connsiteX1" y="connsiteY1"/>
              </a:cxn>
              <a:cxn ang="0">
                <a:pos x="connsiteX2" y="connsiteY2"/>
              </a:cxn>
              <a:cxn ang="0">
                <a:pos x="connsiteX3" y="connsiteY3"/>
              </a:cxn>
            </a:cxnLst>
            <a:rect l="l" t="t" r="r" b="b"/>
            <a:pathLst>
              <a:path w="451263" h="206218">
                <a:moveTo>
                  <a:pt x="0" y="118753"/>
                </a:moveTo>
                <a:cubicBezTo>
                  <a:pt x="69273" y="170213"/>
                  <a:pt x="138546" y="221673"/>
                  <a:pt x="213756" y="201881"/>
                </a:cubicBezTo>
                <a:cubicBezTo>
                  <a:pt x="288966" y="182089"/>
                  <a:pt x="451263" y="0"/>
                  <a:pt x="451263" y="0"/>
                </a:cubicBezTo>
                <a:lnTo>
                  <a:pt x="451263" y="0"/>
                </a:lnTo>
              </a:path>
            </a:pathLst>
          </a:custGeom>
          <a:noFill/>
          <a:ln w="9525">
            <a:solidFill>
              <a:schemeClr val="accent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a:extLst>
              <a:ext uri="{FF2B5EF4-FFF2-40B4-BE49-F238E27FC236}">
                <a16:creationId xmlns:a16="http://schemas.microsoft.com/office/drawing/2014/main" id="{1D1C6229-57CD-44C5-9FBB-3121062A67B7}"/>
              </a:ext>
            </a:extLst>
          </p:cNvPr>
          <p:cNvSpPr txBox="1"/>
          <p:nvPr/>
        </p:nvSpPr>
        <p:spPr>
          <a:xfrm>
            <a:off x="5361009" y="3329526"/>
            <a:ext cx="1774818" cy="369332"/>
          </a:xfrm>
          <a:prstGeom prst="rect">
            <a:avLst/>
          </a:prstGeom>
          <a:noFill/>
        </p:spPr>
        <p:txBody>
          <a:bodyPr wrap="square" rtlCol="0">
            <a:spAutoFit/>
          </a:bodyPr>
          <a:lstStyle/>
          <a:p>
            <a:pPr algn="ctr"/>
            <a:r>
              <a:rPr lang="en-US" altLang="ja-JP" dirty="0"/>
              <a:t>Analysis</a:t>
            </a:r>
            <a:endParaRPr lang="ja-JP" altLang="en-US" dirty="0"/>
          </a:p>
        </p:txBody>
      </p:sp>
      <p:sp>
        <p:nvSpPr>
          <p:cNvPr id="4" name="スライド番号プレースホルダー 3">
            <a:extLst>
              <a:ext uri="{FF2B5EF4-FFF2-40B4-BE49-F238E27FC236}">
                <a16:creationId xmlns:a16="http://schemas.microsoft.com/office/drawing/2014/main" id="{DCD5B658-4880-4AAC-B83E-3BDD784875F9}"/>
              </a:ext>
            </a:extLst>
          </p:cNvPr>
          <p:cNvSpPr>
            <a:spLocks noGrp="1"/>
          </p:cNvSpPr>
          <p:nvPr>
            <p:ph type="sldNum" sz="quarter" idx="12"/>
          </p:nvPr>
        </p:nvSpPr>
        <p:spPr/>
        <p:txBody>
          <a:bodyPr/>
          <a:lstStyle/>
          <a:p>
            <a:fld id="{A8BF0A9E-0348-47DD-BE55-B1BB891F4776}" type="slidenum">
              <a:rPr kumimoji="1" lang="ja-JP" altLang="en-US" smtClean="0"/>
              <a:t>24</a:t>
            </a:fld>
            <a:endParaRPr kumimoji="1" lang="ja-JP" altLang="en-US"/>
          </a:p>
        </p:txBody>
      </p:sp>
    </p:spTree>
    <p:extLst>
      <p:ext uri="{BB962C8B-B14F-4D97-AF65-F5344CB8AC3E}">
        <p14:creationId xmlns:p14="http://schemas.microsoft.com/office/powerpoint/2010/main" val="168912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3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up)">
                                      <p:cBhvr>
                                        <p:cTn id="22" dur="500"/>
                                        <p:tgtEl>
                                          <p:spTgt spid="47"/>
                                        </p:tgtEl>
                                      </p:cBhvr>
                                    </p:animEffect>
                                  </p:childTnLst>
                                </p:cTn>
                              </p:par>
                              <p:par>
                                <p:cTn id="23" presetID="22" presetClass="entr" presetSubtype="4" fill="hold"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wipe(down)">
                                      <p:cBhvr>
                                        <p:cTn id="25" dur="500"/>
                                        <p:tgtEl>
                                          <p:spTgt spid="49"/>
                                        </p:tgtEl>
                                      </p:cBhvr>
                                    </p:animEffect>
                                  </p:childTnLst>
                                </p:cTn>
                              </p:par>
                            </p:childTnLst>
                          </p:cTn>
                        </p:par>
                        <p:par>
                          <p:cTn id="26" fill="hold">
                            <p:stCondLst>
                              <p:cond delay="500"/>
                            </p:stCondLst>
                            <p:childTnLst>
                              <p:par>
                                <p:cTn id="27" presetID="1" presetClass="entr" presetSubtype="0" fill="hold" nodeType="afterEffect">
                                  <p:stCondLst>
                                    <p:cond delay="0"/>
                                  </p:stCondLst>
                                  <p:childTnLst>
                                    <p:set>
                                      <p:cBhvr>
                                        <p:cTn id="28" dur="1" fill="hold">
                                          <p:stCondLst>
                                            <p:cond delay="0"/>
                                          </p:stCondLst>
                                        </p:cTn>
                                        <p:tgtEl>
                                          <p:spTgt spid="6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wipe(left)">
                                      <p:cBhvr>
                                        <p:cTn id="37" dur="500"/>
                                        <p:tgtEl>
                                          <p:spTgt spid="37"/>
                                        </p:tgtEl>
                                      </p:cBhvr>
                                    </p:animEffect>
                                  </p:childTnLst>
                                </p:cTn>
                              </p:par>
                              <p:par>
                                <p:cTn id="38" presetID="22" presetClass="entr" presetSubtype="8" fill="hold" nodeType="with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wipe(left)">
                                      <p:cBhvr>
                                        <p:cTn id="40" dur="500"/>
                                        <p:tgtEl>
                                          <p:spTgt spid="57"/>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78"/>
                                        </p:tgtEl>
                                        <p:attrNameLst>
                                          <p:attrName>style.visibility</p:attrName>
                                        </p:attrNameLst>
                                      </p:cBhvr>
                                      <p:to>
                                        <p:strVal val="visible"/>
                                      </p:to>
                                    </p:set>
                                    <p:animEffect transition="in" filter="wipe(left)">
                                      <p:cBhvr>
                                        <p:cTn id="43" dur="500"/>
                                        <p:tgtEl>
                                          <p:spTgt spid="78"/>
                                        </p:tgtEl>
                                      </p:cBhvr>
                                    </p:animEffect>
                                  </p:childTnLst>
                                </p:cTn>
                              </p:par>
                            </p:childTnLst>
                          </p:cTn>
                        </p:par>
                        <p:par>
                          <p:cTn id="44" fill="hold">
                            <p:stCondLst>
                              <p:cond delay="500"/>
                            </p:stCondLst>
                            <p:childTnLst>
                              <p:par>
                                <p:cTn id="45" presetID="1" presetClass="entr" presetSubtype="0"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32" grpId="0"/>
      <p:bldP spid="34" grpId="0"/>
      <p:bldP spid="45" grpId="0" animBg="1"/>
      <p:bldP spid="62" grpId="0"/>
      <p:bldP spid="37" grpId="0" animBg="1"/>
      <p:bldP spid="78" grpId="0"/>
      <p:bldP spid="79"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New Algorithm</a:t>
            </a:r>
            <a:endParaRPr kumimoji="1" lang="ja-JP" altLang="en-US" dirty="0"/>
          </a:p>
        </p:txBody>
      </p:sp>
      <p:sp>
        <p:nvSpPr>
          <p:cNvPr id="20" name="テキスト ボックス 19"/>
          <p:cNvSpPr txBox="1"/>
          <p:nvPr/>
        </p:nvSpPr>
        <p:spPr>
          <a:xfrm>
            <a:off x="38637" y="1073020"/>
            <a:ext cx="10147354" cy="523220"/>
          </a:xfrm>
          <a:prstGeom prst="rect">
            <a:avLst/>
          </a:prstGeom>
          <a:noFill/>
        </p:spPr>
        <p:txBody>
          <a:bodyPr wrap="square" rtlCol="0">
            <a:spAutoFit/>
          </a:bodyPr>
          <a:lstStyle/>
          <a:p>
            <a:r>
              <a:rPr lang="en-US" altLang="ja-JP" sz="2800" dirty="0">
                <a:solidFill>
                  <a:srgbClr val="C00000"/>
                </a:solidFill>
              </a:rPr>
              <a:t>Naive </a:t>
            </a:r>
            <a:r>
              <a:rPr lang="en-US" altLang="ja-JP" sz="2800" dirty="0"/>
              <a:t>online</a:t>
            </a:r>
            <a:r>
              <a:rPr lang="en-US" altLang="ja-JP" sz="2800" dirty="0">
                <a:solidFill>
                  <a:srgbClr val="C00000"/>
                </a:solidFill>
              </a:rPr>
              <a:t> </a:t>
            </a:r>
            <a:r>
              <a:rPr lang="en-US" altLang="ja-JP" sz="2800" dirty="0"/>
              <a:t>data assimilation </a:t>
            </a:r>
            <a:endParaRPr kumimoji="1" lang="ja-JP" altLang="en-US" sz="2800" dirty="0"/>
          </a:p>
        </p:txBody>
      </p:sp>
      <p:sp>
        <p:nvSpPr>
          <p:cNvPr id="23" name="フローチャート : 結合子 4"/>
          <p:cNvSpPr/>
          <p:nvPr/>
        </p:nvSpPr>
        <p:spPr>
          <a:xfrm>
            <a:off x="2193550" y="3397403"/>
            <a:ext cx="169168"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4" name="フリーフォーム 5"/>
          <p:cNvSpPr/>
          <p:nvPr/>
        </p:nvSpPr>
        <p:spPr>
          <a:xfrm>
            <a:off x="2474810" y="2547189"/>
            <a:ext cx="2984252" cy="1006807"/>
          </a:xfrm>
          <a:custGeom>
            <a:avLst/>
            <a:gdLst>
              <a:gd name="connsiteX0" fmla="*/ 0 w 3416300"/>
              <a:gd name="connsiteY0" fmla="*/ 952500 h 1006807"/>
              <a:gd name="connsiteX1" fmla="*/ 1358900 w 3416300"/>
              <a:gd name="connsiteY1" fmla="*/ 927100 h 1006807"/>
              <a:gd name="connsiteX2" fmla="*/ 2438400 w 3416300"/>
              <a:gd name="connsiteY2" fmla="*/ 190500 h 1006807"/>
              <a:gd name="connsiteX3" fmla="*/ 3416300 w 3416300"/>
              <a:gd name="connsiteY3" fmla="*/ 0 h 1006807"/>
              <a:gd name="connsiteX4" fmla="*/ 3416300 w 3416300"/>
              <a:gd name="connsiteY4" fmla="*/ 0 h 100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6300" h="1006807">
                <a:moveTo>
                  <a:pt x="0" y="952500"/>
                </a:moveTo>
                <a:cubicBezTo>
                  <a:pt x="476250" y="1003300"/>
                  <a:pt x="952500" y="1054100"/>
                  <a:pt x="1358900" y="927100"/>
                </a:cubicBezTo>
                <a:cubicBezTo>
                  <a:pt x="1765300" y="800100"/>
                  <a:pt x="2095500" y="345017"/>
                  <a:pt x="2438400" y="190500"/>
                </a:cubicBezTo>
                <a:cubicBezTo>
                  <a:pt x="2781300" y="35983"/>
                  <a:pt x="3416300" y="0"/>
                  <a:pt x="3416300" y="0"/>
                </a:cubicBezTo>
                <a:lnTo>
                  <a:pt x="3416300" y="0"/>
                </a:lnTo>
              </a:path>
            </a:pathLst>
          </a:custGeom>
          <a:noFill/>
          <a:ln w="9525">
            <a:solidFill>
              <a:schemeClr val="accent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5" name="フローチャート : 結合子 6"/>
          <p:cNvSpPr/>
          <p:nvPr/>
        </p:nvSpPr>
        <p:spPr>
          <a:xfrm>
            <a:off x="5649934" y="2401867"/>
            <a:ext cx="169168"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4" name="テキスト ボックス 33"/>
          <p:cNvSpPr txBox="1"/>
          <p:nvPr/>
        </p:nvSpPr>
        <p:spPr>
          <a:xfrm>
            <a:off x="4965027" y="1993709"/>
            <a:ext cx="1538982" cy="369332"/>
          </a:xfrm>
          <a:prstGeom prst="rect">
            <a:avLst/>
          </a:prstGeom>
          <a:noFill/>
        </p:spPr>
        <p:txBody>
          <a:bodyPr wrap="square" rtlCol="0">
            <a:spAutoFit/>
          </a:bodyPr>
          <a:lstStyle/>
          <a:p>
            <a:pPr algn="ctr"/>
            <a:r>
              <a:rPr lang="en-US" altLang="ja-JP" dirty="0">
                <a:solidFill>
                  <a:schemeClr val="accent1"/>
                </a:solidFill>
              </a:rPr>
              <a:t>First guess</a:t>
            </a:r>
            <a:endParaRPr lang="ja-JP" altLang="en-US" dirty="0">
              <a:solidFill>
                <a:schemeClr val="accent1"/>
              </a:solidFill>
            </a:endParaRPr>
          </a:p>
        </p:txBody>
      </p:sp>
      <p:grpSp>
        <p:nvGrpSpPr>
          <p:cNvPr id="55" name="グループ化 54"/>
          <p:cNvGrpSpPr/>
          <p:nvPr/>
        </p:nvGrpSpPr>
        <p:grpSpPr>
          <a:xfrm>
            <a:off x="2193550" y="4250085"/>
            <a:ext cx="3540968" cy="968686"/>
            <a:chOff x="2193550" y="4064627"/>
            <a:chExt cx="3540968" cy="968686"/>
          </a:xfrm>
        </p:grpSpPr>
        <p:cxnSp>
          <p:nvCxnSpPr>
            <p:cNvPr id="40" name="直線コネクタ 39"/>
            <p:cNvCxnSpPr>
              <a:cxnSpLocks/>
            </p:cNvCxnSpPr>
            <p:nvPr/>
          </p:nvCxnSpPr>
          <p:spPr>
            <a:xfrm>
              <a:off x="2193550" y="4228058"/>
              <a:ext cx="3540968"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grpSp>
          <p:nvGrpSpPr>
            <p:cNvPr id="27" name="グループ化 26"/>
            <p:cNvGrpSpPr/>
            <p:nvPr/>
          </p:nvGrpSpPr>
          <p:grpSpPr>
            <a:xfrm>
              <a:off x="2838267" y="4064627"/>
              <a:ext cx="2260755" cy="968686"/>
              <a:chOff x="4310329" y="4796787"/>
              <a:chExt cx="2260755" cy="968686"/>
            </a:xfrm>
          </p:grpSpPr>
          <p:sp>
            <p:nvSpPr>
              <p:cNvPr id="28" name="星 5 7"/>
              <p:cNvSpPr>
                <a:spLocks noChangeAspect="1"/>
              </p:cNvSpPr>
              <p:nvPr/>
            </p:nvSpPr>
            <p:spPr>
              <a:xfrm>
                <a:off x="5294982" y="4796787"/>
                <a:ext cx="288032" cy="288032"/>
              </a:xfrm>
              <a:prstGeom prst="star5">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FFFF00"/>
                  </a:solidFill>
                </a:endParaRPr>
              </a:p>
            </p:txBody>
          </p:sp>
          <p:sp>
            <p:nvSpPr>
              <p:cNvPr id="29" name="テキスト ボックス 28"/>
              <p:cNvSpPr txBox="1"/>
              <p:nvPr/>
            </p:nvSpPr>
            <p:spPr>
              <a:xfrm>
                <a:off x="4310329" y="5119142"/>
                <a:ext cx="2260755" cy="646331"/>
              </a:xfrm>
              <a:prstGeom prst="rect">
                <a:avLst/>
              </a:prstGeom>
              <a:noFill/>
            </p:spPr>
            <p:txBody>
              <a:bodyPr wrap="square" rtlCol="0">
                <a:spAutoFit/>
              </a:bodyPr>
              <a:lstStyle/>
              <a:p>
                <a:pPr algn="ctr"/>
                <a:r>
                  <a:rPr lang="en-US" altLang="ja-JP" dirty="0">
                    <a:solidFill>
                      <a:schemeClr val="accent2"/>
                    </a:solidFill>
                  </a:rPr>
                  <a:t>Time-averaged observation</a:t>
                </a:r>
                <a:endParaRPr lang="ja-JP" altLang="en-US" dirty="0">
                  <a:solidFill>
                    <a:schemeClr val="accent2"/>
                  </a:solidFill>
                </a:endParaRPr>
              </a:p>
            </p:txBody>
          </p:sp>
        </p:grpSp>
      </p:grpSp>
      <p:grpSp>
        <p:nvGrpSpPr>
          <p:cNvPr id="54" name="グループ化 53"/>
          <p:cNvGrpSpPr/>
          <p:nvPr/>
        </p:nvGrpSpPr>
        <p:grpSpPr>
          <a:xfrm>
            <a:off x="2193550" y="2851316"/>
            <a:ext cx="3540968" cy="228600"/>
            <a:chOff x="2193550" y="2660816"/>
            <a:chExt cx="3540968" cy="228600"/>
          </a:xfrm>
        </p:grpSpPr>
        <p:cxnSp>
          <p:nvCxnSpPr>
            <p:cNvPr id="38" name="直線コネクタ 37"/>
            <p:cNvCxnSpPr>
              <a:cxnSpLocks/>
            </p:cNvCxnSpPr>
            <p:nvPr/>
          </p:nvCxnSpPr>
          <p:spPr>
            <a:xfrm>
              <a:off x="2193550" y="2763805"/>
              <a:ext cx="3540968"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42" name="フローチャート : 結合子 6"/>
            <p:cNvSpPr/>
            <p:nvPr/>
          </p:nvSpPr>
          <p:spPr>
            <a:xfrm>
              <a:off x="3879450" y="2660816"/>
              <a:ext cx="169168"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45" name="フローチャート : 結合子 6"/>
          <p:cNvSpPr/>
          <p:nvPr/>
        </p:nvSpPr>
        <p:spPr>
          <a:xfrm>
            <a:off x="5649934" y="3057295"/>
            <a:ext cx="169168" cy="228600"/>
          </a:xfrm>
          <a:prstGeom prst="flowChartConnector">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47" name="直線矢印コネクタ 46"/>
          <p:cNvCxnSpPr>
            <a:cxnSpLocks/>
            <a:endCxn id="45" idx="2"/>
          </p:cNvCxnSpPr>
          <p:nvPr/>
        </p:nvCxnSpPr>
        <p:spPr>
          <a:xfrm>
            <a:off x="4110952" y="2954305"/>
            <a:ext cx="1538982" cy="2172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a:cxnSpLocks/>
            <a:stCxn id="28" idx="4"/>
            <a:endCxn id="45" idx="3"/>
          </p:cNvCxnSpPr>
          <p:nvPr/>
        </p:nvCxnSpPr>
        <p:spPr>
          <a:xfrm flipV="1">
            <a:off x="4110952" y="3252417"/>
            <a:ext cx="1563756" cy="11076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a:stCxn id="25" idx="4"/>
            <a:endCxn id="45" idx="0"/>
          </p:cNvCxnSpPr>
          <p:nvPr/>
        </p:nvCxnSpPr>
        <p:spPr>
          <a:xfrm>
            <a:off x="5734518" y="2630467"/>
            <a:ext cx="0" cy="4268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テキスト ボックス 38"/>
              <p:cNvSpPr txBox="1"/>
              <p:nvPr/>
            </p:nvSpPr>
            <p:spPr>
              <a:xfrm>
                <a:off x="8040893" y="3387670"/>
                <a:ext cx="3702690" cy="738664"/>
              </a:xfrm>
              <a:prstGeom prst="rect">
                <a:avLst/>
              </a:prstGeom>
              <a:noFill/>
            </p:spPr>
            <p:txBody>
              <a:bodyPr wrap="square" lIns="0" tIns="0" rIns="0" bIns="0" rtlCol="0">
                <a:spAutoFit/>
              </a:bodyPr>
              <a:lstStyle/>
              <a:p>
                <a14:m>
                  <m:oMath xmlns:m="http://schemas.openxmlformats.org/officeDocument/2006/math">
                    <m:r>
                      <a:rPr lang="en-US" altLang="ja-JP" sz="2400" b="1" smtClean="0">
                        <a:latin typeface="Cambria Math" panose="02040503050406030204" pitchFamily="18" charset="0"/>
                        <a:ea typeface="Cambria Math" panose="02040503050406030204" pitchFamily="18" charset="0"/>
                      </a:rPr>
                      <m:t>𝓗</m:t>
                    </m:r>
                    <m:d>
                      <m:dPr>
                        <m:ctrlPr>
                          <a:rPr lang="en-US" altLang="ja-JP" sz="2400" i="1">
                            <a:latin typeface="Cambria Math" panose="02040503050406030204" pitchFamily="18" charset="0"/>
                            <a:ea typeface="Cambria Math" panose="02040503050406030204" pitchFamily="18" charset="0"/>
                          </a:rPr>
                        </m:ctrlPr>
                      </m:dPr>
                      <m:e>
                        <m:r>
                          <a:rPr lang="en-US" altLang="ja-JP" sz="2400" b="1" i="0" smtClean="0">
                            <a:latin typeface="Cambria Math" panose="02040503050406030204" pitchFamily="18" charset="0"/>
                            <a:ea typeface="Cambria Math" panose="02040503050406030204" pitchFamily="18" charset="0"/>
                          </a:rPr>
                          <m:t>𝐗</m:t>
                        </m:r>
                      </m:e>
                    </m:d>
                  </m:oMath>
                </a14:m>
                <a:r>
                  <a:rPr lang="en-US" altLang="ja-JP" sz="2400" dirty="0">
                    <a:ea typeface="Cambria Math" panose="02040503050406030204" pitchFamily="18" charset="0"/>
                  </a:rPr>
                  <a:t>	: time-averaged</a:t>
                </a:r>
              </a:p>
              <a:p>
                <a14:m>
                  <m:oMath xmlns:m="http://schemas.openxmlformats.org/officeDocument/2006/math">
                    <m:r>
                      <a:rPr lang="en-US" altLang="ja-JP" sz="2400" b="1" i="0" smtClean="0">
                        <a:latin typeface="Cambria Math" panose="02040503050406030204" pitchFamily="18" charset="0"/>
                        <a:ea typeface="Cambria Math" panose="02040503050406030204" pitchFamily="18" charset="0"/>
                      </a:rPr>
                      <m:t>𝐗</m:t>
                    </m:r>
                  </m:oMath>
                </a14:m>
                <a:r>
                  <a:rPr kumimoji="1" lang="en-US" altLang="ja-JP" sz="2400" dirty="0"/>
                  <a:t>	: instantaneous</a:t>
                </a:r>
                <a:endParaRPr kumimoji="1" lang="ja-JP" altLang="en-US" sz="2400" dirty="0"/>
              </a:p>
            </p:txBody>
          </p:sp>
        </mc:Choice>
        <mc:Fallback xmlns="">
          <p:sp>
            <p:nvSpPr>
              <p:cNvPr id="39" name="テキスト ボックス 38"/>
              <p:cNvSpPr txBox="1">
                <a:spLocks noRot="1" noChangeAspect="1" noMove="1" noResize="1" noEditPoints="1" noAdjustHandles="1" noChangeArrowheads="1" noChangeShapeType="1" noTextEdit="1"/>
              </p:cNvSpPr>
              <p:nvPr/>
            </p:nvSpPr>
            <p:spPr>
              <a:xfrm>
                <a:off x="8040893" y="3387670"/>
                <a:ext cx="3702690" cy="738664"/>
              </a:xfrm>
              <a:prstGeom prst="rect">
                <a:avLst/>
              </a:prstGeom>
              <a:blipFill>
                <a:blip r:embed="rId3"/>
                <a:stretch>
                  <a:fillRect l="-2801" t="-13223" b="-23967"/>
                </a:stretch>
              </a:blipFill>
            </p:spPr>
            <p:txBody>
              <a:bodyPr/>
              <a:lstStyle/>
              <a:p>
                <a:r>
                  <a:rPr lang="ja-JP" altLang="en-US">
                    <a:noFill/>
                  </a:rPr>
                  <a:t> </a:t>
                </a:r>
              </a:p>
            </p:txBody>
          </p:sp>
        </mc:Fallback>
      </mc:AlternateContent>
      <p:sp>
        <p:nvSpPr>
          <p:cNvPr id="26" name="フリーフォーム: 図形 25">
            <a:extLst>
              <a:ext uri="{FF2B5EF4-FFF2-40B4-BE49-F238E27FC236}">
                <a16:creationId xmlns:a16="http://schemas.microsoft.com/office/drawing/2014/main" id="{D0993541-324A-45D8-A86A-600F42204875}"/>
              </a:ext>
            </a:extLst>
          </p:cNvPr>
          <p:cNvSpPr/>
          <p:nvPr/>
        </p:nvSpPr>
        <p:spPr>
          <a:xfrm rot="20672355">
            <a:off x="5902037" y="3051963"/>
            <a:ext cx="451263" cy="206218"/>
          </a:xfrm>
          <a:custGeom>
            <a:avLst/>
            <a:gdLst>
              <a:gd name="connsiteX0" fmla="*/ 0 w 451263"/>
              <a:gd name="connsiteY0" fmla="*/ 118753 h 206218"/>
              <a:gd name="connsiteX1" fmla="*/ 213756 w 451263"/>
              <a:gd name="connsiteY1" fmla="*/ 201881 h 206218"/>
              <a:gd name="connsiteX2" fmla="*/ 451263 w 451263"/>
              <a:gd name="connsiteY2" fmla="*/ 0 h 206218"/>
              <a:gd name="connsiteX3" fmla="*/ 451263 w 451263"/>
              <a:gd name="connsiteY3" fmla="*/ 0 h 206218"/>
            </a:gdLst>
            <a:ahLst/>
            <a:cxnLst>
              <a:cxn ang="0">
                <a:pos x="connsiteX0" y="connsiteY0"/>
              </a:cxn>
              <a:cxn ang="0">
                <a:pos x="connsiteX1" y="connsiteY1"/>
              </a:cxn>
              <a:cxn ang="0">
                <a:pos x="connsiteX2" y="connsiteY2"/>
              </a:cxn>
              <a:cxn ang="0">
                <a:pos x="connsiteX3" y="connsiteY3"/>
              </a:cxn>
            </a:cxnLst>
            <a:rect l="l" t="t" r="r" b="b"/>
            <a:pathLst>
              <a:path w="451263" h="206218">
                <a:moveTo>
                  <a:pt x="0" y="118753"/>
                </a:moveTo>
                <a:cubicBezTo>
                  <a:pt x="69273" y="170213"/>
                  <a:pt x="138546" y="221673"/>
                  <a:pt x="213756" y="201881"/>
                </a:cubicBezTo>
                <a:cubicBezTo>
                  <a:pt x="288966" y="182089"/>
                  <a:pt x="451263" y="0"/>
                  <a:pt x="451263" y="0"/>
                </a:cubicBezTo>
                <a:lnTo>
                  <a:pt x="451263" y="0"/>
                </a:lnTo>
              </a:path>
            </a:pathLst>
          </a:custGeom>
          <a:noFill/>
          <a:ln w="9525">
            <a:solidFill>
              <a:schemeClr val="accent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5147EDB5-40E6-4839-8628-68A864BBFE61}"/>
              </a:ext>
            </a:extLst>
          </p:cNvPr>
          <p:cNvSpPr txBox="1"/>
          <p:nvPr/>
        </p:nvSpPr>
        <p:spPr>
          <a:xfrm>
            <a:off x="4984049" y="3321520"/>
            <a:ext cx="1538982" cy="369332"/>
          </a:xfrm>
          <a:prstGeom prst="rect">
            <a:avLst/>
          </a:prstGeom>
          <a:noFill/>
        </p:spPr>
        <p:txBody>
          <a:bodyPr wrap="square" rtlCol="0">
            <a:spAutoFit/>
          </a:bodyPr>
          <a:lstStyle/>
          <a:p>
            <a:pPr algn="ctr"/>
            <a:r>
              <a:rPr lang="en-US" altLang="ja-JP" dirty="0"/>
              <a:t>analysis</a:t>
            </a:r>
            <a:endParaRPr lang="ja-JP" altLang="en-US" dirty="0"/>
          </a:p>
        </p:txBody>
      </p:sp>
      <p:cxnSp>
        <p:nvCxnSpPr>
          <p:cNvPr id="31" name="直線矢印コネクタ 30">
            <a:extLst>
              <a:ext uri="{FF2B5EF4-FFF2-40B4-BE49-F238E27FC236}">
                <a16:creationId xmlns:a16="http://schemas.microsoft.com/office/drawing/2014/main" id="{A5CAA43F-0228-49F0-94C1-3FE514F6F570}"/>
              </a:ext>
            </a:extLst>
          </p:cNvPr>
          <p:cNvCxnSpPr>
            <a:cxnSpLocks/>
          </p:cNvCxnSpPr>
          <p:nvPr/>
        </p:nvCxnSpPr>
        <p:spPr>
          <a:xfrm>
            <a:off x="2180974" y="5282187"/>
            <a:ext cx="4314829" cy="0"/>
          </a:xfrm>
          <a:prstGeom prst="straightConnector1">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740BE055-994F-41B3-8F62-6F7C9BF94CFD}"/>
              </a:ext>
            </a:extLst>
          </p:cNvPr>
          <p:cNvSpPr txBox="1"/>
          <p:nvPr/>
        </p:nvSpPr>
        <p:spPr>
          <a:xfrm>
            <a:off x="6098830" y="5128528"/>
            <a:ext cx="940871" cy="400110"/>
          </a:xfrm>
          <a:prstGeom prst="rect">
            <a:avLst/>
          </a:prstGeom>
          <a:noFill/>
        </p:spPr>
        <p:txBody>
          <a:bodyPr wrap="square" rtlCol="0">
            <a:spAutoFit/>
          </a:bodyPr>
          <a:lstStyle/>
          <a:p>
            <a:pPr algn="ctr"/>
            <a:r>
              <a:rPr lang="en-US" altLang="ja-JP" sz="2000" i="1" dirty="0">
                <a:solidFill>
                  <a:srgbClr val="0070C0"/>
                </a:solidFill>
              </a:rPr>
              <a:t>T</a:t>
            </a:r>
            <a:endParaRPr lang="ja-JP" altLang="en-US" sz="2000" i="1" dirty="0">
              <a:solidFill>
                <a:srgbClr val="0070C0"/>
              </a:solidFill>
            </a:endParaRPr>
          </a:p>
        </p:txBody>
      </p:sp>
      <p:sp>
        <p:nvSpPr>
          <p:cNvPr id="4" name="スライド番号プレースホルダー 3">
            <a:extLst>
              <a:ext uri="{FF2B5EF4-FFF2-40B4-BE49-F238E27FC236}">
                <a16:creationId xmlns:a16="http://schemas.microsoft.com/office/drawing/2014/main" id="{AA301DD2-12C8-4EF6-A92E-0CD7EDF9E877}"/>
              </a:ext>
            </a:extLst>
          </p:cNvPr>
          <p:cNvSpPr>
            <a:spLocks noGrp="1"/>
          </p:cNvSpPr>
          <p:nvPr>
            <p:ph type="sldNum" sz="quarter" idx="12"/>
          </p:nvPr>
        </p:nvSpPr>
        <p:spPr/>
        <p:txBody>
          <a:bodyPr/>
          <a:lstStyle/>
          <a:p>
            <a:fld id="{A8BF0A9E-0348-47DD-BE55-B1BB891F4776}" type="slidenum">
              <a:rPr kumimoji="1" lang="ja-JP" altLang="en-US" smtClean="0"/>
              <a:t>25</a:t>
            </a:fld>
            <a:endParaRPr kumimoji="1" lang="ja-JP" altLang="en-US"/>
          </a:p>
        </p:txBody>
      </p:sp>
    </p:spTree>
    <p:extLst>
      <p:ext uri="{BB962C8B-B14F-4D97-AF65-F5344CB8AC3E}">
        <p14:creationId xmlns:p14="http://schemas.microsoft.com/office/powerpoint/2010/main" val="415136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3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up)">
                                      <p:cBhvr>
                                        <p:cTn id="22" dur="500"/>
                                        <p:tgtEl>
                                          <p:spTgt spid="47"/>
                                        </p:tgtEl>
                                      </p:cBhvr>
                                    </p:animEffect>
                                  </p:childTnLst>
                                </p:cTn>
                              </p:par>
                              <p:par>
                                <p:cTn id="23" presetID="22" presetClass="entr" presetSubtype="4" fill="hold"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wipe(down)">
                                      <p:cBhvr>
                                        <p:cTn id="25" dur="500"/>
                                        <p:tgtEl>
                                          <p:spTgt spid="4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wipe(up)">
                                      <p:cBhvr>
                                        <p:cTn id="30" dur="500"/>
                                        <p:tgtEl>
                                          <p:spTgt spid="51"/>
                                        </p:tgtEl>
                                      </p:cBhvr>
                                    </p:animEffect>
                                  </p:child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0"/>
                                          </p:stCondLst>
                                        </p:cTn>
                                        <p:tgtEl>
                                          <p:spTgt spid="45"/>
                                        </p:tgtEl>
                                        <p:attrNameLst>
                                          <p:attrName>style.visibility</p:attrName>
                                        </p:attrNameLst>
                                      </p:cBhvr>
                                      <p:to>
                                        <p:strVal val="visible"/>
                                      </p:to>
                                    </p:set>
                                  </p:childTnLst>
                                </p:cTn>
                              </p:par>
                            </p:childTnLst>
                          </p:cTn>
                        </p:par>
                        <p:par>
                          <p:cTn id="34" fill="hold">
                            <p:stCondLst>
                              <p:cond delay="500"/>
                            </p:stCondLst>
                            <p:childTnLst>
                              <p:par>
                                <p:cTn id="35" presetID="1" presetClass="entr" presetSubtype="0" fill="hold" grpId="0" nodeType="after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34" grpId="0"/>
      <p:bldP spid="45"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p:cNvSpPr/>
          <p:nvPr/>
        </p:nvSpPr>
        <p:spPr>
          <a:xfrm>
            <a:off x="2261937" y="4014108"/>
            <a:ext cx="6037398" cy="1990746"/>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61" name="正方形/長方形 60"/>
          <p:cNvSpPr/>
          <p:nvPr/>
        </p:nvSpPr>
        <p:spPr>
          <a:xfrm>
            <a:off x="7057361" y="4617370"/>
            <a:ext cx="1139498" cy="131102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正方形/長方形 13"/>
          <p:cNvSpPr/>
          <p:nvPr/>
        </p:nvSpPr>
        <p:spPr>
          <a:xfrm>
            <a:off x="5762561" y="4611796"/>
            <a:ext cx="1223215" cy="131102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31" name="直線矢印コネクタ 30"/>
          <p:cNvCxnSpPr>
            <a:cxnSpLocks/>
          </p:cNvCxnSpPr>
          <p:nvPr/>
        </p:nvCxnSpPr>
        <p:spPr>
          <a:xfrm>
            <a:off x="1023582" y="3417246"/>
            <a:ext cx="910700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0" y="2823"/>
            <a:ext cx="12192000" cy="1239381"/>
          </a:xfrm>
        </p:spPr>
        <p:txBody>
          <a:bodyPr/>
          <a:lstStyle/>
          <a:p>
            <a:r>
              <a:rPr kumimoji="1" lang="en-US" altLang="ja-JP" dirty="0"/>
              <a:t>Material and Method: DA</a:t>
            </a:r>
            <a:endParaRPr kumimoji="1" lang="ja-JP" altLang="en-US" dirty="0"/>
          </a:p>
        </p:txBody>
      </p:sp>
      <p:cxnSp>
        <p:nvCxnSpPr>
          <p:cNvPr id="6" name="直線矢印コネクタ 5"/>
          <p:cNvCxnSpPr>
            <a:cxnSpLocks/>
          </p:cNvCxnSpPr>
          <p:nvPr/>
        </p:nvCxnSpPr>
        <p:spPr>
          <a:xfrm>
            <a:off x="1023582" y="4246627"/>
            <a:ext cx="910700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582363" y="2901932"/>
            <a:ext cx="1078173" cy="369332"/>
          </a:xfrm>
          <a:prstGeom prst="rect">
            <a:avLst/>
          </a:prstGeom>
          <a:noFill/>
        </p:spPr>
        <p:txBody>
          <a:bodyPr wrap="square" rtlCol="0">
            <a:spAutoFit/>
          </a:bodyPr>
          <a:lstStyle/>
          <a:p>
            <a:pPr algn="ctr"/>
            <a:r>
              <a:rPr kumimoji="1" lang="en-US" altLang="ja-JP" dirty="0"/>
              <a:t>y1850</a:t>
            </a:r>
            <a:endParaRPr kumimoji="1" lang="ja-JP" altLang="en-US" dirty="0"/>
          </a:p>
        </p:txBody>
      </p:sp>
      <p:cxnSp>
        <p:nvCxnSpPr>
          <p:cNvPr id="8" name="直線矢印コネクタ 7"/>
          <p:cNvCxnSpPr>
            <a:cxnSpLocks/>
          </p:cNvCxnSpPr>
          <p:nvPr/>
        </p:nvCxnSpPr>
        <p:spPr>
          <a:xfrm>
            <a:off x="2139705" y="4817102"/>
            <a:ext cx="589882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a:cxnSpLocks/>
          </p:cNvCxnSpPr>
          <p:nvPr/>
        </p:nvCxnSpPr>
        <p:spPr>
          <a:xfrm>
            <a:off x="2139701" y="5074843"/>
            <a:ext cx="589882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a:cxnSpLocks/>
          </p:cNvCxnSpPr>
          <p:nvPr/>
        </p:nvCxnSpPr>
        <p:spPr>
          <a:xfrm>
            <a:off x="2139700" y="5732343"/>
            <a:ext cx="589882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テキスト ボックス 26"/>
              <p:cNvSpPr txBox="1"/>
              <p:nvPr/>
            </p:nvSpPr>
            <p:spPr>
              <a:xfrm>
                <a:off x="3762496" y="5144194"/>
                <a:ext cx="242054"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ja-JP" altLang="en-US" sz="3200" i="1" smtClean="0">
                          <a:latin typeface="Cambria Math" panose="02040503050406030204" pitchFamily="18" charset="0"/>
                        </a:rPr>
                        <m:t>⋮</m:t>
                      </m:r>
                    </m:oMath>
                  </m:oMathPara>
                </a14:m>
                <a:endParaRPr kumimoji="1" lang="ja-JP" altLang="en-US" sz="3200" dirty="0"/>
              </a:p>
            </p:txBody>
          </p:sp>
        </mc:Choice>
        <mc:Fallback xmlns="">
          <p:sp>
            <p:nvSpPr>
              <p:cNvPr id="27" name="テキスト ボックス 26"/>
              <p:cNvSpPr txBox="1">
                <a:spLocks noRot="1" noChangeAspect="1" noMove="1" noResize="1" noEditPoints="1" noAdjustHandles="1" noChangeArrowheads="1" noChangeShapeType="1" noTextEdit="1"/>
              </p:cNvSpPr>
              <p:nvPr/>
            </p:nvSpPr>
            <p:spPr>
              <a:xfrm>
                <a:off x="3762496" y="5144194"/>
                <a:ext cx="242054" cy="492443"/>
              </a:xfrm>
              <a:prstGeom prst="rect">
                <a:avLst/>
              </a:prstGeom>
              <a:blipFill>
                <a:blip r:embed="rId3"/>
                <a:stretch>
                  <a:fillRect/>
                </a:stretch>
              </a:blipFill>
            </p:spPr>
            <p:txBody>
              <a:bodyPr/>
              <a:lstStyle/>
              <a:p>
                <a:r>
                  <a:rPr lang="ja-JP" altLang="en-US">
                    <a:noFill/>
                  </a:rPr>
                  <a:t> </a:t>
                </a:r>
              </a:p>
            </p:txBody>
          </p:sp>
        </mc:Fallback>
      </mc:AlternateContent>
      <p:sp>
        <p:nvSpPr>
          <p:cNvPr id="28" name="右中かっこ 27"/>
          <p:cNvSpPr/>
          <p:nvPr/>
        </p:nvSpPr>
        <p:spPr>
          <a:xfrm>
            <a:off x="8384369" y="4621222"/>
            <a:ext cx="236621" cy="123925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9" name="テキスト ボックス 28"/>
          <p:cNvSpPr txBox="1"/>
          <p:nvPr/>
        </p:nvSpPr>
        <p:spPr>
          <a:xfrm>
            <a:off x="8757349" y="4894367"/>
            <a:ext cx="3140242" cy="738664"/>
          </a:xfrm>
          <a:prstGeom prst="rect">
            <a:avLst/>
          </a:prstGeom>
          <a:noFill/>
        </p:spPr>
        <p:txBody>
          <a:bodyPr wrap="square" rtlCol="0">
            <a:spAutoFit/>
          </a:bodyPr>
          <a:lstStyle/>
          <a:p>
            <a:r>
              <a:rPr lang="en-US" altLang="ja-JP" dirty="0"/>
              <a:t>Ensemble run</a:t>
            </a:r>
          </a:p>
          <a:p>
            <a:r>
              <a:rPr kumimoji="1" lang="en-US" altLang="ja-JP" sz="2400" dirty="0"/>
              <a:t>100 member</a:t>
            </a:r>
            <a:endParaRPr kumimoji="1" lang="ja-JP" altLang="en-US" dirty="0"/>
          </a:p>
        </p:txBody>
      </p:sp>
      <p:sp>
        <p:nvSpPr>
          <p:cNvPr id="30" name="テキスト ボックス 29"/>
          <p:cNvSpPr txBox="1"/>
          <p:nvPr/>
        </p:nvSpPr>
        <p:spPr>
          <a:xfrm>
            <a:off x="1564517" y="2896628"/>
            <a:ext cx="1078173" cy="369332"/>
          </a:xfrm>
          <a:prstGeom prst="rect">
            <a:avLst/>
          </a:prstGeom>
          <a:noFill/>
        </p:spPr>
        <p:txBody>
          <a:bodyPr wrap="square" rtlCol="0">
            <a:spAutoFit/>
          </a:bodyPr>
          <a:lstStyle/>
          <a:p>
            <a:pPr algn="ctr"/>
            <a:r>
              <a:rPr kumimoji="1" lang="en-US" altLang="ja-JP" dirty="0"/>
              <a:t>y1851</a:t>
            </a:r>
            <a:endParaRPr kumimoji="1" lang="ja-JP" altLang="en-US" dirty="0"/>
          </a:p>
        </p:txBody>
      </p:sp>
      <p:cxnSp>
        <p:nvCxnSpPr>
          <p:cNvPr id="32" name="直線コネクタ 31"/>
          <p:cNvCxnSpPr>
            <a:cxnSpLocks/>
          </p:cNvCxnSpPr>
          <p:nvPr/>
        </p:nvCxnSpPr>
        <p:spPr>
          <a:xfrm>
            <a:off x="2079539" y="3297298"/>
            <a:ext cx="0" cy="2780293"/>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a:cxnSpLocks/>
          </p:cNvCxnSpPr>
          <p:nvPr/>
        </p:nvCxnSpPr>
        <p:spPr>
          <a:xfrm>
            <a:off x="5660396" y="3297298"/>
            <a:ext cx="0" cy="2780293"/>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5148896" y="2904969"/>
            <a:ext cx="1078173" cy="369332"/>
          </a:xfrm>
          <a:prstGeom prst="rect">
            <a:avLst/>
          </a:prstGeom>
          <a:noFill/>
        </p:spPr>
        <p:txBody>
          <a:bodyPr wrap="square" rtlCol="0">
            <a:spAutoFit/>
          </a:bodyPr>
          <a:lstStyle/>
          <a:p>
            <a:pPr algn="ctr"/>
            <a:r>
              <a:rPr kumimoji="1" lang="en-US" altLang="ja-JP" dirty="0"/>
              <a:t>y1855</a:t>
            </a:r>
            <a:endParaRPr kumimoji="1" lang="ja-JP" altLang="en-US" dirty="0"/>
          </a:p>
        </p:txBody>
      </p:sp>
      <p:sp>
        <p:nvSpPr>
          <p:cNvPr id="38" name="テキスト ボックス 37"/>
          <p:cNvSpPr txBox="1"/>
          <p:nvPr/>
        </p:nvSpPr>
        <p:spPr>
          <a:xfrm>
            <a:off x="10189650" y="4062236"/>
            <a:ext cx="1874921" cy="369332"/>
          </a:xfrm>
          <a:prstGeom prst="rect">
            <a:avLst/>
          </a:prstGeom>
          <a:noFill/>
        </p:spPr>
        <p:txBody>
          <a:bodyPr wrap="square" rtlCol="0">
            <a:spAutoFit/>
          </a:bodyPr>
          <a:lstStyle/>
          <a:p>
            <a:r>
              <a:rPr kumimoji="1" lang="en-US" altLang="ja-JP" dirty="0"/>
              <a:t>Nature Run</a:t>
            </a:r>
            <a:endParaRPr kumimoji="1" lang="ja-JP" altLang="en-US" dirty="0"/>
          </a:p>
        </p:txBody>
      </p:sp>
      <p:sp>
        <p:nvSpPr>
          <p:cNvPr id="40" name="テキスト ボックス 39"/>
          <p:cNvSpPr txBox="1"/>
          <p:nvPr/>
        </p:nvSpPr>
        <p:spPr>
          <a:xfrm>
            <a:off x="2798439" y="3146808"/>
            <a:ext cx="2069432" cy="400110"/>
          </a:xfrm>
          <a:prstGeom prst="rect">
            <a:avLst/>
          </a:prstGeom>
          <a:solidFill>
            <a:schemeClr val="bg1"/>
          </a:solidFill>
          <a:ln>
            <a:solidFill>
              <a:schemeClr val="tx1"/>
            </a:solidFill>
          </a:ln>
        </p:spPr>
        <p:txBody>
          <a:bodyPr wrap="square" rtlCol="0">
            <a:spAutoFit/>
          </a:bodyPr>
          <a:lstStyle/>
          <a:p>
            <a:pPr algn="ctr"/>
            <a:r>
              <a:rPr lang="en-US" altLang="ja-JP" sz="2000" dirty="0"/>
              <a:t>SST from CMIP5</a:t>
            </a:r>
            <a:endParaRPr kumimoji="1" lang="ja-JP" altLang="en-US" sz="2000" dirty="0"/>
          </a:p>
        </p:txBody>
      </p:sp>
      <p:sp>
        <p:nvSpPr>
          <p:cNvPr id="41" name="矢印: 下 40"/>
          <p:cNvSpPr/>
          <p:nvPr/>
        </p:nvSpPr>
        <p:spPr>
          <a:xfrm>
            <a:off x="3646665" y="3593893"/>
            <a:ext cx="372979" cy="369332"/>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44" name="コネクタ: カギ線 43"/>
          <p:cNvCxnSpPr>
            <a:cxnSpLocks/>
          </p:cNvCxnSpPr>
          <p:nvPr/>
        </p:nvCxnSpPr>
        <p:spPr>
          <a:xfrm rot="16200000" flipH="1">
            <a:off x="1579660" y="4327503"/>
            <a:ext cx="568725" cy="40697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コネクタ: カギ線 48"/>
          <p:cNvCxnSpPr/>
          <p:nvPr/>
        </p:nvCxnSpPr>
        <p:spPr>
          <a:xfrm rot="16200000" flipH="1">
            <a:off x="1394209" y="4386409"/>
            <a:ext cx="794809" cy="57718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コネクタ: カギ線 52"/>
          <p:cNvCxnSpPr>
            <a:cxnSpLocks/>
          </p:cNvCxnSpPr>
          <p:nvPr/>
        </p:nvCxnSpPr>
        <p:spPr>
          <a:xfrm rot="16200000" flipH="1">
            <a:off x="847421" y="4520454"/>
            <a:ext cx="1467869" cy="98215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pic>
        <p:nvPicPr>
          <p:cNvPr id="57" name="図 56"/>
          <p:cNvPicPr>
            <a:picLocks noChangeAspect="1"/>
          </p:cNvPicPr>
          <p:nvPr/>
        </p:nvPicPr>
        <p:blipFill rotWithShape="1">
          <a:blip r:embed="rId4">
            <a:extLst>
              <a:ext uri="{28A0092B-C50C-407E-A947-70E740481C1C}">
                <a14:useLocalDpi xmlns:a14="http://schemas.microsoft.com/office/drawing/2010/main" val="0"/>
              </a:ext>
            </a:extLst>
          </a:blip>
          <a:srcRect t="13860" r="3003" b="11404"/>
          <a:stretch/>
        </p:blipFill>
        <p:spPr>
          <a:xfrm>
            <a:off x="8692254" y="1027673"/>
            <a:ext cx="2573221" cy="1532086"/>
          </a:xfrm>
          <a:prstGeom prst="rect">
            <a:avLst/>
          </a:prstGeom>
        </p:spPr>
      </p:pic>
      <p:sp>
        <p:nvSpPr>
          <p:cNvPr id="58" name="テキスト ボックス 57"/>
          <p:cNvSpPr txBox="1"/>
          <p:nvPr/>
        </p:nvSpPr>
        <p:spPr>
          <a:xfrm>
            <a:off x="8553360" y="741037"/>
            <a:ext cx="2979822" cy="307777"/>
          </a:xfrm>
          <a:prstGeom prst="rect">
            <a:avLst/>
          </a:prstGeom>
          <a:noFill/>
        </p:spPr>
        <p:txBody>
          <a:bodyPr wrap="square" rtlCol="0">
            <a:spAutoFit/>
          </a:bodyPr>
          <a:lstStyle/>
          <a:p>
            <a:pPr algn="ctr"/>
            <a:r>
              <a:rPr kumimoji="1" lang="en-US" altLang="ja-JP" sz="1400" dirty="0"/>
              <a:t>Observation distribution (N=283)</a:t>
            </a:r>
            <a:endParaRPr kumimoji="1" lang="ja-JP" altLang="en-US" sz="1400" dirty="0"/>
          </a:p>
        </p:txBody>
      </p:sp>
      <p:sp>
        <p:nvSpPr>
          <p:cNvPr id="66" name="テキスト ボックス 65"/>
          <p:cNvSpPr txBox="1"/>
          <p:nvPr/>
        </p:nvSpPr>
        <p:spPr>
          <a:xfrm>
            <a:off x="6761748" y="1000958"/>
            <a:ext cx="2120233" cy="923330"/>
          </a:xfrm>
          <a:prstGeom prst="rect">
            <a:avLst/>
          </a:prstGeom>
          <a:noFill/>
        </p:spPr>
        <p:txBody>
          <a:bodyPr wrap="square" rtlCol="0">
            <a:spAutoFit/>
          </a:bodyPr>
          <a:lstStyle/>
          <a:p>
            <a:r>
              <a:rPr lang="en-US" altLang="ja-JP" dirty="0"/>
              <a:t>O</a:t>
            </a:r>
            <a:r>
              <a:rPr kumimoji="1" lang="en-US" altLang="ja-JP" dirty="0"/>
              <a:t>bservation:</a:t>
            </a:r>
          </a:p>
          <a:p>
            <a:r>
              <a:rPr lang="en-US" altLang="ja-JP" dirty="0"/>
              <a:t>Annual mean surface Temp.</a:t>
            </a:r>
            <a:endParaRPr kumimoji="1" lang="ja-JP" altLang="en-US" dirty="0"/>
          </a:p>
        </p:txBody>
      </p:sp>
      <p:sp>
        <p:nvSpPr>
          <p:cNvPr id="72" name="テキスト ボックス 71"/>
          <p:cNvSpPr txBox="1"/>
          <p:nvPr/>
        </p:nvSpPr>
        <p:spPr>
          <a:xfrm>
            <a:off x="348916" y="1357053"/>
            <a:ext cx="5921118" cy="1323439"/>
          </a:xfrm>
          <a:prstGeom prst="rect">
            <a:avLst/>
          </a:prstGeom>
          <a:noFill/>
        </p:spPr>
        <p:txBody>
          <a:bodyPr wrap="square" rtlCol="0">
            <a:spAutoFit/>
          </a:bodyPr>
          <a:lstStyle/>
          <a:p>
            <a:pPr marL="457200" indent="-457200">
              <a:buFont typeface="Wingdings" panose="05000000000000000000" pitchFamily="2" charset="2"/>
              <a:buChar char="u"/>
            </a:pPr>
            <a:r>
              <a:rPr kumimoji="1" lang="en-US" altLang="ja-JP" sz="2000" dirty="0"/>
              <a:t>Model: AGCM</a:t>
            </a:r>
            <a:r>
              <a:rPr lang="en-US" altLang="ja-JP" sz="2000" dirty="0"/>
              <a:t> SPEEDY</a:t>
            </a:r>
          </a:p>
          <a:p>
            <a:pPr marL="457200" indent="-457200">
              <a:buFont typeface="Wingdings" panose="05000000000000000000" pitchFamily="2" charset="2"/>
              <a:buChar char="u"/>
            </a:pPr>
            <a:r>
              <a:rPr kumimoji="1" lang="en-US" altLang="ja-JP" sz="2000" dirty="0"/>
              <a:t>Observation </a:t>
            </a:r>
            <a:r>
              <a:rPr lang="en-US" altLang="ja-JP" sz="2000" dirty="0"/>
              <a:t>network: Mann et al. (2008)</a:t>
            </a:r>
          </a:p>
          <a:p>
            <a:pPr marL="457200" indent="-457200">
              <a:buFont typeface="Wingdings" panose="05000000000000000000" pitchFamily="2" charset="2"/>
              <a:buChar char="u"/>
            </a:pPr>
            <a:r>
              <a:rPr kumimoji="1" lang="en-US" altLang="ja-JP" sz="2000" dirty="0"/>
              <a:t>Run 2-cycle with</a:t>
            </a:r>
          </a:p>
          <a:p>
            <a:pPr marL="914400" lvl="1" indent="-457200">
              <a:buFont typeface="Wingdings" panose="05000000000000000000" pitchFamily="2" charset="2"/>
              <a:buChar char="u"/>
            </a:pPr>
            <a:r>
              <a:rPr lang="en-US" altLang="ja-JP" sz="2000" dirty="0" err="1"/>
              <a:t>NoDA</a:t>
            </a:r>
            <a:r>
              <a:rPr lang="en-US" altLang="ja-JP" sz="2000" dirty="0"/>
              <a:t>, naïve, TAU, and IAU DA</a:t>
            </a:r>
            <a:endParaRPr kumimoji="1" lang="ja-JP" altLang="en-US" sz="2000" dirty="0"/>
          </a:p>
        </p:txBody>
      </p:sp>
      <p:sp>
        <p:nvSpPr>
          <p:cNvPr id="35" name="テキスト ボックス 34"/>
          <p:cNvSpPr txBox="1"/>
          <p:nvPr/>
        </p:nvSpPr>
        <p:spPr>
          <a:xfrm>
            <a:off x="10189649" y="3224561"/>
            <a:ext cx="1874921" cy="369332"/>
          </a:xfrm>
          <a:prstGeom prst="rect">
            <a:avLst/>
          </a:prstGeom>
          <a:noFill/>
        </p:spPr>
        <p:txBody>
          <a:bodyPr wrap="square" rtlCol="0">
            <a:spAutoFit/>
          </a:bodyPr>
          <a:lstStyle/>
          <a:p>
            <a:r>
              <a:rPr lang="en-US" altLang="ja-JP" dirty="0"/>
              <a:t>Observation</a:t>
            </a:r>
            <a:endParaRPr kumimoji="1" lang="ja-JP" altLang="en-US" dirty="0"/>
          </a:p>
        </p:txBody>
      </p:sp>
      <p:cxnSp>
        <p:nvCxnSpPr>
          <p:cNvPr id="5" name="直線矢印コネクタ 4"/>
          <p:cNvCxnSpPr/>
          <p:nvPr/>
        </p:nvCxnSpPr>
        <p:spPr>
          <a:xfrm flipV="1">
            <a:off x="8956965" y="3515745"/>
            <a:ext cx="0" cy="61054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8936184" y="3657601"/>
            <a:ext cx="2417616" cy="369332"/>
          </a:xfrm>
          <a:prstGeom prst="rect">
            <a:avLst/>
          </a:prstGeom>
          <a:noFill/>
        </p:spPr>
        <p:txBody>
          <a:bodyPr wrap="square" rtlCol="0">
            <a:spAutoFit/>
          </a:bodyPr>
          <a:lstStyle/>
          <a:p>
            <a:r>
              <a:rPr kumimoji="1" lang="en-US" altLang="ja-JP" dirty="0"/>
              <a:t>+Noise ~N(0,1)</a:t>
            </a:r>
            <a:endParaRPr kumimoji="1" lang="ja-JP" altLang="en-US" dirty="0"/>
          </a:p>
        </p:txBody>
      </p:sp>
      <p:sp>
        <p:nvSpPr>
          <p:cNvPr id="13" name="テキスト ボックス 12"/>
          <p:cNvSpPr txBox="1"/>
          <p:nvPr/>
        </p:nvSpPr>
        <p:spPr>
          <a:xfrm>
            <a:off x="3110815" y="6001772"/>
            <a:ext cx="1427607" cy="375162"/>
          </a:xfrm>
          <a:prstGeom prst="rect">
            <a:avLst/>
          </a:prstGeom>
          <a:noFill/>
        </p:spPr>
        <p:txBody>
          <a:bodyPr wrap="square" rtlCol="0">
            <a:spAutoFit/>
          </a:bodyPr>
          <a:lstStyle/>
          <a:p>
            <a:pPr algn="ctr"/>
            <a:r>
              <a:rPr kumimoji="1" lang="en-US" altLang="ja-JP" dirty="0"/>
              <a:t>Spin-up</a:t>
            </a:r>
            <a:endParaRPr kumimoji="1" lang="ja-JP" altLang="en-US" dirty="0"/>
          </a:p>
        </p:txBody>
      </p:sp>
      <p:cxnSp>
        <p:nvCxnSpPr>
          <p:cNvPr id="42" name="直線コネクタ 41"/>
          <p:cNvCxnSpPr>
            <a:cxnSpLocks/>
          </p:cNvCxnSpPr>
          <p:nvPr/>
        </p:nvCxnSpPr>
        <p:spPr>
          <a:xfrm>
            <a:off x="6914231" y="3270213"/>
            <a:ext cx="0" cy="3104235"/>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a:cxnSpLocks/>
          </p:cNvCxnSpPr>
          <p:nvPr/>
        </p:nvCxnSpPr>
        <p:spPr>
          <a:xfrm>
            <a:off x="8105151" y="3284855"/>
            <a:ext cx="0" cy="2780293"/>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6289991" y="2900779"/>
            <a:ext cx="1108336" cy="369332"/>
          </a:xfrm>
          <a:prstGeom prst="rect">
            <a:avLst/>
          </a:prstGeom>
          <a:noFill/>
        </p:spPr>
        <p:txBody>
          <a:bodyPr wrap="square" rtlCol="0">
            <a:spAutoFit/>
          </a:bodyPr>
          <a:lstStyle/>
          <a:p>
            <a:pPr algn="ctr"/>
            <a:r>
              <a:rPr kumimoji="1" lang="en-US" altLang="ja-JP" dirty="0"/>
              <a:t>y1856</a:t>
            </a:r>
            <a:endParaRPr kumimoji="1" lang="ja-JP" altLang="en-US" dirty="0"/>
          </a:p>
        </p:txBody>
      </p:sp>
      <p:sp>
        <p:nvSpPr>
          <p:cNvPr id="46" name="テキスト ボックス 45"/>
          <p:cNvSpPr txBox="1"/>
          <p:nvPr/>
        </p:nvSpPr>
        <p:spPr>
          <a:xfrm>
            <a:off x="7566064" y="2907102"/>
            <a:ext cx="1078173" cy="369332"/>
          </a:xfrm>
          <a:prstGeom prst="rect">
            <a:avLst/>
          </a:prstGeom>
          <a:noFill/>
        </p:spPr>
        <p:txBody>
          <a:bodyPr wrap="square" rtlCol="0">
            <a:spAutoFit/>
          </a:bodyPr>
          <a:lstStyle/>
          <a:p>
            <a:pPr algn="ctr"/>
            <a:r>
              <a:rPr kumimoji="1" lang="en-US" altLang="ja-JP" dirty="0"/>
              <a:t>y1857</a:t>
            </a:r>
            <a:endParaRPr kumimoji="1" lang="ja-JP" altLang="en-US" dirty="0"/>
          </a:p>
        </p:txBody>
      </p:sp>
      <p:grpSp>
        <p:nvGrpSpPr>
          <p:cNvPr id="24" name="グループ化 23"/>
          <p:cNvGrpSpPr/>
          <p:nvPr/>
        </p:nvGrpSpPr>
        <p:grpSpPr>
          <a:xfrm>
            <a:off x="6312973" y="3526136"/>
            <a:ext cx="155884" cy="1085660"/>
            <a:chOff x="11617017" y="4541459"/>
            <a:chExt cx="155884" cy="1085660"/>
          </a:xfrm>
        </p:grpSpPr>
        <p:cxnSp>
          <p:nvCxnSpPr>
            <p:cNvPr id="18" name="直線矢印コネクタ 17"/>
            <p:cNvCxnSpPr>
              <a:cxnSpLocks/>
            </p:cNvCxnSpPr>
            <p:nvPr/>
          </p:nvCxnSpPr>
          <p:spPr>
            <a:xfrm>
              <a:off x="11627427" y="5364705"/>
              <a:ext cx="0" cy="26241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フリーフォーム: 図形 19"/>
            <p:cNvSpPr/>
            <p:nvPr/>
          </p:nvSpPr>
          <p:spPr>
            <a:xfrm>
              <a:off x="11617017" y="5164282"/>
              <a:ext cx="155884" cy="206379"/>
            </a:xfrm>
            <a:custGeom>
              <a:avLst/>
              <a:gdLst>
                <a:gd name="connsiteX0" fmla="*/ 0 w 364364"/>
                <a:gd name="connsiteY0" fmla="*/ 0 h 592282"/>
                <a:gd name="connsiteX1" fmla="*/ 363682 w 364364"/>
                <a:gd name="connsiteY1" fmla="*/ 322118 h 592282"/>
                <a:gd name="connsiteX2" fmla="*/ 72736 w 364364"/>
                <a:gd name="connsiteY2" fmla="*/ 592282 h 592282"/>
                <a:gd name="connsiteX0" fmla="*/ 20782 w 291034"/>
                <a:gd name="connsiteY0" fmla="*/ 0 h 471719"/>
                <a:gd name="connsiteX1" fmla="*/ 290946 w 291034"/>
                <a:gd name="connsiteY1" fmla="*/ 201555 h 471719"/>
                <a:gd name="connsiteX2" fmla="*/ 0 w 291034"/>
                <a:gd name="connsiteY2" fmla="*/ 471719 h 471719"/>
                <a:gd name="connsiteX0" fmla="*/ 20782 w 291034"/>
                <a:gd name="connsiteY0" fmla="*/ 0 h 471719"/>
                <a:gd name="connsiteX1" fmla="*/ 290946 w 291034"/>
                <a:gd name="connsiteY1" fmla="*/ 237015 h 471719"/>
                <a:gd name="connsiteX2" fmla="*/ 0 w 291034"/>
                <a:gd name="connsiteY2" fmla="*/ 471719 h 471719"/>
                <a:gd name="connsiteX0" fmla="*/ 20782 w 291034"/>
                <a:gd name="connsiteY0" fmla="*/ 0 h 471719"/>
                <a:gd name="connsiteX1" fmla="*/ 290946 w 291034"/>
                <a:gd name="connsiteY1" fmla="*/ 237015 h 471719"/>
                <a:gd name="connsiteX2" fmla="*/ 0 w 291034"/>
                <a:gd name="connsiteY2" fmla="*/ 471719 h 471719"/>
                <a:gd name="connsiteX0" fmla="*/ 0 w 270184"/>
                <a:gd name="connsiteY0" fmla="*/ 0 h 471719"/>
                <a:gd name="connsiteX1" fmla="*/ 270164 w 270184"/>
                <a:gd name="connsiteY1" fmla="*/ 237015 h 471719"/>
                <a:gd name="connsiteX2" fmla="*/ 10391 w 270184"/>
                <a:gd name="connsiteY2" fmla="*/ 471719 h 471719"/>
              </a:gdLst>
              <a:ahLst/>
              <a:cxnLst>
                <a:cxn ang="0">
                  <a:pos x="connsiteX0" y="connsiteY0"/>
                </a:cxn>
                <a:cxn ang="0">
                  <a:pos x="connsiteX1" y="connsiteY1"/>
                </a:cxn>
                <a:cxn ang="0">
                  <a:pos x="connsiteX2" y="connsiteY2"/>
                </a:cxn>
              </a:cxnLst>
              <a:rect l="l" t="t" r="r" b="b"/>
              <a:pathLst>
                <a:path w="270184" h="471719">
                  <a:moveTo>
                    <a:pt x="0" y="0"/>
                  </a:moveTo>
                  <a:cubicBezTo>
                    <a:pt x="175779" y="111702"/>
                    <a:pt x="268432" y="158395"/>
                    <a:pt x="270164" y="237015"/>
                  </a:cubicBezTo>
                  <a:cubicBezTo>
                    <a:pt x="271896" y="315635"/>
                    <a:pt x="161925" y="385994"/>
                    <a:pt x="10391" y="471719"/>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3" name="直線コネクタ 22"/>
            <p:cNvCxnSpPr>
              <a:cxnSpLocks/>
            </p:cNvCxnSpPr>
            <p:nvPr/>
          </p:nvCxnSpPr>
          <p:spPr>
            <a:xfrm flipV="1">
              <a:off x="11617017" y="4541459"/>
              <a:ext cx="0" cy="6332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6" name="テキスト ボックス 55"/>
          <p:cNvSpPr txBox="1"/>
          <p:nvPr/>
        </p:nvSpPr>
        <p:spPr>
          <a:xfrm>
            <a:off x="5608409" y="5217572"/>
            <a:ext cx="1427607" cy="375162"/>
          </a:xfrm>
          <a:prstGeom prst="rect">
            <a:avLst/>
          </a:prstGeom>
          <a:noFill/>
        </p:spPr>
        <p:txBody>
          <a:bodyPr wrap="square" rtlCol="0">
            <a:spAutoFit/>
          </a:bodyPr>
          <a:lstStyle/>
          <a:p>
            <a:pPr algn="ctr"/>
            <a:r>
              <a:rPr lang="en-US" altLang="ja-JP" dirty="0">
                <a:solidFill>
                  <a:schemeClr val="bg1"/>
                </a:solidFill>
              </a:rPr>
              <a:t>Analysis</a:t>
            </a:r>
            <a:endParaRPr kumimoji="1" lang="ja-JP" altLang="en-US" dirty="0">
              <a:solidFill>
                <a:schemeClr val="bg1"/>
              </a:solidFill>
            </a:endParaRPr>
          </a:p>
        </p:txBody>
      </p:sp>
      <p:sp>
        <p:nvSpPr>
          <p:cNvPr id="59" name="テキスト ボックス 58"/>
          <p:cNvSpPr txBox="1"/>
          <p:nvPr/>
        </p:nvSpPr>
        <p:spPr>
          <a:xfrm>
            <a:off x="6842041" y="5999286"/>
            <a:ext cx="1427607" cy="375162"/>
          </a:xfrm>
          <a:prstGeom prst="rect">
            <a:avLst/>
          </a:prstGeom>
          <a:noFill/>
        </p:spPr>
        <p:txBody>
          <a:bodyPr wrap="square" rtlCol="0">
            <a:spAutoFit/>
          </a:bodyPr>
          <a:lstStyle/>
          <a:p>
            <a:pPr algn="ctr"/>
            <a:r>
              <a:rPr lang="en-US" altLang="ja-JP" dirty="0"/>
              <a:t>Forecast</a:t>
            </a:r>
            <a:endParaRPr kumimoji="1" lang="ja-JP" altLang="en-US" dirty="0"/>
          </a:p>
        </p:txBody>
      </p:sp>
      <p:sp>
        <p:nvSpPr>
          <p:cNvPr id="60" name="テキスト ボックス 59"/>
          <p:cNvSpPr txBox="1"/>
          <p:nvPr/>
        </p:nvSpPr>
        <p:spPr>
          <a:xfrm>
            <a:off x="5558169" y="5996502"/>
            <a:ext cx="1427607" cy="375162"/>
          </a:xfrm>
          <a:prstGeom prst="rect">
            <a:avLst/>
          </a:prstGeom>
          <a:noFill/>
        </p:spPr>
        <p:txBody>
          <a:bodyPr wrap="square" rtlCol="0">
            <a:spAutoFit/>
          </a:bodyPr>
          <a:lstStyle/>
          <a:p>
            <a:pPr algn="ctr"/>
            <a:r>
              <a:rPr lang="en-US" altLang="ja-JP" dirty="0"/>
              <a:t>Forecast</a:t>
            </a:r>
            <a:endParaRPr kumimoji="1" lang="ja-JP" altLang="en-US" dirty="0"/>
          </a:p>
        </p:txBody>
      </p:sp>
      <p:sp>
        <p:nvSpPr>
          <p:cNvPr id="62" name="テキスト ボックス 61"/>
          <p:cNvSpPr txBox="1"/>
          <p:nvPr/>
        </p:nvSpPr>
        <p:spPr>
          <a:xfrm>
            <a:off x="6871727" y="5214453"/>
            <a:ext cx="1427607" cy="375162"/>
          </a:xfrm>
          <a:prstGeom prst="rect">
            <a:avLst/>
          </a:prstGeom>
          <a:noFill/>
        </p:spPr>
        <p:txBody>
          <a:bodyPr wrap="square" rtlCol="0">
            <a:spAutoFit/>
          </a:bodyPr>
          <a:lstStyle/>
          <a:p>
            <a:pPr algn="ctr"/>
            <a:r>
              <a:rPr lang="en-US" altLang="ja-JP" dirty="0">
                <a:solidFill>
                  <a:schemeClr val="bg1"/>
                </a:solidFill>
              </a:rPr>
              <a:t>Analysis</a:t>
            </a:r>
            <a:endParaRPr kumimoji="1" lang="ja-JP" altLang="en-US" dirty="0">
              <a:solidFill>
                <a:schemeClr val="bg1"/>
              </a:solidFill>
            </a:endParaRPr>
          </a:p>
        </p:txBody>
      </p:sp>
      <p:grpSp>
        <p:nvGrpSpPr>
          <p:cNvPr id="67" name="グループ化 66"/>
          <p:cNvGrpSpPr/>
          <p:nvPr/>
        </p:nvGrpSpPr>
        <p:grpSpPr>
          <a:xfrm>
            <a:off x="7514535" y="3543376"/>
            <a:ext cx="155884" cy="1085660"/>
            <a:chOff x="11617017" y="4541459"/>
            <a:chExt cx="155884" cy="1085660"/>
          </a:xfrm>
        </p:grpSpPr>
        <p:cxnSp>
          <p:nvCxnSpPr>
            <p:cNvPr id="68" name="直線矢印コネクタ 67"/>
            <p:cNvCxnSpPr>
              <a:cxnSpLocks/>
            </p:cNvCxnSpPr>
            <p:nvPr/>
          </p:nvCxnSpPr>
          <p:spPr>
            <a:xfrm>
              <a:off x="11627427" y="5364705"/>
              <a:ext cx="0" cy="26241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9" name="フリーフォーム: 図形 68"/>
            <p:cNvSpPr/>
            <p:nvPr/>
          </p:nvSpPr>
          <p:spPr>
            <a:xfrm>
              <a:off x="11617017" y="5164282"/>
              <a:ext cx="155884" cy="206379"/>
            </a:xfrm>
            <a:custGeom>
              <a:avLst/>
              <a:gdLst>
                <a:gd name="connsiteX0" fmla="*/ 0 w 364364"/>
                <a:gd name="connsiteY0" fmla="*/ 0 h 592282"/>
                <a:gd name="connsiteX1" fmla="*/ 363682 w 364364"/>
                <a:gd name="connsiteY1" fmla="*/ 322118 h 592282"/>
                <a:gd name="connsiteX2" fmla="*/ 72736 w 364364"/>
                <a:gd name="connsiteY2" fmla="*/ 592282 h 592282"/>
                <a:gd name="connsiteX0" fmla="*/ 20782 w 291034"/>
                <a:gd name="connsiteY0" fmla="*/ 0 h 471719"/>
                <a:gd name="connsiteX1" fmla="*/ 290946 w 291034"/>
                <a:gd name="connsiteY1" fmla="*/ 201555 h 471719"/>
                <a:gd name="connsiteX2" fmla="*/ 0 w 291034"/>
                <a:gd name="connsiteY2" fmla="*/ 471719 h 471719"/>
                <a:gd name="connsiteX0" fmla="*/ 20782 w 291034"/>
                <a:gd name="connsiteY0" fmla="*/ 0 h 471719"/>
                <a:gd name="connsiteX1" fmla="*/ 290946 w 291034"/>
                <a:gd name="connsiteY1" fmla="*/ 237015 h 471719"/>
                <a:gd name="connsiteX2" fmla="*/ 0 w 291034"/>
                <a:gd name="connsiteY2" fmla="*/ 471719 h 471719"/>
                <a:gd name="connsiteX0" fmla="*/ 20782 w 291034"/>
                <a:gd name="connsiteY0" fmla="*/ 0 h 471719"/>
                <a:gd name="connsiteX1" fmla="*/ 290946 w 291034"/>
                <a:gd name="connsiteY1" fmla="*/ 237015 h 471719"/>
                <a:gd name="connsiteX2" fmla="*/ 0 w 291034"/>
                <a:gd name="connsiteY2" fmla="*/ 471719 h 471719"/>
                <a:gd name="connsiteX0" fmla="*/ 0 w 270184"/>
                <a:gd name="connsiteY0" fmla="*/ 0 h 471719"/>
                <a:gd name="connsiteX1" fmla="*/ 270164 w 270184"/>
                <a:gd name="connsiteY1" fmla="*/ 237015 h 471719"/>
                <a:gd name="connsiteX2" fmla="*/ 10391 w 270184"/>
                <a:gd name="connsiteY2" fmla="*/ 471719 h 471719"/>
              </a:gdLst>
              <a:ahLst/>
              <a:cxnLst>
                <a:cxn ang="0">
                  <a:pos x="connsiteX0" y="connsiteY0"/>
                </a:cxn>
                <a:cxn ang="0">
                  <a:pos x="connsiteX1" y="connsiteY1"/>
                </a:cxn>
                <a:cxn ang="0">
                  <a:pos x="connsiteX2" y="connsiteY2"/>
                </a:cxn>
              </a:cxnLst>
              <a:rect l="l" t="t" r="r" b="b"/>
              <a:pathLst>
                <a:path w="270184" h="471719">
                  <a:moveTo>
                    <a:pt x="0" y="0"/>
                  </a:moveTo>
                  <a:cubicBezTo>
                    <a:pt x="175779" y="111702"/>
                    <a:pt x="268432" y="158395"/>
                    <a:pt x="270164" y="237015"/>
                  </a:cubicBezTo>
                  <a:cubicBezTo>
                    <a:pt x="271896" y="315635"/>
                    <a:pt x="161925" y="385994"/>
                    <a:pt x="10391" y="471719"/>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70" name="直線コネクタ 69"/>
            <p:cNvCxnSpPr>
              <a:cxnSpLocks/>
            </p:cNvCxnSpPr>
            <p:nvPr/>
          </p:nvCxnSpPr>
          <p:spPr>
            <a:xfrm flipV="1">
              <a:off x="11617017" y="4541459"/>
              <a:ext cx="0" cy="6332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 name="スライド番号プレースホルダー 3">
            <a:extLst>
              <a:ext uri="{FF2B5EF4-FFF2-40B4-BE49-F238E27FC236}">
                <a16:creationId xmlns:a16="http://schemas.microsoft.com/office/drawing/2014/main" id="{647F80EC-88AA-4FB2-AC49-4AD8A0B14936}"/>
              </a:ext>
            </a:extLst>
          </p:cNvPr>
          <p:cNvSpPr>
            <a:spLocks noGrp="1"/>
          </p:cNvSpPr>
          <p:nvPr>
            <p:ph type="sldNum" sz="quarter" idx="12"/>
          </p:nvPr>
        </p:nvSpPr>
        <p:spPr/>
        <p:txBody>
          <a:bodyPr/>
          <a:lstStyle/>
          <a:p>
            <a:fld id="{A8BF0A9E-0348-47DD-BE55-B1BB891F4776}" type="slidenum">
              <a:rPr kumimoji="1" lang="ja-JP" altLang="en-US" smtClean="0"/>
              <a:t>26</a:t>
            </a:fld>
            <a:endParaRPr kumimoji="1" lang="ja-JP" altLang="en-US"/>
          </a:p>
        </p:txBody>
      </p:sp>
    </p:spTree>
    <p:extLst>
      <p:ext uri="{BB962C8B-B14F-4D97-AF65-F5344CB8AC3E}">
        <p14:creationId xmlns:p14="http://schemas.microsoft.com/office/powerpoint/2010/main" val="11799973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グループ化 60"/>
          <p:cNvGrpSpPr/>
          <p:nvPr/>
        </p:nvGrpSpPr>
        <p:grpSpPr>
          <a:xfrm>
            <a:off x="3203671" y="1393200"/>
            <a:ext cx="8875059" cy="4223414"/>
            <a:chOff x="1810800" y="1393200"/>
            <a:chExt cx="8875059" cy="4223414"/>
          </a:xfrm>
        </p:grpSpPr>
        <p:pic>
          <p:nvPicPr>
            <p:cNvPr id="4" name="図 3"/>
            <p:cNvPicPr>
              <a:picLocks noChangeAspect="1"/>
            </p:cNvPicPr>
            <p:nvPr/>
          </p:nvPicPr>
          <p:blipFill rotWithShape="1">
            <a:blip r:embed="rId3">
              <a:extLst>
                <a:ext uri="{28A0092B-C50C-407E-A947-70E740481C1C}">
                  <a14:useLocalDpi xmlns:a14="http://schemas.microsoft.com/office/drawing/2010/main" val="0"/>
                </a:ext>
              </a:extLst>
            </a:blip>
            <a:srcRect t="18113" b="20303"/>
            <a:stretch/>
          </p:blipFill>
          <p:spPr>
            <a:xfrm>
              <a:off x="1810800" y="1393200"/>
              <a:ext cx="8875059" cy="4223414"/>
            </a:xfrm>
            <a:prstGeom prst="rect">
              <a:avLst/>
            </a:prstGeom>
          </p:spPr>
        </p:pic>
        <mc:AlternateContent xmlns:mc="http://schemas.openxmlformats.org/markup-compatibility/2006" xmlns:a14="http://schemas.microsoft.com/office/drawing/2010/main">
          <mc:Choice Requires="a14">
            <p:sp>
              <p:nvSpPr>
                <p:cNvPr id="57" name="テキスト ボックス 56"/>
                <p:cNvSpPr txBox="1"/>
                <p:nvPr/>
              </p:nvSpPr>
              <p:spPr>
                <a:xfrm>
                  <a:off x="2597727" y="1393200"/>
                  <a:ext cx="3231573" cy="474682"/>
                </a:xfrm>
                <a:prstGeom prst="rect">
                  <a:avLst/>
                </a:prstGeom>
                <a:solidFill>
                  <a:schemeClr val="bg1"/>
                </a:solidFill>
              </p:spPr>
              <p:txBody>
                <a:bodyPr wrap="square" rtlCol="0">
                  <a:spAutoFit/>
                </a:bodyPr>
                <a:lstStyle/>
                <a:p>
                  <a:pPr algn="ctr"/>
                  <a14:m>
                    <m:oMathPara xmlns:m="http://schemas.openxmlformats.org/officeDocument/2006/math">
                      <m:oMathParaPr>
                        <m:jc m:val="centerGroup"/>
                      </m:oMathParaPr>
                      <m:oMath xmlns:m="http://schemas.openxmlformats.org/officeDocument/2006/math">
                        <m:acc>
                          <m:accPr>
                            <m:chr m:val="̅"/>
                            <m:ctrlPr>
                              <a:rPr lang="en-US" altLang="ja-JP" i="1" smtClean="0">
                                <a:latin typeface="Cambria Math" panose="02040503050406030204" pitchFamily="18" charset="0"/>
                              </a:rPr>
                            </m:ctrlPr>
                          </m:accPr>
                          <m:e>
                            <m:sSubSup>
                              <m:sSubSupPr>
                                <m:ctrlPr>
                                  <a:rPr lang="en-US" altLang="ja-JP" i="1">
                                    <a:latin typeface="Cambria Math" panose="02040503050406030204" pitchFamily="18" charset="0"/>
                                  </a:rPr>
                                </m:ctrlPr>
                              </m:sSubSupPr>
                              <m:e>
                                <m:r>
                                  <a:rPr lang="en-US" altLang="ja-JP" b="1">
                                    <a:latin typeface="Cambria Math" panose="02040503050406030204" pitchFamily="18" charset="0"/>
                                  </a:rPr>
                                  <m:t>𝐗</m:t>
                                </m:r>
                              </m:e>
                              <m:sub>
                                <m:r>
                                  <a:rPr lang="en-US" altLang="ja-JP" b="0" i="1" smtClean="0">
                                    <a:latin typeface="Cambria Math" panose="02040503050406030204" pitchFamily="18" charset="0"/>
                                  </a:rPr>
                                  <m:t>𝑁𝑜𝐷𝐴</m:t>
                                </m:r>
                              </m:sub>
                              <m:sup>
                                <m:r>
                                  <a:rPr lang="en-US" altLang="ja-JP" b="0" i="1" smtClean="0">
                                    <a:latin typeface="Cambria Math" panose="02040503050406030204" pitchFamily="18" charset="0"/>
                                  </a:rPr>
                                  <m:t>𝑓</m:t>
                                </m:r>
                              </m:sup>
                            </m:sSubSup>
                          </m:e>
                        </m:acc>
                        <m:r>
                          <a:rPr lang="en-US" altLang="ja-JP" i="1">
                            <a:latin typeface="Cambria Math" panose="02040503050406030204" pitchFamily="18" charset="0"/>
                          </a:rPr>
                          <m:t>−</m:t>
                        </m:r>
                        <m:sSup>
                          <m:sSupPr>
                            <m:ctrlPr>
                              <a:rPr lang="en-US" altLang="ja-JP" b="0" i="1" smtClean="0">
                                <a:latin typeface="Cambria Math" panose="02040503050406030204" pitchFamily="18" charset="0"/>
                              </a:rPr>
                            </m:ctrlPr>
                          </m:sSupPr>
                          <m:e>
                            <m:r>
                              <a:rPr lang="en-US" altLang="ja-JP" b="1" i="0" smtClean="0">
                                <a:latin typeface="Cambria Math" panose="02040503050406030204" pitchFamily="18" charset="0"/>
                              </a:rPr>
                              <m:t>𝐗</m:t>
                            </m:r>
                          </m:e>
                          <m:sup>
                            <m:r>
                              <a:rPr lang="en-US" altLang="ja-JP" b="0" i="1" smtClean="0">
                                <a:latin typeface="Cambria Math" panose="02040503050406030204" pitchFamily="18" charset="0"/>
                              </a:rPr>
                              <m:t>𝑡</m:t>
                            </m:r>
                          </m:sup>
                        </m:sSup>
                      </m:oMath>
                    </m:oMathPara>
                  </a14:m>
                  <a:endParaRPr kumimoji="1" lang="ja-JP" altLang="en-US" dirty="0"/>
                </a:p>
              </p:txBody>
            </p:sp>
          </mc:Choice>
          <mc:Fallback xmlns="">
            <p:sp>
              <p:nvSpPr>
                <p:cNvPr id="57" name="テキスト ボックス 56"/>
                <p:cNvSpPr txBox="1">
                  <a:spLocks noRot="1" noChangeAspect="1" noMove="1" noResize="1" noEditPoints="1" noAdjustHandles="1" noChangeArrowheads="1" noChangeShapeType="1" noTextEdit="1"/>
                </p:cNvSpPr>
                <p:nvPr/>
              </p:nvSpPr>
              <p:spPr>
                <a:xfrm>
                  <a:off x="2597727" y="1393200"/>
                  <a:ext cx="3231573" cy="474682"/>
                </a:xfrm>
                <a:prstGeom prst="rect">
                  <a:avLst/>
                </a:prstGeom>
                <a:blipFill>
                  <a:blip r:embed="rId4"/>
                  <a:stretch>
                    <a:fillRect b="-259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8" name="テキスト ボックス 57"/>
                <p:cNvSpPr txBox="1"/>
                <p:nvPr/>
              </p:nvSpPr>
              <p:spPr>
                <a:xfrm>
                  <a:off x="6223002" y="1455546"/>
                  <a:ext cx="3231573" cy="400879"/>
                </a:xfrm>
                <a:prstGeom prst="rect">
                  <a:avLst/>
                </a:prstGeom>
                <a:solidFill>
                  <a:schemeClr val="bg1"/>
                </a:solidFill>
              </p:spPr>
              <p:txBody>
                <a:bodyPr wrap="square" rtlCol="0">
                  <a:spAutoFit/>
                </a:bodyPr>
                <a:lstStyle/>
                <a:p>
                  <a:pPr algn="ctr"/>
                  <a14:m>
                    <m:oMathPara xmlns:m="http://schemas.openxmlformats.org/officeDocument/2006/math">
                      <m:oMathParaPr>
                        <m:jc m:val="centerGroup"/>
                      </m:oMathParaPr>
                      <m:oMath xmlns:m="http://schemas.openxmlformats.org/officeDocument/2006/math">
                        <m:acc>
                          <m:accPr>
                            <m:chr m:val="̅"/>
                            <m:ctrlPr>
                              <a:rPr lang="en-US" altLang="ja-JP" i="1" smtClean="0">
                                <a:latin typeface="Cambria Math" panose="02040503050406030204" pitchFamily="18" charset="0"/>
                              </a:rPr>
                            </m:ctrlPr>
                          </m:accPr>
                          <m:e>
                            <m:sSubSup>
                              <m:sSubSupPr>
                                <m:ctrlPr>
                                  <a:rPr lang="en-US" altLang="ja-JP" i="1">
                                    <a:latin typeface="Cambria Math" panose="02040503050406030204" pitchFamily="18" charset="0"/>
                                  </a:rPr>
                                </m:ctrlPr>
                              </m:sSubSupPr>
                              <m:e>
                                <m:r>
                                  <a:rPr lang="en-US" altLang="ja-JP" b="1">
                                    <a:latin typeface="Cambria Math" panose="02040503050406030204" pitchFamily="18" charset="0"/>
                                  </a:rPr>
                                  <m:t>𝐗</m:t>
                                </m:r>
                              </m:e>
                              <m:sub>
                                <m:r>
                                  <a:rPr lang="en-US" altLang="ja-JP" i="1">
                                    <a:latin typeface="Cambria Math" panose="02040503050406030204" pitchFamily="18" charset="0"/>
                                  </a:rPr>
                                  <m:t>𝑁𝑎𝑖𝑣𝑒</m:t>
                                </m:r>
                              </m:sub>
                              <m:sup>
                                <m:r>
                                  <a:rPr lang="en-US" altLang="ja-JP" i="1">
                                    <a:latin typeface="Cambria Math" panose="02040503050406030204" pitchFamily="18" charset="0"/>
                                  </a:rPr>
                                  <m:t>𝑎</m:t>
                                </m:r>
                              </m:sup>
                            </m:sSubSup>
                          </m:e>
                        </m:acc>
                        <m:r>
                          <a:rPr lang="en-US" altLang="ja-JP" i="1">
                            <a:latin typeface="Cambria Math" panose="02040503050406030204" pitchFamily="18" charset="0"/>
                          </a:rPr>
                          <m:t>−</m:t>
                        </m:r>
                        <m:sSup>
                          <m:sSupPr>
                            <m:ctrlPr>
                              <a:rPr lang="en-US" altLang="ja-JP" b="0" i="1" smtClean="0">
                                <a:latin typeface="Cambria Math" panose="02040503050406030204" pitchFamily="18" charset="0"/>
                              </a:rPr>
                            </m:ctrlPr>
                          </m:sSupPr>
                          <m:e>
                            <m:r>
                              <a:rPr lang="en-US" altLang="ja-JP" b="1" i="0" smtClean="0">
                                <a:latin typeface="Cambria Math" panose="02040503050406030204" pitchFamily="18" charset="0"/>
                              </a:rPr>
                              <m:t>𝐗</m:t>
                            </m:r>
                          </m:e>
                          <m:sup>
                            <m:r>
                              <a:rPr lang="en-US" altLang="ja-JP" b="0" i="1" smtClean="0">
                                <a:latin typeface="Cambria Math" panose="02040503050406030204" pitchFamily="18" charset="0"/>
                              </a:rPr>
                              <m:t>𝑡</m:t>
                            </m:r>
                          </m:sup>
                        </m:sSup>
                      </m:oMath>
                    </m:oMathPara>
                  </a14:m>
                  <a:endParaRPr kumimoji="1" lang="ja-JP" altLang="en-US" dirty="0"/>
                </a:p>
              </p:txBody>
            </p:sp>
          </mc:Choice>
          <mc:Fallback xmlns="">
            <p:sp>
              <p:nvSpPr>
                <p:cNvPr id="58" name="テキスト ボックス 57"/>
                <p:cNvSpPr txBox="1">
                  <a:spLocks noRot="1" noChangeAspect="1" noMove="1" noResize="1" noEditPoints="1" noAdjustHandles="1" noChangeArrowheads="1" noChangeShapeType="1" noTextEdit="1"/>
                </p:cNvSpPr>
                <p:nvPr/>
              </p:nvSpPr>
              <p:spPr>
                <a:xfrm>
                  <a:off x="6223002" y="1455546"/>
                  <a:ext cx="3231573" cy="400879"/>
                </a:xfrm>
                <a:prstGeom prst="rect">
                  <a:avLst/>
                </a:prstGeom>
                <a:blipFill>
                  <a:blip r:embed="rId5"/>
                  <a:stretch>
                    <a:fillRect b="-303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9" name="テキスト ボックス 58"/>
                <p:cNvSpPr txBox="1"/>
                <p:nvPr/>
              </p:nvSpPr>
              <p:spPr>
                <a:xfrm>
                  <a:off x="2597727" y="3067075"/>
                  <a:ext cx="3231573" cy="397096"/>
                </a:xfrm>
                <a:prstGeom prst="rect">
                  <a:avLst/>
                </a:prstGeom>
                <a:solidFill>
                  <a:schemeClr val="bg1"/>
                </a:solidFill>
              </p:spPr>
              <p:txBody>
                <a:bodyPr wrap="square" rtlCol="0">
                  <a:spAutoFit/>
                </a:bodyPr>
                <a:lstStyle/>
                <a:p>
                  <a:pPr algn="ctr"/>
                  <a14:m>
                    <m:oMathPara xmlns:m="http://schemas.openxmlformats.org/officeDocument/2006/math">
                      <m:oMathParaPr>
                        <m:jc m:val="centerGroup"/>
                      </m:oMathParaPr>
                      <m:oMath xmlns:m="http://schemas.openxmlformats.org/officeDocument/2006/math">
                        <m:acc>
                          <m:accPr>
                            <m:chr m:val="̅"/>
                            <m:ctrlPr>
                              <a:rPr lang="en-US" altLang="ja-JP" i="1" smtClean="0">
                                <a:latin typeface="Cambria Math" panose="02040503050406030204" pitchFamily="18" charset="0"/>
                              </a:rPr>
                            </m:ctrlPr>
                          </m:accPr>
                          <m:e>
                            <m:sSubSup>
                              <m:sSubSupPr>
                                <m:ctrlPr>
                                  <a:rPr lang="en-US" altLang="ja-JP" i="1">
                                    <a:latin typeface="Cambria Math" panose="02040503050406030204" pitchFamily="18" charset="0"/>
                                  </a:rPr>
                                </m:ctrlPr>
                              </m:sSubSupPr>
                              <m:e>
                                <m:r>
                                  <a:rPr lang="en-US" altLang="ja-JP" b="1">
                                    <a:latin typeface="Cambria Math" panose="02040503050406030204" pitchFamily="18" charset="0"/>
                                  </a:rPr>
                                  <m:t>𝐗</m:t>
                                </m:r>
                              </m:e>
                              <m:sub>
                                <m:r>
                                  <a:rPr lang="en-US" altLang="ja-JP" b="0" i="1" smtClean="0">
                                    <a:latin typeface="Cambria Math" panose="02040503050406030204" pitchFamily="18" charset="0"/>
                                  </a:rPr>
                                  <m:t>𝐼𝐴𝑈</m:t>
                                </m:r>
                              </m:sub>
                              <m:sup>
                                <m:r>
                                  <a:rPr lang="en-US" altLang="ja-JP" i="1">
                                    <a:latin typeface="Cambria Math" panose="02040503050406030204" pitchFamily="18" charset="0"/>
                                  </a:rPr>
                                  <m:t>𝑎</m:t>
                                </m:r>
                              </m:sup>
                            </m:sSubSup>
                          </m:e>
                        </m:acc>
                        <m:r>
                          <a:rPr lang="en-US" altLang="ja-JP" i="1">
                            <a:latin typeface="Cambria Math" panose="02040503050406030204" pitchFamily="18" charset="0"/>
                          </a:rPr>
                          <m:t>−</m:t>
                        </m:r>
                        <m:sSup>
                          <m:sSupPr>
                            <m:ctrlPr>
                              <a:rPr lang="en-US" altLang="ja-JP" i="1">
                                <a:latin typeface="Cambria Math" panose="02040503050406030204" pitchFamily="18" charset="0"/>
                              </a:rPr>
                            </m:ctrlPr>
                          </m:sSupPr>
                          <m:e>
                            <m:r>
                              <a:rPr lang="en-US" altLang="ja-JP" b="1">
                                <a:latin typeface="Cambria Math" panose="02040503050406030204" pitchFamily="18" charset="0"/>
                              </a:rPr>
                              <m:t>𝐗</m:t>
                            </m:r>
                          </m:e>
                          <m:sup>
                            <m:r>
                              <a:rPr lang="en-US" altLang="ja-JP" i="1">
                                <a:latin typeface="Cambria Math" panose="02040503050406030204" pitchFamily="18" charset="0"/>
                              </a:rPr>
                              <m:t>𝑡</m:t>
                            </m:r>
                          </m:sup>
                        </m:sSup>
                      </m:oMath>
                    </m:oMathPara>
                  </a14:m>
                  <a:endParaRPr kumimoji="1" lang="ja-JP" altLang="en-US" dirty="0"/>
                </a:p>
              </p:txBody>
            </p:sp>
          </mc:Choice>
          <mc:Fallback xmlns="">
            <p:sp>
              <p:nvSpPr>
                <p:cNvPr id="59" name="テキスト ボックス 58"/>
                <p:cNvSpPr txBox="1">
                  <a:spLocks noRot="1" noChangeAspect="1" noMove="1" noResize="1" noEditPoints="1" noAdjustHandles="1" noChangeArrowheads="1" noChangeShapeType="1" noTextEdit="1"/>
                </p:cNvSpPr>
                <p:nvPr/>
              </p:nvSpPr>
              <p:spPr>
                <a:xfrm>
                  <a:off x="2597727" y="3067075"/>
                  <a:ext cx="3231573" cy="397096"/>
                </a:xfrm>
                <a:prstGeom prst="rect">
                  <a:avLst/>
                </a:prstGeom>
                <a:blipFill>
                  <a:blip r:embed="rId6"/>
                  <a:stretch>
                    <a:fillRect b="-307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0" name="テキスト ボックス 59"/>
                <p:cNvSpPr txBox="1"/>
                <p:nvPr/>
              </p:nvSpPr>
              <p:spPr>
                <a:xfrm>
                  <a:off x="6223001" y="3067074"/>
                  <a:ext cx="3231573" cy="397096"/>
                </a:xfrm>
                <a:prstGeom prst="rect">
                  <a:avLst/>
                </a:prstGeom>
                <a:solidFill>
                  <a:schemeClr val="bg1"/>
                </a:solidFill>
              </p:spPr>
              <p:txBody>
                <a:bodyPr wrap="square" rtlCol="0">
                  <a:spAutoFit/>
                </a:bodyPr>
                <a:lstStyle/>
                <a:p>
                  <a:pPr algn="ctr"/>
                  <a14:m>
                    <m:oMathPara xmlns:m="http://schemas.openxmlformats.org/officeDocument/2006/math">
                      <m:oMathParaPr>
                        <m:jc m:val="centerGroup"/>
                      </m:oMathParaPr>
                      <m:oMath xmlns:m="http://schemas.openxmlformats.org/officeDocument/2006/math">
                        <m:acc>
                          <m:accPr>
                            <m:chr m:val="̅"/>
                            <m:ctrlPr>
                              <a:rPr lang="en-US" altLang="ja-JP" i="1" smtClean="0">
                                <a:latin typeface="Cambria Math" panose="02040503050406030204" pitchFamily="18" charset="0"/>
                              </a:rPr>
                            </m:ctrlPr>
                          </m:accPr>
                          <m:e>
                            <m:sSubSup>
                              <m:sSubSupPr>
                                <m:ctrlPr>
                                  <a:rPr lang="en-US" altLang="ja-JP" i="1">
                                    <a:latin typeface="Cambria Math" panose="02040503050406030204" pitchFamily="18" charset="0"/>
                                  </a:rPr>
                                </m:ctrlPr>
                              </m:sSubSupPr>
                              <m:e>
                                <m:r>
                                  <a:rPr lang="en-US" altLang="ja-JP" b="1">
                                    <a:latin typeface="Cambria Math" panose="02040503050406030204" pitchFamily="18" charset="0"/>
                                  </a:rPr>
                                  <m:t>𝐗</m:t>
                                </m:r>
                              </m:e>
                              <m:sub>
                                <m:r>
                                  <a:rPr lang="en-US" altLang="ja-JP" b="0" i="1" smtClean="0">
                                    <a:latin typeface="Cambria Math" panose="02040503050406030204" pitchFamily="18" charset="0"/>
                                  </a:rPr>
                                  <m:t>𝑇𝐴𝑈</m:t>
                                </m:r>
                              </m:sub>
                              <m:sup>
                                <m:r>
                                  <a:rPr lang="en-US" altLang="ja-JP" i="1">
                                    <a:latin typeface="Cambria Math" panose="02040503050406030204" pitchFamily="18" charset="0"/>
                                  </a:rPr>
                                  <m:t>𝑎</m:t>
                                </m:r>
                              </m:sup>
                            </m:sSubSup>
                          </m:e>
                        </m:acc>
                        <m:r>
                          <a:rPr lang="en-US" altLang="ja-JP" i="1">
                            <a:latin typeface="Cambria Math" panose="02040503050406030204" pitchFamily="18" charset="0"/>
                          </a:rPr>
                          <m:t>−</m:t>
                        </m:r>
                        <m:sSup>
                          <m:sSupPr>
                            <m:ctrlPr>
                              <a:rPr lang="en-US" altLang="ja-JP" i="1">
                                <a:latin typeface="Cambria Math" panose="02040503050406030204" pitchFamily="18" charset="0"/>
                              </a:rPr>
                            </m:ctrlPr>
                          </m:sSupPr>
                          <m:e>
                            <m:r>
                              <a:rPr lang="en-US" altLang="ja-JP" b="1">
                                <a:latin typeface="Cambria Math" panose="02040503050406030204" pitchFamily="18" charset="0"/>
                              </a:rPr>
                              <m:t>𝐗</m:t>
                            </m:r>
                          </m:e>
                          <m:sup>
                            <m:r>
                              <a:rPr lang="en-US" altLang="ja-JP" i="1">
                                <a:latin typeface="Cambria Math" panose="02040503050406030204" pitchFamily="18" charset="0"/>
                              </a:rPr>
                              <m:t>𝑡</m:t>
                            </m:r>
                          </m:sup>
                        </m:sSup>
                      </m:oMath>
                    </m:oMathPara>
                  </a14:m>
                  <a:endParaRPr kumimoji="1" lang="ja-JP" altLang="en-US" dirty="0"/>
                </a:p>
              </p:txBody>
            </p:sp>
          </mc:Choice>
          <mc:Fallback xmlns="">
            <p:sp>
              <p:nvSpPr>
                <p:cNvPr id="60" name="テキスト ボックス 59"/>
                <p:cNvSpPr txBox="1">
                  <a:spLocks noRot="1" noChangeAspect="1" noMove="1" noResize="1" noEditPoints="1" noAdjustHandles="1" noChangeArrowheads="1" noChangeShapeType="1" noTextEdit="1"/>
                </p:cNvSpPr>
                <p:nvPr/>
              </p:nvSpPr>
              <p:spPr>
                <a:xfrm>
                  <a:off x="6223001" y="3067074"/>
                  <a:ext cx="3231573" cy="397096"/>
                </a:xfrm>
                <a:prstGeom prst="rect">
                  <a:avLst/>
                </a:prstGeom>
                <a:blipFill>
                  <a:blip r:embed="rId7"/>
                  <a:stretch>
                    <a:fillRect b="-3077"/>
                  </a:stretch>
                </a:blipFill>
              </p:spPr>
              <p:txBody>
                <a:bodyPr/>
                <a:lstStyle/>
                <a:p>
                  <a:r>
                    <a:rPr lang="ja-JP" altLang="en-US">
                      <a:noFill/>
                    </a:rPr>
                    <a:t> </a:t>
                  </a:r>
                </a:p>
              </p:txBody>
            </p:sp>
          </mc:Fallback>
        </mc:AlternateContent>
      </p:grpSp>
      <p:grpSp>
        <p:nvGrpSpPr>
          <p:cNvPr id="56" name="グループ化 55"/>
          <p:cNvGrpSpPr/>
          <p:nvPr/>
        </p:nvGrpSpPr>
        <p:grpSpPr>
          <a:xfrm>
            <a:off x="3203741" y="1393200"/>
            <a:ext cx="8875059" cy="4224818"/>
            <a:chOff x="1810870" y="1393200"/>
            <a:chExt cx="8875059" cy="4224818"/>
          </a:xfrm>
        </p:grpSpPr>
        <p:pic>
          <p:nvPicPr>
            <p:cNvPr id="5" name="図 4"/>
            <p:cNvPicPr>
              <a:picLocks noChangeAspect="1"/>
            </p:cNvPicPr>
            <p:nvPr/>
          </p:nvPicPr>
          <p:blipFill rotWithShape="1">
            <a:blip r:embed="rId8">
              <a:extLst>
                <a:ext uri="{28A0092B-C50C-407E-A947-70E740481C1C}">
                  <a14:useLocalDpi xmlns:a14="http://schemas.microsoft.com/office/drawing/2010/main" val="0"/>
                </a:ext>
              </a:extLst>
            </a:blip>
            <a:srcRect t="18113" b="20303"/>
            <a:stretch/>
          </p:blipFill>
          <p:spPr>
            <a:xfrm>
              <a:off x="1810870" y="1394604"/>
              <a:ext cx="8875059" cy="4223414"/>
            </a:xfrm>
            <a:prstGeom prst="rect">
              <a:avLst/>
            </a:prstGeom>
          </p:spPr>
        </p:pic>
        <mc:AlternateContent xmlns:mc="http://schemas.openxmlformats.org/markup-compatibility/2006" xmlns:a14="http://schemas.microsoft.com/office/drawing/2010/main">
          <mc:Choice Requires="a14">
            <p:sp>
              <p:nvSpPr>
                <p:cNvPr id="51" name="テキスト ボックス 50"/>
                <p:cNvSpPr txBox="1"/>
                <p:nvPr/>
              </p:nvSpPr>
              <p:spPr>
                <a:xfrm>
                  <a:off x="2597727" y="1393200"/>
                  <a:ext cx="3231573" cy="474682"/>
                </a:xfrm>
                <a:prstGeom prst="rect">
                  <a:avLst/>
                </a:prstGeom>
                <a:solidFill>
                  <a:schemeClr val="bg1"/>
                </a:solidFill>
              </p:spPr>
              <p:txBody>
                <a:bodyPr wrap="square" rtlCol="0">
                  <a:spAutoFit/>
                </a:bodyPr>
                <a:lstStyle/>
                <a:p>
                  <a:pPr algn="ctr"/>
                  <a14:m>
                    <m:oMathPara xmlns:m="http://schemas.openxmlformats.org/officeDocument/2006/math">
                      <m:oMathParaPr>
                        <m:jc m:val="centerGroup"/>
                      </m:oMathParaPr>
                      <m:oMath xmlns:m="http://schemas.openxmlformats.org/officeDocument/2006/math">
                        <m:acc>
                          <m:accPr>
                            <m:chr m:val="̅"/>
                            <m:ctrlPr>
                              <a:rPr kumimoji="1" lang="en-US" altLang="ja-JP" b="0" i="1" smtClean="0">
                                <a:latin typeface="Cambria Math" panose="02040503050406030204" pitchFamily="18" charset="0"/>
                              </a:rPr>
                            </m:ctrlPr>
                          </m:accPr>
                          <m:e>
                            <m:sSubSup>
                              <m:sSubSupPr>
                                <m:ctrlPr>
                                  <a:rPr kumimoji="1" lang="en-US" altLang="ja-JP" b="0" i="1" smtClean="0">
                                    <a:latin typeface="Cambria Math" panose="02040503050406030204" pitchFamily="18" charset="0"/>
                                  </a:rPr>
                                </m:ctrlPr>
                              </m:sSubSupPr>
                              <m:e>
                                <m:r>
                                  <a:rPr kumimoji="1" lang="en-US" altLang="ja-JP" b="1" i="0" smtClean="0">
                                    <a:latin typeface="Cambria Math" panose="02040503050406030204" pitchFamily="18" charset="0"/>
                                  </a:rPr>
                                  <m:t>𝐗</m:t>
                                </m:r>
                              </m:e>
                              <m:sub>
                                <m:r>
                                  <a:rPr kumimoji="1" lang="en-US" altLang="ja-JP" b="0" i="1" smtClean="0">
                                    <a:latin typeface="Cambria Math" panose="02040503050406030204" pitchFamily="18" charset="0"/>
                                  </a:rPr>
                                  <m:t>𝑁𝑜𝐷𝐴</m:t>
                                </m:r>
                              </m:sub>
                              <m:sup>
                                <m:r>
                                  <a:rPr kumimoji="1" lang="en-US" altLang="ja-JP" b="0" i="1" smtClean="0">
                                    <a:latin typeface="Cambria Math" panose="02040503050406030204" pitchFamily="18" charset="0"/>
                                  </a:rPr>
                                  <m:t>𝑓</m:t>
                                </m:r>
                              </m:sup>
                            </m:sSubSup>
                          </m:e>
                        </m:acc>
                        <m:r>
                          <a:rPr kumimoji="1" lang="en-US" altLang="ja-JP" b="0" i="1" smtClean="0">
                            <a:latin typeface="Cambria Math" panose="02040503050406030204" pitchFamily="18" charset="0"/>
                          </a:rPr>
                          <m:t>−</m:t>
                        </m:r>
                        <m:sSup>
                          <m:sSupPr>
                            <m:ctrlPr>
                              <a:rPr kumimoji="1" lang="en-US" altLang="ja-JP" b="0" i="1" smtClean="0">
                                <a:latin typeface="Cambria Math" panose="02040503050406030204" pitchFamily="18" charset="0"/>
                              </a:rPr>
                            </m:ctrlPr>
                          </m:sSupPr>
                          <m:e>
                            <m:r>
                              <a:rPr kumimoji="1" lang="en-US" altLang="ja-JP" b="1" i="0" smtClean="0">
                                <a:latin typeface="Cambria Math" panose="02040503050406030204" pitchFamily="18" charset="0"/>
                              </a:rPr>
                              <m:t>𝐗</m:t>
                            </m:r>
                          </m:e>
                          <m:sup>
                            <m:r>
                              <a:rPr kumimoji="1" lang="en-US" altLang="ja-JP" b="0" i="1" smtClean="0">
                                <a:latin typeface="Cambria Math" panose="02040503050406030204" pitchFamily="18" charset="0"/>
                              </a:rPr>
                              <m:t>𝑡</m:t>
                            </m:r>
                          </m:sup>
                        </m:sSup>
                      </m:oMath>
                    </m:oMathPara>
                  </a14:m>
                  <a:endParaRPr kumimoji="1" lang="ja-JP" altLang="en-US" dirty="0"/>
                </a:p>
              </p:txBody>
            </p:sp>
          </mc:Choice>
          <mc:Fallback xmlns="">
            <p:sp>
              <p:nvSpPr>
                <p:cNvPr id="51" name="テキスト ボックス 50"/>
                <p:cNvSpPr txBox="1">
                  <a:spLocks noRot="1" noChangeAspect="1" noMove="1" noResize="1" noEditPoints="1" noAdjustHandles="1" noChangeArrowheads="1" noChangeShapeType="1" noTextEdit="1"/>
                </p:cNvSpPr>
                <p:nvPr/>
              </p:nvSpPr>
              <p:spPr>
                <a:xfrm>
                  <a:off x="2597727" y="1393200"/>
                  <a:ext cx="3231573" cy="474682"/>
                </a:xfrm>
                <a:prstGeom prst="rect">
                  <a:avLst/>
                </a:prstGeom>
                <a:blipFill>
                  <a:blip r:embed="rId4"/>
                  <a:stretch>
                    <a:fillRect b="-259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2" name="テキスト ボックス 51"/>
                <p:cNvSpPr txBox="1"/>
                <p:nvPr/>
              </p:nvSpPr>
              <p:spPr>
                <a:xfrm>
                  <a:off x="6223002" y="1393200"/>
                  <a:ext cx="3231573" cy="474682"/>
                </a:xfrm>
                <a:prstGeom prst="rect">
                  <a:avLst/>
                </a:prstGeom>
                <a:solidFill>
                  <a:schemeClr val="bg1"/>
                </a:solidFill>
              </p:spPr>
              <p:txBody>
                <a:bodyPr wrap="square" rtlCol="0">
                  <a:spAutoFit/>
                </a:bodyPr>
                <a:lstStyle/>
                <a:p>
                  <a:pPr algn="ctr"/>
                  <a14:m>
                    <m:oMathPara xmlns:m="http://schemas.openxmlformats.org/officeDocument/2006/math">
                      <m:oMathParaPr>
                        <m:jc m:val="centerGroup"/>
                      </m:oMathParaPr>
                      <m:oMath xmlns:m="http://schemas.openxmlformats.org/officeDocument/2006/math">
                        <m:acc>
                          <m:accPr>
                            <m:chr m:val="̅"/>
                            <m:ctrlPr>
                              <a:rPr lang="en-US" altLang="ja-JP" i="1" smtClean="0">
                                <a:latin typeface="Cambria Math" panose="02040503050406030204" pitchFamily="18" charset="0"/>
                              </a:rPr>
                            </m:ctrlPr>
                          </m:accPr>
                          <m:e>
                            <m:sSubSup>
                              <m:sSubSupPr>
                                <m:ctrlPr>
                                  <a:rPr lang="en-US" altLang="ja-JP" i="1">
                                    <a:latin typeface="Cambria Math" panose="02040503050406030204" pitchFamily="18" charset="0"/>
                                  </a:rPr>
                                </m:ctrlPr>
                              </m:sSubSupPr>
                              <m:e>
                                <m:r>
                                  <a:rPr lang="en-US" altLang="ja-JP" b="1">
                                    <a:latin typeface="Cambria Math" panose="02040503050406030204" pitchFamily="18" charset="0"/>
                                  </a:rPr>
                                  <m:t>𝐗</m:t>
                                </m:r>
                              </m:e>
                              <m:sub>
                                <m:r>
                                  <a:rPr lang="en-US" altLang="ja-JP" b="0" i="1" smtClean="0">
                                    <a:latin typeface="Cambria Math" panose="02040503050406030204" pitchFamily="18" charset="0"/>
                                  </a:rPr>
                                  <m:t>𝑁𝑎𝑖𝑣𝑒</m:t>
                                </m:r>
                              </m:sub>
                              <m:sup>
                                <m:r>
                                  <a:rPr lang="en-US" altLang="ja-JP" b="0" i="1" smtClean="0">
                                    <a:latin typeface="Cambria Math" panose="02040503050406030204" pitchFamily="18" charset="0"/>
                                  </a:rPr>
                                  <m:t>𝑎</m:t>
                                </m:r>
                              </m:sup>
                            </m:sSubSup>
                          </m:e>
                        </m:acc>
                        <m:r>
                          <a:rPr lang="en-US" altLang="ja-JP" i="1">
                            <a:latin typeface="Cambria Math" panose="02040503050406030204" pitchFamily="18" charset="0"/>
                          </a:rPr>
                          <m:t>−</m:t>
                        </m:r>
                        <m:acc>
                          <m:accPr>
                            <m:chr m:val="̅"/>
                            <m:ctrlPr>
                              <a:rPr lang="en-US" altLang="ja-JP" b="0" i="1" smtClean="0">
                                <a:latin typeface="Cambria Math" panose="02040503050406030204" pitchFamily="18" charset="0"/>
                              </a:rPr>
                            </m:ctrlPr>
                          </m:accPr>
                          <m:e>
                            <m:sSubSup>
                              <m:sSubSupPr>
                                <m:ctrlPr>
                                  <a:rPr lang="en-US" altLang="ja-JP" b="0" i="1" smtClean="0">
                                    <a:latin typeface="Cambria Math" panose="02040503050406030204" pitchFamily="18" charset="0"/>
                                  </a:rPr>
                                </m:ctrlPr>
                              </m:sSubSupPr>
                              <m:e>
                                <m:r>
                                  <a:rPr lang="en-US" altLang="ja-JP" b="1">
                                    <a:latin typeface="Cambria Math" panose="02040503050406030204" pitchFamily="18" charset="0"/>
                                  </a:rPr>
                                  <m:t>𝐗</m:t>
                                </m:r>
                              </m:e>
                              <m:sub>
                                <m:r>
                                  <a:rPr lang="en-US" altLang="ja-JP" b="0" i="1" smtClean="0">
                                    <a:latin typeface="Cambria Math" panose="02040503050406030204" pitchFamily="18" charset="0"/>
                                  </a:rPr>
                                  <m:t>𝑁𝑜𝐷𝐴</m:t>
                                </m:r>
                              </m:sub>
                              <m:sup>
                                <m:r>
                                  <a:rPr lang="en-US" altLang="ja-JP" b="0" i="1" smtClean="0">
                                    <a:latin typeface="Cambria Math" panose="02040503050406030204" pitchFamily="18" charset="0"/>
                                  </a:rPr>
                                  <m:t>𝑓</m:t>
                                </m:r>
                              </m:sup>
                            </m:sSubSup>
                          </m:e>
                        </m:acc>
                      </m:oMath>
                    </m:oMathPara>
                  </a14:m>
                  <a:endParaRPr kumimoji="1" lang="ja-JP" altLang="en-US" dirty="0"/>
                </a:p>
              </p:txBody>
            </p:sp>
          </mc:Choice>
          <mc:Fallback xmlns="">
            <p:sp>
              <p:nvSpPr>
                <p:cNvPr id="52" name="テキスト ボックス 51"/>
                <p:cNvSpPr txBox="1">
                  <a:spLocks noRot="1" noChangeAspect="1" noMove="1" noResize="1" noEditPoints="1" noAdjustHandles="1" noChangeArrowheads="1" noChangeShapeType="1" noTextEdit="1"/>
                </p:cNvSpPr>
                <p:nvPr/>
              </p:nvSpPr>
              <p:spPr>
                <a:xfrm>
                  <a:off x="6223002" y="1393200"/>
                  <a:ext cx="3231573" cy="474682"/>
                </a:xfrm>
                <a:prstGeom prst="rect">
                  <a:avLst/>
                </a:prstGeom>
                <a:blipFill>
                  <a:blip r:embed="rId9"/>
                  <a:stretch>
                    <a:fillRect b="-259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3" name="テキスト ボックス 52"/>
                <p:cNvSpPr txBox="1"/>
                <p:nvPr/>
              </p:nvSpPr>
              <p:spPr>
                <a:xfrm>
                  <a:off x="2597727" y="3004729"/>
                  <a:ext cx="3231573" cy="474682"/>
                </a:xfrm>
                <a:prstGeom prst="rect">
                  <a:avLst/>
                </a:prstGeom>
                <a:solidFill>
                  <a:schemeClr val="bg1"/>
                </a:solidFill>
              </p:spPr>
              <p:txBody>
                <a:bodyPr wrap="square" rtlCol="0">
                  <a:spAutoFit/>
                </a:bodyPr>
                <a:lstStyle/>
                <a:p>
                  <a:pPr algn="ctr"/>
                  <a14:m>
                    <m:oMathPara xmlns:m="http://schemas.openxmlformats.org/officeDocument/2006/math">
                      <m:oMathParaPr>
                        <m:jc m:val="centerGroup"/>
                      </m:oMathParaPr>
                      <m:oMath xmlns:m="http://schemas.openxmlformats.org/officeDocument/2006/math">
                        <m:acc>
                          <m:accPr>
                            <m:chr m:val="̅"/>
                            <m:ctrlPr>
                              <a:rPr lang="en-US" altLang="ja-JP" i="1" smtClean="0">
                                <a:latin typeface="Cambria Math" panose="02040503050406030204" pitchFamily="18" charset="0"/>
                              </a:rPr>
                            </m:ctrlPr>
                          </m:accPr>
                          <m:e>
                            <m:sSubSup>
                              <m:sSubSupPr>
                                <m:ctrlPr>
                                  <a:rPr lang="en-US" altLang="ja-JP" i="1">
                                    <a:latin typeface="Cambria Math" panose="02040503050406030204" pitchFamily="18" charset="0"/>
                                  </a:rPr>
                                </m:ctrlPr>
                              </m:sSubSupPr>
                              <m:e>
                                <m:r>
                                  <a:rPr lang="en-US" altLang="ja-JP" b="1">
                                    <a:latin typeface="Cambria Math" panose="02040503050406030204" pitchFamily="18" charset="0"/>
                                  </a:rPr>
                                  <m:t>𝐗</m:t>
                                </m:r>
                              </m:e>
                              <m:sub>
                                <m:r>
                                  <a:rPr lang="en-US" altLang="ja-JP" b="0" i="1" smtClean="0">
                                    <a:latin typeface="Cambria Math" panose="02040503050406030204" pitchFamily="18" charset="0"/>
                                  </a:rPr>
                                  <m:t>𝐼𝐴𝑈</m:t>
                                </m:r>
                              </m:sub>
                              <m:sup>
                                <m:r>
                                  <a:rPr lang="en-US" altLang="ja-JP" i="1">
                                    <a:latin typeface="Cambria Math" panose="02040503050406030204" pitchFamily="18" charset="0"/>
                                  </a:rPr>
                                  <m:t>𝑎</m:t>
                                </m:r>
                              </m:sup>
                            </m:sSubSup>
                          </m:e>
                        </m:acc>
                        <m:r>
                          <a:rPr lang="en-US" altLang="ja-JP" i="1">
                            <a:latin typeface="Cambria Math" panose="02040503050406030204" pitchFamily="18" charset="0"/>
                          </a:rPr>
                          <m:t>−</m:t>
                        </m:r>
                        <m:acc>
                          <m:accPr>
                            <m:chr m:val="̅"/>
                            <m:ctrlPr>
                              <a:rPr lang="en-US" altLang="ja-JP" i="1">
                                <a:latin typeface="Cambria Math" panose="02040503050406030204" pitchFamily="18" charset="0"/>
                              </a:rPr>
                            </m:ctrlPr>
                          </m:accPr>
                          <m:e>
                            <m:sSubSup>
                              <m:sSubSupPr>
                                <m:ctrlPr>
                                  <a:rPr lang="en-US" altLang="ja-JP" i="1">
                                    <a:latin typeface="Cambria Math" panose="02040503050406030204" pitchFamily="18" charset="0"/>
                                  </a:rPr>
                                </m:ctrlPr>
                              </m:sSubSupPr>
                              <m:e>
                                <m:r>
                                  <a:rPr lang="en-US" altLang="ja-JP" b="1">
                                    <a:latin typeface="Cambria Math" panose="02040503050406030204" pitchFamily="18" charset="0"/>
                                  </a:rPr>
                                  <m:t>𝐗</m:t>
                                </m:r>
                              </m:e>
                              <m:sub>
                                <m:r>
                                  <a:rPr lang="en-US" altLang="ja-JP" i="1">
                                    <a:latin typeface="Cambria Math" panose="02040503050406030204" pitchFamily="18" charset="0"/>
                                  </a:rPr>
                                  <m:t>𝑁𝑜𝐷𝐴</m:t>
                                </m:r>
                              </m:sub>
                              <m:sup>
                                <m:r>
                                  <a:rPr lang="en-US" altLang="ja-JP" i="1">
                                    <a:latin typeface="Cambria Math" panose="02040503050406030204" pitchFamily="18" charset="0"/>
                                  </a:rPr>
                                  <m:t>𝑓</m:t>
                                </m:r>
                              </m:sup>
                            </m:sSubSup>
                          </m:e>
                        </m:acc>
                      </m:oMath>
                    </m:oMathPara>
                  </a14:m>
                  <a:endParaRPr kumimoji="1" lang="ja-JP" altLang="en-US" dirty="0"/>
                </a:p>
              </p:txBody>
            </p:sp>
          </mc:Choice>
          <mc:Fallback xmlns="">
            <p:sp>
              <p:nvSpPr>
                <p:cNvPr id="53" name="テキスト ボックス 52"/>
                <p:cNvSpPr txBox="1">
                  <a:spLocks noRot="1" noChangeAspect="1" noMove="1" noResize="1" noEditPoints="1" noAdjustHandles="1" noChangeArrowheads="1" noChangeShapeType="1" noTextEdit="1"/>
                </p:cNvSpPr>
                <p:nvPr/>
              </p:nvSpPr>
              <p:spPr>
                <a:xfrm>
                  <a:off x="2597727" y="3004729"/>
                  <a:ext cx="3231573" cy="474682"/>
                </a:xfrm>
                <a:prstGeom prst="rect">
                  <a:avLst/>
                </a:prstGeom>
                <a:blipFill>
                  <a:blip r:embed="rId10"/>
                  <a:stretch>
                    <a:fillRect b="-128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4" name="テキスト ボックス 53"/>
                <p:cNvSpPr txBox="1"/>
                <p:nvPr/>
              </p:nvSpPr>
              <p:spPr>
                <a:xfrm>
                  <a:off x="6223001" y="3004728"/>
                  <a:ext cx="3231573" cy="474682"/>
                </a:xfrm>
                <a:prstGeom prst="rect">
                  <a:avLst/>
                </a:prstGeom>
                <a:solidFill>
                  <a:schemeClr val="bg1"/>
                </a:solidFill>
              </p:spPr>
              <p:txBody>
                <a:bodyPr wrap="square" rtlCol="0">
                  <a:spAutoFit/>
                </a:bodyPr>
                <a:lstStyle/>
                <a:p>
                  <a:pPr algn="ctr"/>
                  <a14:m>
                    <m:oMathPara xmlns:m="http://schemas.openxmlformats.org/officeDocument/2006/math">
                      <m:oMathParaPr>
                        <m:jc m:val="centerGroup"/>
                      </m:oMathParaPr>
                      <m:oMath xmlns:m="http://schemas.openxmlformats.org/officeDocument/2006/math">
                        <m:acc>
                          <m:accPr>
                            <m:chr m:val="̅"/>
                            <m:ctrlPr>
                              <a:rPr lang="en-US" altLang="ja-JP" i="1" smtClean="0">
                                <a:latin typeface="Cambria Math" panose="02040503050406030204" pitchFamily="18" charset="0"/>
                              </a:rPr>
                            </m:ctrlPr>
                          </m:accPr>
                          <m:e>
                            <m:sSubSup>
                              <m:sSubSupPr>
                                <m:ctrlPr>
                                  <a:rPr lang="en-US" altLang="ja-JP" i="1">
                                    <a:latin typeface="Cambria Math" panose="02040503050406030204" pitchFamily="18" charset="0"/>
                                  </a:rPr>
                                </m:ctrlPr>
                              </m:sSubSupPr>
                              <m:e>
                                <m:r>
                                  <a:rPr lang="en-US" altLang="ja-JP" b="1">
                                    <a:latin typeface="Cambria Math" panose="02040503050406030204" pitchFamily="18" charset="0"/>
                                  </a:rPr>
                                  <m:t>𝐗</m:t>
                                </m:r>
                              </m:e>
                              <m:sub>
                                <m:r>
                                  <a:rPr lang="en-US" altLang="ja-JP" b="0" i="1" smtClean="0">
                                    <a:latin typeface="Cambria Math" panose="02040503050406030204" pitchFamily="18" charset="0"/>
                                  </a:rPr>
                                  <m:t>𝑇𝐴𝑈</m:t>
                                </m:r>
                              </m:sub>
                              <m:sup>
                                <m:r>
                                  <a:rPr lang="en-US" altLang="ja-JP" i="1">
                                    <a:latin typeface="Cambria Math" panose="02040503050406030204" pitchFamily="18" charset="0"/>
                                  </a:rPr>
                                  <m:t>𝑎</m:t>
                                </m:r>
                              </m:sup>
                            </m:sSubSup>
                          </m:e>
                        </m:acc>
                        <m:r>
                          <a:rPr lang="en-US" altLang="ja-JP" i="1">
                            <a:latin typeface="Cambria Math" panose="02040503050406030204" pitchFamily="18" charset="0"/>
                          </a:rPr>
                          <m:t>−</m:t>
                        </m:r>
                        <m:acc>
                          <m:accPr>
                            <m:chr m:val="̅"/>
                            <m:ctrlPr>
                              <a:rPr lang="en-US" altLang="ja-JP" i="1">
                                <a:latin typeface="Cambria Math" panose="02040503050406030204" pitchFamily="18" charset="0"/>
                              </a:rPr>
                            </m:ctrlPr>
                          </m:accPr>
                          <m:e>
                            <m:sSubSup>
                              <m:sSubSupPr>
                                <m:ctrlPr>
                                  <a:rPr lang="en-US" altLang="ja-JP" i="1">
                                    <a:latin typeface="Cambria Math" panose="02040503050406030204" pitchFamily="18" charset="0"/>
                                  </a:rPr>
                                </m:ctrlPr>
                              </m:sSubSupPr>
                              <m:e>
                                <m:r>
                                  <a:rPr lang="en-US" altLang="ja-JP" b="1">
                                    <a:latin typeface="Cambria Math" panose="02040503050406030204" pitchFamily="18" charset="0"/>
                                  </a:rPr>
                                  <m:t>𝐗</m:t>
                                </m:r>
                              </m:e>
                              <m:sub>
                                <m:r>
                                  <a:rPr lang="en-US" altLang="ja-JP" i="1">
                                    <a:latin typeface="Cambria Math" panose="02040503050406030204" pitchFamily="18" charset="0"/>
                                  </a:rPr>
                                  <m:t>𝑁𝑜𝐷𝐴</m:t>
                                </m:r>
                              </m:sub>
                              <m:sup>
                                <m:r>
                                  <a:rPr lang="en-US" altLang="ja-JP" i="1">
                                    <a:latin typeface="Cambria Math" panose="02040503050406030204" pitchFamily="18" charset="0"/>
                                  </a:rPr>
                                  <m:t>𝑓</m:t>
                                </m:r>
                              </m:sup>
                            </m:sSubSup>
                          </m:e>
                        </m:acc>
                      </m:oMath>
                    </m:oMathPara>
                  </a14:m>
                  <a:endParaRPr kumimoji="1" lang="ja-JP" altLang="en-US" dirty="0"/>
                </a:p>
              </p:txBody>
            </p:sp>
          </mc:Choice>
          <mc:Fallback xmlns="">
            <p:sp>
              <p:nvSpPr>
                <p:cNvPr id="54" name="テキスト ボックス 53"/>
                <p:cNvSpPr txBox="1">
                  <a:spLocks noRot="1" noChangeAspect="1" noMove="1" noResize="1" noEditPoints="1" noAdjustHandles="1" noChangeArrowheads="1" noChangeShapeType="1" noTextEdit="1"/>
                </p:cNvSpPr>
                <p:nvPr/>
              </p:nvSpPr>
              <p:spPr>
                <a:xfrm>
                  <a:off x="6223001" y="3004728"/>
                  <a:ext cx="3231573" cy="474682"/>
                </a:xfrm>
                <a:prstGeom prst="rect">
                  <a:avLst/>
                </a:prstGeom>
                <a:blipFill>
                  <a:blip r:embed="rId11"/>
                  <a:stretch>
                    <a:fillRect b="-1282"/>
                  </a:stretch>
                </a:blipFill>
              </p:spPr>
              <p:txBody>
                <a:bodyPr/>
                <a:lstStyle/>
                <a:p>
                  <a:r>
                    <a:rPr lang="ja-JP" altLang="en-US">
                      <a:noFill/>
                    </a:rPr>
                    <a:t> </a:t>
                  </a:r>
                </a:p>
              </p:txBody>
            </p:sp>
          </mc:Fallback>
        </mc:AlternateContent>
      </p:grpSp>
      <p:sp>
        <p:nvSpPr>
          <p:cNvPr id="2" name="タイトル 1"/>
          <p:cNvSpPr>
            <a:spLocks noGrp="1"/>
          </p:cNvSpPr>
          <p:nvPr>
            <p:ph type="title"/>
          </p:nvPr>
        </p:nvSpPr>
        <p:spPr>
          <a:xfrm>
            <a:off x="0" y="2823"/>
            <a:ext cx="12192000" cy="1239381"/>
          </a:xfrm>
        </p:spPr>
        <p:txBody>
          <a:bodyPr/>
          <a:lstStyle/>
          <a:p>
            <a:r>
              <a:rPr lang="en-US" altLang="ja-JP" dirty="0"/>
              <a:t>Instantaneous Analysis @0000UTC 1Jan 1856</a:t>
            </a:r>
            <a:endParaRPr kumimoji="1" lang="ja-JP" altLang="en-US" dirty="0"/>
          </a:p>
        </p:txBody>
      </p:sp>
      <p:sp>
        <p:nvSpPr>
          <p:cNvPr id="63" name="テキスト ボックス 62"/>
          <p:cNvSpPr txBox="1"/>
          <p:nvPr/>
        </p:nvSpPr>
        <p:spPr>
          <a:xfrm>
            <a:off x="3990598" y="5414915"/>
            <a:ext cx="6856847" cy="400110"/>
          </a:xfrm>
          <a:prstGeom prst="rect">
            <a:avLst/>
          </a:prstGeom>
          <a:noFill/>
        </p:spPr>
        <p:txBody>
          <a:bodyPr wrap="square" rtlCol="0">
            <a:spAutoFit/>
          </a:bodyPr>
          <a:lstStyle/>
          <a:p>
            <a:pPr algn="ctr"/>
            <a:r>
              <a:rPr lang="en-US" altLang="ja-JP" sz="2000" dirty="0"/>
              <a:t>T</a:t>
            </a:r>
            <a:r>
              <a:rPr kumimoji="1" lang="en-US" altLang="ja-JP" sz="2000" dirty="0"/>
              <a:t>emperature @925 </a:t>
            </a:r>
            <a:r>
              <a:rPr kumimoji="1" lang="en-US" altLang="ja-JP" sz="2000" dirty="0" err="1"/>
              <a:t>hPa</a:t>
            </a:r>
            <a:r>
              <a:rPr kumimoji="1" lang="en-US" altLang="ja-JP" sz="2000" dirty="0"/>
              <a:t> [K]</a:t>
            </a:r>
            <a:endParaRPr kumimoji="1" lang="ja-JP" altLang="en-US" sz="2000" dirty="0"/>
          </a:p>
        </p:txBody>
      </p:sp>
      <p:cxnSp>
        <p:nvCxnSpPr>
          <p:cNvPr id="87" name="直線矢印コネクタ 86"/>
          <p:cNvCxnSpPr/>
          <p:nvPr/>
        </p:nvCxnSpPr>
        <p:spPr>
          <a:xfrm>
            <a:off x="1152416" y="2004941"/>
            <a:ext cx="218974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テキスト ボックス 87"/>
          <p:cNvSpPr txBox="1"/>
          <p:nvPr/>
        </p:nvSpPr>
        <p:spPr>
          <a:xfrm>
            <a:off x="2300757" y="1362758"/>
            <a:ext cx="1293737" cy="523220"/>
          </a:xfrm>
          <a:prstGeom prst="rect">
            <a:avLst/>
          </a:prstGeom>
          <a:noFill/>
        </p:spPr>
        <p:txBody>
          <a:bodyPr wrap="square" rtlCol="0">
            <a:spAutoFit/>
          </a:bodyPr>
          <a:lstStyle/>
          <a:p>
            <a:pPr algn="ctr"/>
            <a:r>
              <a:rPr lang="en-US" altLang="ja-JP" sz="1400" dirty="0"/>
              <a:t>0000UTC</a:t>
            </a:r>
          </a:p>
          <a:p>
            <a:pPr algn="ctr"/>
            <a:r>
              <a:rPr kumimoji="1" lang="en-US" altLang="ja-JP" sz="1400" dirty="0"/>
              <a:t>1Jan1857</a:t>
            </a:r>
            <a:endParaRPr kumimoji="1" lang="ja-JP" altLang="en-US" sz="1400" dirty="0"/>
          </a:p>
        </p:txBody>
      </p:sp>
      <p:cxnSp>
        <p:nvCxnSpPr>
          <p:cNvPr id="89" name="直線コネクタ 88"/>
          <p:cNvCxnSpPr>
            <a:cxnSpLocks/>
          </p:cNvCxnSpPr>
          <p:nvPr/>
        </p:nvCxnSpPr>
        <p:spPr>
          <a:xfrm>
            <a:off x="2947625" y="1885978"/>
            <a:ext cx="0" cy="258679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0" name="直線矢印コネクタ 89"/>
          <p:cNvCxnSpPr>
            <a:cxnSpLocks/>
            <a:endCxn id="101" idx="6"/>
          </p:cNvCxnSpPr>
          <p:nvPr/>
        </p:nvCxnSpPr>
        <p:spPr>
          <a:xfrm>
            <a:off x="1570365" y="2420157"/>
            <a:ext cx="445581" cy="4764"/>
          </a:xfrm>
          <a:prstGeom prst="straightConnector1">
            <a:avLst/>
          </a:prstGeom>
          <a:ln w="25400">
            <a:tailEnd type="none"/>
          </a:ln>
        </p:spPr>
        <p:style>
          <a:lnRef idx="1">
            <a:schemeClr val="accent1"/>
          </a:lnRef>
          <a:fillRef idx="0">
            <a:schemeClr val="accent1"/>
          </a:fillRef>
          <a:effectRef idx="0">
            <a:schemeClr val="accent1"/>
          </a:effectRef>
          <a:fontRef idx="minor">
            <a:schemeClr val="tx1"/>
          </a:fontRef>
        </p:style>
      </p:cxnSp>
      <p:cxnSp>
        <p:nvCxnSpPr>
          <p:cNvPr id="91" name="直線矢印コネクタ 90"/>
          <p:cNvCxnSpPr>
            <a:cxnSpLocks/>
            <a:endCxn id="102" idx="2"/>
          </p:cNvCxnSpPr>
          <p:nvPr/>
        </p:nvCxnSpPr>
        <p:spPr>
          <a:xfrm flipV="1">
            <a:off x="1570365" y="3108642"/>
            <a:ext cx="302705" cy="3666"/>
          </a:xfrm>
          <a:prstGeom prst="straightConnector1">
            <a:avLst/>
          </a:prstGeom>
          <a:ln w="25400">
            <a:tailEnd type="none"/>
          </a:ln>
        </p:spPr>
        <p:style>
          <a:lnRef idx="1">
            <a:schemeClr val="accent1"/>
          </a:lnRef>
          <a:fillRef idx="0">
            <a:schemeClr val="accent1"/>
          </a:fillRef>
          <a:effectRef idx="0">
            <a:schemeClr val="accent1"/>
          </a:effectRef>
          <a:fontRef idx="minor">
            <a:schemeClr val="tx1"/>
          </a:fontRef>
        </p:style>
      </p:cxnSp>
      <p:cxnSp>
        <p:nvCxnSpPr>
          <p:cNvPr id="92" name="直線矢印コネクタ 91"/>
          <p:cNvCxnSpPr>
            <a:cxnSpLocks/>
            <a:endCxn id="103" idx="6"/>
          </p:cNvCxnSpPr>
          <p:nvPr/>
        </p:nvCxnSpPr>
        <p:spPr>
          <a:xfrm>
            <a:off x="1570365" y="3435641"/>
            <a:ext cx="445579" cy="4681"/>
          </a:xfrm>
          <a:prstGeom prst="straightConnector1">
            <a:avLst/>
          </a:prstGeom>
          <a:ln w="25400">
            <a:tailEnd type="none"/>
          </a:ln>
        </p:spPr>
        <p:style>
          <a:lnRef idx="1">
            <a:schemeClr val="accent1"/>
          </a:lnRef>
          <a:fillRef idx="0">
            <a:schemeClr val="accent1"/>
          </a:fillRef>
          <a:effectRef idx="0">
            <a:schemeClr val="accent1"/>
          </a:effectRef>
          <a:fontRef idx="minor">
            <a:schemeClr val="tx1"/>
          </a:fontRef>
        </p:style>
      </p:cxnSp>
      <p:cxnSp>
        <p:nvCxnSpPr>
          <p:cNvPr id="93" name="直線矢印コネクタ 92"/>
          <p:cNvCxnSpPr>
            <a:cxnSpLocks/>
          </p:cNvCxnSpPr>
          <p:nvPr/>
        </p:nvCxnSpPr>
        <p:spPr>
          <a:xfrm>
            <a:off x="1570365" y="3817157"/>
            <a:ext cx="367459" cy="0"/>
          </a:xfrm>
          <a:prstGeom prst="straightConnector1">
            <a:avLst/>
          </a:prstGeom>
          <a:ln w="25400">
            <a:tailEnd type="none"/>
          </a:ln>
        </p:spPr>
        <p:style>
          <a:lnRef idx="1">
            <a:schemeClr val="accent1"/>
          </a:lnRef>
          <a:fillRef idx="0">
            <a:schemeClr val="accent1"/>
          </a:fillRef>
          <a:effectRef idx="0">
            <a:schemeClr val="accent1"/>
          </a:effectRef>
          <a:fontRef idx="minor">
            <a:schemeClr val="tx1"/>
          </a:fontRef>
        </p:style>
      </p:cxnSp>
      <p:cxnSp>
        <p:nvCxnSpPr>
          <p:cNvPr id="94" name="直線矢印コネクタ 93"/>
          <p:cNvCxnSpPr>
            <a:cxnSpLocks/>
            <a:endCxn id="104" idx="6"/>
          </p:cNvCxnSpPr>
          <p:nvPr/>
        </p:nvCxnSpPr>
        <p:spPr>
          <a:xfrm flipV="1">
            <a:off x="920376" y="4211929"/>
            <a:ext cx="1095568" cy="3666"/>
          </a:xfrm>
          <a:prstGeom prst="straightConnector1">
            <a:avLst/>
          </a:prstGeom>
          <a:ln w="25400">
            <a:tailEnd type="none"/>
          </a:ln>
        </p:spPr>
        <p:style>
          <a:lnRef idx="1">
            <a:schemeClr val="accent1"/>
          </a:lnRef>
          <a:fillRef idx="0">
            <a:schemeClr val="accent1"/>
          </a:fillRef>
          <a:effectRef idx="0">
            <a:schemeClr val="accent1"/>
          </a:effectRef>
          <a:fontRef idx="minor">
            <a:schemeClr val="tx1"/>
          </a:fontRef>
        </p:style>
      </p:cxnSp>
      <p:sp>
        <p:nvSpPr>
          <p:cNvPr id="95" name="テキスト ボックス 94"/>
          <p:cNvSpPr txBox="1"/>
          <p:nvPr/>
        </p:nvSpPr>
        <p:spPr>
          <a:xfrm>
            <a:off x="462290" y="2248708"/>
            <a:ext cx="1108075" cy="369332"/>
          </a:xfrm>
          <a:prstGeom prst="rect">
            <a:avLst/>
          </a:prstGeom>
          <a:noFill/>
        </p:spPr>
        <p:txBody>
          <a:bodyPr wrap="square" rtlCol="0">
            <a:spAutoFit/>
          </a:bodyPr>
          <a:lstStyle/>
          <a:p>
            <a:pPr algn="r"/>
            <a:r>
              <a:rPr kumimoji="1" lang="en-US" altLang="ja-JP" dirty="0" err="1"/>
              <a:t>NoDA</a:t>
            </a:r>
            <a:endParaRPr kumimoji="1" lang="ja-JP" altLang="en-US" dirty="0"/>
          </a:p>
        </p:txBody>
      </p:sp>
      <p:sp>
        <p:nvSpPr>
          <p:cNvPr id="96" name="テキスト ボックス 95"/>
          <p:cNvSpPr txBox="1"/>
          <p:nvPr/>
        </p:nvSpPr>
        <p:spPr>
          <a:xfrm>
            <a:off x="462289" y="2927641"/>
            <a:ext cx="1108075" cy="369332"/>
          </a:xfrm>
          <a:prstGeom prst="rect">
            <a:avLst/>
          </a:prstGeom>
          <a:noFill/>
        </p:spPr>
        <p:txBody>
          <a:bodyPr wrap="square" rtlCol="0">
            <a:spAutoFit/>
          </a:bodyPr>
          <a:lstStyle/>
          <a:p>
            <a:pPr algn="r"/>
            <a:r>
              <a:rPr lang="en-US" altLang="ja-JP" dirty="0"/>
              <a:t>Naive</a:t>
            </a:r>
            <a:endParaRPr kumimoji="1" lang="ja-JP" altLang="en-US" dirty="0"/>
          </a:p>
        </p:txBody>
      </p:sp>
      <p:sp>
        <p:nvSpPr>
          <p:cNvPr id="97" name="テキスト ボックス 96"/>
          <p:cNvSpPr txBox="1"/>
          <p:nvPr/>
        </p:nvSpPr>
        <p:spPr>
          <a:xfrm>
            <a:off x="462289" y="3250975"/>
            <a:ext cx="1108075" cy="369332"/>
          </a:xfrm>
          <a:prstGeom prst="rect">
            <a:avLst/>
          </a:prstGeom>
          <a:noFill/>
        </p:spPr>
        <p:txBody>
          <a:bodyPr wrap="square" rtlCol="0">
            <a:spAutoFit/>
          </a:bodyPr>
          <a:lstStyle/>
          <a:p>
            <a:pPr algn="r"/>
            <a:r>
              <a:rPr lang="en-US" altLang="ja-JP" dirty="0"/>
              <a:t>TAU</a:t>
            </a:r>
            <a:endParaRPr kumimoji="1" lang="ja-JP" altLang="en-US" dirty="0"/>
          </a:p>
        </p:txBody>
      </p:sp>
      <p:sp>
        <p:nvSpPr>
          <p:cNvPr id="98" name="テキスト ボックス 97"/>
          <p:cNvSpPr txBox="1"/>
          <p:nvPr/>
        </p:nvSpPr>
        <p:spPr>
          <a:xfrm>
            <a:off x="462289" y="3623481"/>
            <a:ext cx="1108075" cy="369332"/>
          </a:xfrm>
          <a:prstGeom prst="rect">
            <a:avLst/>
          </a:prstGeom>
          <a:noFill/>
        </p:spPr>
        <p:txBody>
          <a:bodyPr wrap="square" rtlCol="0">
            <a:spAutoFit/>
          </a:bodyPr>
          <a:lstStyle/>
          <a:p>
            <a:pPr algn="r"/>
            <a:r>
              <a:rPr lang="en-US" altLang="ja-JP" dirty="0"/>
              <a:t>IAU</a:t>
            </a:r>
            <a:endParaRPr kumimoji="1" lang="ja-JP" altLang="en-US" dirty="0"/>
          </a:p>
        </p:txBody>
      </p:sp>
      <p:cxnSp>
        <p:nvCxnSpPr>
          <p:cNvPr id="99" name="直線コネクタ 98"/>
          <p:cNvCxnSpPr>
            <a:cxnSpLocks/>
          </p:cNvCxnSpPr>
          <p:nvPr/>
        </p:nvCxnSpPr>
        <p:spPr>
          <a:xfrm>
            <a:off x="1937824" y="1854865"/>
            <a:ext cx="0" cy="258679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0" name="テキスト ボックス 99"/>
          <p:cNvSpPr txBox="1"/>
          <p:nvPr/>
        </p:nvSpPr>
        <p:spPr>
          <a:xfrm>
            <a:off x="1283828" y="1399430"/>
            <a:ext cx="1293737" cy="523220"/>
          </a:xfrm>
          <a:prstGeom prst="rect">
            <a:avLst/>
          </a:prstGeom>
          <a:noFill/>
        </p:spPr>
        <p:txBody>
          <a:bodyPr wrap="square" rtlCol="0">
            <a:spAutoFit/>
          </a:bodyPr>
          <a:lstStyle/>
          <a:p>
            <a:pPr algn="ctr"/>
            <a:r>
              <a:rPr lang="en-US" altLang="ja-JP" sz="1400" dirty="0"/>
              <a:t>0000UTC</a:t>
            </a:r>
          </a:p>
          <a:p>
            <a:pPr algn="ctr"/>
            <a:r>
              <a:rPr kumimoji="1" lang="en-US" altLang="ja-JP" sz="1400" dirty="0"/>
              <a:t>1Jan1856</a:t>
            </a:r>
            <a:endParaRPr kumimoji="1" lang="ja-JP" altLang="en-US" sz="1400" dirty="0"/>
          </a:p>
        </p:txBody>
      </p:sp>
      <p:sp>
        <p:nvSpPr>
          <p:cNvPr id="101" name="楕円 100"/>
          <p:cNvSpPr>
            <a:spLocks noChangeAspect="1"/>
          </p:cNvSpPr>
          <p:nvPr/>
        </p:nvSpPr>
        <p:spPr>
          <a:xfrm>
            <a:off x="1873071" y="2353483"/>
            <a:ext cx="142875" cy="142875"/>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2" name="楕円 101"/>
          <p:cNvSpPr>
            <a:spLocks noChangeAspect="1"/>
          </p:cNvSpPr>
          <p:nvPr/>
        </p:nvSpPr>
        <p:spPr>
          <a:xfrm>
            <a:off x="1873070" y="3037204"/>
            <a:ext cx="142875" cy="142875"/>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3" name="楕円 102"/>
          <p:cNvSpPr>
            <a:spLocks noChangeAspect="1"/>
          </p:cNvSpPr>
          <p:nvPr/>
        </p:nvSpPr>
        <p:spPr>
          <a:xfrm>
            <a:off x="1873069" y="3368884"/>
            <a:ext cx="142875" cy="142875"/>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4" name="楕円 103"/>
          <p:cNvSpPr>
            <a:spLocks noChangeAspect="1"/>
          </p:cNvSpPr>
          <p:nvPr/>
        </p:nvSpPr>
        <p:spPr>
          <a:xfrm>
            <a:off x="1873069" y="4140491"/>
            <a:ext cx="142875" cy="142875"/>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105" name="直線コネクタ 104"/>
          <p:cNvCxnSpPr>
            <a:cxnSpLocks/>
          </p:cNvCxnSpPr>
          <p:nvPr/>
        </p:nvCxnSpPr>
        <p:spPr>
          <a:xfrm flipH="1">
            <a:off x="920376" y="3820695"/>
            <a:ext cx="1020696" cy="391234"/>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E5CA5EF8-812D-4CA5-862A-070278190AE1}"/>
              </a:ext>
            </a:extLst>
          </p:cNvPr>
          <p:cNvSpPr>
            <a:spLocks noGrp="1"/>
          </p:cNvSpPr>
          <p:nvPr>
            <p:ph type="sldNum" sz="quarter" idx="12"/>
          </p:nvPr>
        </p:nvSpPr>
        <p:spPr/>
        <p:txBody>
          <a:bodyPr/>
          <a:lstStyle/>
          <a:p>
            <a:fld id="{A8BF0A9E-0348-47DD-BE55-B1BB891F4776}" type="slidenum">
              <a:rPr kumimoji="1" lang="ja-JP" altLang="en-US" smtClean="0"/>
              <a:t>27</a:t>
            </a:fld>
            <a:endParaRPr kumimoji="1" lang="ja-JP" altLang="en-US"/>
          </a:p>
        </p:txBody>
      </p:sp>
    </p:spTree>
    <p:extLst>
      <p:ext uri="{BB962C8B-B14F-4D97-AF65-F5344CB8AC3E}">
        <p14:creationId xmlns:p14="http://schemas.microsoft.com/office/powerpoint/2010/main" val="150614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up)">
                                      <p:cBhvr>
                                        <p:cTn id="7" dur="2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1" name="グループ化 160"/>
          <p:cNvGrpSpPr/>
          <p:nvPr/>
        </p:nvGrpSpPr>
        <p:grpSpPr>
          <a:xfrm>
            <a:off x="3204000" y="1393200"/>
            <a:ext cx="8875059" cy="4223414"/>
            <a:chOff x="3299360" y="1393200"/>
            <a:chExt cx="8875059" cy="4223414"/>
          </a:xfrm>
        </p:grpSpPr>
        <p:pic>
          <p:nvPicPr>
            <p:cNvPr id="4" name="図 3"/>
            <p:cNvPicPr>
              <a:picLocks noChangeAspect="1"/>
            </p:cNvPicPr>
            <p:nvPr/>
          </p:nvPicPr>
          <p:blipFill rotWithShape="1">
            <a:blip r:embed="rId3">
              <a:extLst>
                <a:ext uri="{28A0092B-C50C-407E-A947-70E740481C1C}">
                  <a14:useLocalDpi xmlns:a14="http://schemas.microsoft.com/office/drawing/2010/main" val="0"/>
                </a:ext>
              </a:extLst>
            </a:blip>
            <a:srcRect t="18113" b="20303"/>
            <a:stretch/>
          </p:blipFill>
          <p:spPr>
            <a:xfrm>
              <a:off x="3299360" y="1393200"/>
              <a:ext cx="8875059" cy="4223414"/>
            </a:xfrm>
            <a:prstGeom prst="rect">
              <a:avLst/>
            </a:prstGeom>
          </p:spPr>
        </p:pic>
        <mc:AlternateContent xmlns:mc="http://schemas.openxmlformats.org/markup-compatibility/2006" xmlns:a14="http://schemas.microsoft.com/office/drawing/2010/main">
          <mc:Choice Requires="a14">
            <p:sp>
              <p:nvSpPr>
                <p:cNvPr id="157" name="テキスト ボックス 156"/>
                <p:cNvSpPr txBox="1"/>
                <p:nvPr/>
              </p:nvSpPr>
              <p:spPr>
                <a:xfrm>
                  <a:off x="4133325" y="1409113"/>
                  <a:ext cx="3231573" cy="474682"/>
                </a:xfrm>
                <a:prstGeom prst="rect">
                  <a:avLst/>
                </a:prstGeom>
                <a:solidFill>
                  <a:schemeClr val="bg1"/>
                </a:solidFill>
              </p:spPr>
              <p:txBody>
                <a:bodyPr wrap="square" rtlCol="0">
                  <a:spAutoFit/>
                </a:bodyPr>
                <a:lstStyle/>
                <a:p>
                  <a:pPr algn="ctr"/>
                  <a14:m>
                    <m:oMathPara xmlns:m="http://schemas.openxmlformats.org/officeDocument/2006/math">
                      <m:oMathParaPr>
                        <m:jc m:val="centerGroup"/>
                      </m:oMathParaPr>
                      <m:oMath xmlns:m="http://schemas.openxmlformats.org/officeDocument/2006/math">
                        <m:acc>
                          <m:accPr>
                            <m:chr m:val="̅"/>
                            <m:ctrlPr>
                              <a:rPr lang="en-US" altLang="ja-JP" i="1" smtClean="0">
                                <a:latin typeface="Cambria Math" panose="02040503050406030204" pitchFamily="18" charset="0"/>
                              </a:rPr>
                            </m:ctrlPr>
                          </m:accPr>
                          <m:e>
                            <m:sSubSup>
                              <m:sSubSupPr>
                                <m:ctrlPr>
                                  <a:rPr lang="en-US" altLang="ja-JP" i="1">
                                    <a:latin typeface="Cambria Math" panose="02040503050406030204" pitchFamily="18" charset="0"/>
                                  </a:rPr>
                                </m:ctrlPr>
                              </m:sSubSupPr>
                              <m:e>
                                <m:r>
                                  <a:rPr lang="en-US" altLang="ja-JP" b="1">
                                    <a:latin typeface="Cambria Math" panose="02040503050406030204" pitchFamily="18" charset="0"/>
                                  </a:rPr>
                                  <m:t>𝐗</m:t>
                                </m:r>
                              </m:e>
                              <m:sub>
                                <m:r>
                                  <a:rPr lang="en-US" altLang="ja-JP" i="1">
                                    <a:latin typeface="Cambria Math" panose="02040503050406030204" pitchFamily="18" charset="0"/>
                                  </a:rPr>
                                  <m:t>𝑁</m:t>
                                </m:r>
                                <m:r>
                                  <a:rPr lang="en-US" altLang="ja-JP" b="0" i="1" smtClean="0">
                                    <a:latin typeface="Cambria Math" panose="02040503050406030204" pitchFamily="18" charset="0"/>
                                  </a:rPr>
                                  <m:t>𝑜𝐷𝐴</m:t>
                                </m:r>
                              </m:sub>
                              <m:sup>
                                <m:r>
                                  <a:rPr lang="en-US" altLang="ja-JP" i="1">
                                    <a:latin typeface="Cambria Math" panose="02040503050406030204" pitchFamily="18" charset="0"/>
                                  </a:rPr>
                                  <m:t>𝑓</m:t>
                                </m:r>
                              </m:sup>
                            </m:sSubSup>
                          </m:e>
                        </m:acc>
                        <m:r>
                          <a:rPr lang="en-US" altLang="ja-JP" i="1">
                            <a:latin typeface="Cambria Math" panose="02040503050406030204" pitchFamily="18" charset="0"/>
                          </a:rPr>
                          <m:t>−</m:t>
                        </m:r>
                        <m:sSup>
                          <m:sSupPr>
                            <m:ctrlPr>
                              <a:rPr lang="en-US" altLang="ja-JP" b="0" i="1" smtClean="0">
                                <a:latin typeface="Cambria Math" panose="02040503050406030204" pitchFamily="18" charset="0"/>
                              </a:rPr>
                            </m:ctrlPr>
                          </m:sSupPr>
                          <m:e>
                            <m:r>
                              <a:rPr lang="en-US" altLang="ja-JP" b="1" i="0" smtClean="0">
                                <a:latin typeface="Cambria Math" panose="02040503050406030204" pitchFamily="18" charset="0"/>
                              </a:rPr>
                              <m:t>𝐗</m:t>
                            </m:r>
                          </m:e>
                          <m:sup>
                            <m:r>
                              <a:rPr lang="en-US" altLang="ja-JP" b="0" i="1" smtClean="0">
                                <a:latin typeface="Cambria Math" panose="02040503050406030204" pitchFamily="18" charset="0"/>
                              </a:rPr>
                              <m:t>𝑡</m:t>
                            </m:r>
                          </m:sup>
                        </m:sSup>
                      </m:oMath>
                    </m:oMathPara>
                  </a14:m>
                  <a:endParaRPr lang="ja-JP" altLang="en-US" dirty="0"/>
                </a:p>
              </p:txBody>
            </p:sp>
          </mc:Choice>
          <mc:Fallback xmlns="">
            <p:sp>
              <p:nvSpPr>
                <p:cNvPr id="157" name="テキスト ボックス 156"/>
                <p:cNvSpPr txBox="1">
                  <a:spLocks noRot="1" noChangeAspect="1" noMove="1" noResize="1" noEditPoints="1" noAdjustHandles="1" noChangeArrowheads="1" noChangeShapeType="1" noTextEdit="1"/>
                </p:cNvSpPr>
                <p:nvPr/>
              </p:nvSpPr>
              <p:spPr>
                <a:xfrm>
                  <a:off x="4133325" y="1409113"/>
                  <a:ext cx="3231573" cy="474682"/>
                </a:xfrm>
                <a:prstGeom prst="rect">
                  <a:avLst/>
                </a:prstGeom>
                <a:blipFill>
                  <a:blip r:embed="rId4"/>
                  <a:stretch>
                    <a:fillRect b="-128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8" name="テキスト ボックス 157"/>
                <p:cNvSpPr txBox="1"/>
                <p:nvPr/>
              </p:nvSpPr>
              <p:spPr>
                <a:xfrm>
                  <a:off x="7758600" y="1409113"/>
                  <a:ext cx="3231573" cy="478849"/>
                </a:xfrm>
                <a:prstGeom prst="rect">
                  <a:avLst/>
                </a:prstGeom>
                <a:solidFill>
                  <a:schemeClr val="bg1"/>
                </a:solidFill>
              </p:spPr>
              <p:txBody>
                <a:bodyPr wrap="square" rtlCol="0">
                  <a:spAutoFit/>
                </a:bodyPr>
                <a:lstStyle/>
                <a:p>
                  <a:pPr algn="ctr"/>
                  <a14:m>
                    <m:oMathPara xmlns:m="http://schemas.openxmlformats.org/officeDocument/2006/math">
                      <m:oMathParaPr>
                        <m:jc m:val="centerGroup"/>
                      </m:oMathParaPr>
                      <m:oMath xmlns:m="http://schemas.openxmlformats.org/officeDocument/2006/math">
                        <m:acc>
                          <m:accPr>
                            <m:chr m:val="̅"/>
                            <m:ctrlPr>
                              <a:rPr lang="en-US" altLang="ja-JP" i="1" smtClean="0">
                                <a:latin typeface="Cambria Math" panose="02040503050406030204" pitchFamily="18" charset="0"/>
                              </a:rPr>
                            </m:ctrlPr>
                          </m:accPr>
                          <m:e>
                            <m:sSubSup>
                              <m:sSubSupPr>
                                <m:ctrlPr>
                                  <a:rPr lang="en-US" altLang="ja-JP" i="1">
                                    <a:latin typeface="Cambria Math" panose="02040503050406030204" pitchFamily="18" charset="0"/>
                                  </a:rPr>
                                </m:ctrlPr>
                              </m:sSubSupPr>
                              <m:e>
                                <m:r>
                                  <a:rPr lang="en-US" altLang="ja-JP" b="1">
                                    <a:latin typeface="Cambria Math" panose="02040503050406030204" pitchFamily="18" charset="0"/>
                                  </a:rPr>
                                  <m:t>𝐗</m:t>
                                </m:r>
                              </m:e>
                              <m:sub>
                                <m:r>
                                  <a:rPr lang="en-US" altLang="ja-JP" i="1">
                                    <a:latin typeface="Cambria Math" panose="02040503050406030204" pitchFamily="18" charset="0"/>
                                  </a:rPr>
                                  <m:t>𝑁</m:t>
                                </m:r>
                                <m:r>
                                  <a:rPr lang="en-US" altLang="ja-JP" b="0" i="1" smtClean="0">
                                    <a:latin typeface="Cambria Math" panose="02040503050406030204" pitchFamily="18" charset="0"/>
                                  </a:rPr>
                                  <m:t>𝑎𝑖𝑣𝑒</m:t>
                                </m:r>
                              </m:sub>
                              <m:sup>
                                <m:r>
                                  <a:rPr lang="en-US" altLang="ja-JP" i="1">
                                    <a:latin typeface="Cambria Math" panose="02040503050406030204" pitchFamily="18" charset="0"/>
                                  </a:rPr>
                                  <m:t>𝑓</m:t>
                                </m:r>
                              </m:sup>
                            </m:sSubSup>
                          </m:e>
                        </m:acc>
                        <m:r>
                          <a:rPr lang="en-US" altLang="ja-JP" i="1">
                            <a:latin typeface="Cambria Math" panose="02040503050406030204" pitchFamily="18" charset="0"/>
                          </a:rPr>
                          <m:t>−</m:t>
                        </m:r>
                        <m:sSup>
                          <m:sSupPr>
                            <m:ctrlPr>
                              <a:rPr lang="en-US" altLang="ja-JP" i="1">
                                <a:latin typeface="Cambria Math" panose="02040503050406030204" pitchFamily="18" charset="0"/>
                              </a:rPr>
                            </m:ctrlPr>
                          </m:sSupPr>
                          <m:e>
                            <m:r>
                              <a:rPr lang="en-US" altLang="ja-JP" b="1">
                                <a:latin typeface="Cambria Math" panose="02040503050406030204" pitchFamily="18" charset="0"/>
                              </a:rPr>
                              <m:t>𝐗</m:t>
                            </m:r>
                          </m:e>
                          <m:sup>
                            <m:r>
                              <a:rPr lang="en-US" altLang="ja-JP" i="1">
                                <a:latin typeface="Cambria Math" panose="02040503050406030204" pitchFamily="18" charset="0"/>
                              </a:rPr>
                              <m:t>𝑡</m:t>
                            </m:r>
                          </m:sup>
                        </m:sSup>
                      </m:oMath>
                    </m:oMathPara>
                  </a14:m>
                  <a:endParaRPr lang="ja-JP" altLang="en-US" dirty="0"/>
                </a:p>
              </p:txBody>
            </p:sp>
          </mc:Choice>
          <mc:Fallback xmlns="">
            <p:sp>
              <p:nvSpPr>
                <p:cNvPr id="158" name="テキスト ボックス 157"/>
                <p:cNvSpPr txBox="1">
                  <a:spLocks noRot="1" noChangeAspect="1" noMove="1" noResize="1" noEditPoints="1" noAdjustHandles="1" noChangeArrowheads="1" noChangeShapeType="1" noTextEdit="1"/>
                </p:cNvSpPr>
                <p:nvPr/>
              </p:nvSpPr>
              <p:spPr>
                <a:xfrm>
                  <a:off x="7758600" y="1409113"/>
                  <a:ext cx="3231573" cy="478849"/>
                </a:xfrm>
                <a:prstGeom prst="rect">
                  <a:avLst/>
                </a:prstGeom>
                <a:blipFill>
                  <a:blip r:embed="rId5"/>
                  <a:stretch>
                    <a:fillRect b="-253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9" name="テキスト ボックス 158"/>
                <p:cNvSpPr txBox="1"/>
                <p:nvPr/>
              </p:nvSpPr>
              <p:spPr>
                <a:xfrm>
                  <a:off x="4133325" y="3020642"/>
                  <a:ext cx="3231573" cy="475066"/>
                </a:xfrm>
                <a:prstGeom prst="rect">
                  <a:avLst/>
                </a:prstGeom>
                <a:solidFill>
                  <a:schemeClr val="bg1"/>
                </a:solidFill>
              </p:spPr>
              <p:txBody>
                <a:bodyPr wrap="square" rtlCol="0">
                  <a:spAutoFit/>
                </a:bodyPr>
                <a:lstStyle/>
                <a:p>
                  <a:pPr algn="ctr"/>
                  <a14:m>
                    <m:oMathPara xmlns:m="http://schemas.openxmlformats.org/officeDocument/2006/math">
                      <m:oMathParaPr>
                        <m:jc m:val="centerGroup"/>
                      </m:oMathParaPr>
                      <m:oMath xmlns:m="http://schemas.openxmlformats.org/officeDocument/2006/math">
                        <m:acc>
                          <m:accPr>
                            <m:chr m:val="̅"/>
                            <m:ctrlPr>
                              <a:rPr lang="en-US" altLang="ja-JP" i="1" smtClean="0">
                                <a:latin typeface="Cambria Math" panose="02040503050406030204" pitchFamily="18" charset="0"/>
                              </a:rPr>
                            </m:ctrlPr>
                          </m:accPr>
                          <m:e>
                            <m:sSubSup>
                              <m:sSubSupPr>
                                <m:ctrlPr>
                                  <a:rPr lang="en-US" altLang="ja-JP" i="1">
                                    <a:latin typeface="Cambria Math" panose="02040503050406030204" pitchFamily="18" charset="0"/>
                                  </a:rPr>
                                </m:ctrlPr>
                              </m:sSubSupPr>
                              <m:e>
                                <m:r>
                                  <a:rPr lang="en-US" altLang="ja-JP" b="1">
                                    <a:latin typeface="Cambria Math" panose="02040503050406030204" pitchFamily="18" charset="0"/>
                                  </a:rPr>
                                  <m:t>𝐗</m:t>
                                </m:r>
                              </m:e>
                              <m:sub>
                                <m:r>
                                  <a:rPr lang="en-US" altLang="ja-JP" b="0" i="1" smtClean="0">
                                    <a:latin typeface="Cambria Math" panose="02040503050406030204" pitchFamily="18" charset="0"/>
                                  </a:rPr>
                                  <m:t>𝐼𝐴𝑈</m:t>
                                </m:r>
                              </m:sub>
                              <m:sup>
                                <m:r>
                                  <a:rPr lang="en-US" altLang="ja-JP" i="1">
                                    <a:latin typeface="Cambria Math" panose="02040503050406030204" pitchFamily="18" charset="0"/>
                                  </a:rPr>
                                  <m:t>𝑓</m:t>
                                </m:r>
                              </m:sup>
                            </m:sSubSup>
                          </m:e>
                        </m:acc>
                        <m:r>
                          <a:rPr lang="en-US" altLang="ja-JP" i="1">
                            <a:latin typeface="Cambria Math" panose="02040503050406030204" pitchFamily="18" charset="0"/>
                          </a:rPr>
                          <m:t>−</m:t>
                        </m:r>
                        <m:sSup>
                          <m:sSupPr>
                            <m:ctrlPr>
                              <a:rPr lang="en-US" altLang="ja-JP" i="1">
                                <a:latin typeface="Cambria Math" panose="02040503050406030204" pitchFamily="18" charset="0"/>
                              </a:rPr>
                            </m:ctrlPr>
                          </m:sSupPr>
                          <m:e>
                            <m:r>
                              <a:rPr lang="en-US" altLang="ja-JP" b="1">
                                <a:latin typeface="Cambria Math" panose="02040503050406030204" pitchFamily="18" charset="0"/>
                              </a:rPr>
                              <m:t>𝐗</m:t>
                            </m:r>
                          </m:e>
                          <m:sup>
                            <m:r>
                              <a:rPr lang="en-US" altLang="ja-JP" i="1">
                                <a:latin typeface="Cambria Math" panose="02040503050406030204" pitchFamily="18" charset="0"/>
                              </a:rPr>
                              <m:t>𝑡</m:t>
                            </m:r>
                          </m:sup>
                        </m:sSup>
                      </m:oMath>
                    </m:oMathPara>
                  </a14:m>
                  <a:endParaRPr lang="ja-JP" altLang="en-US" dirty="0"/>
                </a:p>
              </p:txBody>
            </p:sp>
          </mc:Choice>
          <mc:Fallback xmlns="">
            <p:sp>
              <p:nvSpPr>
                <p:cNvPr id="159" name="テキスト ボックス 158"/>
                <p:cNvSpPr txBox="1">
                  <a:spLocks noRot="1" noChangeAspect="1" noMove="1" noResize="1" noEditPoints="1" noAdjustHandles="1" noChangeArrowheads="1" noChangeShapeType="1" noTextEdit="1"/>
                </p:cNvSpPr>
                <p:nvPr/>
              </p:nvSpPr>
              <p:spPr>
                <a:xfrm>
                  <a:off x="4133325" y="3020642"/>
                  <a:ext cx="3231573" cy="475066"/>
                </a:xfrm>
                <a:prstGeom prst="rect">
                  <a:avLst/>
                </a:prstGeom>
                <a:blipFill>
                  <a:blip r:embed="rId6"/>
                  <a:stretch>
                    <a:fillRect b="-259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0" name="テキスト ボックス 159"/>
                <p:cNvSpPr txBox="1"/>
                <p:nvPr/>
              </p:nvSpPr>
              <p:spPr>
                <a:xfrm>
                  <a:off x="7758599" y="3020641"/>
                  <a:ext cx="3231573" cy="475066"/>
                </a:xfrm>
                <a:prstGeom prst="rect">
                  <a:avLst/>
                </a:prstGeom>
                <a:solidFill>
                  <a:schemeClr val="bg1"/>
                </a:solidFill>
              </p:spPr>
              <p:txBody>
                <a:bodyPr wrap="square" rtlCol="0">
                  <a:spAutoFit/>
                </a:bodyPr>
                <a:lstStyle/>
                <a:p>
                  <a:pPr algn="ctr"/>
                  <a14:m>
                    <m:oMathPara xmlns:m="http://schemas.openxmlformats.org/officeDocument/2006/math">
                      <m:oMathParaPr>
                        <m:jc m:val="centerGroup"/>
                      </m:oMathParaPr>
                      <m:oMath xmlns:m="http://schemas.openxmlformats.org/officeDocument/2006/math">
                        <m:acc>
                          <m:accPr>
                            <m:chr m:val="̅"/>
                            <m:ctrlPr>
                              <a:rPr lang="en-US" altLang="ja-JP" i="1" smtClean="0">
                                <a:latin typeface="Cambria Math" panose="02040503050406030204" pitchFamily="18" charset="0"/>
                              </a:rPr>
                            </m:ctrlPr>
                          </m:accPr>
                          <m:e>
                            <m:sSubSup>
                              <m:sSubSupPr>
                                <m:ctrlPr>
                                  <a:rPr lang="en-US" altLang="ja-JP" i="1">
                                    <a:latin typeface="Cambria Math" panose="02040503050406030204" pitchFamily="18" charset="0"/>
                                  </a:rPr>
                                </m:ctrlPr>
                              </m:sSubSupPr>
                              <m:e>
                                <m:r>
                                  <a:rPr lang="en-US" altLang="ja-JP" b="1">
                                    <a:latin typeface="Cambria Math" panose="02040503050406030204" pitchFamily="18" charset="0"/>
                                  </a:rPr>
                                  <m:t>𝐗</m:t>
                                </m:r>
                              </m:e>
                              <m:sub>
                                <m:r>
                                  <a:rPr lang="en-US" altLang="ja-JP" b="0" i="1" smtClean="0">
                                    <a:latin typeface="Cambria Math" panose="02040503050406030204" pitchFamily="18" charset="0"/>
                                  </a:rPr>
                                  <m:t>𝑇𝐴𝑈</m:t>
                                </m:r>
                              </m:sub>
                              <m:sup>
                                <m:r>
                                  <a:rPr lang="en-US" altLang="ja-JP" i="1">
                                    <a:latin typeface="Cambria Math" panose="02040503050406030204" pitchFamily="18" charset="0"/>
                                  </a:rPr>
                                  <m:t>𝑓</m:t>
                                </m:r>
                              </m:sup>
                            </m:sSubSup>
                          </m:e>
                        </m:acc>
                        <m:r>
                          <a:rPr lang="en-US" altLang="ja-JP" i="1">
                            <a:latin typeface="Cambria Math" panose="02040503050406030204" pitchFamily="18" charset="0"/>
                          </a:rPr>
                          <m:t>−</m:t>
                        </m:r>
                        <m:sSup>
                          <m:sSupPr>
                            <m:ctrlPr>
                              <a:rPr lang="en-US" altLang="ja-JP" i="1">
                                <a:latin typeface="Cambria Math" panose="02040503050406030204" pitchFamily="18" charset="0"/>
                              </a:rPr>
                            </m:ctrlPr>
                          </m:sSupPr>
                          <m:e>
                            <m:r>
                              <a:rPr lang="en-US" altLang="ja-JP" b="1">
                                <a:latin typeface="Cambria Math" panose="02040503050406030204" pitchFamily="18" charset="0"/>
                              </a:rPr>
                              <m:t>𝐗</m:t>
                            </m:r>
                          </m:e>
                          <m:sup>
                            <m:r>
                              <a:rPr lang="en-US" altLang="ja-JP" i="1">
                                <a:latin typeface="Cambria Math" panose="02040503050406030204" pitchFamily="18" charset="0"/>
                              </a:rPr>
                              <m:t>𝑡</m:t>
                            </m:r>
                          </m:sup>
                        </m:sSup>
                      </m:oMath>
                    </m:oMathPara>
                  </a14:m>
                  <a:endParaRPr lang="ja-JP" altLang="en-US" dirty="0"/>
                </a:p>
              </p:txBody>
            </p:sp>
          </mc:Choice>
          <mc:Fallback xmlns="">
            <p:sp>
              <p:nvSpPr>
                <p:cNvPr id="160" name="テキスト ボックス 159"/>
                <p:cNvSpPr txBox="1">
                  <a:spLocks noRot="1" noChangeAspect="1" noMove="1" noResize="1" noEditPoints="1" noAdjustHandles="1" noChangeArrowheads="1" noChangeShapeType="1" noTextEdit="1"/>
                </p:cNvSpPr>
                <p:nvPr/>
              </p:nvSpPr>
              <p:spPr>
                <a:xfrm>
                  <a:off x="7758599" y="3020641"/>
                  <a:ext cx="3231573" cy="475066"/>
                </a:xfrm>
                <a:prstGeom prst="rect">
                  <a:avLst/>
                </a:prstGeom>
                <a:blipFill>
                  <a:blip r:embed="rId7"/>
                  <a:stretch>
                    <a:fillRect b="-2597"/>
                  </a:stretch>
                </a:blipFill>
              </p:spPr>
              <p:txBody>
                <a:bodyPr/>
                <a:lstStyle/>
                <a:p>
                  <a:r>
                    <a:rPr lang="ja-JP" altLang="en-US">
                      <a:noFill/>
                    </a:rPr>
                    <a:t> </a:t>
                  </a:r>
                </a:p>
              </p:txBody>
            </p:sp>
          </mc:Fallback>
        </mc:AlternateContent>
      </p:grpSp>
      <p:grpSp>
        <p:nvGrpSpPr>
          <p:cNvPr id="156" name="グループ化 155"/>
          <p:cNvGrpSpPr/>
          <p:nvPr/>
        </p:nvGrpSpPr>
        <p:grpSpPr>
          <a:xfrm>
            <a:off x="3204000" y="1391796"/>
            <a:ext cx="8875059" cy="4226222"/>
            <a:chOff x="3204000" y="1391796"/>
            <a:chExt cx="8875059" cy="4226222"/>
          </a:xfrm>
        </p:grpSpPr>
        <p:pic>
          <p:nvPicPr>
            <p:cNvPr id="5" name="図 4"/>
            <p:cNvPicPr>
              <a:picLocks noChangeAspect="1"/>
            </p:cNvPicPr>
            <p:nvPr/>
          </p:nvPicPr>
          <p:blipFill rotWithShape="1">
            <a:blip r:embed="rId8">
              <a:extLst>
                <a:ext uri="{28A0092B-C50C-407E-A947-70E740481C1C}">
                  <a14:useLocalDpi xmlns:a14="http://schemas.microsoft.com/office/drawing/2010/main" val="0"/>
                </a:ext>
              </a:extLst>
            </a:blip>
            <a:srcRect t="18113" b="20303"/>
            <a:stretch/>
          </p:blipFill>
          <p:spPr>
            <a:xfrm>
              <a:off x="3204000" y="1394604"/>
              <a:ext cx="8875059" cy="4223414"/>
            </a:xfrm>
            <a:prstGeom prst="rect">
              <a:avLst/>
            </a:prstGeom>
          </p:spPr>
        </p:pic>
        <mc:AlternateContent xmlns:mc="http://schemas.openxmlformats.org/markup-compatibility/2006" xmlns:a14="http://schemas.microsoft.com/office/drawing/2010/main">
          <mc:Choice Requires="a14">
            <p:sp>
              <p:nvSpPr>
                <p:cNvPr id="25" name="テキスト ボックス 24"/>
                <p:cNvSpPr txBox="1"/>
                <p:nvPr/>
              </p:nvSpPr>
              <p:spPr>
                <a:xfrm>
                  <a:off x="4022489" y="1391796"/>
                  <a:ext cx="3231573" cy="474682"/>
                </a:xfrm>
                <a:prstGeom prst="rect">
                  <a:avLst/>
                </a:prstGeom>
                <a:solidFill>
                  <a:schemeClr val="bg1"/>
                </a:solidFill>
              </p:spPr>
              <p:txBody>
                <a:bodyPr wrap="square" rtlCol="0">
                  <a:spAutoFit/>
                </a:bodyPr>
                <a:lstStyle/>
                <a:p>
                  <a:pPr algn="ctr"/>
                  <a14:m>
                    <m:oMathPara xmlns:m="http://schemas.openxmlformats.org/officeDocument/2006/math">
                      <m:oMathParaPr>
                        <m:jc m:val="centerGroup"/>
                      </m:oMathParaPr>
                      <m:oMath xmlns:m="http://schemas.openxmlformats.org/officeDocument/2006/math">
                        <m:acc>
                          <m:accPr>
                            <m:chr m:val="̅"/>
                            <m:ctrlPr>
                              <a:rPr lang="en-US" altLang="ja-JP" i="1">
                                <a:latin typeface="Cambria Math" panose="02040503050406030204" pitchFamily="18" charset="0"/>
                              </a:rPr>
                            </m:ctrlPr>
                          </m:accPr>
                          <m:e>
                            <m:sSubSup>
                              <m:sSubSupPr>
                                <m:ctrlPr>
                                  <a:rPr lang="en-US" altLang="ja-JP" i="1">
                                    <a:latin typeface="Cambria Math" panose="02040503050406030204" pitchFamily="18" charset="0"/>
                                  </a:rPr>
                                </m:ctrlPr>
                              </m:sSubSupPr>
                              <m:e>
                                <m:r>
                                  <a:rPr lang="en-US" altLang="ja-JP" b="1">
                                    <a:latin typeface="Cambria Math" panose="02040503050406030204" pitchFamily="18" charset="0"/>
                                  </a:rPr>
                                  <m:t>𝐗</m:t>
                                </m:r>
                              </m:e>
                              <m:sub>
                                <m:r>
                                  <a:rPr lang="en-US" altLang="ja-JP" i="1">
                                    <a:latin typeface="Cambria Math" panose="02040503050406030204" pitchFamily="18" charset="0"/>
                                  </a:rPr>
                                  <m:t>𝑁𝑜𝐷𝐴</m:t>
                                </m:r>
                              </m:sub>
                              <m:sup>
                                <m:r>
                                  <a:rPr lang="en-US" altLang="ja-JP" i="1">
                                    <a:latin typeface="Cambria Math" panose="02040503050406030204" pitchFamily="18" charset="0"/>
                                  </a:rPr>
                                  <m:t>𝑓</m:t>
                                </m:r>
                              </m:sup>
                            </m:sSubSup>
                          </m:e>
                        </m:acc>
                        <m:r>
                          <a:rPr lang="en-US" altLang="ja-JP" i="1">
                            <a:latin typeface="Cambria Math" panose="02040503050406030204" pitchFamily="18" charset="0"/>
                          </a:rPr>
                          <m:t>−</m:t>
                        </m:r>
                        <m:sSup>
                          <m:sSupPr>
                            <m:ctrlPr>
                              <a:rPr lang="en-US" altLang="ja-JP" i="1">
                                <a:latin typeface="Cambria Math" panose="02040503050406030204" pitchFamily="18" charset="0"/>
                              </a:rPr>
                            </m:ctrlPr>
                          </m:sSupPr>
                          <m:e>
                            <m:r>
                              <a:rPr lang="en-US" altLang="ja-JP" b="1">
                                <a:latin typeface="Cambria Math" panose="02040503050406030204" pitchFamily="18" charset="0"/>
                              </a:rPr>
                              <m:t>𝐗</m:t>
                            </m:r>
                          </m:e>
                          <m:sup>
                            <m:r>
                              <a:rPr lang="en-US" altLang="ja-JP" i="1">
                                <a:latin typeface="Cambria Math" panose="02040503050406030204" pitchFamily="18" charset="0"/>
                              </a:rPr>
                              <m:t>𝑡</m:t>
                            </m:r>
                          </m:sup>
                        </m:sSup>
                      </m:oMath>
                    </m:oMathPara>
                  </a14:m>
                  <a:endParaRPr lang="en-US" altLang="ja-JP" baseline="30000" dirty="0"/>
                </a:p>
              </p:txBody>
            </p:sp>
          </mc:Choice>
          <mc:Fallback xmlns="">
            <p:sp>
              <p:nvSpPr>
                <p:cNvPr id="25" name="テキスト ボックス 24"/>
                <p:cNvSpPr txBox="1">
                  <a:spLocks noRot="1" noChangeAspect="1" noMove="1" noResize="1" noEditPoints="1" noAdjustHandles="1" noChangeArrowheads="1" noChangeShapeType="1" noTextEdit="1"/>
                </p:cNvSpPr>
                <p:nvPr/>
              </p:nvSpPr>
              <p:spPr>
                <a:xfrm>
                  <a:off x="4022489" y="1391796"/>
                  <a:ext cx="3231573" cy="474682"/>
                </a:xfrm>
                <a:prstGeom prst="rect">
                  <a:avLst/>
                </a:prstGeom>
                <a:blipFill>
                  <a:blip r:embed="rId9"/>
                  <a:stretch>
                    <a:fillRect b="-128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テキスト ボックス 25"/>
                <p:cNvSpPr txBox="1"/>
                <p:nvPr/>
              </p:nvSpPr>
              <p:spPr>
                <a:xfrm>
                  <a:off x="7647764" y="1391796"/>
                  <a:ext cx="3231573" cy="478849"/>
                </a:xfrm>
                <a:prstGeom prst="rect">
                  <a:avLst/>
                </a:prstGeom>
                <a:solidFill>
                  <a:schemeClr val="bg1"/>
                </a:solidFill>
              </p:spPr>
              <p:txBody>
                <a:bodyPr wrap="square" rtlCol="0">
                  <a:spAutoFit/>
                </a:bodyPr>
                <a:lstStyle/>
                <a:p>
                  <a:pPr algn="ctr"/>
                  <a14:m>
                    <m:oMathPara xmlns:m="http://schemas.openxmlformats.org/officeDocument/2006/math">
                      <m:oMathParaPr>
                        <m:jc m:val="centerGroup"/>
                      </m:oMathParaPr>
                      <m:oMath xmlns:m="http://schemas.openxmlformats.org/officeDocument/2006/math">
                        <m:acc>
                          <m:accPr>
                            <m:chr m:val="̅"/>
                            <m:ctrlPr>
                              <a:rPr lang="en-US" altLang="ja-JP" i="1" smtClean="0">
                                <a:latin typeface="Cambria Math" panose="02040503050406030204" pitchFamily="18" charset="0"/>
                              </a:rPr>
                            </m:ctrlPr>
                          </m:accPr>
                          <m:e>
                            <m:sSubSup>
                              <m:sSubSupPr>
                                <m:ctrlPr>
                                  <a:rPr lang="en-US" altLang="ja-JP" i="1">
                                    <a:latin typeface="Cambria Math" panose="02040503050406030204" pitchFamily="18" charset="0"/>
                                  </a:rPr>
                                </m:ctrlPr>
                              </m:sSubSupPr>
                              <m:e>
                                <m:r>
                                  <a:rPr lang="en-US" altLang="ja-JP" b="1">
                                    <a:latin typeface="Cambria Math" panose="02040503050406030204" pitchFamily="18" charset="0"/>
                                  </a:rPr>
                                  <m:t>𝐗</m:t>
                                </m:r>
                              </m:e>
                              <m:sub>
                                <m:r>
                                  <a:rPr lang="en-US" altLang="ja-JP" i="1">
                                    <a:latin typeface="Cambria Math" panose="02040503050406030204" pitchFamily="18" charset="0"/>
                                  </a:rPr>
                                  <m:t>𝑁𝑎𝑖𝑣𝑒</m:t>
                                </m:r>
                              </m:sub>
                              <m:sup>
                                <m:r>
                                  <a:rPr lang="en-US" altLang="ja-JP" b="0" i="1" smtClean="0">
                                    <a:latin typeface="Cambria Math" panose="02040503050406030204" pitchFamily="18" charset="0"/>
                                  </a:rPr>
                                  <m:t>𝑓</m:t>
                                </m:r>
                              </m:sup>
                            </m:sSubSup>
                          </m:e>
                        </m:acc>
                        <m:r>
                          <a:rPr lang="en-US" altLang="ja-JP" i="1">
                            <a:latin typeface="Cambria Math" panose="02040503050406030204" pitchFamily="18" charset="0"/>
                          </a:rPr>
                          <m:t>−</m:t>
                        </m:r>
                        <m:acc>
                          <m:accPr>
                            <m:chr m:val="̅"/>
                            <m:ctrlPr>
                              <a:rPr lang="en-US" altLang="ja-JP" i="1">
                                <a:latin typeface="Cambria Math" panose="02040503050406030204" pitchFamily="18" charset="0"/>
                              </a:rPr>
                            </m:ctrlPr>
                          </m:accPr>
                          <m:e>
                            <m:sSubSup>
                              <m:sSubSupPr>
                                <m:ctrlPr>
                                  <a:rPr lang="en-US" altLang="ja-JP" i="1">
                                    <a:latin typeface="Cambria Math" panose="02040503050406030204" pitchFamily="18" charset="0"/>
                                  </a:rPr>
                                </m:ctrlPr>
                              </m:sSubSupPr>
                              <m:e>
                                <m:r>
                                  <a:rPr lang="en-US" altLang="ja-JP" b="1">
                                    <a:latin typeface="Cambria Math" panose="02040503050406030204" pitchFamily="18" charset="0"/>
                                  </a:rPr>
                                  <m:t>𝐗</m:t>
                                </m:r>
                              </m:e>
                              <m:sub>
                                <m:r>
                                  <a:rPr lang="en-US" altLang="ja-JP" i="1">
                                    <a:latin typeface="Cambria Math" panose="02040503050406030204" pitchFamily="18" charset="0"/>
                                  </a:rPr>
                                  <m:t>𝑁𝑜𝐷𝐴</m:t>
                                </m:r>
                              </m:sub>
                              <m:sup>
                                <m:r>
                                  <a:rPr lang="en-US" altLang="ja-JP" i="1">
                                    <a:latin typeface="Cambria Math" panose="02040503050406030204" pitchFamily="18" charset="0"/>
                                  </a:rPr>
                                  <m:t>𝑓</m:t>
                                </m:r>
                              </m:sup>
                            </m:sSubSup>
                          </m:e>
                        </m:acc>
                      </m:oMath>
                    </m:oMathPara>
                  </a14:m>
                  <a:endParaRPr lang="ja-JP" altLang="en-US" dirty="0"/>
                </a:p>
              </p:txBody>
            </p:sp>
          </mc:Choice>
          <mc:Fallback xmlns="">
            <p:sp>
              <p:nvSpPr>
                <p:cNvPr id="26" name="テキスト ボックス 25"/>
                <p:cNvSpPr txBox="1">
                  <a:spLocks noRot="1" noChangeAspect="1" noMove="1" noResize="1" noEditPoints="1" noAdjustHandles="1" noChangeArrowheads="1" noChangeShapeType="1" noTextEdit="1"/>
                </p:cNvSpPr>
                <p:nvPr/>
              </p:nvSpPr>
              <p:spPr>
                <a:xfrm>
                  <a:off x="7647764" y="1391796"/>
                  <a:ext cx="3231573" cy="478849"/>
                </a:xfrm>
                <a:prstGeom prst="rect">
                  <a:avLst/>
                </a:prstGeom>
                <a:blipFill>
                  <a:blip r:embed="rId10"/>
                  <a:stretch>
                    <a:fillRect b="-253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7" name="テキスト ボックス 26"/>
                <p:cNvSpPr txBox="1"/>
                <p:nvPr/>
              </p:nvSpPr>
              <p:spPr>
                <a:xfrm>
                  <a:off x="4022489" y="3003325"/>
                  <a:ext cx="3231573" cy="475066"/>
                </a:xfrm>
                <a:prstGeom prst="rect">
                  <a:avLst/>
                </a:prstGeom>
                <a:solidFill>
                  <a:schemeClr val="bg1"/>
                </a:solidFill>
              </p:spPr>
              <p:txBody>
                <a:bodyPr wrap="square" rtlCol="0">
                  <a:spAutoFit/>
                </a:bodyPr>
                <a:lstStyle/>
                <a:p>
                  <a:pPr algn="ctr"/>
                  <a14:m>
                    <m:oMathPara xmlns:m="http://schemas.openxmlformats.org/officeDocument/2006/math">
                      <m:oMathParaPr>
                        <m:jc m:val="centerGroup"/>
                      </m:oMathParaPr>
                      <m:oMath xmlns:m="http://schemas.openxmlformats.org/officeDocument/2006/math">
                        <m:acc>
                          <m:accPr>
                            <m:chr m:val="̅"/>
                            <m:ctrlPr>
                              <a:rPr lang="en-US" altLang="ja-JP" i="1" smtClean="0">
                                <a:latin typeface="Cambria Math" panose="02040503050406030204" pitchFamily="18" charset="0"/>
                              </a:rPr>
                            </m:ctrlPr>
                          </m:accPr>
                          <m:e>
                            <m:sSubSup>
                              <m:sSubSupPr>
                                <m:ctrlPr>
                                  <a:rPr lang="en-US" altLang="ja-JP" i="1">
                                    <a:latin typeface="Cambria Math" panose="02040503050406030204" pitchFamily="18" charset="0"/>
                                  </a:rPr>
                                </m:ctrlPr>
                              </m:sSubSupPr>
                              <m:e>
                                <m:r>
                                  <a:rPr lang="en-US" altLang="ja-JP" b="1">
                                    <a:latin typeface="Cambria Math" panose="02040503050406030204" pitchFamily="18" charset="0"/>
                                  </a:rPr>
                                  <m:t>𝐗</m:t>
                                </m:r>
                              </m:e>
                              <m:sub>
                                <m:r>
                                  <a:rPr lang="en-US" altLang="ja-JP" b="0" i="1" smtClean="0">
                                    <a:latin typeface="Cambria Math" panose="02040503050406030204" pitchFamily="18" charset="0"/>
                                  </a:rPr>
                                  <m:t>𝐼𝐴𝑈</m:t>
                                </m:r>
                              </m:sub>
                              <m:sup>
                                <m:r>
                                  <a:rPr lang="en-US" altLang="ja-JP" i="1">
                                    <a:latin typeface="Cambria Math" panose="02040503050406030204" pitchFamily="18" charset="0"/>
                                  </a:rPr>
                                  <m:t>𝑓</m:t>
                                </m:r>
                              </m:sup>
                            </m:sSubSup>
                          </m:e>
                        </m:acc>
                        <m:r>
                          <a:rPr lang="en-US" altLang="ja-JP" i="1">
                            <a:latin typeface="Cambria Math" panose="02040503050406030204" pitchFamily="18" charset="0"/>
                          </a:rPr>
                          <m:t>−</m:t>
                        </m:r>
                        <m:acc>
                          <m:accPr>
                            <m:chr m:val="̅"/>
                            <m:ctrlPr>
                              <a:rPr lang="en-US" altLang="ja-JP" i="1">
                                <a:latin typeface="Cambria Math" panose="02040503050406030204" pitchFamily="18" charset="0"/>
                              </a:rPr>
                            </m:ctrlPr>
                          </m:accPr>
                          <m:e>
                            <m:sSubSup>
                              <m:sSubSupPr>
                                <m:ctrlPr>
                                  <a:rPr lang="en-US" altLang="ja-JP" i="1">
                                    <a:latin typeface="Cambria Math" panose="02040503050406030204" pitchFamily="18" charset="0"/>
                                  </a:rPr>
                                </m:ctrlPr>
                              </m:sSubSupPr>
                              <m:e>
                                <m:r>
                                  <a:rPr lang="en-US" altLang="ja-JP" b="1">
                                    <a:latin typeface="Cambria Math" panose="02040503050406030204" pitchFamily="18" charset="0"/>
                                  </a:rPr>
                                  <m:t>𝐗</m:t>
                                </m:r>
                              </m:e>
                              <m:sub>
                                <m:r>
                                  <a:rPr lang="en-US" altLang="ja-JP" i="1">
                                    <a:latin typeface="Cambria Math" panose="02040503050406030204" pitchFamily="18" charset="0"/>
                                  </a:rPr>
                                  <m:t>𝑁𝑜𝐷𝐴</m:t>
                                </m:r>
                              </m:sub>
                              <m:sup>
                                <m:r>
                                  <a:rPr lang="en-US" altLang="ja-JP" i="1">
                                    <a:latin typeface="Cambria Math" panose="02040503050406030204" pitchFamily="18" charset="0"/>
                                  </a:rPr>
                                  <m:t>𝑓</m:t>
                                </m:r>
                              </m:sup>
                            </m:sSubSup>
                          </m:e>
                        </m:acc>
                      </m:oMath>
                    </m:oMathPara>
                  </a14:m>
                  <a:endParaRPr lang="ja-JP" altLang="en-US" dirty="0"/>
                </a:p>
              </p:txBody>
            </p:sp>
          </mc:Choice>
          <mc:Fallback xmlns="">
            <p:sp>
              <p:nvSpPr>
                <p:cNvPr id="27" name="テキスト ボックス 26"/>
                <p:cNvSpPr txBox="1">
                  <a:spLocks noRot="1" noChangeAspect="1" noMove="1" noResize="1" noEditPoints="1" noAdjustHandles="1" noChangeArrowheads="1" noChangeShapeType="1" noTextEdit="1"/>
                </p:cNvSpPr>
                <p:nvPr/>
              </p:nvSpPr>
              <p:spPr>
                <a:xfrm>
                  <a:off x="4022489" y="3003325"/>
                  <a:ext cx="3231573" cy="475066"/>
                </a:xfrm>
                <a:prstGeom prst="rect">
                  <a:avLst/>
                </a:prstGeom>
                <a:blipFill>
                  <a:blip r:embed="rId11"/>
                  <a:stretch>
                    <a:fillRect b="-128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 name="テキスト ボックス 27"/>
                <p:cNvSpPr txBox="1"/>
                <p:nvPr/>
              </p:nvSpPr>
              <p:spPr>
                <a:xfrm>
                  <a:off x="7647763" y="3003324"/>
                  <a:ext cx="3231573" cy="475066"/>
                </a:xfrm>
                <a:prstGeom prst="rect">
                  <a:avLst/>
                </a:prstGeom>
                <a:solidFill>
                  <a:schemeClr val="bg1"/>
                </a:solidFill>
              </p:spPr>
              <p:txBody>
                <a:bodyPr wrap="square" rtlCol="0">
                  <a:spAutoFit/>
                </a:bodyPr>
                <a:lstStyle/>
                <a:p>
                  <a:pPr algn="ctr"/>
                  <a14:m>
                    <m:oMathPara xmlns:m="http://schemas.openxmlformats.org/officeDocument/2006/math">
                      <m:oMathParaPr>
                        <m:jc m:val="centerGroup"/>
                      </m:oMathParaPr>
                      <m:oMath xmlns:m="http://schemas.openxmlformats.org/officeDocument/2006/math">
                        <m:acc>
                          <m:accPr>
                            <m:chr m:val="̅"/>
                            <m:ctrlPr>
                              <a:rPr lang="en-US" altLang="ja-JP" i="1" smtClean="0">
                                <a:latin typeface="Cambria Math" panose="02040503050406030204" pitchFamily="18" charset="0"/>
                              </a:rPr>
                            </m:ctrlPr>
                          </m:accPr>
                          <m:e>
                            <m:sSubSup>
                              <m:sSubSupPr>
                                <m:ctrlPr>
                                  <a:rPr lang="en-US" altLang="ja-JP" i="1">
                                    <a:latin typeface="Cambria Math" panose="02040503050406030204" pitchFamily="18" charset="0"/>
                                  </a:rPr>
                                </m:ctrlPr>
                              </m:sSubSupPr>
                              <m:e>
                                <m:r>
                                  <a:rPr lang="en-US" altLang="ja-JP" b="1">
                                    <a:latin typeface="Cambria Math" panose="02040503050406030204" pitchFamily="18" charset="0"/>
                                  </a:rPr>
                                  <m:t>𝐗</m:t>
                                </m:r>
                              </m:e>
                              <m:sub>
                                <m:r>
                                  <a:rPr lang="en-US" altLang="ja-JP" b="0" i="1" smtClean="0">
                                    <a:latin typeface="Cambria Math" panose="02040503050406030204" pitchFamily="18" charset="0"/>
                                  </a:rPr>
                                  <m:t>𝑇𝐴𝑈</m:t>
                                </m:r>
                              </m:sub>
                              <m:sup>
                                <m:r>
                                  <a:rPr lang="en-US" altLang="ja-JP" i="1">
                                    <a:latin typeface="Cambria Math" panose="02040503050406030204" pitchFamily="18" charset="0"/>
                                  </a:rPr>
                                  <m:t>𝑓</m:t>
                                </m:r>
                              </m:sup>
                            </m:sSubSup>
                          </m:e>
                        </m:acc>
                        <m:r>
                          <a:rPr lang="en-US" altLang="ja-JP" i="1">
                            <a:latin typeface="Cambria Math" panose="02040503050406030204" pitchFamily="18" charset="0"/>
                          </a:rPr>
                          <m:t>−</m:t>
                        </m:r>
                        <m:acc>
                          <m:accPr>
                            <m:chr m:val="̅"/>
                            <m:ctrlPr>
                              <a:rPr lang="en-US" altLang="ja-JP" i="1">
                                <a:latin typeface="Cambria Math" panose="02040503050406030204" pitchFamily="18" charset="0"/>
                              </a:rPr>
                            </m:ctrlPr>
                          </m:accPr>
                          <m:e>
                            <m:sSubSup>
                              <m:sSubSupPr>
                                <m:ctrlPr>
                                  <a:rPr lang="en-US" altLang="ja-JP" i="1">
                                    <a:latin typeface="Cambria Math" panose="02040503050406030204" pitchFamily="18" charset="0"/>
                                  </a:rPr>
                                </m:ctrlPr>
                              </m:sSubSupPr>
                              <m:e>
                                <m:r>
                                  <a:rPr lang="en-US" altLang="ja-JP" b="1">
                                    <a:latin typeface="Cambria Math" panose="02040503050406030204" pitchFamily="18" charset="0"/>
                                  </a:rPr>
                                  <m:t>𝐗</m:t>
                                </m:r>
                              </m:e>
                              <m:sub>
                                <m:r>
                                  <a:rPr lang="en-US" altLang="ja-JP" i="1">
                                    <a:latin typeface="Cambria Math" panose="02040503050406030204" pitchFamily="18" charset="0"/>
                                  </a:rPr>
                                  <m:t>𝑁𝑜𝐷𝐴</m:t>
                                </m:r>
                              </m:sub>
                              <m:sup>
                                <m:r>
                                  <a:rPr lang="en-US" altLang="ja-JP" i="1">
                                    <a:latin typeface="Cambria Math" panose="02040503050406030204" pitchFamily="18" charset="0"/>
                                  </a:rPr>
                                  <m:t>𝑓</m:t>
                                </m:r>
                              </m:sup>
                            </m:sSubSup>
                          </m:e>
                        </m:acc>
                      </m:oMath>
                    </m:oMathPara>
                  </a14:m>
                  <a:endParaRPr lang="ja-JP" altLang="en-US" dirty="0"/>
                </a:p>
              </p:txBody>
            </p:sp>
          </mc:Choice>
          <mc:Fallback xmlns="">
            <p:sp>
              <p:nvSpPr>
                <p:cNvPr id="28" name="テキスト ボックス 27"/>
                <p:cNvSpPr txBox="1">
                  <a:spLocks noRot="1" noChangeAspect="1" noMove="1" noResize="1" noEditPoints="1" noAdjustHandles="1" noChangeArrowheads="1" noChangeShapeType="1" noTextEdit="1"/>
                </p:cNvSpPr>
                <p:nvPr/>
              </p:nvSpPr>
              <p:spPr>
                <a:xfrm>
                  <a:off x="7647763" y="3003324"/>
                  <a:ext cx="3231573" cy="475066"/>
                </a:xfrm>
                <a:prstGeom prst="rect">
                  <a:avLst/>
                </a:prstGeom>
                <a:blipFill>
                  <a:blip r:embed="rId12"/>
                  <a:stretch>
                    <a:fillRect b="-1282"/>
                  </a:stretch>
                </a:blipFill>
              </p:spPr>
              <p:txBody>
                <a:bodyPr/>
                <a:lstStyle/>
                <a:p>
                  <a:r>
                    <a:rPr lang="ja-JP" altLang="en-US">
                      <a:noFill/>
                    </a:rPr>
                    <a:t> </a:t>
                  </a:r>
                </a:p>
              </p:txBody>
            </p:sp>
          </mc:Fallback>
        </mc:AlternateContent>
      </p:grpSp>
      <p:sp>
        <p:nvSpPr>
          <p:cNvPr id="2" name="タイトル 1"/>
          <p:cNvSpPr>
            <a:spLocks noGrp="1"/>
          </p:cNvSpPr>
          <p:nvPr>
            <p:ph type="title"/>
          </p:nvPr>
        </p:nvSpPr>
        <p:spPr>
          <a:xfrm>
            <a:off x="0" y="2823"/>
            <a:ext cx="12192000" cy="1239381"/>
          </a:xfrm>
        </p:spPr>
        <p:txBody>
          <a:bodyPr/>
          <a:lstStyle/>
          <a:p>
            <a:r>
              <a:rPr kumimoji="1" lang="en-US" altLang="ja-JP" dirty="0"/>
              <a:t>Time-Averaged Forecast (1Jan – 31Dec1856)</a:t>
            </a:r>
            <a:endParaRPr kumimoji="1" lang="ja-JP" altLang="en-US" dirty="0"/>
          </a:p>
        </p:txBody>
      </p:sp>
      <p:cxnSp>
        <p:nvCxnSpPr>
          <p:cNvPr id="120" name="直線矢印コネクタ 119"/>
          <p:cNvCxnSpPr/>
          <p:nvPr/>
        </p:nvCxnSpPr>
        <p:spPr>
          <a:xfrm>
            <a:off x="1152416" y="2004941"/>
            <a:ext cx="218974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1" name="テキスト ボックス 120"/>
          <p:cNvSpPr txBox="1"/>
          <p:nvPr/>
        </p:nvSpPr>
        <p:spPr>
          <a:xfrm>
            <a:off x="2300757" y="1362758"/>
            <a:ext cx="1293737" cy="523220"/>
          </a:xfrm>
          <a:prstGeom prst="rect">
            <a:avLst/>
          </a:prstGeom>
          <a:noFill/>
        </p:spPr>
        <p:txBody>
          <a:bodyPr wrap="square" rtlCol="0">
            <a:spAutoFit/>
          </a:bodyPr>
          <a:lstStyle/>
          <a:p>
            <a:pPr algn="ctr"/>
            <a:r>
              <a:rPr lang="en-US" altLang="ja-JP" sz="1400" dirty="0"/>
              <a:t>0000UTC</a:t>
            </a:r>
          </a:p>
          <a:p>
            <a:pPr algn="ctr"/>
            <a:r>
              <a:rPr kumimoji="1" lang="en-US" altLang="ja-JP" sz="1400" dirty="0"/>
              <a:t>1Jan1857</a:t>
            </a:r>
            <a:endParaRPr kumimoji="1" lang="ja-JP" altLang="en-US" sz="1400" dirty="0"/>
          </a:p>
        </p:txBody>
      </p:sp>
      <p:cxnSp>
        <p:nvCxnSpPr>
          <p:cNvPr id="122" name="直線コネクタ 121"/>
          <p:cNvCxnSpPr>
            <a:cxnSpLocks/>
          </p:cNvCxnSpPr>
          <p:nvPr/>
        </p:nvCxnSpPr>
        <p:spPr>
          <a:xfrm>
            <a:off x="2947625" y="1885978"/>
            <a:ext cx="0" cy="258679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3" name="直線矢印コネクタ 122"/>
          <p:cNvCxnSpPr/>
          <p:nvPr/>
        </p:nvCxnSpPr>
        <p:spPr>
          <a:xfrm>
            <a:off x="1570365" y="2420157"/>
            <a:ext cx="1377260" cy="0"/>
          </a:xfrm>
          <a:prstGeom prst="straightConnector1">
            <a:avLst/>
          </a:prstGeom>
          <a:ln w="25400">
            <a:tailEnd type="none"/>
          </a:ln>
        </p:spPr>
        <p:style>
          <a:lnRef idx="1">
            <a:schemeClr val="accent1"/>
          </a:lnRef>
          <a:fillRef idx="0">
            <a:schemeClr val="accent1"/>
          </a:fillRef>
          <a:effectRef idx="0">
            <a:schemeClr val="accent1"/>
          </a:effectRef>
          <a:fontRef idx="minor">
            <a:schemeClr val="tx1"/>
          </a:fontRef>
        </p:style>
      </p:cxnSp>
      <p:cxnSp>
        <p:nvCxnSpPr>
          <p:cNvPr id="124" name="直線矢印コネクタ 123"/>
          <p:cNvCxnSpPr/>
          <p:nvPr/>
        </p:nvCxnSpPr>
        <p:spPr>
          <a:xfrm>
            <a:off x="1570365" y="3112307"/>
            <a:ext cx="1377260" cy="0"/>
          </a:xfrm>
          <a:prstGeom prst="straightConnector1">
            <a:avLst/>
          </a:prstGeom>
          <a:ln w="25400">
            <a:tailEnd type="none"/>
          </a:ln>
        </p:spPr>
        <p:style>
          <a:lnRef idx="1">
            <a:schemeClr val="accent1"/>
          </a:lnRef>
          <a:fillRef idx="0">
            <a:schemeClr val="accent1"/>
          </a:fillRef>
          <a:effectRef idx="0">
            <a:schemeClr val="accent1"/>
          </a:effectRef>
          <a:fontRef idx="minor">
            <a:schemeClr val="tx1"/>
          </a:fontRef>
        </p:style>
      </p:cxnSp>
      <p:cxnSp>
        <p:nvCxnSpPr>
          <p:cNvPr id="125" name="直線矢印コネクタ 124"/>
          <p:cNvCxnSpPr/>
          <p:nvPr/>
        </p:nvCxnSpPr>
        <p:spPr>
          <a:xfrm>
            <a:off x="1570365" y="3435641"/>
            <a:ext cx="1377260" cy="0"/>
          </a:xfrm>
          <a:prstGeom prst="straightConnector1">
            <a:avLst/>
          </a:prstGeom>
          <a:ln w="25400">
            <a:tailEnd type="none"/>
          </a:ln>
        </p:spPr>
        <p:style>
          <a:lnRef idx="1">
            <a:schemeClr val="accent1"/>
          </a:lnRef>
          <a:fillRef idx="0">
            <a:schemeClr val="accent1"/>
          </a:fillRef>
          <a:effectRef idx="0">
            <a:schemeClr val="accent1"/>
          </a:effectRef>
          <a:fontRef idx="minor">
            <a:schemeClr val="tx1"/>
          </a:fontRef>
        </p:style>
      </p:cxnSp>
      <p:cxnSp>
        <p:nvCxnSpPr>
          <p:cNvPr id="126" name="直線矢印コネクタ 125"/>
          <p:cNvCxnSpPr>
            <a:cxnSpLocks/>
          </p:cNvCxnSpPr>
          <p:nvPr/>
        </p:nvCxnSpPr>
        <p:spPr>
          <a:xfrm>
            <a:off x="1570365" y="3817157"/>
            <a:ext cx="367459" cy="0"/>
          </a:xfrm>
          <a:prstGeom prst="straightConnector1">
            <a:avLst/>
          </a:prstGeom>
          <a:ln w="25400">
            <a:tailEnd type="none"/>
          </a:ln>
        </p:spPr>
        <p:style>
          <a:lnRef idx="1">
            <a:schemeClr val="accent1"/>
          </a:lnRef>
          <a:fillRef idx="0">
            <a:schemeClr val="accent1"/>
          </a:fillRef>
          <a:effectRef idx="0">
            <a:schemeClr val="accent1"/>
          </a:effectRef>
          <a:fontRef idx="minor">
            <a:schemeClr val="tx1"/>
          </a:fontRef>
        </p:style>
      </p:cxnSp>
      <p:sp>
        <p:nvSpPr>
          <p:cNvPr id="129" name="テキスト ボックス 128"/>
          <p:cNvSpPr txBox="1"/>
          <p:nvPr/>
        </p:nvSpPr>
        <p:spPr>
          <a:xfrm>
            <a:off x="462290" y="2248708"/>
            <a:ext cx="1108075" cy="369332"/>
          </a:xfrm>
          <a:prstGeom prst="rect">
            <a:avLst/>
          </a:prstGeom>
          <a:noFill/>
        </p:spPr>
        <p:txBody>
          <a:bodyPr wrap="square" rtlCol="0">
            <a:spAutoFit/>
          </a:bodyPr>
          <a:lstStyle/>
          <a:p>
            <a:pPr algn="r"/>
            <a:r>
              <a:rPr kumimoji="1" lang="en-US" altLang="ja-JP" dirty="0" err="1"/>
              <a:t>NoDA</a:t>
            </a:r>
            <a:endParaRPr kumimoji="1" lang="ja-JP" altLang="en-US" dirty="0"/>
          </a:p>
        </p:txBody>
      </p:sp>
      <p:sp>
        <p:nvSpPr>
          <p:cNvPr id="130" name="テキスト ボックス 129"/>
          <p:cNvSpPr txBox="1"/>
          <p:nvPr/>
        </p:nvSpPr>
        <p:spPr>
          <a:xfrm>
            <a:off x="462289" y="2927641"/>
            <a:ext cx="1108075" cy="369332"/>
          </a:xfrm>
          <a:prstGeom prst="rect">
            <a:avLst/>
          </a:prstGeom>
          <a:noFill/>
        </p:spPr>
        <p:txBody>
          <a:bodyPr wrap="square" rtlCol="0">
            <a:spAutoFit/>
          </a:bodyPr>
          <a:lstStyle/>
          <a:p>
            <a:pPr algn="r"/>
            <a:r>
              <a:rPr lang="en-US" altLang="ja-JP" dirty="0"/>
              <a:t>Naive</a:t>
            </a:r>
            <a:endParaRPr kumimoji="1" lang="ja-JP" altLang="en-US" dirty="0"/>
          </a:p>
        </p:txBody>
      </p:sp>
      <p:sp>
        <p:nvSpPr>
          <p:cNvPr id="131" name="テキスト ボックス 130"/>
          <p:cNvSpPr txBox="1"/>
          <p:nvPr/>
        </p:nvSpPr>
        <p:spPr>
          <a:xfrm>
            <a:off x="462289" y="3250975"/>
            <a:ext cx="1108075" cy="369332"/>
          </a:xfrm>
          <a:prstGeom prst="rect">
            <a:avLst/>
          </a:prstGeom>
          <a:noFill/>
        </p:spPr>
        <p:txBody>
          <a:bodyPr wrap="square" rtlCol="0">
            <a:spAutoFit/>
          </a:bodyPr>
          <a:lstStyle/>
          <a:p>
            <a:pPr algn="r"/>
            <a:r>
              <a:rPr lang="en-US" altLang="ja-JP" dirty="0"/>
              <a:t>TAU</a:t>
            </a:r>
            <a:endParaRPr kumimoji="1" lang="ja-JP" altLang="en-US" dirty="0"/>
          </a:p>
        </p:txBody>
      </p:sp>
      <p:sp>
        <p:nvSpPr>
          <p:cNvPr id="132" name="テキスト ボックス 131"/>
          <p:cNvSpPr txBox="1"/>
          <p:nvPr/>
        </p:nvSpPr>
        <p:spPr>
          <a:xfrm>
            <a:off x="462289" y="3623481"/>
            <a:ext cx="1108075" cy="369332"/>
          </a:xfrm>
          <a:prstGeom prst="rect">
            <a:avLst/>
          </a:prstGeom>
          <a:noFill/>
        </p:spPr>
        <p:txBody>
          <a:bodyPr wrap="square" rtlCol="0">
            <a:spAutoFit/>
          </a:bodyPr>
          <a:lstStyle/>
          <a:p>
            <a:pPr algn="r"/>
            <a:r>
              <a:rPr lang="en-US" altLang="ja-JP" dirty="0"/>
              <a:t>IAU</a:t>
            </a:r>
            <a:endParaRPr kumimoji="1" lang="ja-JP" altLang="en-US" dirty="0"/>
          </a:p>
        </p:txBody>
      </p:sp>
      <p:cxnSp>
        <p:nvCxnSpPr>
          <p:cNvPr id="133" name="直線コネクタ 132"/>
          <p:cNvCxnSpPr>
            <a:cxnSpLocks/>
          </p:cNvCxnSpPr>
          <p:nvPr/>
        </p:nvCxnSpPr>
        <p:spPr>
          <a:xfrm>
            <a:off x="1937824" y="1854865"/>
            <a:ext cx="0" cy="258679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4" name="テキスト ボックス 133"/>
          <p:cNvSpPr txBox="1"/>
          <p:nvPr/>
        </p:nvSpPr>
        <p:spPr>
          <a:xfrm>
            <a:off x="1283828" y="1399430"/>
            <a:ext cx="1293737" cy="523220"/>
          </a:xfrm>
          <a:prstGeom prst="rect">
            <a:avLst/>
          </a:prstGeom>
          <a:noFill/>
        </p:spPr>
        <p:txBody>
          <a:bodyPr wrap="square" rtlCol="0">
            <a:spAutoFit/>
          </a:bodyPr>
          <a:lstStyle/>
          <a:p>
            <a:pPr algn="ctr"/>
            <a:r>
              <a:rPr lang="en-US" altLang="ja-JP" sz="1400" dirty="0"/>
              <a:t>0000UTC</a:t>
            </a:r>
          </a:p>
          <a:p>
            <a:pPr algn="ctr"/>
            <a:r>
              <a:rPr kumimoji="1" lang="en-US" altLang="ja-JP" sz="1400" dirty="0"/>
              <a:t>1Jan1856</a:t>
            </a:r>
            <a:endParaRPr kumimoji="1" lang="ja-JP" altLang="en-US" sz="1400" dirty="0"/>
          </a:p>
        </p:txBody>
      </p:sp>
      <p:cxnSp>
        <p:nvCxnSpPr>
          <p:cNvPr id="139" name="直線矢印コネクタ 138"/>
          <p:cNvCxnSpPr>
            <a:cxnSpLocks/>
          </p:cNvCxnSpPr>
          <p:nvPr/>
        </p:nvCxnSpPr>
        <p:spPr>
          <a:xfrm>
            <a:off x="1937824" y="2418213"/>
            <a:ext cx="1009801" cy="0"/>
          </a:xfrm>
          <a:prstGeom prst="straightConnector1">
            <a:avLst/>
          </a:prstGeom>
          <a:ln w="25400">
            <a:headEnd type="arrow" w="lg" len="lg"/>
            <a:tailEnd type="arrow" w="lg" len="lg"/>
          </a:ln>
        </p:spPr>
        <p:style>
          <a:lnRef idx="1">
            <a:schemeClr val="accent1"/>
          </a:lnRef>
          <a:fillRef idx="0">
            <a:schemeClr val="accent1"/>
          </a:fillRef>
          <a:effectRef idx="0">
            <a:schemeClr val="accent1"/>
          </a:effectRef>
          <a:fontRef idx="minor">
            <a:schemeClr val="tx1"/>
          </a:fontRef>
        </p:style>
      </p:cxnSp>
      <p:cxnSp>
        <p:nvCxnSpPr>
          <p:cNvPr id="142" name="直線矢印コネクタ 141"/>
          <p:cNvCxnSpPr>
            <a:cxnSpLocks/>
          </p:cNvCxnSpPr>
          <p:nvPr/>
        </p:nvCxnSpPr>
        <p:spPr>
          <a:xfrm>
            <a:off x="1937824" y="3112307"/>
            <a:ext cx="1009801" cy="0"/>
          </a:xfrm>
          <a:prstGeom prst="straightConnector1">
            <a:avLst/>
          </a:prstGeom>
          <a:ln w="25400">
            <a:headEnd type="arrow" w="lg" len="lg"/>
            <a:tailEnd type="arrow" w="lg" len="lg"/>
          </a:ln>
        </p:spPr>
        <p:style>
          <a:lnRef idx="1">
            <a:schemeClr val="accent1"/>
          </a:lnRef>
          <a:fillRef idx="0">
            <a:schemeClr val="accent1"/>
          </a:fillRef>
          <a:effectRef idx="0">
            <a:schemeClr val="accent1"/>
          </a:effectRef>
          <a:fontRef idx="minor">
            <a:schemeClr val="tx1"/>
          </a:fontRef>
        </p:style>
      </p:cxnSp>
      <p:cxnSp>
        <p:nvCxnSpPr>
          <p:cNvPr id="143" name="直線矢印コネクタ 142"/>
          <p:cNvCxnSpPr>
            <a:cxnSpLocks/>
          </p:cNvCxnSpPr>
          <p:nvPr/>
        </p:nvCxnSpPr>
        <p:spPr>
          <a:xfrm>
            <a:off x="1937824" y="3435641"/>
            <a:ext cx="1009801" cy="0"/>
          </a:xfrm>
          <a:prstGeom prst="straightConnector1">
            <a:avLst/>
          </a:prstGeom>
          <a:ln w="25400">
            <a:headEnd type="arrow" w="lg" len="lg"/>
            <a:tailEnd type="arrow" w="lg" len="lg"/>
          </a:ln>
        </p:spPr>
        <p:style>
          <a:lnRef idx="1">
            <a:schemeClr val="accent1"/>
          </a:lnRef>
          <a:fillRef idx="0">
            <a:schemeClr val="accent1"/>
          </a:fillRef>
          <a:effectRef idx="0">
            <a:schemeClr val="accent1"/>
          </a:effectRef>
          <a:fontRef idx="minor">
            <a:schemeClr val="tx1"/>
          </a:fontRef>
        </p:style>
      </p:cxnSp>
      <p:cxnSp>
        <p:nvCxnSpPr>
          <p:cNvPr id="144" name="直線矢印コネクタ 143"/>
          <p:cNvCxnSpPr>
            <a:cxnSpLocks/>
          </p:cNvCxnSpPr>
          <p:nvPr/>
        </p:nvCxnSpPr>
        <p:spPr>
          <a:xfrm>
            <a:off x="1937824" y="4210810"/>
            <a:ext cx="1009801" cy="0"/>
          </a:xfrm>
          <a:prstGeom prst="straightConnector1">
            <a:avLst/>
          </a:prstGeom>
          <a:ln w="25400">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146" name="楕円 145"/>
          <p:cNvSpPr>
            <a:spLocks noChangeAspect="1"/>
          </p:cNvSpPr>
          <p:nvPr/>
        </p:nvSpPr>
        <p:spPr>
          <a:xfrm>
            <a:off x="1873071" y="2353483"/>
            <a:ext cx="142875" cy="142875"/>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7" name="楕円 146"/>
          <p:cNvSpPr>
            <a:spLocks noChangeAspect="1"/>
          </p:cNvSpPr>
          <p:nvPr/>
        </p:nvSpPr>
        <p:spPr>
          <a:xfrm>
            <a:off x="1873070" y="3037204"/>
            <a:ext cx="142875" cy="142875"/>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8" name="楕円 147"/>
          <p:cNvSpPr>
            <a:spLocks noChangeAspect="1"/>
          </p:cNvSpPr>
          <p:nvPr/>
        </p:nvSpPr>
        <p:spPr>
          <a:xfrm>
            <a:off x="1873069" y="3368884"/>
            <a:ext cx="142875" cy="142875"/>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150" name="直線矢印コネクタ 149"/>
          <p:cNvCxnSpPr>
            <a:cxnSpLocks/>
          </p:cNvCxnSpPr>
          <p:nvPr/>
        </p:nvCxnSpPr>
        <p:spPr>
          <a:xfrm flipV="1">
            <a:off x="920376" y="4211929"/>
            <a:ext cx="1095568" cy="3666"/>
          </a:xfrm>
          <a:prstGeom prst="straightConnector1">
            <a:avLst/>
          </a:prstGeom>
          <a:ln w="25400">
            <a:tailEnd type="none"/>
          </a:ln>
        </p:spPr>
        <p:style>
          <a:lnRef idx="1">
            <a:schemeClr val="accent1"/>
          </a:lnRef>
          <a:fillRef idx="0">
            <a:schemeClr val="accent1"/>
          </a:fillRef>
          <a:effectRef idx="0">
            <a:schemeClr val="accent1"/>
          </a:effectRef>
          <a:fontRef idx="minor">
            <a:schemeClr val="tx1"/>
          </a:fontRef>
        </p:style>
      </p:cxnSp>
      <p:cxnSp>
        <p:nvCxnSpPr>
          <p:cNvPr id="151" name="直線コネクタ 150"/>
          <p:cNvCxnSpPr>
            <a:cxnSpLocks/>
          </p:cNvCxnSpPr>
          <p:nvPr/>
        </p:nvCxnSpPr>
        <p:spPr>
          <a:xfrm flipH="1">
            <a:off x="920376" y="3820695"/>
            <a:ext cx="1020696" cy="391234"/>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sp>
        <p:nvSpPr>
          <p:cNvPr id="149" name="楕円 148"/>
          <p:cNvSpPr>
            <a:spLocks noChangeAspect="1"/>
          </p:cNvSpPr>
          <p:nvPr/>
        </p:nvSpPr>
        <p:spPr>
          <a:xfrm>
            <a:off x="1873069" y="4140491"/>
            <a:ext cx="142875" cy="142875"/>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154" name="直線コネクタ 153"/>
          <p:cNvCxnSpPr>
            <a:cxnSpLocks/>
          </p:cNvCxnSpPr>
          <p:nvPr/>
        </p:nvCxnSpPr>
        <p:spPr>
          <a:xfrm flipH="1">
            <a:off x="1935224" y="4217433"/>
            <a:ext cx="1020696" cy="391234"/>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sp>
        <p:nvSpPr>
          <p:cNvPr id="91" name="テキスト ボックス 90"/>
          <p:cNvSpPr txBox="1"/>
          <p:nvPr/>
        </p:nvSpPr>
        <p:spPr>
          <a:xfrm>
            <a:off x="3990598" y="5414915"/>
            <a:ext cx="6856847" cy="400110"/>
          </a:xfrm>
          <a:prstGeom prst="rect">
            <a:avLst/>
          </a:prstGeom>
          <a:noFill/>
        </p:spPr>
        <p:txBody>
          <a:bodyPr wrap="square" rtlCol="0">
            <a:spAutoFit/>
          </a:bodyPr>
          <a:lstStyle/>
          <a:p>
            <a:pPr algn="ctr"/>
            <a:r>
              <a:rPr lang="en-US" altLang="ja-JP" sz="2000" dirty="0"/>
              <a:t>T</a:t>
            </a:r>
            <a:r>
              <a:rPr kumimoji="1" lang="en-US" altLang="ja-JP" sz="2000" dirty="0"/>
              <a:t>emperature @925 </a:t>
            </a:r>
            <a:r>
              <a:rPr kumimoji="1" lang="en-US" altLang="ja-JP" sz="2000" dirty="0" err="1"/>
              <a:t>hPa</a:t>
            </a:r>
            <a:r>
              <a:rPr kumimoji="1" lang="en-US" altLang="ja-JP" sz="2000" dirty="0"/>
              <a:t> [K]</a:t>
            </a:r>
            <a:endParaRPr kumimoji="1" lang="ja-JP" altLang="en-US" sz="2000" dirty="0"/>
          </a:p>
        </p:txBody>
      </p:sp>
      <p:sp>
        <p:nvSpPr>
          <p:cNvPr id="6" name="スライド番号プレースホルダー 5">
            <a:extLst>
              <a:ext uri="{FF2B5EF4-FFF2-40B4-BE49-F238E27FC236}">
                <a16:creationId xmlns:a16="http://schemas.microsoft.com/office/drawing/2014/main" id="{CDDCEA02-4ACC-4E22-9BA0-B1E8CD65E905}"/>
              </a:ext>
            </a:extLst>
          </p:cNvPr>
          <p:cNvSpPr>
            <a:spLocks noGrp="1"/>
          </p:cNvSpPr>
          <p:nvPr>
            <p:ph type="sldNum" sz="quarter" idx="12"/>
          </p:nvPr>
        </p:nvSpPr>
        <p:spPr/>
        <p:txBody>
          <a:bodyPr/>
          <a:lstStyle/>
          <a:p>
            <a:fld id="{A8BF0A9E-0348-47DD-BE55-B1BB891F4776}" type="slidenum">
              <a:rPr kumimoji="1" lang="ja-JP" altLang="en-US" smtClean="0"/>
              <a:t>28</a:t>
            </a:fld>
            <a:endParaRPr kumimoji="1" lang="ja-JP" altLang="en-US"/>
          </a:p>
        </p:txBody>
      </p:sp>
    </p:spTree>
    <p:extLst>
      <p:ext uri="{BB962C8B-B14F-4D97-AF65-F5344CB8AC3E}">
        <p14:creationId xmlns:p14="http://schemas.microsoft.com/office/powerpoint/2010/main" val="339198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wipe(up)">
                                      <p:cBhvr>
                                        <p:cTn id="7" dur="25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44D5F9-7C78-42C7-B3DD-673FA3DE999B}"/>
              </a:ext>
            </a:extLst>
          </p:cNvPr>
          <p:cNvSpPr>
            <a:spLocks noGrp="1"/>
          </p:cNvSpPr>
          <p:nvPr>
            <p:ph type="title"/>
          </p:nvPr>
        </p:nvSpPr>
        <p:spPr/>
        <p:txBody>
          <a:bodyPr/>
          <a:lstStyle/>
          <a:p>
            <a:r>
              <a:rPr kumimoji="1" lang="en-US" altLang="ja-JP" dirty="0"/>
              <a:t>Skill comparison</a:t>
            </a:r>
            <a:endParaRPr kumimoji="1" lang="ja-JP" altLang="en-US" dirty="0"/>
          </a:p>
        </p:txBody>
      </p:sp>
      <p:sp>
        <p:nvSpPr>
          <p:cNvPr id="3" name="正方形/長方形 2">
            <a:extLst>
              <a:ext uri="{FF2B5EF4-FFF2-40B4-BE49-F238E27FC236}">
                <a16:creationId xmlns:a16="http://schemas.microsoft.com/office/drawing/2014/main" id="{8B78A472-3608-4DE5-8036-091238707FB5}"/>
              </a:ext>
            </a:extLst>
          </p:cNvPr>
          <p:cNvSpPr/>
          <p:nvPr/>
        </p:nvSpPr>
        <p:spPr>
          <a:xfrm>
            <a:off x="1839433" y="2339163"/>
            <a:ext cx="8686800" cy="3668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ja-JP" altLang="en-US" dirty="0"/>
              <a:t>手法ごと、観測</a:t>
            </a:r>
            <a:r>
              <a:rPr lang="en-US" altLang="ja-JP" dirty="0"/>
              <a:t>resolution</a:t>
            </a:r>
            <a:r>
              <a:rPr lang="ja-JP" altLang="en-US" dirty="0"/>
              <a:t>ごとの</a:t>
            </a:r>
            <a:r>
              <a:rPr lang="en-US" altLang="ja-JP" dirty="0" err="1"/>
              <a:t>rmse</a:t>
            </a:r>
            <a:endParaRPr lang="en-US" altLang="ja-JP" dirty="0"/>
          </a:p>
          <a:p>
            <a:pPr marL="285750" indent="-285750" algn="ctr">
              <a:buFont typeface="Arial" panose="020B0604020202020204" pitchFamily="34" charset="0"/>
              <a:buChar char="•"/>
            </a:pPr>
            <a:r>
              <a:rPr kumimoji="1" lang="ja-JP" altLang="en-US" dirty="0"/>
              <a:t>棒グラフ</a:t>
            </a:r>
            <a:endParaRPr kumimoji="1" lang="en-US" altLang="ja-JP" dirty="0"/>
          </a:p>
          <a:p>
            <a:pPr marL="285750" indent="-285750" algn="ctr">
              <a:buFont typeface="Arial" panose="020B0604020202020204" pitchFamily="34" charset="0"/>
              <a:buChar char="•"/>
            </a:pPr>
            <a:r>
              <a:rPr lang="ja-JP" altLang="en-US" dirty="0"/>
              <a:t>例示として時系列の</a:t>
            </a:r>
            <a:r>
              <a:rPr lang="en-US" altLang="ja-JP" dirty="0"/>
              <a:t>RMSE</a:t>
            </a:r>
            <a:r>
              <a:rPr lang="ja-JP" altLang="en-US" dirty="0"/>
              <a:t>を示すと良いかも</a:t>
            </a:r>
            <a:endParaRPr lang="en-US" altLang="ja-JP" dirty="0"/>
          </a:p>
          <a:p>
            <a:pPr marL="285750" indent="-285750" algn="ctr">
              <a:buFont typeface="Arial" panose="020B0604020202020204" pitchFamily="34" charset="0"/>
              <a:buChar char="•"/>
            </a:pPr>
            <a:r>
              <a:rPr kumimoji="1" lang="en-US" altLang="ja-JP" dirty="0"/>
              <a:t>An</a:t>
            </a:r>
            <a:r>
              <a:rPr lang="en-US" altLang="ja-JP" dirty="0"/>
              <a:t>omaly correlation</a:t>
            </a:r>
            <a:endParaRPr kumimoji="1" lang="ja-JP" altLang="en-US" dirty="0"/>
          </a:p>
        </p:txBody>
      </p:sp>
      <p:sp>
        <p:nvSpPr>
          <p:cNvPr id="4" name="スライド番号プレースホルダー 3">
            <a:extLst>
              <a:ext uri="{FF2B5EF4-FFF2-40B4-BE49-F238E27FC236}">
                <a16:creationId xmlns:a16="http://schemas.microsoft.com/office/drawing/2014/main" id="{810F93AF-B080-451D-B232-4064736DFD46}"/>
              </a:ext>
            </a:extLst>
          </p:cNvPr>
          <p:cNvSpPr>
            <a:spLocks noGrp="1"/>
          </p:cNvSpPr>
          <p:nvPr>
            <p:ph type="sldNum" sz="quarter" idx="12"/>
          </p:nvPr>
        </p:nvSpPr>
        <p:spPr/>
        <p:txBody>
          <a:bodyPr/>
          <a:lstStyle/>
          <a:p>
            <a:fld id="{A8BF0A9E-0348-47DD-BE55-B1BB891F4776}" type="slidenum">
              <a:rPr kumimoji="1" lang="ja-JP" altLang="en-US" smtClean="0"/>
              <a:t>29</a:t>
            </a:fld>
            <a:endParaRPr kumimoji="1" lang="ja-JP" altLang="en-US"/>
          </a:p>
        </p:txBody>
      </p:sp>
    </p:spTree>
    <p:extLst>
      <p:ext uri="{BB962C8B-B14F-4D97-AF65-F5344CB8AC3E}">
        <p14:creationId xmlns:p14="http://schemas.microsoft.com/office/powerpoint/2010/main" val="1168989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2740184738"/>
              </p:ext>
            </p:extLst>
          </p:nvPr>
        </p:nvGraphicFramePr>
        <p:xfrm>
          <a:off x="0" y="1496711"/>
          <a:ext cx="12192000" cy="2345110"/>
        </p:xfrm>
        <a:graphic>
          <a:graphicData uri="http://schemas.openxmlformats.org/drawingml/2006/table">
            <a:tbl>
              <a:tblPr firstRow="1" bandRow="1">
                <a:tableStyleId>{5C22544A-7EE6-4342-B048-85BDC9FD1C3A}</a:tableStyleId>
              </a:tblPr>
              <a:tblGrid>
                <a:gridCol w="2751826">
                  <a:extLst>
                    <a:ext uri="{9D8B030D-6E8A-4147-A177-3AD203B41FA5}">
                      <a16:colId xmlns:a16="http://schemas.microsoft.com/office/drawing/2014/main" val="20000"/>
                    </a:ext>
                  </a:extLst>
                </a:gridCol>
                <a:gridCol w="4754638">
                  <a:extLst>
                    <a:ext uri="{9D8B030D-6E8A-4147-A177-3AD203B41FA5}">
                      <a16:colId xmlns:a16="http://schemas.microsoft.com/office/drawing/2014/main" val="20001"/>
                    </a:ext>
                  </a:extLst>
                </a:gridCol>
                <a:gridCol w="4685536">
                  <a:extLst>
                    <a:ext uri="{9D8B030D-6E8A-4147-A177-3AD203B41FA5}">
                      <a16:colId xmlns:a16="http://schemas.microsoft.com/office/drawing/2014/main" val="20002"/>
                    </a:ext>
                  </a:extLst>
                </a:gridCol>
              </a:tblGrid>
              <a:tr h="469022">
                <a:tc>
                  <a:txBody>
                    <a:bodyPr/>
                    <a:lstStyle/>
                    <a:p>
                      <a:endParaRPr kumimoji="1" lang="ja-JP" altLang="en-US" sz="2000" dirty="0"/>
                    </a:p>
                  </a:txBody>
                  <a:tcPr>
                    <a:lnR w="38100" cap="flat" cmpd="sng" algn="ctr">
                      <a:solidFill>
                        <a:schemeClr val="bg1"/>
                      </a:solidFill>
                      <a:prstDash val="solid"/>
                      <a:round/>
                      <a:headEnd type="none" w="med" len="med"/>
                      <a:tailEnd type="none" w="med" len="med"/>
                    </a:lnR>
                    <a:solidFill>
                      <a:schemeClr val="accent1"/>
                    </a:solidFill>
                  </a:tcPr>
                </a:tc>
                <a:tc>
                  <a:txBody>
                    <a:bodyPr/>
                    <a:lstStyle/>
                    <a:p>
                      <a:pPr algn="ctr"/>
                      <a:r>
                        <a:rPr kumimoji="1" lang="en-US" altLang="ja-JP" sz="2000" dirty="0"/>
                        <a:t>NWP</a:t>
                      </a:r>
                      <a:endParaRPr kumimoji="1" lang="ja-JP" altLang="en-US" sz="2000" dirty="0"/>
                    </a:p>
                  </a:txBody>
                  <a:tcPr>
                    <a:lnL w="38100" cap="flat" cmpd="sng" algn="ctr">
                      <a:solidFill>
                        <a:schemeClr val="bg1"/>
                      </a:solidFill>
                      <a:prstDash val="solid"/>
                      <a:round/>
                      <a:headEnd type="none" w="med" len="med"/>
                      <a:tailEnd type="none" w="med" len="med"/>
                    </a:lnL>
                  </a:tcPr>
                </a:tc>
                <a:tc>
                  <a:txBody>
                    <a:bodyPr/>
                    <a:lstStyle/>
                    <a:p>
                      <a:pPr algn="ctr"/>
                      <a:r>
                        <a:rPr kumimoji="1" lang="en-US" altLang="ja-JP" sz="2000" dirty="0">
                          <a:solidFill>
                            <a:schemeClr val="bg1"/>
                          </a:solidFill>
                        </a:rPr>
                        <a:t>Paleoclimate</a:t>
                      </a:r>
                      <a:endParaRPr kumimoji="1" lang="ja-JP" altLang="en-US" sz="2000" dirty="0">
                        <a:solidFill>
                          <a:schemeClr val="bg1"/>
                        </a:solidFill>
                      </a:endParaRPr>
                    </a:p>
                  </a:txBody>
                  <a:tcPr/>
                </a:tc>
                <a:extLst>
                  <a:ext uri="{0D108BD9-81ED-4DB2-BD59-A6C34878D82A}">
                    <a16:rowId xmlns:a16="http://schemas.microsoft.com/office/drawing/2014/main" val="10000"/>
                  </a:ext>
                </a:extLst>
              </a:tr>
              <a:tr h="469022">
                <a:tc>
                  <a:txBody>
                    <a:bodyPr/>
                    <a:lstStyle/>
                    <a:p>
                      <a:r>
                        <a:rPr kumimoji="1" lang="en-US" altLang="ja-JP" sz="2000" b="1" dirty="0">
                          <a:solidFill>
                            <a:schemeClr val="bg1"/>
                          </a:solidFill>
                        </a:rPr>
                        <a:t>Variable</a:t>
                      </a:r>
                      <a:endParaRPr kumimoji="1" lang="ja-JP" altLang="en-US" sz="2000" b="1" dirty="0">
                        <a:solidFill>
                          <a:schemeClr val="bg1"/>
                        </a:solidFill>
                      </a:endParaRPr>
                    </a:p>
                  </a:txBody>
                  <a:tcPr anchor="ctr">
                    <a:lnR w="38100" cap="flat" cmpd="sng" algn="ctr">
                      <a:solidFill>
                        <a:schemeClr val="bg1"/>
                      </a:solidFill>
                      <a:prstDash val="solid"/>
                      <a:round/>
                      <a:headEnd type="none" w="med" len="med"/>
                      <a:tailEnd type="none" w="med" len="med"/>
                    </a:lnR>
                    <a:solidFill>
                      <a:schemeClr val="accent1"/>
                    </a:solidFill>
                  </a:tcPr>
                </a:tc>
                <a:tc>
                  <a:txBody>
                    <a:bodyPr/>
                    <a:lstStyle/>
                    <a:p>
                      <a:pPr algn="ctr"/>
                      <a:r>
                        <a:rPr kumimoji="1" lang="en-US" altLang="ja-JP" sz="2000" b="1" dirty="0">
                          <a:solidFill>
                            <a:schemeClr val="tx1"/>
                          </a:solidFill>
                        </a:rPr>
                        <a:t>Direct State (e.g. temperature)</a:t>
                      </a:r>
                      <a:endParaRPr kumimoji="1" lang="ja-JP" altLang="en-US" sz="2000" b="1" dirty="0">
                        <a:solidFill>
                          <a:schemeClr val="tx1"/>
                        </a:solidFill>
                      </a:endParaRPr>
                    </a:p>
                  </a:txBody>
                  <a:tcPr anchor="ctr">
                    <a:lnL w="38100" cap="flat" cmpd="sng" algn="ctr">
                      <a:solidFill>
                        <a:schemeClr val="bg1"/>
                      </a:solidFill>
                      <a:prstDash val="solid"/>
                      <a:round/>
                      <a:headEnd type="none" w="med" len="med"/>
                      <a:tailEnd type="none" w="med" len="med"/>
                    </a:lnL>
                  </a:tcPr>
                </a:tc>
                <a:tc>
                  <a:txBody>
                    <a:bodyPr/>
                    <a:lstStyle/>
                    <a:p>
                      <a:pPr algn="ctr"/>
                      <a:r>
                        <a:rPr kumimoji="1" lang="en-US" altLang="ja-JP" sz="2000" b="1" dirty="0">
                          <a:solidFill>
                            <a:schemeClr val="tx1"/>
                          </a:solidFill>
                        </a:rPr>
                        <a:t>Indirect state (e.g. tree-ring width)</a:t>
                      </a:r>
                      <a:endParaRPr kumimoji="1" lang="ja-JP" altLang="en-US" sz="2000" b="1" dirty="0">
                        <a:solidFill>
                          <a:schemeClr val="tx1"/>
                        </a:solidFill>
                      </a:endParaRPr>
                    </a:p>
                  </a:txBody>
                  <a:tcPr anchor="ctr"/>
                </a:tc>
                <a:extLst>
                  <a:ext uri="{0D108BD9-81ED-4DB2-BD59-A6C34878D82A}">
                    <a16:rowId xmlns:a16="http://schemas.microsoft.com/office/drawing/2014/main" val="1073185747"/>
                  </a:ext>
                </a:extLst>
              </a:tr>
              <a:tr h="469022">
                <a:tc>
                  <a:txBody>
                    <a:bodyPr/>
                    <a:lstStyle/>
                    <a:p>
                      <a:r>
                        <a:rPr kumimoji="1" lang="en-US" altLang="ja-JP" sz="2000" b="1" dirty="0">
                          <a:solidFill>
                            <a:schemeClr val="bg1"/>
                          </a:solidFill>
                        </a:rPr>
                        <a:t>Amount</a:t>
                      </a:r>
                      <a:endParaRPr kumimoji="1" lang="ja-JP" altLang="en-US" sz="2000" b="1" dirty="0">
                        <a:solidFill>
                          <a:schemeClr val="bg1"/>
                        </a:solidFill>
                      </a:endParaRPr>
                    </a:p>
                  </a:txBody>
                  <a:tcPr anchor="ctr">
                    <a:lnR w="38100" cap="flat" cmpd="sng" algn="ctr">
                      <a:solidFill>
                        <a:schemeClr val="bg1"/>
                      </a:solidFill>
                      <a:prstDash val="solid"/>
                      <a:round/>
                      <a:headEnd type="none" w="med" len="med"/>
                      <a:tailEnd type="none" w="med" len="med"/>
                    </a:lnR>
                    <a:solidFill>
                      <a:schemeClr val="accent1"/>
                    </a:solidFill>
                  </a:tcPr>
                </a:tc>
                <a:tc>
                  <a:txBody>
                    <a:bodyPr/>
                    <a:lstStyle/>
                    <a:p>
                      <a:pPr algn="ctr"/>
                      <a:r>
                        <a:rPr kumimoji="1" lang="en-US" altLang="ja-JP" sz="2000" b="1" dirty="0">
                          <a:solidFill>
                            <a:schemeClr val="tx1"/>
                          </a:solidFill>
                        </a:rPr>
                        <a:t>N&gt;10</a:t>
                      </a:r>
                      <a:r>
                        <a:rPr kumimoji="1" lang="en-US" altLang="ja-JP" sz="2000" b="1" baseline="30000" dirty="0">
                          <a:solidFill>
                            <a:schemeClr val="tx1"/>
                          </a:solidFill>
                        </a:rPr>
                        <a:t>7</a:t>
                      </a:r>
                      <a:r>
                        <a:rPr kumimoji="1" lang="en-US" altLang="ja-JP" sz="2000" b="1" baseline="0" dirty="0">
                          <a:solidFill>
                            <a:schemeClr val="tx1"/>
                          </a:solidFill>
                        </a:rPr>
                        <a:t>/day</a:t>
                      </a:r>
                      <a:endParaRPr kumimoji="1" lang="ja-JP" altLang="en-US" sz="2000" b="1" dirty="0">
                        <a:solidFill>
                          <a:schemeClr val="tx1"/>
                        </a:solidFill>
                      </a:endParaRPr>
                    </a:p>
                  </a:txBody>
                  <a:tcPr anchor="ctr">
                    <a:lnL w="38100" cap="flat" cmpd="sng" algn="ctr">
                      <a:solidFill>
                        <a:schemeClr val="bg1"/>
                      </a:solidFill>
                      <a:prstDash val="solid"/>
                      <a:round/>
                      <a:headEnd type="none" w="med" len="med"/>
                      <a:tailEnd type="none" w="med" len="med"/>
                    </a:lnL>
                  </a:tcPr>
                </a:tc>
                <a:tc>
                  <a:txBody>
                    <a:bodyPr/>
                    <a:lstStyle/>
                    <a:p>
                      <a:pPr algn="ctr"/>
                      <a:r>
                        <a:rPr kumimoji="1" lang="en-US" altLang="ja-JP" sz="2000" b="1" dirty="0">
                          <a:solidFill>
                            <a:schemeClr val="tx1"/>
                          </a:solidFill>
                        </a:rPr>
                        <a:t>N~10</a:t>
                      </a:r>
                      <a:r>
                        <a:rPr kumimoji="1" lang="en-US" altLang="ja-JP" sz="2000" b="1" baseline="30000" dirty="0">
                          <a:solidFill>
                            <a:schemeClr val="tx1"/>
                          </a:solidFill>
                        </a:rPr>
                        <a:t>3</a:t>
                      </a:r>
                      <a:r>
                        <a:rPr kumimoji="1" lang="en-US" altLang="ja-JP" sz="2000" b="1" baseline="0" dirty="0">
                          <a:solidFill>
                            <a:schemeClr val="tx1"/>
                          </a:solidFill>
                        </a:rPr>
                        <a:t>/year</a:t>
                      </a:r>
                      <a:endParaRPr kumimoji="1" lang="ja-JP" altLang="en-US" sz="2000" b="1" dirty="0">
                        <a:solidFill>
                          <a:schemeClr val="tx1"/>
                        </a:solidFill>
                      </a:endParaRPr>
                    </a:p>
                  </a:txBody>
                  <a:tcPr anchor="ctr"/>
                </a:tc>
                <a:extLst>
                  <a:ext uri="{0D108BD9-81ED-4DB2-BD59-A6C34878D82A}">
                    <a16:rowId xmlns:a16="http://schemas.microsoft.com/office/drawing/2014/main" val="10001"/>
                  </a:ext>
                </a:extLst>
              </a:tr>
              <a:tr h="469022">
                <a:tc>
                  <a:txBody>
                    <a:bodyPr/>
                    <a:lstStyle/>
                    <a:p>
                      <a:r>
                        <a:rPr kumimoji="1" lang="en-US" altLang="ja-JP" sz="2000" b="1" dirty="0">
                          <a:solidFill>
                            <a:schemeClr val="bg1"/>
                          </a:solidFill>
                        </a:rPr>
                        <a:t>Frequency</a:t>
                      </a:r>
                      <a:endParaRPr kumimoji="1" lang="ja-JP" altLang="en-US" sz="2000" b="1" dirty="0">
                        <a:solidFill>
                          <a:schemeClr val="bg1"/>
                        </a:solidFill>
                      </a:endParaRPr>
                    </a:p>
                  </a:txBody>
                  <a:tcPr anchor="ctr">
                    <a:lnR w="38100" cap="flat" cmpd="sng" algn="ctr">
                      <a:solidFill>
                        <a:schemeClr val="bg1"/>
                      </a:solidFill>
                      <a:prstDash val="solid"/>
                      <a:round/>
                      <a:headEnd type="none" w="med" len="med"/>
                      <a:tailEnd type="none" w="med" len="med"/>
                    </a:lnR>
                    <a:solidFill>
                      <a:schemeClr val="accent1"/>
                    </a:solidFill>
                  </a:tcPr>
                </a:tc>
                <a:tc>
                  <a:txBody>
                    <a:bodyPr/>
                    <a:lstStyle/>
                    <a:p>
                      <a:pPr algn="ctr"/>
                      <a:r>
                        <a:rPr kumimoji="1" lang="en-US" altLang="ja-JP" sz="2000" b="1" dirty="0">
                          <a:solidFill>
                            <a:schemeClr val="tx1"/>
                          </a:solidFill>
                        </a:rPr>
                        <a:t>Finer than daily</a:t>
                      </a:r>
                    </a:p>
                  </a:txBody>
                  <a:tcPr anchor="ctr">
                    <a:lnL w="38100" cap="flat" cmpd="sng" algn="ctr">
                      <a:solidFill>
                        <a:schemeClr val="bg1"/>
                      </a:solidFill>
                      <a:prstDash val="solid"/>
                      <a:round/>
                      <a:headEnd type="none" w="med" len="med"/>
                      <a:tailEnd type="none" w="med" len="med"/>
                    </a:lnL>
                  </a:tcPr>
                </a:tc>
                <a:tc>
                  <a:txBody>
                    <a:bodyPr/>
                    <a:lstStyle/>
                    <a:p>
                      <a:pPr algn="ctr"/>
                      <a:r>
                        <a:rPr kumimoji="1" lang="en-US" altLang="ja-JP" sz="2000" b="1" dirty="0">
                          <a:solidFill>
                            <a:schemeClr val="tx1"/>
                          </a:solidFill>
                        </a:rPr>
                        <a:t>Longer than annual</a:t>
                      </a:r>
                    </a:p>
                  </a:txBody>
                  <a:tcPr anchor="ctr"/>
                </a:tc>
                <a:extLst>
                  <a:ext uri="{0D108BD9-81ED-4DB2-BD59-A6C34878D82A}">
                    <a16:rowId xmlns:a16="http://schemas.microsoft.com/office/drawing/2014/main" val="10003"/>
                  </a:ext>
                </a:extLst>
              </a:tr>
              <a:tr h="469022">
                <a:tc>
                  <a:txBody>
                    <a:bodyPr/>
                    <a:lstStyle/>
                    <a:p>
                      <a:r>
                        <a:rPr kumimoji="1" lang="en-US" altLang="ja-JP" sz="2000" b="1" dirty="0">
                          <a:solidFill>
                            <a:schemeClr val="bg1"/>
                          </a:solidFill>
                        </a:rPr>
                        <a:t>Representativeness</a:t>
                      </a:r>
                      <a:endParaRPr kumimoji="1" lang="ja-JP" altLang="en-US" sz="2000" b="1" dirty="0">
                        <a:solidFill>
                          <a:schemeClr val="bg1"/>
                        </a:solidFill>
                      </a:endParaRPr>
                    </a:p>
                  </a:txBody>
                  <a:tcPr anchor="ctr">
                    <a:lnR w="38100" cap="flat" cmpd="sng" algn="ctr">
                      <a:solidFill>
                        <a:schemeClr val="bg1"/>
                      </a:solidFill>
                      <a:prstDash val="solid"/>
                      <a:round/>
                      <a:headEnd type="none" w="med" len="med"/>
                      <a:tailEnd type="none" w="med" len="med"/>
                    </a:lnR>
                    <a:solidFill>
                      <a:schemeClr val="accent1"/>
                    </a:solidFill>
                  </a:tcPr>
                </a:tc>
                <a:tc>
                  <a:txBody>
                    <a:bodyPr/>
                    <a:lstStyle/>
                    <a:p>
                      <a:pPr algn="ctr"/>
                      <a:r>
                        <a:rPr kumimoji="1" lang="en-US" altLang="ja-JP" sz="2000" b="1" dirty="0">
                          <a:solidFill>
                            <a:schemeClr val="tx1"/>
                          </a:solidFill>
                        </a:rPr>
                        <a:t>Instantaneous</a:t>
                      </a:r>
                      <a:endParaRPr kumimoji="1" lang="ja-JP" altLang="en-US" sz="2000" b="1" dirty="0">
                        <a:solidFill>
                          <a:schemeClr val="tx1"/>
                        </a:solidFill>
                      </a:endParaRPr>
                    </a:p>
                  </a:txBody>
                  <a:tcPr anchor="ctr">
                    <a:lnL w="38100" cap="flat" cmpd="sng" algn="ctr">
                      <a:solidFill>
                        <a:schemeClr val="bg1"/>
                      </a:solidFill>
                      <a:prstDash val="solid"/>
                      <a:round/>
                      <a:headEnd type="none" w="med" len="med"/>
                      <a:tailEnd type="none" w="med" len="med"/>
                    </a:lnL>
                  </a:tcPr>
                </a:tc>
                <a:tc>
                  <a:txBody>
                    <a:bodyPr/>
                    <a:lstStyle/>
                    <a:p>
                      <a:pPr algn="ctr"/>
                      <a:r>
                        <a:rPr kumimoji="1" lang="en-US" altLang="ja-JP" sz="2000" b="1" dirty="0">
                          <a:solidFill>
                            <a:schemeClr val="tx1"/>
                          </a:solidFill>
                        </a:rPr>
                        <a:t>Time-averaged</a:t>
                      </a:r>
                      <a:endParaRPr kumimoji="1" lang="ja-JP" altLang="en-US" sz="2000" b="1" dirty="0">
                        <a:solidFill>
                          <a:schemeClr val="tx1"/>
                        </a:solidFill>
                      </a:endParaRPr>
                    </a:p>
                  </a:txBody>
                  <a:tcPr anchor="ctr"/>
                </a:tc>
                <a:extLst>
                  <a:ext uri="{0D108BD9-81ED-4DB2-BD59-A6C34878D82A}">
                    <a16:rowId xmlns:a16="http://schemas.microsoft.com/office/drawing/2014/main" val="2068503814"/>
                  </a:ext>
                </a:extLst>
              </a:tr>
            </a:tbl>
          </a:graphicData>
        </a:graphic>
      </p:graphicFrame>
      <p:pic>
        <p:nvPicPr>
          <p:cNvPr id="7" name="Picture 2" descr="Coral phot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947" r="16947"/>
          <a:stretch/>
        </p:blipFill>
        <p:spPr bwMode="auto">
          <a:xfrm>
            <a:off x="3999334" y="4177070"/>
            <a:ext cx="701709" cy="701708"/>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 name="テキスト ボックス 10"/>
          <p:cNvSpPr txBox="1"/>
          <p:nvPr/>
        </p:nvSpPr>
        <p:spPr>
          <a:xfrm>
            <a:off x="1541152" y="4999836"/>
            <a:ext cx="1982473" cy="369332"/>
          </a:xfrm>
          <a:prstGeom prst="rect">
            <a:avLst/>
          </a:prstGeom>
          <a:noFill/>
        </p:spPr>
        <p:txBody>
          <a:bodyPr wrap="square" rtlCol="0">
            <a:spAutoFit/>
          </a:bodyPr>
          <a:lstStyle/>
          <a:p>
            <a:pPr algn="ctr"/>
            <a:r>
              <a:rPr kumimoji="1" lang="en-US" altLang="ja-JP" b="1" dirty="0">
                <a:solidFill>
                  <a:schemeClr val="accent6">
                    <a:lumMod val="75000"/>
                  </a:schemeClr>
                </a:solidFill>
              </a:rPr>
              <a:t>Tree-ring </a:t>
            </a:r>
          </a:p>
        </p:txBody>
      </p:sp>
      <p:sp>
        <p:nvSpPr>
          <p:cNvPr id="12" name="テキスト ボックス 11"/>
          <p:cNvSpPr txBox="1"/>
          <p:nvPr/>
        </p:nvSpPr>
        <p:spPr>
          <a:xfrm>
            <a:off x="2711605" y="5026930"/>
            <a:ext cx="2573940" cy="369332"/>
          </a:xfrm>
          <a:prstGeom prst="rect">
            <a:avLst/>
          </a:prstGeom>
          <a:noFill/>
        </p:spPr>
        <p:txBody>
          <a:bodyPr wrap="square" rtlCol="0">
            <a:spAutoFit/>
          </a:bodyPr>
          <a:lstStyle/>
          <a:p>
            <a:pPr algn="ctr"/>
            <a:r>
              <a:rPr kumimoji="1" lang="en-US" altLang="ja-JP" b="1" dirty="0">
                <a:solidFill>
                  <a:srgbClr val="FF3399"/>
                </a:solidFill>
              </a:rPr>
              <a:t>Coral</a:t>
            </a:r>
            <a:endParaRPr kumimoji="1" lang="ja-JP" altLang="en-US" b="1" dirty="0">
              <a:solidFill>
                <a:srgbClr val="FF3399"/>
              </a:solidFill>
            </a:endParaRPr>
          </a:p>
        </p:txBody>
      </p:sp>
      <p:sp>
        <p:nvSpPr>
          <p:cNvPr id="13" name="テキスト ボックス 12"/>
          <p:cNvSpPr txBox="1"/>
          <p:nvPr/>
        </p:nvSpPr>
        <p:spPr>
          <a:xfrm>
            <a:off x="4160220" y="5026928"/>
            <a:ext cx="2573940" cy="369332"/>
          </a:xfrm>
          <a:prstGeom prst="rect">
            <a:avLst/>
          </a:prstGeom>
          <a:noFill/>
        </p:spPr>
        <p:txBody>
          <a:bodyPr wrap="square" rtlCol="0">
            <a:spAutoFit/>
          </a:bodyPr>
          <a:lstStyle/>
          <a:p>
            <a:pPr algn="ctr"/>
            <a:r>
              <a:rPr lang="en-US" altLang="ja-JP" b="1" dirty="0">
                <a:solidFill>
                  <a:srgbClr val="00B0F0"/>
                </a:solidFill>
              </a:rPr>
              <a:t>Ice core</a:t>
            </a:r>
            <a:endParaRPr kumimoji="1" lang="ja-JP" altLang="en-US" b="1" dirty="0">
              <a:solidFill>
                <a:srgbClr val="00B0F0"/>
              </a:solidFill>
            </a:endParaRPr>
          </a:p>
        </p:txBody>
      </p:sp>
      <p:sp>
        <p:nvSpPr>
          <p:cNvPr id="36" name="テキスト ボックス 35"/>
          <p:cNvSpPr txBox="1"/>
          <p:nvPr/>
        </p:nvSpPr>
        <p:spPr>
          <a:xfrm>
            <a:off x="2274805" y="6308209"/>
            <a:ext cx="1735773" cy="369332"/>
          </a:xfrm>
          <a:prstGeom prst="rect">
            <a:avLst/>
          </a:prstGeom>
          <a:noFill/>
        </p:spPr>
        <p:txBody>
          <a:bodyPr wrap="square" rtlCol="0">
            <a:spAutoFit/>
          </a:bodyPr>
          <a:lstStyle/>
          <a:p>
            <a:pPr algn="ctr"/>
            <a:r>
              <a:rPr kumimoji="1" lang="en-US" altLang="ja-JP" b="1" dirty="0">
                <a:solidFill>
                  <a:srgbClr val="002060"/>
                </a:solidFill>
              </a:rPr>
              <a:t>Foraminifera</a:t>
            </a:r>
            <a:endParaRPr kumimoji="1" lang="ja-JP" altLang="en-US" b="1" dirty="0">
              <a:solidFill>
                <a:srgbClr val="002060"/>
              </a:solidFill>
            </a:endParaRPr>
          </a:p>
        </p:txBody>
      </p:sp>
      <p:sp>
        <p:nvSpPr>
          <p:cNvPr id="38" name="テキスト ボックス 37"/>
          <p:cNvSpPr txBox="1"/>
          <p:nvPr/>
        </p:nvSpPr>
        <p:spPr>
          <a:xfrm>
            <a:off x="4002392" y="6316699"/>
            <a:ext cx="1735774" cy="369332"/>
          </a:xfrm>
          <a:prstGeom prst="rect">
            <a:avLst/>
          </a:prstGeom>
          <a:noFill/>
        </p:spPr>
        <p:txBody>
          <a:bodyPr wrap="square" rtlCol="0">
            <a:spAutoFit/>
          </a:bodyPr>
          <a:lstStyle/>
          <a:p>
            <a:pPr algn="ctr"/>
            <a:r>
              <a:rPr kumimoji="1" lang="en-US" altLang="ja-JP" b="1" dirty="0">
                <a:solidFill>
                  <a:schemeClr val="accent2">
                    <a:lumMod val="50000"/>
                  </a:schemeClr>
                </a:solidFill>
              </a:rPr>
              <a:t>Speleothem</a:t>
            </a:r>
            <a:endParaRPr kumimoji="1" lang="ja-JP" altLang="en-US" b="1" dirty="0">
              <a:solidFill>
                <a:schemeClr val="accent2">
                  <a:lumMod val="50000"/>
                </a:schemeClr>
              </a:solidFill>
            </a:endParaRPr>
          </a:p>
        </p:txBody>
      </p:sp>
      <p:sp>
        <p:nvSpPr>
          <p:cNvPr id="4" name="タイトル 3">
            <a:extLst>
              <a:ext uri="{FF2B5EF4-FFF2-40B4-BE49-F238E27FC236}">
                <a16:creationId xmlns:a16="http://schemas.microsoft.com/office/drawing/2014/main" id="{88D0CCD5-CB90-4C2E-941D-EAFF8C148361}"/>
              </a:ext>
            </a:extLst>
          </p:cNvPr>
          <p:cNvSpPr>
            <a:spLocks noGrp="1"/>
          </p:cNvSpPr>
          <p:nvPr>
            <p:ph type="title"/>
          </p:nvPr>
        </p:nvSpPr>
        <p:spPr/>
        <p:txBody>
          <a:bodyPr/>
          <a:lstStyle/>
          <a:p>
            <a:r>
              <a:rPr lang="en-US" altLang="ja-JP" dirty="0"/>
              <a:t>Difficulty in paleo-DA; observation</a:t>
            </a:r>
            <a:endParaRPr lang="ja-JP" altLang="en-US" dirty="0"/>
          </a:p>
        </p:txBody>
      </p:sp>
      <p:sp>
        <p:nvSpPr>
          <p:cNvPr id="3" name="正方形/長方形 2">
            <a:extLst>
              <a:ext uri="{FF2B5EF4-FFF2-40B4-BE49-F238E27FC236}">
                <a16:creationId xmlns:a16="http://schemas.microsoft.com/office/drawing/2014/main" id="{087C7DD5-7B1D-489C-95BE-B37D2DC3CE4F}"/>
              </a:ext>
            </a:extLst>
          </p:cNvPr>
          <p:cNvSpPr/>
          <p:nvPr/>
        </p:nvSpPr>
        <p:spPr>
          <a:xfrm>
            <a:off x="7527525" y="2839309"/>
            <a:ext cx="4664475" cy="1034863"/>
          </a:xfrm>
          <a:prstGeom prst="rect">
            <a:avLst/>
          </a:prstGeom>
          <a:noFill/>
          <a:ln w="571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8" name="Picture 4" descr="Villars Cave, France">
            <a:extLst>
              <a:ext uri="{FF2B5EF4-FFF2-40B4-BE49-F238E27FC236}">
                <a16:creationId xmlns:a16="http://schemas.microsoft.com/office/drawing/2014/main" id="{22FFF543-4ADE-4FBF-A3CB-D5464D3404B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2433" b="12433"/>
          <a:stretch/>
        </p:blipFill>
        <p:spPr bwMode="auto">
          <a:xfrm>
            <a:off x="4515950" y="5516868"/>
            <a:ext cx="708657" cy="708657"/>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0" name="Picture 6" descr="Diagram of tree-rings">
            <a:extLst>
              <a:ext uri="{FF2B5EF4-FFF2-40B4-BE49-F238E27FC236}">
                <a16:creationId xmlns:a16="http://schemas.microsoft.com/office/drawing/2014/main" id="{30097B8D-A108-40F7-9321-0C39A52EA9B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5763" b="1281"/>
          <a:stretch/>
        </p:blipFill>
        <p:spPr bwMode="auto">
          <a:xfrm>
            <a:off x="2490972" y="4180542"/>
            <a:ext cx="701709" cy="701709"/>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2" name="Picture 8" descr="Bristlecone pine ">
            <a:extLst>
              <a:ext uri="{FF2B5EF4-FFF2-40B4-BE49-F238E27FC236}">
                <a16:creationId xmlns:a16="http://schemas.microsoft.com/office/drawing/2014/main" id="{F9241C1B-1E64-4F34-84C5-F374C6CFC90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6875" b="16875"/>
          <a:stretch/>
        </p:blipFill>
        <p:spPr bwMode="auto">
          <a:xfrm>
            <a:off x="1944965" y="4180542"/>
            <a:ext cx="694546" cy="694546"/>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6" name="Picture 12" descr="Foraminifer">
            <a:extLst>
              <a:ext uri="{FF2B5EF4-FFF2-40B4-BE49-F238E27FC236}">
                <a16:creationId xmlns:a16="http://schemas.microsoft.com/office/drawing/2014/main" id="{A5072342-D38B-464B-B010-A75E93AE9D8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027" b="1027"/>
          <a:stretch/>
        </p:blipFill>
        <p:spPr bwMode="auto">
          <a:xfrm>
            <a:off x="3103336" y="5531585"/>
            <a:ext cx="708657" cy="708657"/>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4" name="Picture 10" descr="Ocean coring ship">
            <a:extLst>
              <a:ext uri="{FF2B5EF4-FFF2-40B4-BE49-F238E27FC236}">
                <a16:creationId xmlns:a16="http://schemas.microsoft.com/office/drawing/2014/main" id="{E574AE4D-5B8C-4DD0-97FD-E1F5BA8E1ED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7698" r="17698"/>
          <a:stretch/>
        </p:blipFill>
        <p:spPr bwMode="auto">
          <a:xfrm>
            <a:off x="2552393" y="5531585"/>
            <a:ext cx="708657" cy="708657"/>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8" name="Picture 14" descr="Drilling for coral samples">
            <a:extLst>
              <a:ext uri="{FF2B5EF4-FFF2-40B4-BE49-F238E27FC236}">
                <a16:creationId xmlns:a16="http://schemas.microsoft.com/office/drawing/2014/main" id="{D398BD61-5056-4E15-98E5-6EF49FB59664}"/>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11067" b="11067"/>
          <a:stretch/>
        </p:blipFill>
        <p:spPr bwMode="auto">
          <a:xfrm>
            <a:off x="3426882" y="4180542"/>
            <a:ext cx="701709" cy="701709"/>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40" name="Picture 16" descr="Ice Core from Quelccaya Ice Cap, Peru.  Photo by Lonnie Thompson">
            <a:extLst>
              <a:ext uri="{FF2B5EF4-FFF2-40B4-BE49-F238E27FC236}">
                <a16:creationId xmlns:a16="http://schemas.microsoft.com/office/drawing/2014/main" id="{54831BE1-D8E5-4C53-9D6F-18E747585F42}"/>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24097" b="7969"/>
          <a:stretch/>
        </p:blipFill>
        <p:spPr bwMode="auto">
          <a:xfrm>
            <a:off x="5639174" y="4173595"/>
            <a:ext cx="708656" cy="708656"/>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6" name="Picture 2" descr="GISP2 drill dome, Greenland.  Photo by Mark Twickler.">
            <a:extLst>
              <a:ext uri="{FF2B5EF4-FFF2-40B4-BE49-F238E27FC236}">
                <a16:creationId xmlns:a16="http://schemas.microsoft.com/office/drawing/2014/main" id="{BC866D47-FEEA-4056-A12C-0D6EF7A0C4B9}"/>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2973" b="2973"/>
          <a:stretch/>
        </p:blipFill>
        <p:spPr bwMode="auto">
          <a:xfrm>
            <a:off x="5157002" y="4173596"/>
            <a:ext cx="708656" cy="708656"/>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4" name="テキスト ボックス 13">
            <a:extLst>
              <a:ext uri="{FF2B5EF4-FFF2-40B4-BE49-F238E27FC236}">
                <a16:creationId xmlns:a16="http://schemas.microsoft.com/office/drawing/2014/main" id="{4C84ACF0-52F6-4C8C-B4C1-8CC74600CDC1}"/>
              </a:ext>
            </a:extLst>
          </p:cNvPr>
          <p:cNvSpPr txBox="1"/>
          <p:nvPr/>
        </p:nvSpPr>
        <p:spPr>
          <a:xfrm>
            <a:off x="603415" y="5578035"/>
            <a:ext cx="1470452" cy="738664"/>
          </a:xfrm>
          <a:prstGeom prst="rect">
            <a:avLst/>
          </a:prstGeom>
          <a:noFill/>
        </p:spPr>
        <p:txBody>
          <a:bodyPr wrap="square" rtlCol="0">
            <a:spAutoFit/>
          </a:bodyPr>
          <a:lstStyle/>
          <a:p>
            <a:r>
              <a:rPr lang="en-US" altLang="ja-JP" sz="1050" i="1" dirty="0">
                <a:solidFill>
                  <a:schemeClr val="bg1">
                    <a:lumMod val="50000"/>
                  </a:schemeClr>
                </a:solidFill>
              </a:rPr>
              <a:t>p</a:t>
            </a:r>
            <a:r>
              <a:rPr kumimoji="1" lang="en-US" altLang="ja-JP" sz="1050" i="1" dirty="0">
                <a:solidFill>
                  <a:schemeClr val="bg1">
                    <a:lumMod val="50000"/>
                  </a:schemeClr>
                </a:solidFill>
              </a:rPr>
              <a:t>hotos from</a:t>
            </a:r>
            <a:r>
              <a:rPr kumimoji="1" lang="en-US" altLang="ja-JP" sz="1050" dirty="0">
                <a:solidFill>
                  <a:schemeClr val="bg1">
                    <a:lumMod val="50000"/>
                  </a:schemeClr>
                </a:solidFill>
              </a:rPr>
              <a:t> </a:t>
            </a:r>
          </a:p>
          <a:p>
            <a:r>
              <a:rPr kumimoji="1" lang="en-US" altLang="ja-JP" sz="1050" dirty="0">
                <a:solidFill>
                  <a:schemeClr val="bg1">
                    <a:lumMod val="50000"/>
                  </a:schemeClr>
                </a:solidFill>
              </a:rPr>
              <a:t>NOAA Paleoclimatology</a:t>
            </a:r>
            <a:br>
              <a:rPr kumimoji="1" lang="en-US" altLang="ja-JP" sz="1050" dirty="0">
                <a:solidFill>
                  <a:schemeClr val="bg1">
                    <a:lumMod val="50000"/>
                  </a:schemeClr>
                </a:solidFill>
              </a:rPr>
            </a:br>
            <a:r>
              <a:rPr kumimoji="1" lang="en-US" altLang="ja-JP" sz="1050" dirty="0">
                <a:solidFill>
                  <a:schemeClr val="bg1">
                    <a:lumMod val="50000"/>
                  </a:schemeClr>
                </a:solidFill>
              </a:rPr>
              <a:t>Datasets</a:t>
            </a:r>
          </a:p>
        </p:txBody>
      </p:sp>
      <p:sp>
        <p:nvSpPr>
          <p:cNvPr id="6" name="テキスト ボックス 5">
            <a:extLst>
              <a:ext uri="{FF2B5EF4-FFF2-40B4-BE49-F238E27FC236}">
                <a16:creationId xmlns:a16="http://schemas.microsoft.com/office/drawing/2014/main" id="{57852771-B831-43DD-9A6A-8F7AEE1FB5D1}"/>
              </a:ext>
            </a:extLst>
          </p:cNvPr>
          <p:cNvSpPr txBox="1"/>
          <p:nvPr/>
        </p:nvSpPr>
        <p:spPr>
          <a:xfrm>
            <a:off x="6847476" y="4562474"/>
            <a:ext cx="5154490" cy="1708160"/>
          </a:xfrm>
          <a:prstGeom prst="rect">
            <a:avLst/>
          </a:prstGeom>
          <a:noFill/>
        </p:spPr>
        <p:txBody>
          <a:bodyPr wrap="square" rtlCol="0">
            <a:spAutoFit/>
          </a:bodyPr>
          <a:lstStyle/>
          <a:p>
            <a:pPr marL="342900" indent="-342900">
              <a:spcBef>
                <a:spcPts val="600"/>
              </a:spcBef>
              <a:buFont typeface="+mj-lt"/>
              <a:buAutoNum type="arabicPeriod"/>
            </a:pPr>
            <a:r>
              <a:rPr lang="en-US" altLang="ja-JP" sz="2000" dirty="0">
                <a:latin typeface="Calibri" panose="020F0502020204030204" pitchFamily="34" charset="0"/>
                <a:cs typeface="Calibri" panose="020F0502020204030204" pitchFamily="34" charset="0"/>
              </a:rPr>
              <a:t>Difficult to analyze the initial condition for the next DA-cycle with time-averaged data</a:t>
            </a:r>
          </a:p>
          <a:p>
            <a:pPr marL="342900" indent="-342900">
              <a:spcBef>
                <a:spcPts val="600"/>
              </a:spcBef>
              <a:buFont typeface="+mj-lt"/>
              <a:buAutoNum type="arabicPeriod"/>
            </a:pPr>
            <a:r>
              <a:rPr lang="en-US" altLang="ja-JP" sz="2000" dirty="0">
                <a:latin typeface="Calibri" panose="020F0502020204030204" pitchFamily="34" charset="0"/>
                <a:cs typeface="Calibri" panose="020F0502020204030204" pitchFamily="34" charset="0"/>
              </a:rPr>
              <a:t>Information does not accumulate over time due to the low observation frequency and the chaotic nature</a:t>
            </a:r>
          </a:p>
        </p:txBody>
      </p:sp>
    </p:spTree>
    <p:extLst>
      <p:ext uri="{BB962C8B-B14F-4D97-AF65-F5344CB8AC3E}">
        <p14:creationId xmlns:p14="http://schemas.microsoft.com/office/powerpoint/2010/main" val="1686000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A47BD7-D37B-4878-BBC7-A139DAB3117B}"/>
              </a:ext>
            </a:extLst>
          </p:cNvPr>
          <p:cNvSpPr>
            <a:spLocks noGrp="1"/>
          </p:cNvSpPr>
          <p:nvPr>
            <p:ph type="title"/>
          </p:nvPr>
        </p:nvSpPr>
        <p:spPr/>
        <p:txBody>
          <a:bodyPr/>
          <a:lstStyle/>
          <a:p>
            <a:endParaRPr kumimoji="1" lang="ja-JP" altLang="en-US"/>
          </a:p>
        </p:txBody>
      </p:sp>
      <p:sp>
        <p:nvSpPr>
          <p:cNvPr id="3" name="スライド番号プレースホルダー 2">
            <a:extLst>
              <a:ext uri="{FF2B5EF4-FFF2-40B4-BE49-F238E27FC236}">
                <a16:creationId xmlns:a16="http://schemas.microsoft.com/office/drawing/2014/main" id="{F010F5A8-5024-4CDC-BACD-35D2D9021173}"/>
              </a:ext>
            </a:extLst>
          </p:cNvPr>
          <p:cNvSpPr>
            <a:spLocks noGrp="1"/>
          </p:cNvSpPr>
          <p:nvPr>
            <p:ph type="sldNum" sz="quarter" idx="12"/>
          </p:nvPr>
        </p:nvSpPr>
        <p:spPr/>
        <p:txBody>
          <a:bodyPr/>
          <a:lstStyle/>
          <a:p>
            <a:fld id="{A8BF0A9E-0348-47DD-BE55-B1BB891F4776}" type="slidenum">
              <a:rPr kumimoji="1" lang="ja-JP" altLang="en-US" smtClean="0"/>
              <a:t>30</a:t>
            </a:fld>
            <a:endParaRPr kumimoji="1" lang="ja-JP" altLang="en-US"/>
          </a:p>
        </p:txBody>
      </p:sp>
      <p:pic>
        <p:nvPicPr>
          <p:cNvPr id="1026" name="Picture 2" descr="Image result for s2s seasonal forecast skill">
            <a:extLst>
              <a:ext uri="{FF2B5EF4-FFF2-40B4-BE49-F238E27FC236}">
                <a16:creationId xmlns:a16="http://schemas.microsoft.com/office/drawing/2014/main" id="{C7D9BB47-179B-40D5-93B5-ADEC432B39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963" y="157163"/>
            <a:ext cx="9744075" cy="6543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6294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C97D6B-A14E-4208-BED6-AA6281088F4F}"/>
              </a:ext>
            </a:extLst>
          </p:cNvPr>
          <p:cNvSpPr>
            <a:spLocks noGrp="1"/>
          </p:cNvSpPr>
          <p:nvPr>
            <p:ph type="title"/>
          </p:nvPr>
        </p:nvSpPr>
        <p:spPr/>
        <p:txBody>
          <a:bodyPr/>
          <a:lstStyle/>
          <a:p>
            <a:r>
              <a:rPr kumimoji="1" lang="en-US" altLang="ja-JP" dirty="0"/>
              <a:t>DA-algorithm in Paleoclimate</a:t>
            </a:r>
            <a:endParaRPr kumimoji="1" lang="ja-JP" altLang="en-US" dirty="0"/>
          </a:p>
        </p:txBody>
      </p:sp>
      <mc:AlternateContent xmlns:mc="http://schemas.openxmlformats.org/markup-compatibility/2006">
        <mc:Choice xmlns:a14="http://schemas.microsoft.com/office/drawing/2010/main" Requires="a14">
          <p:sp>
            <p:nvSpPr>
              <p:cNvPr id="3" name="テキスト ボックス 2">
                <a:extLst>
                  <a:ext uri="{FF2B5EF4-FFF2-40B4-BE49-F238E27FC236}">
                    <a16:creationId xmlns:a16="http://schemas.microsoft.com/office/drawing/2014/main" id="{8D9EA9B6-5FB0-44C5-81AB-24C10A2893E4}"/>
                  </a:ext>
                </a:extLst>
              </p:cNvPr>
              <p:cNvSpPr txBox="1"/>
              <p:nvPr/>
            </p:nvSpPr>
            <p:spPr>
              <a:xfrm>
                <a:off x="565693" y="1653812"/>
                <a:ext cx="5027222" cy="5125890"/>
              </a:xfrm>
              <a:prstGeom prst="rect">
                <a:avLst/>
              </a:prstGeom>
              <a:noFill/>
            </p:spPr>
            <p:txBody>
              <a:bodyPr wrap="square" rtlCol="0">
                <a:spAutoFit/>
              </a:bodyPr>
              <a:lstStyle/>
              <a:p>
                <a:r>
                  <a:rPr lang="en-US" altLang="ja-JP" sz="2800" b="1" dirty="0"/>
                  <a:t>Online-DA</a:t>
                </a:r>
                <a:r>
                  <a:rPr lang="en-US" altLang="ja-JP" sz="3200" dirty="0"/>
                  <a:t> </a:t>
                </a:r>
              </a:p>
              <a:p>
                <a:pPr marL="361950" indent="-361950">
                  <a:buFont typeface="Arial" panose="020B0604020202020204" pitchFamily="34" charset="0"/>
                  <a:buChar char="•"/>
                </a:pPr>
                <a:r>
                  <a:rPr lang="en-US" altLang="ja-JP" sz="2000" dirty="0"/>
                  <a:t>Analysis is cycled</a:t>
                </a:r>
              </a:p>
              <a:p>
                <a:pPr marL="361950" indent="-361950">
                  <a:buFont typeface="Arial" panose="020B0604020202020204" pitchFamily="34" charset="0"/>
                  <a:buChar char="•"/>
                </a:pPr>
                <a:r>
                  <a:rPr lang="en-US" altLang="ja-JP" sz="2000" dirty="0"/>
                  <a:t>Select the optimal simulation which minimizes the cost function (CF):</a:t>
                </a:r>
                <a:br>
                  <a:rPr lang="en-US" altLang="ja-JP" sz="2000" dirty="0"/>
                </a:br>
                <a14:m>
                  <m:oMath xmlns:m="http://schemas.openxmlformats.org/officeDocument/2006/math">
                    <m:r>
                      <a:rPr lang="en-US" altLang="ja-JP" sz="2000" b="0" i="1" smtClean="0">
                        <a:latin typeface="Cambria Math" panose="02040503050406030204" pitchFamily="18" charset="0"/>
                      </a:rPr>
                      <m:t>𝐶</m:t>
                    </m:r>
                    <m:sSub>
                      <m:sSubPr>
                        <m:ctrlPr>
                          <a:rPr lang="en-US" altLang="ja-JP" sz="2000" b="0" i="1" smtClean="0">
                            <a:latin typeface="Cambria Math" panose="02040503050406030204" pitchFamily="18" charset="0"/>
                          </a:rPr>
                        </m:ctrlPr>
                      </m:sSubPr>
                      <m:e>
                        <m:r>
                          <a:rPr lang="en-US" altLang="ja-JP" sz="2000" b="0" i="1" smtClean="0">
                            <a:latin typeface="Cambria Math" panose="02040503050406030204" pitchFamily="18" charset="0"/>
                          </a:rPr>
                          <m:t>𝐹</m:t>
                        </m:r>
                      </m:e>
                      <m:sub>
                        <m:r>
                          <a:rPr lang="en-US" altLang="ja-JP" sz="2000" b="0" i="1" smtClean="0">
                            <a:latin typeface="Cambria Math" panose="02040503050406030204" pitchFamily="18" charset="0"/>
                          </a:rPr>
                          <m:t>𝑖</m:t>
                        </m:r>
                      </m:sub>
                    </m:sSub>
                    <m:r>
                      <a:rPr lang="en-US" altLang="ja-JP" sz="2000" b="0" i="1" smtClean="0">
                        <a:latin typeface="Cambria Math" panose="02040503050406030204" pitchFamily="18" charset="0"/>
                      </a:rPr>
                      <m:t>=</m:t>
                    </m:r>
                    <m:rad>
                      <m:radPr>
                        <m:degHide m:val="on"/>
                        <m:ctrlPr>
                          <a:rPr lang="en-US" altLang="ja-JP" sz="2000" b="0" i="1" smtClean="0">
                            <a:latin typeface="Cambria Math" panose="02040503050406030204" pitchFamily="18" charset="0"/>
                          </a:rPr>
                        </m:ctrlPr>
                      </m:radPr>
                      <m:deg/>
                      <m:e>
                        <m:nary>
                          <m:naryPr>
                            <m:chr m:val="∑"/>
                            <m:subHide m:val="on"/>
                            <m:supHide m:val="on"/>
                            <m:ctrlPr>
                              <a:rPr lang="en-US" altLang="ja-JP" sz="2000" b="0" i="1" smtClean="0">
                                <a:latin typeface="Cambria Math" panose="02040503050406030204" pitchFamily="18" charset="0"/>
                              </a:rPr>
                            </m:ctrlPr>
                          </m:naryPr>
                          <m:sub/>
                          <m:sup/>
                          <m:e>
                            <m:sSup>
                              <m:sSupPr>
                                <m:ctrlPr>
                                  <a:rPr lang="en-US" altLang="ja-JP" sz="2000" b="0" i="1" smtClean="0">
                                    <a:latin typeface="Cambria Math" panose="02040503050406030204" pitchFamily="18" charset="0"/>
                                  </a:rPr>
                                </m:ctrlPr>
                              </m:sSupPr>
                              <m:e>
                                <m:d>
                                  <m:dPr>
                                    <m:ctrlPr>
                                      <a:rPr lang="en-US" altLang="ja-JP" sz="2000" b="0" i="1" smtClean="0">
                                        <a:latin typeface="Cambria Math" panose="02040503050406030204" pitchFamily="18" charset="0"/>
                                      </a:rPr>
                                    </m:ctrlPr>
                                  </m:dPr>
                                  <m:e>
                                    <m:r>
                                      <a:rPr lang="en-US" altLang="ja-JP" sz="2000" b="0" i="1" smtClean="0">
                                        <a:latin typeface="Cambria Math" panose="02040503050406030204" pitchFamily="18" charset="0"/>
                                      </a:rPr>
                                      <m:t>𝑠𝑖</m:t>
                                    </m:r>
                                    <m:sSub>
                                      <m:sSubPr>
                                        <m:ctrlPr>
                                          <a:rPr lang="en-US" altLang="ja-JP" sz="2000" b="0" i="1" smtClean="0">
                                            <a:latin typeface="Cambria Math" panose="02040503050406030204" pitchFamily="18" charset="0"/>
                                          </a:rPr>
                                        </m:ctrlPr>
                                      </m:sSubPr>
                                      <m:e>
                                        <m:r>
                                          <a:rPr lang="en-US" altLang="ja-JP" sz="2000" b="0" i="1" smtClean="0">
                                            <a:latin typeface="Cambria Math" panose="02040503050406030204" pitchFamily="18" charset="0"/>
                                          </a:rPr>
                                          <m:t>𝑚</m:t>
                                        </m:r>
                                      </m:e>
                                      <m:sub>
                                        <m:r>
                                          <a:rPr lang="en-US" altLang="ja-JP" sz="2000" b="0" i="1" smtClean="0">
                                            <a:latin typeface="Cambria Math" panose="02040503050406030204" pitchFamily="18" charset="0"/>
                                          </a:rPr>
                                          <m:t>𝑖</m:t>
                                        </m:r>
                                      </m:sub>
                                    </m:sSub>
                                    <m:r>
                                      <a:rPr lang="en-US" altLang="ja-JP" sz="2000" b="0" i="1" smtClean="0">
                                        <a:latin typeface="Cambria Math" panose="02040503050406030204" pitchFamily="18" charset="0"/>
                                      </a:rPr>
                                      <m:t>−</m:t>
                                    </m:r>
                                    <m:r>
                                      <a:rPr lang="en-US" altLang="ja-JP" sz="2000" b="0" i="1" smtClean="0">
                                        <a:latin typeface="Cambria Math" panose="02040503050406030204" pitchFamily="18" charset="0"/>
                                      </a:rPr>
                                      <m:t>𝑜𝑏𝑠</m:t>
                                    </m:r>
                                  </m:e>
                                </m:d>
                              </m:e>
                              <m:sup>
                                <m:r>
                                  <a:rPr lang="en-US" altLang="ja-JP" sz="2000" b="0" i="1" smtClean="0">
                                    <a:latin typeface="Cambria Math" panose="02040503050406030204" pitchFamily="18" charset="0"/>
                                  </a:rPr>
                                  <m:t>2</m:t>
                                </m:r>
                              </m:sup>
                            </m:sSup>
                          </m:e>
                        </m:nary>
                      </m:e>
                    </m:rad>
                  </m:oMath>
                </a14:m>
                <a:endParaRPr lang="en-US" altLang="ja-JP" sz="2800" b="1" dirty="0"/>
              </a:p>
              <a:p>
                <a:endParaRPr lang="en-US" altLang="ja-JP" sz="2800" b="1" dirty="0"/>
              </a:p>
              <a:p>
                <a:r>
                  <a:rPr lang="en-US" altLang="ja-JP" sz="2800" b="1" dirty="0"/>
                  <a:t>Offline-DA</a:t>
                </a:r>
                <a:r>
                  <a:rPr lang="en-US" altLang="ja-JP" sz="2800" dirty="0"/>
                  <a:t> </a:t>
                </a:r>
                <a:endParaRPr lang="en-US" altLang="ja-JP" sz="2000" dirty="0"/>
              </a:p>
              <a:p>
                <a:pPr marL="342900" indent="-342900">
                  <a:buFont typeface="Arial" panose="020B0604020202020204" pitchFamily="34" charset="0"/>
                  <a:buChar char="•"/>
                </a:pPr>
                <a:r>
                  <a:rPr lang="en-US" altLang="ja-JP" sz="2000" dirty="0"/>
                  <a:t>Analysis is NOT cycled</a:t>
                </a:r>
              </a:p>
              <a:p>
                <a:pPr marL="342900" indent="-342900">
                  <a:buFont typeface="Arial" panose="020B0604020202020204" pitchFamily="34" charset="0"/>
                  <a:buChar char="•"/>
                </a:pPr>
                <a:r>
                  <a:rPr lang="en-US" altLang="ja-JP" sz="2000" dirty="0"/>
                  <a:t>Initial condition for the next DA-cycle is not analyzed, but only time-mean field is analyzed</a:t>
                </a:r>
              </a:p>
              <a:p>
                <a:pPr marL="342900" indent="-342900">
                  <a:buFont typeface="Arial" panose="020B0604020202020204" pitchFamily="34" charset="0"/>
                  <a:buChar char="•"/>
                </a:pPr>
                <a:r>
                  <a:rPr lang="en-US" altLang="ja-JP" sz="2000" dirty="0"/>
                  <a:t>Back ground ensemble is same as free-run </a:t>
                </a:r>
                <a:endParaRPr lang="en-US" altLang="ja-JP" sz="2000" b="1" dirty="0"/>
              </a:p>
            </p:txBody>
          </p:sp>
        </mc:Choice>
        <mc:Fallback>
          <p:sp>
            <p:nvSpPr>
              <p:cNvPr id="3" name="テキスト ボックス 2">
                <a:extLst>
                  <a:ext uri="{FF2B5EF4-FFF2-40B4-BE49-F238E27FC236}">
                    <a16:creationId xmlns:a16="http://schemas.microsoft.com/office/drawing/2014/main" id="{8D9EA9B6-5FB0-44C5-81AB-24C10A2893E4}"/>
                  </a:ext>
                </a:extLst>
              </p:cNvPr>
              <p:cNvSpPr txBox="1">
                <a:spLocks noRot="1" noChangeAspect="1" noMove="1" noResize="1" noEditPoints="1" noAdjustHandles="1" noChangeArrowheads="1" noChangeShapeType="1" noTextEdit="1"/>
              </p:cNvSpPr>
              <p:nvPr/>
            </p:nvSpPr>
            <p:spPr>
              <a:xfrm>
                <a:off x="565693" y="1653812"/>
                <a:ext cx="5027222" cy="5125890"/>
              </a:xfrm>
              <a:prstGeom prst="rect">
                <a:avLst/>
              </a:prstGeom>
              <a:blipFill>
                <a:blip r:embed="rId3"/>
                <a:stretch>
                  <a:fillRect l="-2549" t="-357" b="-1189"/>
                </a:stretch>
              </a:blipFill>
            </p:spPr>
            <p:txBody>
              <a:bodyPr/>
              <a:lstStyle/>
              <a:p>
                <a:r>
                  <a:rPr lang="ja-JP" altLang="en-US">
                    <a:noFill/>
                  </a:rPr>
                  <a:t> </a:t>
                </a:r>
              </a:p>
            </p:txBody>
          </p:sp>
        </mc:Fallback>
      </mc:AlternateContent>
      <p:grpSp>
        <p:nvGrpSpPr>
          <p:cNvPr id="36" name="グループ化 35">
            <a:extLst>
              <a:ext uri="{FF2B5EF4-FFF2-40B4-BE49-F238E27FC236}">
                <a16:creationId xmlns:a16="http://schemas.microsoft.com/office/drawing/2014/main" id="{3E00261E-F841-4894-AE7A-E90DF5AFBD99}"/>
              </a:ext>
            </a:extLst>
          </p:cNvPr>
          <p:cNvGrpSpPr/>
          <p:nvPr/>
        </p:nvGrpSpPr>
        <p:grpSpPr>
          <a:xfrm>
            <a:off x="6432466" y="1373006"/>
            <a:ext cx="5613460" cy="4913524"/>
            <a:chOff x="6432466" y="1373006"/>
            <a:chExt cx="5613460" cy="4913524"/>
          </a:xfrm>
        </p:grpSpPr>
        <p:pic>
          <p:nvPicPr>
            <p:cNvPr id="24" name="図 23">
              <a:extLst>
                <a:ext uri="{FF2B5EF4-FFF2-40B4-BE49-F238E27FC236}">
                  <a16:creationId xmlns:a16="http://schemas.microsoft.com/office/drawing/2014/main" id="{31FE072C-21C4-4186-AC9A-C9C901C174C0}"/>
                </a:ext>
              </a:extLst>
            </p:cNvPr>
            <p:cNvPicPr>
              <a:picLocks noChangeAspect="1"/>
            </p:cNvPicPr>
            <p:nvPr/>
          </p:nvPicPr>
          <p:blipFill rotWithShape="1">
            <a:blip r:embed="rId4"/>
            <a:srcRect l="33664" b="28802"/>
            <a:stretch/>
          </p:blipFill>
          <p:spPr>
            <a:xfrm>
              <a:off x="6875814" y="1742338"/>
              <a:ext cx="5170112" cy="4544192"/>
            </a:xfrm>
            <a:prstGeom prst="rect">
              <a:avLst/>
            </a:prstGeom>
          </p:spPr>
        </p:pic>
        <p:sp>
          <p:nvSpPr>
            <p:cNvPr id="25" name="テキスト ボックス 24">
              <a:extLst>
                <a:ext uri="{FF2B5EF4-FFF2-40B4-BE49-F238E27FC236}">
                  <a16:creationId xmlns:a16="http://schemas.microsoft.com/office/drawing/2014/main" id="{963C5EFF-68A8-4840-89A8-F1F991EC87AD}"/>
                </a:ext>
              </a:extLst>
            </p:cNvPr>
            <p:cNvSpPr txBox="1"/>
            <p:nvPr/>
          </p:nvSpPr>
          <p:spPr>
            <a:xfrm>
              <a:off x="9250878" y="1373006"/>
              <a:ext cx="1531917" cy="369332"/>
            </a:xfrm>
            <a:prstGeom prst="rect">
              <a:avLst/>
            </a:prstGeom>
            <a:solidFill>
              <a:schemeClr val="accent2"/>
            </a:solidFill>
          </p:spPr>
          <p:txBody>
            <a:bodyPr wrap="square" rtlCol="0">
              <a:spAutoFit/>
            </a:bodyPr>
            <a:lstStyle/>
            <a:p>
              <a:pPr algn="ctr"/>
              <a:r>
                <a:rPr kumimoji="1" lang="en-US" altLang="ja-JP" b="1" dirty="0">
                  <a:solidFill>
                    <a:schemeClr val="bg1"/>
                  </a:solidFill>
                </a:rPr>
                <a:t>observation</a:t>
              </a:r>
              <a:endParaRPr kumimoji="1" lang="ja-JP" altLang="en-US" b="1" dirty="0">
                <a:solidFill>
                  <a:schemeClr val="bg1"/>
                </a:solidFill>
              </a:endParaRPr>
            </a:p>
          </p:txBody>
        </p:sp>
        <p:cxnSp>
          <p:nvCxnSpPr>
            <p:cNvPr id="27" name="直線矢印コネクタ 26">
              <a:extLst>
                <a:ext uri="{FF2B5EF4-FFF2-40B4-BE49-F238E27FC236}">
                  <a16:creationId xmlns:a16="http://schemas.microsoft.com/office/drawing/2014/main" id="{765D5284-033B-4861-9694-AB59AC00E453}"/>
                </a:ext>
              </a:extLst>
            </p:cNvPr>
            <p:cNvCxnSpPr>
              <a:cxnSpLocks/>
              <a:stCxn id="25" idx="1"/>
            </p:cNvCxnSpPr>
            <p:nvPr/>
          </p:nvCxnSpPr>
          <p:spPr>
            <a:xfrm flipH="1">
              <a:off x="8134598" y="1557672"/>
              <a:ext cx="1116280" cy="184666"/>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3375FC02-4370-4EBF-9424-548CB52F204F}"/>
                </a:ext>
              </a:extLst>
            </p:cNvPr>
            <p:cNvSpPr txBox="1"/>
            <p:nvPr/>
          </p:nvSpPr>
          <p:spPr>
            <a:xfrm>
              <a:off x="6436427" y="2475432"/>
              <a:ext cx="1413164" cy="369332"/>
            </a:xfrm>
            <a:prstGeom prst="rect">
              <a:avLst/>
            </a:prstGeom>
            <a:solidFill>
              <a:srgbClr val="FF0000"/>
            </a:solidFill>
          </p:spPr>
          <p:txBody>
            <a:bodyPr wrap="square" rtlCol="0">
              <a:spAutoFit/>
            </a:bodyPr>
            <a:lstStyle/>
            <a:p>
              <a:pPr algn="ctr"/>
              <a:r>
                <a:rPr lang="en-US" altLang="ja-JP" b="1" dirty="0">
                  <a:solidFill>
                    <a:schemeClr val="bg1"/>
                  </a:solidFill>
                </a:rPr>
                <a:t>Forecast</a:t>
              </a:r>
              <a:endParaRPr kumimoji="1" lang="ja-JP" altLang="en-US" b="1" dirty="0">
                <a:solidFill>
                  <a:schemeClr val="bg1"/>
                </a:solidFill>
              </a:endParaRPr>
            </a:p>
          </p:txBody>
        </p:sp>
        <p:sp>
          <p:nvSpPr>
            <p:cNvPr id="32" name="テキスト ボックス 31">
              <a:extLst>
                <a:ext uri="{FF2B5EF4-FFF2-40B4-BE49-F238E27FC236}">
                  <a16:creationId xmlns:a16="http://schemas.microsoft.com/office/drawing/2014/main" id="{19077729-F343-47F9-9E07-602030751C49}"/>
                </a:ext>
              </a:extLst>
            </p:cNvPr>
            <p:cNvSpPr txBox="1"/>
            <p:nvPr/>
          </p:nvSpPr>
          <p:spPr>
            <a:xfrm>
              <a:off x="8405752" y="2472963"/>
              <a:ext cx="1413164" cy="369332"/>
            </a:xfrm>
            <a:prstGeom prst="rect">
              <a:avLst/>
            </a:prstGeom>
            <a:solidFill>
              <a:schemeClr val="accent6"/>
            </a:solidFill>
          </p:spPr>
          <p:txBody>
            <a:bodyPr wrap="square" rtlCol="0">
              <a:spAutoFit/>
            </a:bodyPr>
            <a:lstStyle/>
            <a:p>
              <a:pPr algn="ctr"/>
              <a:r>
                <a:rPr kumimoji="1" lang="en-US" altLang="ja-JP" b="1" dirty="0">
                  <a:solidFill>
                    <a:schemeClr val="bg1"/>
                  </a:solidFill>
                </a:rPr>
                <a:t>Analysis</a:t>
              </a:r>
              <a:endParaRPr kumimoji="1" lang="ja-JP" altLang="en-US" b="1" dirty="0">
                <a:solidFill>
                  <a:schemeClr val="bg1"/>
                </a:solidFill>
              </a:endParaRPr>
            </a:p>
          </p:txBody>
        </p:sp>
        <p:sp>
          <p:nvSpPr>
            <p:cNvPr id="33" name="テキスト ボックス 32">
              <a:extLst>
                <a:ext uri="{FF2B5EF4-FFF2-40B4-BE49-F238E27FC236}">
                  <a16:creationId xmlns:a16="http://schemas.microsoft.com/office/drawing/2014/main" id="{E4FC06D4-5AD6-4714-A8E9-66C9FFE9E203}"/>
                </a:ext>
              </a:extLst>
            </p:cNvPr>
            <p:cNvSpPr txBox="1"/>
            <p:nvPr/>
          </p:nvSpPr>
          <p:spPr>
            <a:xfrm rot="16200000">
              <a:off x="5889066" y="5048238"/>
              <a:ext cx="1456132" cy="369332"/>
            </a:xfrm>
            <a:prstGeom prst="rect">
              <a:avLst/>
            </a:prstGeom>
            <a:noFill/>
          </p:spPr>
          <p:txBody>
            <a:bodyPr wrap="square" rtlCol="0">
              <a:spAutoFit/>
            </a:bodyPr>
            <a:lstStyle/>
            <a:p>
              <a:r>
                <a:rPr kumimoji="1" lang="en-US" altLang="ja-JP" b="1" dirty="0"/>
                <a:t>Offline-DA</a:t>
              </a:r>
              <a:endParaRPr kumimoji="1" lang="ja-JP" altLang="en-US" b="1" dirty="0"/>
            </a:p>
          </p:txBody>
        </p:sp>
        <p:sp>
          <p:nvSpPr>
            <p:cNvPr id="35" name="テキスト ボックス 34">
              <a:extLst>
                <a:ext uri="{FF2B5EF4-FFF2-40B4-BE49-F238E27FC236}">
                  <a16:creationId xmlns:a16="http://schemas.microsoft.com/office/drawing/2014/main" id="{C80FD6DF-753A-4676-BD5C-8D8B73E0437B}"/>
                </a:ext>
              </a:extLst>
            </p:cNvPr>
            <p:cNvSpPr txBox="1"/>
            <p:nvPr/>
          </p:nvSpPr>
          <p:spPr>
            <a:xfrm rot="16200000">
              <a:off x="5889066" y="3444842"/>
              <a:ext cx="1456132" cy="369332"/>
            </a:xfrm>
            <a:prstGeom prst="rect">
              <a:avLst/>
            </a:prstGeom>
            <a:noFill/>
          </p:spPr>
          <p:txBody>
            <a:bodyPr wrap="square" rtlCol="0">
              <a:spAutoFit/>
            </a:bodyPr>
            <a:lstStyle/>
            <a:p>
              <a:r>
                <a:rPr kumimoji="1" lang="en-US" altLang="ja-JP" b="1" dirty="0"/>
                <a:t>Online-DA</a:t>
              </a:r>
              <a:endParaRPr kumimoji="1" lang="ja-JP" altLang="en-US" b="1" dirty="0"/>
            </a:p>
          </p:txBody>
        </p:sp>
      </p:grpSp>
      <p:sp>
        <p:nvSpPr>
          <p:cNvPr id="38" name="テキスト ボックス 37">
            <a:extLst>
              <a:ext uri="{FF2B5EF4-FFF2-40B4-BE49-F238E27FC236}">
                <a16:creationId xmlns:a16="http://schemas.microsoft.com/office/drawing/2014/main" id="{56213766-F48D-4ED0-A80A-447B1D063ABB}"/>
              </a:ext>
            </a:extLst>
          </p:cNvPr>
          <p:cNvSpPr txBox="1"/>
          <p:nvPr/>
        </p:nvSpPr>
        <p:spPr>
          <a:xfrm>
            <a:off x="8405752" y="285352"/>
            <a:ext cx="3786248" cy="830997"/>
          </a:xfrm>
          <a:prstGeom prst="rect">
            <a:avLst/>
          </a:prstGeom>
          <a:noFill/>
        </p:spPr>
        <p:txBody>
          <a:bodyPr wrap="square" rtlCol="0">
            <a:spAutoFit/>
          </a:bodyPr>
          <a:lstStyle/>
          <a:p>
            <a:r>
              <a:rPr kumimoji="1" lang="en-US" altLang="ja-JP" sz="1200" dirty="0">
                <a:solidFill>
                  <a:schemeClr val="bg1">
                    <a:lumMod val="50000"/>
                  </a:schemeClr>
                </a:solidFill>
              </a:rPr>
              <a:t>Acevedo, W., </a:t>
            </a:r>
            <a:r>
              <a:rPr kumimoji="1" lang="en-US" altLang="ja-JP" sz="1200" dirty="0" err="1">
                <a:solidFill>
                  <a:schemeClr val="bg1">
                    <a:lumMod val="50000"/>
                  </a:schemeClr>
                </a:solidFill>
              </a:rPr>
              <a:t>Fallah</a:t>
            </a:r>
            <a:r>
              <a:rPr kumimoji="1" lang="en-US" altLang="ja-JP" sz="1200" dirty="0">
                <a:solidFill>
                  <a:schemeClr val="bg1">
                    <a:lumMod val="50000"/>
                  </a:schemeClr>
                </a:solidFill>
              </a:rPr>
              <a:t>, B., Reic</a:t>
            </a:r>
            <a:r>
              <a:rPr lang="en-US" altLang="ja-JP" sz="1200" dirty="0">
                <a:solidFill>
                  <a:schemeClr val="bg1">
                    <a:lumMod val="50000"/>
                  </a:schemeClr>
                </a:solidFill>
              </a:rPr>
              <a:t>h, S., </a:t>
            </a:r>
            <a:r>
              <a:rPr lang="en-US" altLang="ja-JP" sz="1200" dirty="0" err="1">
                <a:solidFill>
                  <a:schemeClr val="bg1">
                    <a:lumMod val="50000"/>
                  </a:schemeClr>
                </a:solidFill>
              </a:rPr>
              <a:t>Cubasch</a:t>
            </a:r>
            <a:r>
              <a:rPr lang="en-US" altLang="ja-JP" sz="1200" dirty="0">
                <a:solidFill>
                  <a:schemeClr val="bg1">
                    <a:lumMod val="50000"/>
                  </a:schemeClr>
                </a:solidFill>
              </a:rPr>
              <a:t>, U., Assimilation of pseudo-tree-ring-width observations into an atmospheric general circulation model, </a:t>
            </a:r>
            <a:r>
              <a:rPr lang="en-US" altLang="ja-JP" sz="1200" dirty="0" err="1">
                <a:solidFill>
                  <a:schemeClr val="bg1">
                    <a:lumMod val="50000"/>
                  </a:schemeClr>
                </a:solidFill>
              </a:rPr>
              <a:t>Clim</a:t>
            </a:r>
            <a:r>
              <a:rPr lang="en-US" altLang="ja-JP" sz="1200" dirty="0">
                <a:solidFill>
                  <a:schemeClr val="bg1">
                    <a:lumMod val="50000"/>
                  </a:schemeClr>
                </a:solidFill>
              </a:rPr>
              <a:t>. Past, 12, 545-557, 2017.</a:t>
            </a:r>
            <a:endParaRPr kumimoji="1" lang="ja-JP" altLang="en-US" sz="1200" dirty="0">
              <a:solidFill>
                <a:schemeClr val="bg1">
                  <a:lumMod val="50000"/>
                </a:schemeClr>
              </a:solidFill>
            </a:endParaRPr>
          </a:p>
        </p:txBody>
      </p:sp>
      <p:sp>
        <p:nvSpPr>
          <p:cNvPr id="4" name="スライド番号プレースホルダー 3">
            <a:extLst>
              <a:ext uri="{FF2B5EF4-FFF2-40B4-BE49-F238E27FC236}">
                <a16:creationId xmlns:a16="http://schemas.microsoft.com/office/drawing/2014/main" id="{60A768BA-CE68-4C7D-A5D7-7A91A501BA27}"/>
              </a:ext>
            </a:extLst>
          </p:cNvPr>
          <p:cNvSpPr>
            <a:spLocks noGrp="1"/>
          </p:cNvSpPr>
          <p:nvPr>
            <p:ph type="sldNum" sz="quarter" idx="12"/>
          </p:nvPr>
        </p:nvSpPr>
        <p:spPr/>
        <p:txBody>
          <a:bodyPr/>
          <a:lstStyle/>
          <a:p>
            <a:fld id="{A8BF0A9E-0348-47DD-BE55-B1BB891F4776}" type="slidenum">
              <a:rPr kumimoji="1" lang="ja-JP" altLang="en-US" smtClean="0"/>
              <a:t>4</a:t>
            </a:fld>
            <a:endParaRPr kumimoji="1" lang="ja-JP" altLang="en-US"/>
          </a:p>
        </p:txBody>
      </p:sp>
      <p:sp>
        <p:nvSpPr>
          <p:cNvPr id="8" name="テキスト ボックス 7">
            <a:extLst>
              <a:ext uri="{FF2B5EF4-FFF2-40B4-BE49-F238E27FC236}">
                <a16:creationId xmlns:a16="http://schemas.microsoft.com/office/drawing/2014/main" id="{CCA4EF52-C100-40B8-BCC8-43E157F37348}"/>
              </a:ext>
            </a:extLst>
          </p:cNvPr>
          <p:cNvSpPr txBox="1"/>
          <p:nvPr/>
        </p:nvSpPr>
        <p:spPr>
          <a:xfrm>
            <a:off x="2661655" y="4420619"/>
            <a:ext cx="3053404" cy="369332"/>
          </a:xfrm>
          <a:prstGeom prst="rect">
            <a:avLst/>
          </a:prstGeom>
          <a:noFill/>
        </p:spPr>
        <p:txBody>
          <a:bodyPr wrap="square" rtlCol="0">
            <a:spAutoFit/>
          </a:bodyPr>
          <a:lstStyle/>
          <a:p>
            <a:r>
              <a:rPr lang="en-US" altLang="ja-JP" dirty="0"/>
              <a:t>(e.g. </a:t>
            </a:r>
            <a:r>
              <a:rPr lang="en-US" altLang="ja-JP" dirty="0" err="1"/>
              <a:t>Bhend</a:t>
            </a:r>
            <a:r>
              <a:rPr lang="en-US" altLang="ja-JP" dirty="0"/>
              <a:t> et al., 2012)</a:t>
            </a:r>
          </a:p>
        </p:txBody>
      </p:sp>
      <p:sp>
        <p:nvSpPr>
          <p:cNvPr id="20" name="テキスト ボックス 19">
            <a:extLst>
              <a:ext uri="{FF2B5EF4-FFF2-40B4-BE49-F238E27FC236}">
                <a16:creationId xmlns:a16="http://schemas.microsoft.com/office/drawing/2014/main" id="{9DD396A9-6988-43C4-BB94-897E3BAEE15B}"/>
              </a:ext>
            </a:extLst>
          </p:cNvPr>
          <p:cNvSpPr txBox="1"/>
          <p:nvPr/>
        </p:nvSpPr>
        <p:spPr>
          <a:xfrm>
            <a:off x="2766780" y="1780217"/>
            <a:ext cx="3053404" cy="369332"/>
          </a:xfrm>
          <a:prstGeom prst="rect">
            <a:avLst/>
          </a:prstGeom>
          <a:noFill/>
        </p:spPr>
        <p:txBody>
          <a:bodyPr wrap="square" rtlCol="0">
            <a:spAutoFit/>
          </a:bodyPr>
          <a:lstStyle/>
          <a:p>
            <a:r>
              <a:rPr lang="en-US" altLang="ja-JP" dirty="0"/>
              <a:t>(e.g. </a:t>
            </a:r>
            <a:r>
              <a:rPr lang="en-US" altLang="ja-JP" dirty="0" err="1"/>
              <a:t>Goosse</a:t>
            </a:r>
            <a:r>
              <a:rPr lang="en-US" altLang="ja-JP" dirty="0"/>
              <a:t> et al., 2006)</a:t>
            </a:r>
          </a:p>
        </p:txBody>
      </p:sp>
    </p:spTree>
    <p:extLst>
      <p:ext uri="{BB962C8B-B14F-4D97-AF65-F5344CB8AC3E}">
        <p14:creationId xmlns:p14="http://schemas.microsoft.com/office/powerpoint/2010/main" val="1967690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03F846-A143-4D4E-9E8A-AE120D1881CF}"/>
              </a:ext>
            </a:extLst>
          </p:cNvPr>
          <p:cNvSpPr>
            <a:spLocks noGrp="1"/>
          </p:cNvSpPr>
          <p:nvPr>
            <p:ph type="title"/>
          </p:nvPr>
        </p:nvSpPr>
        <p:spPr/>
        <p:txBody>
          <a:bodyPr/>
          <a:lstStyle/>
          <a:p>
            <a:r>
              <a:rPr kumimoji="1" lang="en-US" altLang="ja-JP" dirty="0"/>
              <a:t>Online or Offline?</a:t>
            </a:r>
            <a:endParaRPr kumimoji="1" lang="ja-JP" altLang="en-US" dirty="0"/>
          </a:p>
        </p:txBody>
      </p:sp>
      <p:pic>
        <p:nvPicPr>
          <p:cNvPr id="6" name="図 5">
            <a:extLst>
              <a:ext uri="{FF2B5EF4-FFF2-40B4-BE49-F238E27FC236}">
                <a16:creationId xmlns:a16="http://schemas.microsoft.com/office/drawing/2014/main" id="{F6BFDC58-BECC-41E6-8E60-FCDCE70981F5}"/>
              </a:ext>
            </a:extLst>
          </p:cNvPr>
          <p:cNvPicPr>
            <a:picLocks noChangeAspect="1"/>
          </p:cNvPicPr>
          <p:nvPr/>
        </p:nvPicPr>
        <p:blipFill rotWithShape="1">
          <a:blip r:embed="rId3">
            <a:extLst>
              <a:ext uri="{28A0092B-C50C-407E-A947-70E740481C1C}">
                <a14:useLocalDpi xmlns:a14="http://schemas.microsoft.com/office/drawing/2010/main" val="0"/>
              </a:ext>
            </a:extLst>
          </a:blip>
          <a:srcRect l="4221" t="12907" r="6669" b="3830"/>
          <a:stretch/>
        </p:blipFill>
        <p:spPr>
          <a:xfrm>
            <a:off x="6965005" y="1420576"/>
            <a:ext cx="4854102" cy="3504745"/>
          </a:xfrm>
          <a:prstGeom prst="rect">
            <a:avLst/>
          </a:prstGeom>
        </p:spPr>
      </p:pic>
      <p:sp>
        <p:nvSpPr>
          <p:cNvPr id="7" name="テキスト ボックス 6">
            <a:extLst>
              <a:ext uri="{FF2B5EF4-FFF2-40B4-BE49-F238E27FC236}">
                <a16:creationId xmlns:a16="http://schemas.microsoft.com/office/drawing/2014/main" id="{691C025A-8D00-466D-B8DF-7DF1FB803D58}"/>
              </a:ext>
            </a:extLst>
          </p:cNvPr>
          <p:cNvSpPr txBox="1"/>
          <p:nvPr/>
        </p:nvSpPr>
        <p:spPr>
          <a:xfrm>
            <a:off x="7107459" y="850622"/>
            <a:ext cx="4854101" cy="646331"/>
          </a:xfrm>
          <a:prstGeom prst="rect">
            <a:avLst/>
          </a:prstGeom>
          <a:noFill/>
        </p:spPr>
        <p:txBody>
          <a:bodyPr wrap="square" rtlCol="0">
            <a:spAutoFit/>
          </a:bodyPr>
          <a:lstStyle/>
          <a:p>
            <a:pPr algn="ctr"/>
            <a:r>
              <a:rPr kumimoji="1" lang="en-US" altLang="ja-JP" b="1" dirty="0"/>
              <a:t>RMSE difference in offline-DA (ANL-FCT)</a:t>
            </a:r>
          </a:p>
          <a:p>
            <a:pPr algn="ctr"/>
            <a:r>
              <a:rPr lang="en-US" altLang="ja-JP" b="1" dirty="0"/>
              <a:t>SAT [K]</a:t>
            </a:r>
            <a:endParaRPr kumimoji="1" lang="ja-JP" altLang="en-US" b="1" dirty="0"/>
          </a:p>
        </p:txBody>
      </p:sp>
      <p:sp>
        <p:nvSpPr>
          <p:cNvPr id="8" name="テキスト ボックス 7">
            <a:extLst>
              <a:ext uri="{FF2B5EF4-FFF2-40B4-BE49-F238E27FC236}">
                <a16:creationId xmlns:a16="http://schemas.microsoft.com/office/drawing/2014/main" id="{9B0610F0-F445-4D11-9213-80082A6E5D55}"/>
              </a:ext>
            </a:extLst>
          </p:cNvPr>
          <p:cNvSpPr txBox="1"/>
          <p:nvPr/>
        </p:nvSpPr>
        <p:spPr>
          <a:xfrm>
            <a:off x="10289020" y="251013"/>
            <a:ext cx="2003719" cy="369332"/>
          </a:xfrm>
          <a:prstGeom prst="rect">
            <a:avLst/>
          </a:prstGeom>
          <a:noFill/>
        </p:spPr>
        <p:txBody>
          <a:bodyPr wrap="square" rtlCol="0">
            <a:spAutoFit/>
          </a:bodyPr>
          <a:lstStyle/>
          <a:p>
            <a:r>
              <a:rPr lang="ja-JP" altLang="en-US" dirty="0">
                <a:solidFill>
                  <a:srgbClr val="00B050"/>
                </a:solidFill>
              </a:rPr>
              <a:t>● </a:t>
            </a:r>
            <a:r>
              <a:rPr lang="en-US" altLang="ja-JP" dirty="0"/>
              <a:t>observation</a:t>
            </a:r>
            <a:endParaRPr kumimoji="1" lang="ja-JP" altLang="en-US" dirty="0"/>
          </a:p>
        </p:txBody>
      </p:sp>
      <p:sp>
        <p:nvSpPr>
          <p:cNvPr id="9" name="テキスト ボックス 8">
            <a:extLst>
              <a:ext uri="{FF2B5EF4-FFF2-40B4-BE49-F238E27FC236}">
                <a16:creationId xmlns:a16="http://schemas.microsoft.com/office/drawing/2014/main" id="{03CC9AFD-8322-4E6D-B6FD-26F68D063F83}"/>
              </a:ext>
            </a:extLst>
          </p:cNvPr>
          <p:cNvSpPr txBox="1"/>
          <p:nvPr/>
        </p:nvSpPr>
        <p:spPr>
          <a:xfrm>
            <a:off x="7772401" y="5070685"/>
            <a:ext cx="3239310" cy="830997"/>
          </a:xfrm>
          <a:prstGeom prst="rect">
            <a:avLst/>
          </a:prstGeom>
          <a:noFill/>
        </p:spPr>
        <p:txBody>
          <a:bodyPr wrap="square" rtlCol="0">
            <a:spAutoFit/>
          </a:bodyPr>
          <a:lstStyle/>
          <a:p>
            <a:r>
              <a:rPr kumimoji="1" lang="en-US" altLang="ja-JP" sz="1200" dirty="0">
                <a:solidFill>
                  <a:schemeClr val="bg1">
                    <a:lumMod val="50000"/>
                  </a:schemeClr>
                </a:solidFill>
              </a:rPr>
              <a:t>Okazaki, A., and Yoshimura, K., Development and evaluation of a system of proxy data assimilation for paleoclimate reconstruction, </a:t>
            </a:r>
            <a:r>
              <a:rPr kumimoji="1" lang="en-US" altLang="ja-JP" sz="1200" dirty="0" err="1">
                <a:solidFill>
                  <a:schemeClr val="bg1">
                    <a:lumMod val="50000"/>
                  </a:schemeClr>
                </a:solidFill>
              </a:rPr>
              <a:t>Clim</a:t>
            </a:r>
            <a:r>
              <a:rPr kumimoji="1" lang="en-US" altLang="ja-JP" sz="1200" dirty="0">
                <a:solidFill>
                  <a:schemeClr val="bg1">
                    <a:lumMod val="50000"/>
                  </a:schemeClr>
                </a:solidFill>
              </a:rPr>
              <a:t>. Past, 13, 4, 379, 2017.</a:t>
            </a:r>
            <a:endParaRPr kumimoji="1" lang="ja-JP" altLang="en-US" sz="1200" dirty="0">
              <a:solidFill>
                <a:schemeClr val="bg1">
                  <a:lumMod val="50000"/>
                </a:schemeClr>
              </a:solidFill>
            </a:endParaRPr>
          </a:p>
        </p:txBody>
      </p:sp>
      <p:sp>
        <p:nvSpPr>
          <p:cNvPr id="4" name="スライド番号プレースホルダー 3">
            <a:extLst>
              <a:ext uri="{FF2B5EF4-FFF2-40B4-BE49-F238E27FC236}">
                <a16:creationId xmlns:a16="http://schemas.microsoft.com/office/drawing/2014/main" id="{16575629-8E27-415D-84CD-360954CC0724}"/>
              </a:ext>
            </a:extLst>
          </p:cNvPr>
          <p:cNvSpPr>
            <a:spLocks noGrp="1"/>
          </p:cNvSpPr>
          <p:nvPr>
            <p:ph type="sldNum" sz="quarter" idx="12"/>
          </p:nvPr>
        </p:nvSpPr>
        <p:spPr/>
        <p:txBody>
          <a:bodyPr/>
          <a:lstStyle/>
          <a:p>
            <a:fld id="{A8BF0A9E-0348-47DD-BE55-B1BB891F4776}" type="slidenum">
              <a:rPr kumimoji="1" lang="ja-JP" altLang="en-US" smtClean="0"/>
              <a:t>5</a:t>
            </a:fld>
            <a:endParaRPr kumimoji="1" lang="ja-JP" altLang="en-US"/>
          </a:p>
        </p:txBody>
      </p:sp>
      <p:sp>
        <p:nvSpPr>
          <p:cNvPr id="13" name="テキスト ボックス 12">
            <a:extLst>
              <a:ext uri="{FF2B5EF4-FFF2-40B4-BE49-F238E27FC236}">
                <a16:creationId xmlns:a16="http://schemas.microsoft.com/office/drawing/2014/main" id="{33F9AE08-0AFD-4DC6-9462-4A0341AE82B5}"/>
              </a:ext>
            </a:extLst>
          </p:cNvPr>
          <p:cNvSpPr txBox="1"/>
          <p:nvPr/>
        </p:nvSpPr>
        <p:spPr>
          <a:xfrm>
            <a:off x="871828" y="4864577"/>
            <a:ext cx="5658675" cy="954107"/>
          </a:xfrm>
          <a:prstGeom prst="rect">
            <a:avLst/>
          </a:prstGeom>
          <a:noFill/>
          <a:effectLst/>
        </p:spPr>
        <p:txBody>
          <a:bodyPr wrap="square" rtlCol="0">
            <a:spAutoFit/>
          </a:bodyPr>
          <a:lstStyle/>
          <a:p>
            <a:r>
              <a:rPr lang="en-US" altLang="ja-JP" sz="2800" b="1" dirty="0">
                <a:solidFill>
                  <a:srgbClr val="FF0000"/>
                </a:solidFill>
                <a:sym typeface="Wingdings" panose="05000000000000000000" pitchFamily="2" charset="2"/>
              </a:rPr>
              <a:t> C</a:t>
            </a:r>
            <a:r>
              <a:rPr kumimoji="1" lang="en-US" altLang="ja-JP" sz="2800" b="1" dirty="0">
                <a:solidFill>
                  <a:srgbClr val="FF0000"/>
                </a:solidFill>
              </a:rPr>
              <a:t>omputationally heavy but o</a:t>
            </a:r>
            <a:r>
              <a:rPr lang="en-US" altLang="ja-JP" sz="2800" b="1" dirty="0">
                <a:solidFill>
                  <a:srgbClr val="FF0000"/>
                </a:solidFill>
              </a:rPr>
              <a:t>nline-DA is preferable </a:t>
            </a:r>
            <a:endParaRPr kumimoji="1" lang="en-US" altLang="ja-JP" sz="2800" b="1" dirty="0">
              <a:solidFill>
                <a:srgbClr val="FF0000"/>
              </a:solidFill>
            </a:endParaRPr>
          </a:p>
        </p:txBody>
      </p:sp>
      <p:graphicFrame>
        <p:nvGraphicFramePr>
          <p:cNvPr id="5" name="表 4">
            <a:extLst>
              <a:ext uri="{FF2B5EF4-FFF2-40B4-BE49-F238E27FC236}">
                <a16:creationId xmlns:a16="http://schemas.microsoft.com/office/drawing/2014/main" id="{9D1B3BED-7ADB-4E79-B628-244E970ED07E}"/>
              </a:ext>
            </a:extLst>
          </p:cNvPr>
          <p:cNvGraphicFramePr>
            <a:graphicFrameLocks noGrp="1"/>
          </p:cNvGraphicFramePr>
          <p:nvPr>
            <p:extLst>
              <p:ext uri="{D42A27DB-BD31-4B8C-83A1-F6EECF244321}">
                <p14:modId xmlns:p14="http://schemas.microsoft.com/office/powerpoint/2010/main" val="1658835736"/>
              </p:ext>
            </p:extLst>
          </p:nvPr>
        </p:nvGraphicFramePr>
        <p:xfrm>
          <a:off x="532060" y="1544755"/>
          <a:ext cx="5998443" cy="2834640"/>
        </p:xfrm>
        <a:graphic>
          <a:graphicData uri="http://schemas.openxmlformats.org/drawingml/2006/table">
            <a:tbl>
              <a:tblPr firstRow="1" firstCol="1" bandRow="1">
                <a:tableStyleId>{7DF18680-E054-41AD-8BC1-D1AEF772440D}</a:tableStyleId>
              </a:tblPr>
              <a:tblGrid>
                <a:gridCol w="2720379">
                  <a:extLst>
                    <a:ext uri="{9D8B030D-6E8A-4147-A177-3AD203B41FA5}">
                      <a16:colId xmlns:a16="http://schemas.microsoft.com/office/drawing/2014/main" val="513677566"/>
                    </a:ext>
                  </a:extLst>
                </a:gridCol>
                <a:gridCol w="1639032">
                  <a:extLst>
                    <a:ext uri="{9D8B030D-6E8A-4147-A177-3AD203B41FA5}">
                      <a16:colId xmlns:a16="http://schemas.microsoft.com/office/drawing/2014/main" val="2903284264"/>
                    </a:ext>
                  </a:extLst>
                </a:gridCol>
                <a:gridCol w="1639032">
                  <a:extLst>
                    <a:ext uri="{9D8B030D-6E8A-4147-A177-3AD203B41FA5}">
                      <a16:colId xmlns:a16="http://schemas.microsoft.com/office/drawing/2014/main" val="307373139"/>
                    </a:ext>
                  </a:extLst>
                </a:gridCol>
              </a:tblGrid>
              <a:tr h="370840">
                <a:tc>
                  <a:txBody>
                    <a:bodyPr/>
                    <a:lstStyle/>
                    <a:p>
                      <a:endParaRPr kumimoji="1" lang="ja-JP" altLang="en-US" sz="2400" dirty="0"/>
                    </a:p>
                  </a:txBody>
                  <a:tcPr/>
                </a:tc>
                <a:tc>
                  <a:txBody>
                    <a:bodyPr/>
                    <a:lstStyle/>
                    <a:p>
                      <a:pPr algn="ctr"/>
                      <a:r>
                        <a:rPr kumimoji="1" lang="en-US" altLang="ja-JP" sz="2400" dirty="0"/>
                        <a:t>Online-DA</a:t>
                      </a:r>
                      <a:endParaRPr kumimoji="1" lang="ja-JP" altLang="en-US" sz="2400" dirty="0"/>
                    </a:p>
                  </a:txBody>
                  <a:tcPr anchor="ctr"/>
                </a:tc>
                <a:tc>
                  <a:txBody>
                    <a:bodyPr/>
                    <a:lstStyle/>
                    <a:p>
                      <a:pPr algn="ctr"/>
                      <a:r>
                        <a:rPr kumimoji="1" lang="en-US" altLang="ja-JP" sz="2400" dirty="0"/>
                        <a:t>Offline-DA</a:t>
                      </a:r>
                      <a:endParaRPr kumimoji="1" lang="ja-JP" altLang="en-US" sz="2400" dirty="0"/>
                    </a:p>
                  </a:txBody>
                  <a:tcPr anchor="ctr"/>
                </a:tc>
                <a:extLst>
                  <a:ext uri="{0D108BD9-81ED-4DB2-BD59-A6C34878D82A}">
                    <a16:rowId xmlns:a16="http://schemas.microsoft.com/office/drawing/2014/main" val="2590995478"/>
                  </a:ext>
                </a:extLst>
              </a:tr>
              <a:tr h="370840">
                <a:tc>
                  <a:txBody>
                    <a:bodyPr/>
                    <a:lstStyle/>
                    <a:p>
                      <a:r>
                        <a:rPr kumimoji="1" lang="en-US" altLang="ja-JP" sz="2400" dirty="0"/>
                        <a:t>Information propagation </a:t>
                      </a:r>
                      <a:br>
                        <a:rPr kumimoji="1" lang="en-US" altLang="ja-JP" sz="2400" dirty="0"/>
                      </a:br>
                      <a:r>
                        <a:rPr kumimoji="1" lang="en-US" altLang="ja-JP" sz="2400" dirty="0"/>
                        <a:t>by the model</a:t>
                      </a:r>
                      <a:endParaRPr kumimoji="1" lang="ja-JP" altLang="en-US" sz="2400" dirty="0"/>
                    </a:p>
                  </a:txBody>
                  <a:tcPr/>
                </a:tc>
                <a:tc>
                  <a:txBody>
                    <a:bodyPr/>
                    <a:lstStyle/>
                    <a:p>
                      <a:pPr algn="ctr"/>
                      <a:r>
                        <a:rPr kumimoji="1" lang="en-US" altLang="ja-JP" sz="2400" dirty="0"/>
                        <a:t>Yes</a:t>
                      </a:r>
                      <a:endParaRPr kumimoji="1" lang="ja-JP" altLang="en-US" sz="2400" dirty="0"/>
                    </a:p>
                  </a:txBody>
                  <a:tcPr anchor="ctr"/>
                </a:tc>
                <a:tc>
                  <a:txBody>
                    <a:bodyPr/>
                    <a:lstStyle/>
                    <a:p>
                      <a:pPr algn="ctr"/>
                      <a:r>
                        <a:rPr kumimoji="1" lang="en-US" altLang="ja-JP" sz="2400" dirty="0"/>
                        <a:t>No</a:t>
                      </a:r>
                      <a:endParaRPr kumimoji="1" lang="ja-JP" altLang="en-US" sz="2400" dirty="0"/>
                    </a:p>
                  </a:txBody>
                  <a:tcPr anchor="ctr"/>
                </a:tc>
                <a:extLst>
                  <a:ext uri="{0D108BD9-81ED-4DB2-BD59-A6C34878D82A}">
                    <a16:rowId xmlns:a16="http://schemas.microsoft.com/office/drawing/2014/main" val="1689282488"/>
                  </a:ext>
                </a:extLst>
              </a:tr>
              <a:tr h="370840">
                <a:tc>
                  <a:txBody>
                    <a:bodyPr/>
                    <a:lstStyle/>
                    <a:p>
                      <a:r>
                        <a:rPr kumimoji="1" lang="en-US" altLang="ja-JP" sz="2400" dirty="0"/>
                        <a:t>Computational cost </a:t>
                      </a:r>
                      <a:endParaRPr kumimoji="1" lang="ja-JP" altLang="en-US" sz="2400" dirty="0"/>
                    </a:p>
                  </a:txBody>
                  <a:tcPr/>
                </a:tc>
                <a:tc>
                  <a:txBody>
                    <a:bodyPr/>
                    <a:lstStyle/>
                    <a:p>
                      <a:pPr algn="ctr"/>
                      <a:r>
                        <a:rPr kumimoji="1" lang="en-US" altLang="ja-JP" sz="2400" dirty="0"/>
                        <a:t>High</a:t>
                      </a:r>
                      <a:endParaRPr kumimoji="1" lang="ja-JP" altLang="en-US" sz="2400" dirty="0"/>
                    </a:p>
                  </a:txBody>
                  <a:tcPr anchor="ctr"/>
                </a:tc>
                <a:tc>
                  <a:txBody>
                    <a:bodyPr/>
                    <a:lstStyle/>
                    <a:p>
                      <a:pPr algn="ctr"/>
                      <a:r>
                        <a:rPr kumimoji="1" lang="en-US" altLang="ja-JP" sz="2400" dirty="0"/>
                        <a:t>Low</a:t>
                      </a:r>
                      <a:endParaRPr kumimoji="1" lang="ja-JP" altLang="en-US" sz="2400" dirty="0"/>
                    </a:p>
                  </a:txBody>
                  <a:tcPr anchor="ctr"/>
                </a:tc>
                <a:extLst>
                  <a:ext uri="{0D108BD9-81ED-4DB2-BD59-A6C34878D82A}">
                    <a16:rowId xmlns:a16="http://schemas.microsoft.com/office/drawing/2014/main" val="4237660253"/>
                  </a:ext>
                </a:extLst>
              </a:tr>
            </a:tbl>
          </a:graphicData>
        </a:graphic>
      </p:graphicFrame>
      <p:cxnSp>
        <p:nvCxnSpPr>
          <p:cNvPr id="11" name="直線矢印コネクタ 10">
            <a:extLst>
              <a:ext uri="{FF2B5EF4-FFF2-40B4-BE49-F238E27FC236}">
                <a16:creationId xmlns:a16="http://schemas.microsoft.com/office/drawing/2014/main" id="{DF2D3B62-4E74-4DF6-BBDF-F2D983724661}"/>
              </a:ext>
            </a:extLst>
          </p:cNvPr>
          <p:cNvCxnSpPr>
            <a:cxnSpLocks/>
          </p:cNvCxnSpPr>
          <p:nvPr/>
        </p:nvCxnSpPr>
        <p:spPr>
          <a:xfrm flipV="1">
            <a:off x="6005689" y="1952239"/>
            <a:ext cx="2799644" cy="949005"/>
          </a:xfrm>
          <a:prstGeom prst="straightConnector1">
            <a:avLst/>
          </a:prstGeom>
          <a:ln w="38100">
            <a:solidFill>
              <a:srgbClr val="C00000"/>
            </a:solidFill>
            <a:tailEnd type="triangle"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61814DEB-4EDC-42EA-8440-F7D4DD3B49E5}"/>
              </a:ext>
            </a:extLst>
          </p:cNvPr>
          <p:cNvSpPr txBox="1"/>
          <p:nvPr/>
        </p:nvSpPr>
        <p:spPr>
          <a:xfrm>
            <a:off x="6479506" y="2208933"/>
            <a:ext cx="2799799" cy="1015663"/>
          </a:xfrm>
          <a:prstGeom prst="rect">
            <a:avLst/>
          </a:prstGeom>
          <a:solidFill>
            <a:schemeClr val="bg2"/>
          </a:solidFill>
          <a:ln w="28575">
            <a:solidFill>
              <a:srgbClr val="C00000"/>
            </a:solidFill>
          </a:ln>
        </p:spPr>
        <p:txBody>
          <a:bodyPr wrap="square" rtlCol="0">
            <a:spAutoFit/>
          </a:bodyPr>
          <a:lstStyle/>
          <a:p>
            <a:r>
              <a:rPr lang="en-US" altLang="ja-JP" sz="2000" dirty="0">
                <a:solidFill>
                  <a:srgbClr val="C00000"/>
                </a:solidFill>
              </a:rPr>
              <a:t>Area where observation is sparse will never get better</a:t>
            </a:r>
            <a:endParaRPr kumimoji="1" lang="ja-JP" altLang="en-US" sz="2000" dirty="0">
              <a:solidFill>
                <a:srgbClr val="C00000"/>
              </a:solidFill>
            </a:endParaRPr>
          </a:p>
        </p:txBody>
      </p:sp>
    </p:spTree>
    <p:extLst>
      <p:ext uri="{BB962C8B-B14F-4D97-AF65-F5344CB8AC3E}">
        <p14:creationId xmlns:p14="http://schemas.microsoft.com/office/powerpoint/2010/main" val="31789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9B0C22-3DC3-46A3-8DB6-6F0A4C5051AB}"/>
              </a:ext>
            </a:extLst>
          </p:cNvPr>
          <p:cNvSpPr>
            <a:spLocks noGrp="1"/>
          </p:cNvSpPr>
          <p:nvPr>
            <p:ph type="title"/>
          </p:nvPr>
        </p:nvSpPr>
        <p:spPr/>
        <p:txBody>
          <a:bodyPr/>
          <a:lstStyle/>
          <a:p>
            <a:r>
              <a:rPr kumimoji="1" lang="en-US" altLang="ja-JP" dirty="0"/>
              <a:t>Online or Offline?</a:t>
            </a:r>
            <a:endParaRPr kumimoji="1" lang="ja-JP" altLang="en-US" dirty="0"/>
          </a:p>
        </p:txBody>
      </p:sp>
      <p:sp>
        <p:nvSpPr>
          <p:cNvPr id="4" name="テキスト ボックス 3">
            <a:extLst>
              <a:ext uri="{FF2B5EF4-FFF2-40B4-BE49-F238E27FC236}">
                <a16:creationId xmlns:a16="http://schemas.microsoft.com/office/drawing/2014/main" id="{41A8C5B6-8F50-4513-B54E-11456A8390BF}"/>
              </a:ext>
            </a:extLst>
          </p:cNvPr>
          <p:cNvSpPr txBox="1"/>
          <p:nvPr/>
        </p:nvSpPr>
        <p:spPr>
          <a:xfrm>
            <a:off x="9323808" y="334681"/>
            <a:ext cx="2636323" cy="1200329"/>
          </a:xfrm>
          <a:prstGeom prst="rect">
            <a:avLst/>
          </a:prstGeom>
          <a:noFill/>
        </p:spPr>
        <p:txBody>
          <a:bodyPr wrap="square" rtlCol="0">
            <a:spAutoFit/>
          </a:bodyPr>
          <a:lstStyle/>
          <a:p>
            <a:r>
              <a:rPr kumimoji="1" lang="en-US" altLang="ja-JP" sz="1200" dirty="0">
                <a:solidFill>
                  <a:schemeClr val="bg1">
                    <a:lumMod val="50000"/>
                  </a:schemeClr>
                </a:solidFill>
              </a:rPr>
              <a:t>Acevedo, W., </a:t>
            </a:r>
            <a:r>
              <a:rPr kumimoji="1" lang="en-US" altLang="ja-JP" sz="1200" dirty="0" err="1">
                <a:solidFill>
                  <a:schemeClr val="bg1">
                    <a:lumMod val="50000"/>
                  </a:schemeClr>
                </a:solidFill>
              </a:rPr>
              <a:t>Fallah</a:t>
            </a:r>
            <a:r>
              <a:rPr kumimoji="1" lang="en-US" altLang="ja-JP" sz="1200" dirty="0">
                <a:solidFill>
                  <a:schemeClr val="bg1">
                    <a:lumMod val="50000"/>
                  </a:schemeClr>
                </a:solidFill>
              </a:rPr>
              <a:t>, B., Reic</a:t>
            </a:r>
            <a:r>
              <a:rPr lang="en-US" altLang="ja-JP" sz="1200" dirty="0">
                <a:solidFill>
                  <a:schemeClr val="bg1">
                    <a:lumMod val="50000"/>
                  </a:schemeClr>
                </a:solidFill>
              </a:rPr>
              <a:t>h, S., </a:t>
            </a:r>
            <a:r>
              <a:rPr lang="en-US" altLang="ja-JP" sz="1200" dirty="0" err="1">
                <a:solidFill>
                  <a:schemeClr val="bg1">
                    <a:lumMod val="50000"/>
                  </a:schemeClr>
                </a:solidFill>
              </a:rPr>
              <a:t>Cubasch</a:t>
            </a:r>
            <a:r>
              <a:rPr lang="en-US" altLang="ja-JP" sz="1200" dirty="0">
                <a:solidFill>
                  <a:schemeClr val="bg1">
                    <a:lumMod val="50000"/>
                  </a:schemeClr>
                </a:solidFill>
              </a:rPr>
              <a:t>, U., Assimilation of pseudo-tree-ring-width observations into an atmospheric general circulation model, </a:t>
            </a:r>
            <a:r>
              <a:rPr lang="en-US" altLang="ja-JP" sz="1200" dirty="0" err="1">
                <a:solidFill>
                  <a:schemeClr val="bg1">
                    <a:lumMod val="50000"/>
                  </a:schemeClr>
                </a:solidFill>
              </a:rPr>
              <a:t>Clim</a:t>
            </a:r>
            <a:r>
              <a:rPr lang="en-US" altLang="ja-JP" sz="1200" dirty="0">
                <a:solidFill>
                  <a:schemeClr val="bg1">
                    <a:lumMod val="50000"/>
                  </a:schemeClr>
                </a:solidFill>
              </a:rPr>
              <a:t>. Past, 12, 545-557, 2017.</a:t>
            </a:r>
            <a:endParaRPr kumimoji="1" lang="ja-JP" altLang="en-US" sz="1200" dirty="0">
              <a:solidFill>
                <a:schemeClr val="bg1">
                  <a:lumMod val="50000"/>
                </a:schemeClr>
              </a:solidFill>
            </a:endParaRPr>
          </a:p>
        </p:txBody>
      </p:sp>
      <p:sp>
        <p:nvSpPr>
          <p:cNvPr id="5" name="テキスト ボックス 4">
            <a:extLst>
              <a:ext uri="{FF2B5EF4-FFF2-40B4-BE49-F238E27FC236}">
                <a16:creationId xmlns:a16="http://schemas.microsoft.com/office/drawing/2014/main" id="{94958212-DD17-4D99-B923-29B916393BBF}"/>
              </a:ext>
            </a:extLst>
          </p:cNvPr>
          <p:cNvSpPr txBox="1"/>
          <p:nvPr/>
        </p:nvSpPr>
        <p:spPr>
          <a:xfrm>
            <a:off x="1561498" y="4551162"/>
            <a:ext cx="5789023" cy="1200329"/>
          </a:xfrm>
          <a:prstGeom prst="rect">
            <a:avLst/>
          </a:prstGeom>
          <a:noFill/>
        </p:spPr>
        <p:txBody>
          <a:bodyPr wrap="square" rtlCol="0">
            <a:spAutoFit/>
          </a:bodyPr>
          <a:lstStyle/>
          <a:p>
            <a:pPr marL="285750" indent="-285750">
              <a:buFont typeface="Arial" panose="020B0604020202020204" pitchFamily="34" charset="0"/>
              <a:buChar char="•"/>
            </a:pPr>
            <a:r>
              <a:rPr lang="en-US" altLang="ja-JP" dirty="0"/>
              <a:t>Annual mean surface air temperature (SAT)</a:t>
            </a:r>
          </a:p>
          <a:p>
            <a:pPr marL="285750" indent="-285750">
              <a:buFont typeface="Arial" panose="020B0604020202020204" pitchFamily="34" charset="0"/>
              <a:buChar char="•"/>
            </a:pPr>
            <a:r>
              <a:rPr lang="en-US" altLang="ja-JP" dirty="0"/>
              <a:t>Atmospheric GCM coupled with slab ocean</a:t>
            </a:r>
          </a:p>
          <a:p>
            <a:pPr marL="285750" indent="-285750">
              <a:buFont typeface="Arial" panose="020B0604020202020204" pitchFamily="34" charset="0"/>
              <a:buChar char="•"/>
            </a:pPr>
            <a:r>
              <a:rPr lang="en-US" altLang="ja-JP" dirty="0"/>
              <a:t>Offline-DA: </a:t>
            </a:r>
            <a:r>
              <a:rPr lang="en-US" altLang="ja-JP" dirty="0" err="1"/>
              <a:t>EnKF</a:t>
            </a:r>
            <a:r>
              <a:rPr lang="en-US" altLang="ja-JP" dirty="0"/>
              <a:t> based (</a:t>
            </a:r>
            <a:r>
              <a:rPr lang="en-US" altLang="ja-JP" dirty="0" err="1"/>
              <a:t>Bhend</a:t>
            </a:r>
            <a:r>
              <a:rPr lang="en-US" altLang="ja-JP" dirty="0"/>
              <a:t> et al., 2012)</a:t>
            </a:r>
          </a:p>
          <a:p>
            <a:pPr marL="285750" indent="-285750">
              <a:buFont typeface="Arial" panose="020B0604020202020204" pitchFamily="34" charset="0"/>
              <a:buChar char="•"/>
            </a:pPr>
            <a:r>
              <a:rPr lang="en-US" altLang="ja-JP" dirty="0"/>
              <a:t>Online-DA: TAU (</a:t>
            </a:r>
            <a:r>
              <a:rPr lang="en-US" altLang="ja-JP" dirty="0" err="1"/>
              <a:t>Dirren</a:t>
            </a:r>
            <a:r>
              <a:rPr lang="en-US" altLang="ja-JP" dirty="0"/>
              <a:t> and Hakim, 2005)</a:t>
            </a:r>
          </a:p>
        </p:txBody>
      </p:sp>
      <p:sp>
        <p:nvSpPr>
          <p:cNvPr id="11" name="テキスト ボックス 10">
            <a:extLst>
              <a:ext uri="{FF2B5EF4-FFF2-40B4-BE49-F238E27FC236}">
                <a16:creationId xmlns:a16="http://schemas.microsoft.com/office/drawing/2014/main" id="{11C21EF6-9C45-4588-9CC9-A88DEAE0FD0F}"/>
              </a:ext>
            </a:extLst>
          </p:cNvPr>
          <p:cNvSpPr txBox="1"/>
          <p:nvPr/>
        </p:nvSpPr>
        <p:spPr>
          <a:xfrm>
            <a:off x="7239320" y="4533359"/>
            <a:ext cx="4439008" cy="1384995"/>
          </a:xfrm>
          <a:prstGeom prst="rect">
            <a:avLst/>
          </a:prstGeom>
          <a:noFill/>
          <a:effectLst/>
        </p:spPr>
        <p:txBody>
          <a:bodyPr wrap="square" rtlCol="0">
            <a:spAutoFit/>
          </a:bodyPr>
          <a:lstStyle/>
          <a:p>
            <a:r>
              <a:rPr kumimoji="1" lang="en-US" altLang="ja-JP" sz="2800" b="1" dirty="0">
                <a:solidFill>
                  <a:srgbClr val="FF0000"/>
                </a:solidFill>
              </a:rPr>
              <a:t>Online-DA does not outperform offline-DA with annual-mean data </a:t>
            </a:r>
          </a:p>
        </p:txBody>
      </p:sp>
      <p:sp>
        <p:nvSpPr>
          <p:cNvPr id="13" name="テキスト ボックス 12">
            <a:extLst>
              <a:ext uri="{FF2B5EF4-FFF2-40B4-BE49-F238E27FC236}">
                <a16:creationId xmlns:a16="http://schemas.microsoft.com/office/drawing/2014/main" id="{C931E298-4506-4EB3-A898-1B2B579CA64D}"/>
              </a:ext>
            </a:extLst>
          </p:cNvPr>
          <p:cNvSpPr txBox="1"/>
          <p:nvPr/>
        </p:nvSpPr>
        <p:spPr>
          <a:xfrm>
            <a:off x="838200" y="6242330"/>
            <a:ext cx="10515599" cy="523220"/>
          </a:xfrm>
          <a:prstGeom prst="rect">
            <a:avLst/>
          </a:prstGeom>
          <a:noFill/>
          <a:effectLst/>
        </p:spPr>
        <p:txBody>
          <a:bodyPr wrap="square" rtlCol="0">
            <a:spAutoFit/>
          </a:bodyPr>
          <a:lstStyle/>
          <a:p>
            <a:r>
              <a:rPr lang="en-US" altLang="ja-JP" sz="2800" dirty="0">
                <a:solidFill>
                  <a:srgbClr val="FF0000"/>
                </a:solidFill>
                <a:sym typeface="Wingdings" panose="05000000000000000000" pitchFamily="2" charset="2"/>
              </a:rPr>
              <a:t> </a:t>
            </a:r>
            <a:r>
              <a:rPr lang="en-US" altLang="ja-JP" sz="2800" dirty="0">
                <a:solidFill>
                  <a:srgbClr val="FF0000"/>
                </a:solidFill>
              </a:rPr>
              <a:t>O</a:t>
            </a:r>
            <a:r>
              <a:rPr kumimoji="1" lang="en-US" altLang="ja-JP" sz="2800" dirty="0">
                <a:solidFill>
                  <a:srgbClr val="FF0000"/>
                </a:solidFill>
              </a:rPr>
              <a:t>ffline-DA has been more popular than online-DA</a:t>
            </a:r>
          </a:p>
        </p:txBody>
      </p:sp>
      <p:sp>
        <p:nvSpPr>
          <p:cNvPr id="12" name="スライド番号プレースホルダー 11">
            <a:extLst>
              <a:ext uri="{FF2B5EF4-FFF2-40B4-BE49-F238E27FC236}">
                <a16:creationId xmlns:a16="http://schemas.microsoft.com/office/drawing/2014/main" id="{892C2EDF-F711-43B4-962C-4C0B0DCBDE50}"/>
              </a:ext>
            </a:extLst>
          </p:cNvPr>
          <p:cNvSpPr>
            <a:spLocks noGrp="1"/>
          </p:cNvSpPr>
          <p:nvPr>
            <p:ph type="sldNum" sz="quarter" idx="12"/>
          </p:nvPr>
        </p:nvSpPr>
        <p:spPr/>
        <p:txBody>
          <a:bodyPr/>
          <a:lstStyle/>
          <a:p>
            <a:fld id="{A8BF0A9E-0348-47DD-BE55-B1BB891F4776}" type="slidenum">
              <a:rPr kumimoji="1" lang="ja-JP" altLang="en-US" smtClean="0"/>
              <a:t>6</a:t>
            </a:fld>
            <a:endParaRPr kumimoji="1" lang="ja-JP" altLang="en-US"/>
          </a:p>
        </p:txBody>
      </p:sp>
      <p:pic>
        <p:nvPicPr>
          <p:cNvPr id="17" name="図 16">
            <a:extLst>
              <a:ext uri="{FF2B5EF4-FFF2-40B4-BE49-F238E27FC236}">
                <a16:creationId xmlns:a16="http://schemas.microsoft.com/office/drawing/2014/main" id="{F75196AA-5509-4D3A-AD10-C4DACBAEB414}"/>
              </a:ext>
            </a:extLst>
          </p:cNvPr>
          <p:cNvPicPr>
            <a:picLocks noChangeAspect="1"/>
          </p:cNvPicPr>
          <p:nvPr/>
        </p:nvPicPr>
        <p:blipFill>
          <a:blip r:embed="rId3"/>
          <a:stretch>
            <a:fillRect/>
          </a:stretch>
        </p:blipFill>
        <p:spPr>
          <a:xfrm>
            <a:off x="838200" y="1421151"/>
            <a:ext cx="8281181" cy="3112208"/>
          </a:xfrm>
          <a:prstGeom prst="rect">
            <a:avLst/>
          </a:prstGeom>
        </p:spPr>
      </p:pic>
      <p:sp>
        <p:nvSpPr>
          <p:cNvPr id="18" name="テキスト ボックス 17">
            <a:extLst>
              <a:ext uri="{FF2B5EF4-FFF2-40B4-BE49-F238E27FC236}">
                <a16:creationId xmlns:a16="http://schemas.microsoft.com/office/drawing/2014/main" id="{9F1834EC-AF6F-440A-B14C-DA741F652706}"/>
              </a:ext>
            </a:extLst>
          </p:cNvPr>
          <p:cNvSpPr txBox="1"/>
          <p:nvPr/>
        </p:nvSpPr>
        <p:spPr>
          <a:xfrm>
            <a:off x="9119381" y="2043652"/>
            <a:ext cx="2348089" cy="1200329"/>
          </a:xfrm>
          <a:prstGeom prst="rect">
            <a:avLst/>
          </a:prstGeom>
          <a:noFill/>
        </p:spPr>
        <p:txBody>
          <a:bodyPr wrap="square" rtlCol="0">
            <a:spAutoFit/>
          </a:bodyPr>
          <a:lstStyle/>
          <a:p>
            <a:r>
              <a:rPr lang="en-US" altLang="ja-JP" b="1" dirty="0">
                <a:solidFill>
                  <a:srgbClr val="FF0000"/>
                </a:solidFill>
              </a:rPr>
              <a:t>__ online-forecast</a:t>
            </a:r>
          </a:p>
          <a:p>
            <a:r>
              <a:rPr kumimoji="1" lang="en-US" altLang="ja-JP" b="1" dirty="0"/>
              <a:t>__</a:t>
            </a:r>
            <a:r>
              <a:rPr lang="en-US" altLang="ja-JP" b="1" dirty="0"/>
              <a:t> free-forecast</a:t>
            </a:r>
          </a:p>
          <a:p>
            <a:r>
              <a:rPr kumimoji="1" lang="en-US" altLang="ja-JP" b="1" dirty="0">
                <a:solidFill>
                  <a:srgbClr val="00B050"/>
                </a:solidFill>
              </a:rPr>
              <a:t>__</a:t>
            </a:r>
            <a:r>
              <a:rPr lang="en-US" altLang="ja-JP" b="1" dirty="0">
                <a:solidFill>
                  <a:srgbClr val="00B050"/>
                </a:solidFill>
              </a:rPr>
              <a:t> online-analysis</a:t>
            </a:r>
          </a:p>
          <a:p>
            <a:r>
              <a:rPr kumimoji="1" lang="en-US" altLang="ja-JP" b="1" dirty="0">
                <a:solidFill>
                  <a:schemeClr val="accent1"/>
                </a:solidFill>
              </a:rPr>
              <a:t>__ offline-analysis</a:t>
            </a:r>
            <a:endParaRPr kumimoji="1" lang="ja-JP" altLang="en-US" b="1" dirty="0">
              <a:solidFill>
                <a:schemeClr val="accent1"/>
              </a:solidFill>
            </a:endParaRPr>
          </a:p>
        </p:txBody>
      </p:sp>
      <p:sp>
        <p:nvSpPr>
          <p:cNvPr id="19" name="テキスト ボックス 18">
            <a:extLst>
              <a:ext uri="{FF2B5EF4-FFF2-40B4-BE49-F238E27FC236}">
                <a16:creationId xmlns:a16="http://schemas.microsoft.com/office/drawing/2014/main" id="{98F9BFE2-72F5-4491-9DF9-99094ADB7D31}"/>
              </a:ext>
            </a:extLst>
          </p:cNvPr>
          <p:cNvSpPr txBox="1"/>
          <p:nvPr/>
        </p:nvSpPr>
        <p:spPr>
          <a:xfrm rot="16200000">
            <a:off x="-408966" y="2668506"/>
            <a:ext cx="2636323" cy="369332"/>
          </a:xfrm>
          <a:prstGeom prst="rect">
            <a:avLst/>
          </a:prstGeom>
          <a:noFill/>
        </p:spPr>
        <p:txBody>
          <a:bodyPr wrap="square" rtlCol="0">
            <a:spAutoFit/>
          </a:bodyPr>
          <a:lstStyle/>
          <a:p>
            <a:pPr algn="ctr"/>
            <a:r>
              <a:rPr kumimoji="1" lang="en-US" altLang="ja-JP" b="1" dirty="0"/>
              <a:t>RMSE for SAT [K]</a:t>
            </a:r>
            <a:endParaRPr kumimoji="1" lang="ja-JP" altLang="en-US" b="1" dirty="0"/>
          </a:p>
        </p:txBody>
      </p:sp>
    </p:spTree>
    <p:extLst>
      <p:ext uri="{BB962C8B-B14F-4D97-AF65-F5344CB8AC3E}">
        <p14:creationId xmlns:p14="http://schemas.microsoft.com/office/powerpoint/2010/main" val="1552862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F5918D-18ED-4D9E-82E4-DD3B83FAD86B}"/>
              </a:ext>
            </a:extLst>
          </p:cNvPr>
          <p:cNvSpPr>
            <a:spLocks noGrp="1"/>
          </p:cNvSpPr>
          <p:nvPr>
            <p:ph type="title"/>
          </p:nvPr>
        </p:nvSpPr>
        <p:spPr>
          <a:xfrm>
            <a:off x="838200" y="335942"/>
            <a:ext cx="10515600" cy="1325563"/>
          </a:xfrm>
        </p:spPr>
        <p:txBody>
          <a:bodyPr/>
          <a:lstStyle/>
          <a:p>
            <a:r>
              <a:rPr lang="en-US" altLang="ja-JP" dirty="0"/>
              <a:t>Observation</a:t>
            </a:r>
            <a:r>
              <a:rPr lang="ja-JP" altLang="en-US" dirty="0"/>
              <a:t> </a:t>
            </a:r>
            <a:r>
              <a:rPr lang="en-US" altLang="ja-JP" dirty="0"/>
              <a:t>gets</a:t>
            </a:r>
            <a:r>
              <a:rPr lang="ja-JP" altLang="en-US" dirty="0"/>
              <a:t> </a:t>
            </a:r>
            <a:r>
              <a:rPr lang="en-US" altLang="ja-JP" dirty="0"/>
              <a:t>finer! </a:t>
            </a:r>
            <a:endParaRPr kumimoji="1" lang="ja-JP" altLang="en-US" dirty="0"/>
          </a:p>
        </p:txBody>
      </p:sp>
      <p:pic>
        <p:nvPicPr>
          <p:cNvPr id="4" name="図 3">
            <a:extLst>
              <a:ext uri="{FF2B5EF4-FFF2-40B4-BE49-F238E27FC236}">
                <a16:creationId xmlns:a16="http://schemas.microsoft.com/office/drawing/2014/main" id="{652E879B-FB22-492F-B1FE-7675E03AD8C8}"/>
              </a:ext>
            </a:extLst>
          </p:cNvPr>
          <p:cNvPicPr>
            <a:picLocks noChangeAspect="1"/>
          </p:cNvPicPr>
          <p:nvPr/>
        </p:nvPicPr>
        <p:blipFill>
          <a:blip r:embed="rId3"/>
          <a:stretch>
            <a:fillRect/>
          </a:stretch>
        </p:blipFill>
        <p:spPr>
          <a:xfrm>
            <a:off x="155640" y="1972621"/>
            <a:ext cx="6662850" cy="3212153"/>
          </a:xfrm>
          <a:prstGeom prst="rect">
            <a:avLst/>
          </a:prstGeom>
        </p:spPr>
      </p:pic>
      <p:sp>
        <p:nvSpPr>
          <p:cNvPr id="5" name="テキスト ボックス 4">
            <a:extLst>
              <a:ext uri="{FF2B5EF4-FFF2-40B4-BE49-F238E27FC236}">
                <a16:creationId xmlns:a16="http://schemas.microsoft.com/office/drawing/2014/main" id="{10E48B39-D2C3-4F3B-A69A-F0D41EACEBC2}"/>
              </a:ext>
            </a:extLst>
          </p:cNvPr>
          <p:cNvSpPr txBox="1"/>
          <p:nvPr/>
        </p:nvSpPr>
        <p:spPr>
          <a:xfrm>
            <a:off x="7520499" y="107177"/>
            <a:ext cx="4524745" cy="1015663"/>
          </a:xfrm>
          <a:prstGeom prst="rect">
            <a:avLst/>
          </a:prstGeom>
          <a:noFill/>
        </p:spPr>
        <p:txBody>
          <a:bodyPr wrap="square" rtlCol="0">
            <a:spAutoFit/>
          </a:bodyPr>
          <a:lstStyle/>
          <a:p>
            <a:r>
              <a:rPr lang="en-US" altLang="ja-JP" sz="1200" dirty="0">
                <a:solidFill>
                  <a:schemeClr val="bg1">
                    <a:lumMod val="50000"/>
                  </a:schemeClr>
                </a:solidFill>
                <a:sym typeface="Wingdings" panose="05000000000000000000" pitchFamily="2" charset="2"/>
              </a:rPr>
              <a:t></a:t>
            </a:r>
            <a:r>
              <a:rPr lang="en-US" altLang="ja-JP" sz="1200" dirty="0">
                <a:solidFill>
                  <a:schemeClr val="bg1">
                    <a:lumMod val="50000"/>
                  </a:schemeClr>
                </a:solidFill>
              </a:rPr>
              <a:t>Zhu, M., Stott, L., </a:t>
            </a:r>
            <a:r>
              <a:rPr lang="en-US" altLang="ja-JP" sz="1200" dirty="0" err="1">
                <a:solidFill>
                  <a:schemeClr val="bg1">
                    <a:lumMod val="50000"/>
                  </a:schemeClr>
                </a:solidFill>
              </a:rPr>
              <a:t>Buchley</a:t>
            </a:r>
            <a:r>
              <a:rPr lang="en-US" altLang="ja-JP" sz="1200" dirty="0">
                <a:solidFill>
                  <a:schemeClr val="bg1">
                    <a:lumMod val="50000"/>
                  </a:schemeClr>
                </a:solidFill>
              </a:rPr>
              <a:t>, B., and Yoshimura, K., 20</a:t>
            </a:r>
            <a:r>
              <a:rPr lang="en-US" altLang="ja-JP" sz="1200" baseline="30000" dirty="0">
                <a:solidFill>
                  <a:schemeClr val="bg1">
                    <a:lumMod val="50000"/>
                  </a:schemeClr>
                </a:solidFill>
              </a:rPr>
              <a:t>th</a:t>
            </a:r>
            <a:r>
              <a:rPr lang="en-US" altLang="ja-JP" sz="1200" dirty="0">
                <a:solidFill>
                  <a:schemeClr val="bg1">
                    <a:lumMod val="50000"/>
                  </a:schemeClr>
                </a:solidFill>
              </a:rPr>
              <a:t> century seasonal moisture balance in Southeast Asian montane forests from tree cellulose δ</a:t>
            </a:r>
            <a:r>
              <a:rPr lang="en-US" altLang="ja-JP" sz="1200" baseline="30000" dirty="0">
                <a:solidFill>
                  <a:schemeClr val="bg1">
                    <a:lumMod val="50000"/>
                  </a:schemeClr>
                </a:solidFill>
              </a:rPr>
              <a:t>18</a:t>
            </a:r>
            <a:r>
              <a:rPr lang="en-US" altLang="ja-JP" sz="1200" dirty="0">
                <a:solidFill>
                  <a:schemeClr val="bg1">
                    <a:lumMod val="50000"/>
                  </a:schemeClr>
                </a:solidFill>
              </a:rPr>
              <a:t>O, Climatic Change, 115, 3-4, 505-517, 2012.</a:t>
            </a:r>
          </a:p>
          <a:p>
            <a:r>
              <a:rPr kumimoji="1" lang="ja-JP" altLang="en-US" sz="1200" dirty="0">
                <a:solidFill>
                  <a:schemeClr val="bg1">
                    <a:lumMod val="50000"/>
                  </a:schemeClr>
                </a:solidFill>
              </a:rPr>
              <a:t>↓</a:t>
            </a:r>
            <a:r>
              <a:rPr lang="en-US" altLang="ja-JP" sz="1200" dirty="0">
                <a:solidFill>
                  <a:schemeClr val="bg1">
                    <a:lumMod val="50000"/>
                  </a:schemeClr>
                </a:solidFill>
              </a:rPr>
              <a:t>https://tk2-202-10627.vs.sakura.ne.jp/</a:t>
            </a:r>
            <a:endParaRPr lang="ja-JP" altLang="en-US" sz="1200" dirty="0">
              <a:solidFill>
                <a:schemeClr val="bg1">
                  <a:lumMod val="50000"/>
                </a:schemeClr>
              </a:solidFill>
            </a:endParaRPr>
          </a:p>
        </p:txBody>
      </p:sp>
      <p:sp>
        <p:nvSpPr>
          <p:cNvPr id="6" name="テキスト ボックス 5">
            <a:extLst>
              <a:ext uri="{FF2B5EF4-FFF2-40B4-BE49-F238E27FC236}">
                <a16:creationId xmlns:a16="http://schemas.microsoft.com/office/drawing/2014/main" id="{511E65F0-04FC-4C58-AC7F-8410A7D51C7B}"/>
              </a:ext>
            </a:extLst>
          </p:cNvPr>
          <p:cNvSpPr txBox="1"/>
          <p:nvPr/>
        </p:nvSpPr>
        <p:spPr>
          <a:xfrm>
            <a:off x="654753" y="1571193"/>
            <a:ext cx="7202311" cy="369332"/>
          </a:xfrm>
          <a:prstGeom prst="rect">
            <a:avLst/>
          </a:prstGeom>
          <a:noFill/>
        </p:spPr>
        <p:txBody>
          <a:bodyPr wrap="square" rtlCol="0">
            <a:spAutoFit/>
          </a:bodyPr>
          <a:lstStyle/>
          <a:p>
            <a:r>
              <a:rPr kumimoji="1" lang="en-US" altLang="ja-JP" b="1" dirty="0"/>
              <a:t>Isotope ratio in tree-ring cellulose @ Thailand</a:t>
            </a:r>
            <a:endParaRPr kumimoji="1" lang="ja-JP" altLang="en-US" b="1" dirty="0"/>
          </a:p>
        </p:txBody>
      </p:sp>
      <p:sp>
        <p:nvSpPr>
          <p:cNvPr id="7" name="テキスト ボックス 6">
            <a:extLst>
              <a:ext uri="{FF2B5EF4-FFF2-40B4-BE49-F238E27FC236}">
                <a16:creationId xmlns:a16="http://schemas.microsoft.com/office/drawing/2014/main" id="{7B20179A-8522-4F69-8009-8F45B500BC28}"/>
              </a:ext>
            </a:extLst>
          </p:cNvPr>
          <p:cNvSpPr txBox="1"/>
          <p:nvPr/>
        </p:nvSpPr>
        <p:spPr>
          <a:xfrm>
            <a:off x="1106046" y="5446469"/>
            <a:ext cx="6299465" cy="954107"/>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en-US" altLang="ja-JP" sz="2800" b="1" dirty="0">
                <a:solidFill>
                  <a:srgbClr val="FF0000"/>
                </a:solidFill>
              </a:rPr>
              <a:t>Daily - mo</a:t>
            </a:r>
            <a:r>
              <a:rPr lang="en-US" altLang="ja-JP" sz="2800" b="1" dirty="0">
                <a:solidFill>
                  <a:srgbClr val="FF0000"/>
                </a:solidFill>
              </a:rPr>
              <a:t>nthly data is nowadays available from the proxies</a:t>
            </a:r>
            <a:endParaRPr kumimoji="1" lang="en-US" altLang="ja-JP" sz="2800" b="1" dirty="0">
              <a:solidFill>
                <a:srgbClr val="FF0000"/>
              </a:solidFill>
            </a:endParaRPr>
          </a:p>
        </p:txBody>
      </p:sp>
      <p:pic>
        <p:nvPicPr>
          <p:cNvPr id="9" name="Picture 4">
            <a:extLst>
              <a:ext uri="{FF2B5EF4-FFF2-40B4-BE49-F238E27FC236}">
                <a16:creationId xmlns:a16="http://schemas.microsoft.com/office/drawing/2014/main" id="{7E3F2AAB-6AB2-48C6-9351-342FCAE31473}"/>
              </a:ext>
            </a:extLst>
          </p:cNvPr>
          <p:cNvPicPr>
            <a:picLocks noChangeAspect="1"/>
          </p:cNvPicPr>
          <p:nvPr/>
        </p:nvPicPr>
        <p:blipFill rotWithShape="1">
          <a:blip r:embed="rId4"/>
          <a:srcRect b="66079"/>
          <a:stretch/>
        </p:blipFill>
        <p:spPr>
          <a:xfrm>
            <a:off x="7917244" y="4664013"/>
            <a:ext cx="4378643" cy="1375543"/>
          </a:xfrm>
          <a:prstGeom prst="rect">
            <a:avLst/>
          </a:prstGeom>
        </p:spPr>
      </p:pic>
      <p:pic>
        <p:nvPicPr>
          <p:cNvPr id="10" name="Picture 6">
            <a:extLst>
              <a:ext uri="{FF2B5EF4-FFF2-40B4-BE49-F238E27FC236}">
                <a16:creationId xmlns:a16="http://schemas.microsoft.com/office/drawing/2014/main" id="{B996763B-AFC0-436A-9A79-83D0FE496993}"/>
              </a:ext>
            </a:extLst>
          </p:cNvPr>
          <p:cNvPicPr>
            <a:picLocks noChangeAspect="1"/>
          </p:cNvPicPr>
          <p:nvPr/>
        </p:nvPicPr>
        <p:blipFill>
          <a:blip r:embed="rId5"/>
          <a:stretch>
            <a:fillRect/>
          </a:stretch>
        </p:blipFill>
        <p:spPr>
          <a:xfrm>
            <a:off x="7857064" y="1925192"/>
            <a:ext cx="3496736" cy="2792810"/>
          </a:xfrm>
          <a:prstGeom prst="rect">
            <a:avLst/>
          </a:prstGeom>
        </p:spPr>
      </p:pic>
      <p:sp>
        <p:nvSpPr>
          <p:cNvPr id="11" name="テキスト ボックス 10">
            <a:extLst>
              <a:ext uri="{FF2B5EF4-FFF2-40B4-BE49-F238E27FC236}">
                <a16:creationId xmlns:a16="http://schemas.microsoft.com/office/drawing/2014/main" id="{FDE10594-BEC6-4773-AC3E-004E7A7862D5}"/>
              </a:ext>
            </a:extLst>
          </p:cNvPr>
          <p:cNvSpPr txBox="1"/>
          <p:nvPr/>
        </p:nvSpPr>
        <p:spPr>
          <a:xfrm>
            <a:off x="7520499" y="1571193"/>
            <a:ext cx="4016747" cy="369332"/>
          </a:xfrm>
          <a:prstGeom prst="rect">
            <a:avLst/>
          </a:prstGeom>
          <a:noFill/>
        </p:spPr>
        <p:txBody>
          <a:bodyPr wrap="square" rtlCol="0">
            <a:spAutoFit/>
          </a:bodyPr>
          <a:lstStyle/>
          <a:p>
            <a:r>
              <a:rPr lang="en-US" altLang="ja-JP" b="1" dirty="0"/>
              <a:t>Weather data on diary @ Japan </a:t>
            </a:r>
            <a:endParaRPr kumimoji="1" lang="ja-JP" altLang="en-US" b="1" dirty="0"/>
          </a:p>
        </p:txBody>
      </p:sp>
      <p:sp>
        <p:nvSpPr>
          <p:cNvPr id="3" name="スライド番号プレースホルダー 2">
            <a:extLst>
              <a:ext uri="{FF2B5EF4-FFF2-40B4-BE49-F238E27FC236}">
                <a16:creationId xmlns:a16="http://schemas.microsoft.com/office/drawing/2014/main" id="{9B47F538-38CF-40F8-8B3A-38A4B5127923}"/>
              </a:ext>
            </a:extLst>
          </p:cNvPr>
          <p:cNvSpPr>
            <a:spLocks noGrp="1"/>
          </p:cNvSpPr>
          <p:nvPr>
            <p:ph type="sldNum" sz="quarter" idx="12"/>
          </p:nvPr>
        </p:nvSpPr>
        <p:spPr/>
        <p:txBody>
          <a:bodyPr/>
          <a:lstStyle/>
          <a:p>
            <a:fld id="{A8BF0A9E-0348-47DD-BE55-B1BB891F4776}" type="slidenum">
              <a:rPr kumimoji="1" lang="ja-JP" altLang="en-US" smtClean="0"/>
              <a:t>7</a:t>
            </a:fld>
            <a:endParaRPr kumimoji="1" lang="ja-JP" altLang="en-US"/>
          </a:p>
        </p:txBody>
      </p:sp>
    </p:spTree>
    <p:extLst>
      <p:ext uri="{BB962C8B-B14F-4D97-AF65-F5344CB8AC3E}">
        <p14:creationId xmlns:p14="http://schemas.microsoft.com/office/powerpoint/2010/main" val="3690896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テキスト ボックス 3"/>
              <p:cNvSpPr txBox="1"/>
              <p:nvPr/>
            </p:nvSpPr>
            <p:spPr>
              <a:xfrm>
                <a:off x="169335" y="1738788"/>
                <a:ext cx="11887200" cy="1077218"/>
              </a:xfrm>
              <a:prstGeom prst="rect">
                <a:avLst/>
              </a:prstGeom>
              <a:noFill/>
            </p:spPr>
            <p:txBody>
              <a:bodyPr wrap="square" rtlCol="0">
                <a:spAutoFit/>
              </a:bodyPr>
              <a:lstStyle/>
              <a:p>
                <a:r>
                  <a:rPr lang="en-US" altLang="ja-JP" sz="3200" b="1" dirty="0">
                    <a:solidFill>
                      <a:schemeClr val="tx1"/>
                    </a:solidFill>
                  </a:rPr>
                  <a:t>Online-DA &gt; Offline-DA in NWP (instantaneous data)</a:t>
                </a:r>
              </a:p>
              <a:p>
                <a:r>
                  <a:rPr kumimoji="1" lang="en-US" altLang="ja-JP" sz="3200" b="1" dirty="0">
                    <a:solidFill>
                      <a:schemeClr val="tx1"/>
                    </a:solidFill>
                  </a:rPr>
                  <a:t>Online-DA </a:t>
                </a:r>
                <a14:m>
                  <m:oMath xmlns:m="http://schemas.openxmlformats.org/officeDocument/2006/math">
                    <m:r>
                      <a:rPr kumimoji="1" lang="en-US" altLang="ja-JP" sz="3200" b="1" i="1" smtClean="0">
                        <a:solidFill>
                          <a:schemeClr val="tx1"/>
                        </a:solidFill>
                        <a:latin typeface="Cambria Math" panose="02040503050406030204" pitchFamily="18" charset="0"/>
                      </a:rPr>
                      <m:t>≤</m:t>
                    </m:r>
                  </m:oMath>
                </a14:m>
                <a:r>
                  <a:rPr kumimoji="1" lang="en-US" altLang="ja-JP" sz="3200" b="1" dirty="0">
                    <a:solidFill>
                      <a:schemeClr val="tx1"/>
                    </a:solidFill>
                  </a:rPr>
                  <a:t> Offline-DA with annual-mean </a:t>
                </a:r>
                <a:r>
                  <a:rPr lang="en-US" altLang="ja-JP" sz="3200" b="1" dirty="0">
                    <a:solidFill>
                      <a:schemeClr val="tx1"/>
                    </a:solidFill>
                  </a:rPr>
                  <a:t>data</a:t>
                </a:r>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169335" y="1738788"/>
                <a:ext cx="11887200" cy="1077218"/>
              </a:xfrm>
              <a:prstGeom prst="rect">
                <a:avLst/>
              </a:prstGeom>
              <a:blipFill>
                <a:blip r:embed="rId3"/>
                <a:stretch>
                  <a:fillRect l="-1333" t="-7345" b="-18079"/>
                </a:stretch>
              </a:blipFill>
            </p:spPr>
            <p:txBody>
              <a:bodyPr/>
              <a:lstStyle/>
              <a:p>
                <a:r>
                  <a:rPr lang="ja-JP" altLang="en-US">
                    <a:noFill/>
                  </a:rPr>
                  <a:t> </a:t>
                </a:r>
              </a:p>
            </p:txBody>
          </p:sp>
        </mc:Fallback>
      </mc:AlternateContent>
      <p:sp>
        <p:nvSpPr>
          <p:cNvPr id="7" name="タイトル 6">
            <a:extLst>
              <a:ext uri="{FF2B5EF4-FFF2-40B4-BE49-F238E27FC236}">
                <a16:creationId xmlns:a16="http://schemas.microsoft.com/office/drawing/2014/main" id="{9B502588-20E5-48D9-AECC-3B2133A9B422}"/>
              </a:ext>
            </a:extLst>
          </p:cNvPr>
          <p:cNvSpPr>
            <a:spLocks noGrp="1"/>
          </p:cNvSpPr>
          <p:nvPr>
            <p:ph type="title"/>
          </p:nvPr>
        </p:nvSpPr>
        <p:spPr/>
        <p:txBody>
          <a:bodyPr/>
          <a:lstStyle/>
          <a:p>
            <a:r>
              <a:rPr lang="en-US" altLang="ja-JP" dirty="0"/>
              <a:t>Question</a:t>
            </a:r>
            <a:endParaRPr lang="ja-JP" altLang="en-US" dirty="0"/>
          </a:p>
        </p:txBody>
      </p:sp>
      <p:sp>
        <p:nvSpPr>
          <p:cNvPr id="8" name="スライド番号プレースホルダー 7">
            <a:extLst>
              <a:ext uri="{FF2B5EF4-FFF2-40B4-BE49-F238E27FC236}">
                <a16:creationId xmlns:a16="http://schemas.microsoft.com/office/drawing/2014/main" id="{40A89E15-DBB8-47C9-ADAD-F379F277C08E}"/>
              </a:ext>
            </a:extLst>
          </p:cNvPr>
          <p:cNvSpPr>
            <a:spLocks noGrp="1"/>
          </p:cNvSpPr>
          <p:nvPr>
            <p:ph type="sldNum" sz="quarter" idx="12"/>
          </p:nvPr>
        </p:nvSpPr>
        <p:spPr/>
        <p:txBody>
          <a:bodyPr/>
          <a:lstStyle/>
          <a:p>
            <a:fld id="{A8BF0A9E-0348-47DD-BE55-B1BB891F4776}" type="slidenum">
              <a:rPr kumimoji="1" lang="ja-JP" altLang="en-US" smtClean="0"/>
              <a:t>8</a:t>
            </a:fld>
            <a:endParaRPr kumimoji="1" lang="ja-JP" altLang="en-US"/>
          </a:p>
        </p:txBody>
      </p:sp>
    </p:spTree>
    <p:extLst>
      <p:ext uri="{BB962C8B-B14F-4D97-AF65-F5344CB8AC3E}">
        <p14:creationId xmlns:p14="http://schemas.microsoft.com/office/powerpoint/2010/main" val="1179818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テキスト ボックス 3"/>
              <p:cNvSpPr txBox="1"/>
              <p:nvPr/>
            </p:nvSpPr>
            <p:spPr>
              <a:xfrm>
                <a:off x="169335" y="1738788"/>
                <a:ext cx="11887200" cy="2062103"/>
              </a:xfrm>
              <a:prstGeom prst="rect">
                <a:avLst/>
              </a:prstGeom>
              <a:noFill/>
            </p:spPr>
            <p:txBody>
              <a:bodyPr wrap="square" rtlCol="0">
                <a:spAutoFit/>
              </a:bodyPr>
              <a:lstStyle/>
              <a:p>
                <a:r>
                  <a:rPr lang="en-US" altLang="ja-JP" sz="3200" b="1" dirty="0">
                    <a:solidFill>
                      <a:schemeClr val="tx1"/>
                    </a:solidFill>
                  </a:rPr>
                  <a:t>Online-DA &gt; Offline-DA in NWP (instantaneous data)</a:t>
                </a:r>
              </a:p>
              <a:p>
                <a:r>
                  <a:rPr kumimoji="1" lang="en-US" altLang="ja-JP" sz="3200" b="1" dirty="0">
                    <a:solidFill>
                      <a:schemeClr val="tx1"/>
                    </a:solidFill>
                  </a:rPr>
                  <a:t>Online-DA </a:t>
                </a:r>
                <a14:m>
                  <m:oMath xmlns:m="http://schemas.openxmlformats.org/officeDocument/2006/math">
                    <m:r>
                      <a:rPr kumimoji="1" lang="en-US" altLang="ja-JP" sz="3200" b="1" i="1" smtClean="0">
                        <a:solidFill>
                          <a:schemeClr val="tx1"/>
                        </a:solidFill>
                        <a:latin typeface="Cambria Math" panose="02040503050406030204" pitchFamily="18" charset="0"/>
                      </a:rPr>
                      <m:t>≤</m:t>
                    </m:r>
                  </m:oMath>
                </a14:m>
                <a:r>
                  <a:rPr kumimoji="1" lang="en-US" altLang="ja-JP" sz="3200" b="1" dirty="0">
                    <a:solidFill>
                      <a:schemeClr val="tx1"/>
                    </a:solidFill>
                  </a:rPr>
                  <a:t> Offline-DA with annual-mean </a:t>
                </a:r>
                <a:r>
                  <a:rPr lang="en-US" altLang="ja-JP" sz="3200" b="1" dirty="0">
                    <a:solidFill>
                      <a:schemeClr val="tx1"/>
                    </a:solidFill>
                  </a:rPr>
                  <a:t>data</a:t>
                </a:r>
                <a:endParaRPr kumimoji="1" lang="en-US" altLang="ja-JP" sz="3200" b="1" dirty="0">
                  <a:solidFill>
                    <a:schemeClr val="tx1"/>
                  </a:solidFill>
                </a:endParaRPr>
              </a:p>
              <a:p>
                <a:endParaRPr kumimoji="1" lang="en-US" altLang="ja-JP" sz="3200" b="1" dirty="0">
                  <a:solidFill>
                    <a:schemeClr val="tx1"/>
                  </a:solidFill>
                </a:endParaRPr>
              </a:p>
              <a:p>
                <a:r>
                  <a:rPr lang="en-US" altLang="ja-JP" sz="3200" b="1" dirty="0">
                    <a:solidFill>
                      <a:srgbClr val="FF0000"/>
                    </a:solidFill>
                  </a:rPr>
                  <a:t>Online-DA &gt; Offline-DA with how long average data?</a:t>
                </a:r>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169335" y="1738788"/>
                <a:ext cx="11887200" cy="2062103"/>
              </a:xfrm>
              <a:prstGeom prst="rect">
                <a:avLst/>
              </a:prstGeom>
              <a:blipFill>
                <a:blip r:embed="rId3"/>
                <a:stretch>
                  <a:fillRect l="-1333" t="-3835" b="-8555"/>
                </a:stretch>
              </a:blipFill>
            </p:spPr>
            <p:txBody>
              <a:bodyPr/>
              <a:lstStyle/>
              <a:p>
                <a:r>
                  <a:rPr lang="ja-JP" altLang="en-US">
                    <a:noFill/>
                  </a:rPr>
                  <a:t> </a:t>
                </a:r>
              </a:p>
            </p:txBody>
          </p:sp>
        </mc:Fallback>
      </mc:AlternateContent>
      <p:sp>
        <p:nvSpPr>
          <p:cNvPr id="7" name="タイトル 6">
            <a:extLst>
              <a:ext uri="{FF2B5EF4-FFF2-40B4-BE49-F238E27FC236}">
                <a16:creationId xmlns:a16="http://schemas.microsoft.com/office/drawing/2014/main" id="{9B502588-20E5-48D9-AECC-3B2133A9B422}"/>
              </a:ext>
            </a:extLst>
          </p:cNvPr>
          <p:cNvSpPr>
            <a:spLocks noGrp="1"/>
          </p:cNvSpPr>
          <p:nvPr>
            <p:ph type="title"/>
          </p:nvPr>
        </p:nvSpPr>
        <p:spPr/>
        <p:txBody>
          <a:bodyPr/>
          <a:lstStyle/>
          <a:p>
            <a:r>
              <a:rPr lang="en-US" altLang="ja-JP" dirty="0"/>
              <a:t>Question</a:t>
            </a:r>
            <a:endParaRPr lang="ja-JP" altLang="en-US" dirty="0"/>
          </a:p>
        </p:txBody>
      </p:sp>
      <p:sp>
        <p:nvSpPr>
          <p:cNvPr id="8" name="スライド番号プレースホルダー 7">
            <a:extLst>
              <a:ext uri="{FF2B5EF4-FFF2-40B4-BE49-F238E27FC236}">
                <a16:creationId xmlns:a16="http://schemas.microsoft.com/office/drawing/2014/main" id="{40A89E15-DBB8-47C9-ADAD-F379F277C08E}"/>
              </a:ext>
            </a:extLst>
          </p:cNvPr>
          <p:cNvSpPr>
            <a:spLocks noGrp="1"/>
          </p:cNvSpPr>
          <p:nvPr>
            <p:ph type="sldNum" sz="quarter" idx="12"/>
          </p:nvPr>
        </p:nvSpPr>
        <p:spPr/>
        <p:txBody>
          <a:bodyPr/>
          <a:lstStyle/>
          <a:p>
            <a:fld id="{A8BF0A9E-0348-47DD-BE55-B1BB891F4776}" type="slidenum">
              <a:rPr kumimoji="1" lang="ja-JP" altLang="en-US" smtClean="0"/>
              <a:t>9</a:t>
            </a:fld>
            <a:endParaRPr kumimoji="1" lang="ja-JP" altLang="en-US"/>
          </a:p>
        </p:txBody>
      </p:sp>
    </p:spTree>
    <p:extLst>
      <p:ext uri="{BB962C8B-B14F-4D97-AF65-F5344CB8AC3E}">
        <p14:creationId xmlns:p14="http://schemas.microsoft.com/office/powerpoint/2010/main" val="278872680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11615</TotalTime>
  <Words>3079</Words>
  <Application>Microsoft Office PowerPoint</Application>
  <PresentationFormat>ワイド画面</PresentationFormat>
  <Paragraphs>471</Paragraphs>
  <Slides>30</Slides>
  <Notes>24</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30</vt:i4>
      </vt:variant>
    </vt:vector>
  </HeadingPairs>
  <TitlesOfParts>
    <vt:vector size="37" baseType="lpstr">
      <vt:lpstr>游ゴシック</vt:lpstr>
      <vt:lpstr>游ゴシック Light</vt:lpstr>
      <vt:lpstr>Arial</vt:lpstr>
      <vt:lpstr>Calibri</vt:lpstr>
      <vt:lpstr>Cambria Math</vt:lpstr>
      <vt:lpstr>Wingdings</vt:lpstr>
      <vt:lpstr>Office テーマ</vt:lpstr>
      <vt:lpstr>Exploring Online Data Assimilation  for Paleoclimate Reconstruction  Using an Idealized OSSE Framework</vt:lpstr>
      <vt:lpstr>Paleoclimate and data assimilation</vt:lpstr>
      <vt:lpstr>Difficulty in paleo-DA; observation</vt:lpstr>
      <vt:lpstr>DA-algorithm in Paleoclimate</vt:lpstr>
      <vt:lpstr>Online or Offline?</vt:lpstr>
      <vt:lpstr>Online or Offline?</vt:lpstr>
      <vt:lpstr>Observation gets finer! </vt:lpstr>
      <vt:lpstr>Question</vt:lpstr>
      <vt:lpstr>Question</vt:lpstr>
      <vt:lpstr>Experimental design</vt:lpstr>
      <vt:lpstr>IAU improves state estimates</vt:lpstr>
      <vt:lpstr>IAU outperforms Offline?</vt:lpstr>
      <vt:lpstr>Skill difference (IAU-Offline): 1mo-mean DA</vt:lpstr>
      <vt:lpstr>Sensitivity to the depth of mixed layer</vt:lpstr>
      <vt:lpstr>Summary and future perspective</vt:lpstr>
      <vt:lpstr>Skill metrics </vt:lpstr>
      <vt:lpstr>Sensitivity to the depth of mixed layer</vt:lpstr>
      <vt:lpstr>What carries information?</vt:lpstr>
      <vt:lpstr>Correlation for T (1mo)</vt:lpstr>
      <vt:lpstr>Correlation for SST (1mo)</vt:lpstr>
      <vt:lpstr>Online or Offline?</vt:lpstr>
      <vt:lpstr>Material and Method: ensemble simulation</vt:lpstr>
      <vt:lpstr>Ensemble Correlation b/w H(X) and X</vt:lpstr>
      <vt:lpstr>New Algorithm</vt:lpstr>
      <vt:lpstr>New Algorithm</vt:lpstr>
      <vt:lpstr>Material and Method: DA</vt:lpstr>
      <vt:lpstr>Instantaneous Analysis @0000UTC 1Jan 1856</vt:lpstr>
      <vt:lpstr>Time-Averaged Forecast (1Jan – 31Dec1856)</vt:lpstr>
      <vt:lpstr>Skill comparison</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Atsushi OKAZAKI</dc:creator>
  <cp:lastModifiedBy>Atsushi OKAZAKI</cp:lastModifiedBy>
  <cp:revision>256</cp:revision>
  <dcterms:created xsi:type="dcterms:W3CDTF">2017-12-22T12:25:03Z</dcterms:created>
  <dcterms:modified xsi:type="dcterms:W3CDTF">2018-05-07T19:12:17Z</dcterms:modified>
</cp:coreProperties>
</file>