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9"/>
  </p:notesMasterIdLst>
  <p:handoutMasterIdLst>
    <p:handoutMasterId r:id="rId30"/>
  </p:handoutMasterIdLst>
  <p:sldIdLst>
    <p:sldId id="258" r:id="rId2"/>
    <p:sldId id="259" r:id="rId3"/>
    <p:sldId id="285" r:id="rId4"/>
    <p:sldId id="286"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4" r:id="rId26"/>
    <p:sldId id="282" r:id="rId27"/>
    <p:sldId id="283" r:id="rId2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B468D"/>
    <a:srgbClr val="0054A7"/>
    <a:srgbClr val="496481"/>
    <a:srgbClr val="6D8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7" autoAdjust="0"/>
    <p:restoredTop sz="84709" autoAdjust="0"/>
  </p:normalViewPr>
  <p:slideViewPr>
    <p:cSldViewPr>
      <p:cViewPr varScale="1">
        <p:scale>
          <a:sx n="93" d="100"/>
          <a:sy n="93" d="100"/>
        </p:scale>
        <p:origin x="-4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3637B4-4724-4BEE-BA64-34D3A629D2AF}" type="datetimeFigureOut">
              <a:rPr kumimoji="1" lang="ja-JP" altLang="en-US" smtClean="0"/>
              <a:t>2018/5/2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5CCCCB-D88B-4554-B093-8102796371F2}" type="slidenum">
              <a:rPr kumimoji="1" lang="ja-JP" altLang="en-US" smtClean="0"/>
              <a:t>‹#›</a:t>
            </a:fld>
            <a:endParaRPr kumimoji="1" lang="ja-JP" altLang="en-US"/>
          </a:p>
        </p:txBody>
      </p:sp>
    </p:spTree>
    <p:extLst>
      <p:ext uri="{BB962C8B-B14F-4D97-AF65-F5344CB8AC3E}">
        <p14:creationId xmlns:p14="http://schemas.microsoft.com/office/powerpoint/2010/main" val="198166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A8F79EC0-9E3C-4CEF-A405-C6EF1757EFD7}" type="datetimeFigureOut">
              <a:rPr lang="en-US"/>
              <a:pPr>
                <a:defRPr/>
              </a:pPr>
              <a:t>5/2/2018</a:t>
            </a:fld>
            <a:endParaRPr 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US" noProof="0" smtClean="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38950707-6B44-4D60-B310-2D21583BD816}" type="slidenum">
              <a:rPr lang="en-US"/>
              <a:pPr>
                <a:defRPr/>
              </a:pPr>
              <a:t>‹#›</a:t>
            </a:fld>
            <a:endParaRPr lang="en-US"/>
          </a:p>
        </p:txBody>
      </p:sp>
    </p:spTree>
    <p:extLst>
      <p:ext uri="{BB962C8B-B14F-4D97-AF65-F5344CB8AC3E}">
        <p14:creationId xmlns:p14="http://schemas.microsoft.com/office/powerpoint/2010/main" val="2883783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Thinning intervals for satellite radiance observations</a:t>
            </a:r>
          </a:p>
          <a:p>
            <a:pPr marL="171450" indent="-171450">
              <a:buFontTx/>
              <a:buChar char="-"/>
            </a:pPr>
            <a:r>
              <a:rPr kumimoji="1" lang="en-US" altLang="ja-JP" dirty="0" smtClean="0"/>
              <a:t>AMSU-A, ATMS: 250 km</a:t>
            </a:r>
          </a:p>
          <a:p>
            <a:pPr marL="171450" indent="-171450">
              <a:buFontTx/>
              <a:buChar char="-"/>
            </a:pPr>
            <a:r>
              <a:rPr kumimoji="1" lang="en-US" altLang="ja-JP" dirty="0" smtClean="0"/>
              <a:t>CSR:</a:t>
            </a:r>
            <a:r>
              <a:rPr kumimoji="1" lang="en-US" altLang="ja-JP" baseline="0" dirty="0" smtClean="0"/>
              <a:t> 220 km</a:t>
            </a:r>
            <a:endParaRPr kumimoji="1" lang="en-US" altLang="ja-JP" dirty="0" smtClean="0"/>
          </a:p>
          <a:p>
            <a:pPr marL="171450" indent="-171450">
              <a:buFontTx/>
              <a:buChar char="-"/>
            </a:pPr>
            <a:r>
              <a:rPr kumimoji="1" lang="en-US" altLang="ja-JP" dirty="0" smtClean="0"/>
              <a:t>MW imager (GMI, AMSR2</a:t>
            </a:r>
            <a:r>
              <a:rPr kumimoji="1" lang="en-US" altLang="ja-JP" baseline="0" dirty="0" smtClean="0"/>
              <a:t> and</a:t>
            </a:r>
            <a:r>
              <a:rPr kumimoji="1" lang="en-US" altLang="ja-JP" dirty="0" smtClean="0"/>
              <a:t> SSMIS), Hyper spectral IR</a:t>
            </a:r>
            <a:r>
              <a:rPr kumimoji="1" lang="en-US" altLang="ja-JP" baseline="0" dirty="0" smtClean="0"/>
              <a:t> sounders</a:t>
            </a:r>
            <a:r>
              <a:rPr kumimoji="1" lang="en-US" altLang="ja-JP" dirty="0" smtClean="0"/>
              <a:t>: 200 km</a:t>
            </a:r>
          </a:p>
          <a:p>
            <a:pPr marL="171450" indent="-171450">
              <a:buFontTx/>
              <a:buChar char="-"/>
            </a:pPr>
            <a:r>
              <a:rPr kumimoji="1" lang="en-US" altLang="ja-JP" dirty="0" smtClean="0"/>
              <a:t>MW sounders (MHS, SAPHIR and SSMIS-UPP): 180 km</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950707-6B44-4D60-B310-2D21583BD816}" type="slidenum">
              <a:rPr lang="en-US" smtClean="0"/>
              <a:pPr>
                <a:defRPr/>
              </a:pPr>
              <a:t>9</a:t>
            </a:fld>
            <a:endParaRPr lang="en-US"/>
          </a:p>
        </p:txBody>
      </p:sp>
    </p:spTree>
    <p:extLst>
      <p:ext uri="{BB962C8B-B14F-4D97-AF65-F5344CB8AC3E}">
        <p14:creationId xmlns:p14="http://schemas.microsoft.com/office/powerpoint/2010/main" val="137857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5" name="フッター プレースホルダ 4"/>
          <p:cNvSpPr>
            <a:spLocks noGrp="1"/>
          </p:cNvSpPr>
          <p:nvPr>
            <p:ph type="ftr" sz="quarter" idx="10"/>
          </p:nvPr>
        </p:nvSpPr>
        <p:spPr>
          <a:xfrm>
            <a:off x="3779912" y="6525344"/>
            <a:ext cx="4536504" cy="288032"/>
          </a:xfrm>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1"/>
          </p:nvPr>
        </p:nvSpPr>
        <p:spPr>
          <a:xfrm>
            <a:off x="8388424" y="6525344"/>
            <a:ext cx="648072" cy="288032"/>
          </a:xfrm>
        </p:spPr>
        <p:txBody>
          <a:bodyPr/>
          <a:lstStyle>
            <a:lvl1pPr>
              <a:defRPr/>
            </a:lvl1pPr>
          </a:lstStyle>
          <a:p>
            <a:pPr>
              <a:defRPr/>
            </a:pPr>
            <a:fld id="{DE0B9A62-1E34-45B4-8BD9-9566EBF62A18}" type="slidenum">
              <a:rPr lang="ja-JP" altLang="en-US"/>
              <a:pPr>
                <a:defRPr/>
              </a:pPr>
              <a:t>‹#›</a:t>
            </a:fld>
            <a:endParaRPr lang="ja-JP" altLang="en-US" dirty="0"/>
          </a:p>
        </p:txBody>
      </p:sp>
      <p:pic>
        <p:nvPicPr>
          <p:cNvPr id="1026" name="Picture 2" descr="C:\Documents and Settings\JMA3214\デスクトップ\トップ.PNG"/>
          <p:cNvPicPr>
            <a:picLocks noChangeAspect="1" noChangeArrowheads="1"/>
          </p:cNvPicPr>
          <p:nvPr userDrawn="1"/>
        </p:nvPicPr>
        <p:blipFill>
          <a:blip r:embed="rId2" cstate="print"/>
          <a:srcRect/>
          <a:stretch>
            <a:fillRect/>
          </a:stretch>
        </p:blipFill>
        <p:spPr bwMode="auto">
          <a:xfrm>
            <a:off x="0" y="0"/>
            <a:ext cx="9144000" cy="188595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1"/>
          </p:nvPr>
        </p:nvSpPr>
        <p:spPr/>
        <p:txBody>
          <a:bodyPr/>
          <a:lstStyle>
            <a:lvl1pPr>
              <a:defRPr/>
            </a:lvl1pPr>
          </a:lstStyle>
          <a:p>
            <a:pPr>
              <a:defRPr/>
            </a:pPr>
            <a:fld id="{C06AD45F-CB8C-4AFE-831E-212F8161C2A0}"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1"/>
          </p:nvPr>
        </p:nvSpPr>
        <p:spPr/>
        <p:txBody>
          <a:bodyPr/>
          <a:lstStyle>
            <a:lvl1pPr>
              <a:defRPr/>
            </a:lvl1pPr>
          </a:lstStyle>
          <a:p>
            <a:pPr>
              <a:defRPr/>
            </a:pPr>
            <a:fld id="{7F2CC30F-9608-4C5C-ADA7-C5CBBAF824A9}"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6183"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1844824"/>
            <a:ext cx="4040188"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4008"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1844824"/>
            <a:ext cx="40417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0D5E213E-8A34-443A-8715-A6596AEBE344}"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A6D3F0D8-8ADA-4B70-A11F-BA660F944981}"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C85B2B6A-107A-4980-9A2D-CDC1DB1D55B4}"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57E13DEB-6F96-4E7B-AA5A-CC83EACCB444}"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0D9987C1-93AC-4071-8322-170071EC522D}"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A1D98697-4AE2-42C1-BB64-288C8DBD8A5E}"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37E60FEA-66F4-4325-A3B9-606E39A040E9}"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148850EF-ECDA-4ECE-8DA7-C6B35CBD4662}"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spect="1" noChangeArrowheads="1"/>
          </p:cNvPicPr>
          <p:nvPr/>
        </p:nvPicPr>
        <p:blipFill rotWithShape="1">
          <a:blip r:embed="rId2" cstate="print"/>
          <a:srcRect l="6075" t="263" r="5454" b="263"/>
          <a:stretch/>
        </p:blipFill>
        <p:spPr bwMode="auto">
          <a:xfrm>
            <a:off x="-1" y="0"/>
            <a:ext cx="9144001"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フッター プレースホルダ 4"/>
          <p:cNvSpPr>
            <a:spLocks noGrp="1"/>
          </p:cNvSpPr>
          <p:nvPr>
            <p:ph type="ftr" sz="quarter" idx="10"/>
          </p:nvPr>
        </p:nvSpPr>
        <p:spPr>
          <a:xfrm>
            <a:off x="3779912" y="6525344"/>
            <a:ext cx="4536504" cy="288032"/>
          </a:xfrm>
        </p:spPr>
        <p:txBody>
          <a:bodyPr/>
          <a:lstStyle>
            <a:lvl1pPr>
              <a:defRPr>
                <a:solidFill>
                  <a:schemeClr val="bg1"/>
                </a:solidFill>
              </a:defRPr>
            </a:lvl1pPr>
          </a:lstStyle>
          <a:p>
            <a:pPr>
              <a:defRPr/>
            </a:pPr>
            <a:endParaRPr lang="ja-JP" altLang="en-US" dirty="0"/>
          </a:p>
        </p:txBody>
      </p:sp>
      <p:sp>
        <p:nvSpPr>
          <p:cNvPr id="8" name="スライド番号プレースホルダ 5"/>
          <p:cNvSpPr>
            <a:spLocks noGrp="1"/>
          </p:cNvSpPr>
          <p:nvPr>
            <p:ph type="sldNum" sz="quarter" idx="11"/>
          </p:nvPr>
        </p:nvSpPr>
        <p:spPr>
          <a:xfrm>
            <a:off x="8388424" y="6525344"/>
            <a:ext cx="648072" cy="288032"/>
          </a:xfrm>
        </p:spPr>
        <p:txBody>
          <a:bodyPr/>
          <a:lstStyle>
            <a:lvl1pPr>
              <a:defRPr>
                <a:solidFill>
                  <a:schemeClr val="bg1"/>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spect="1" noChangeArrowheads="1"/>
          </p:cNvPicPr>
          <p:nvPr/>
        </p:nvPicPr>
        <p:blipFill rotWithShape="1">
          <a:blip r:embed="rId2" cstate="print"/>
          <a:srcRect l="11147" t="263" r="466" b="263"/>
          <a:stretch/>
        </p:blipFill>
        <p:spPr bwMode="auto">
          <a:xfrm>
            <a:off x="-1" y="0"/>
            <a:ext cx="9144001"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9" name="フッター プレースホルダ 4"/>
          <p:cNvSpPr>
            <a:spLocks noGrp="1"/>
          </p:cNvSpPr>
          <p:nvPr>
            <p:ph type="ftr" sz="quarter" idx="10"/>
          </p:nvPr>
        </p:nvSpPr>
        <p:spPr>
          <a:xfrm>
            <a:off x="3779912" y="6525344"/>
            <a:ext cx="4536504" cy="288032"/>
          </a:xfrm>
        </p:spPr>
        <p:txBody>
          <a:bodyPr/>
          <a:lstStyle>
            <a:lvl1pPr>
              <a:defRPr>
                <a:solidFill>
                  <a:schemeClr val="bg1"/>
                </a:solidFill>
              </a:defRPr>
            </a:lvl1pPr>
          </a:lstStyle>
          <a:p>
            <a:pPr>
              <a:defRPr/>
            </a:pPr>
            <a:endParaRPr lang="ja-JP" altLang="en-US" dirty="0"/>
          </a:p>
        </p:txBody>
      </p:sp>
      <p:sp>
        <p:nvSpPr>
          <p:cNvPr id="10" name="スライド番号プレースホルダ 5"/>
          <p:cNvSpPr>
            <a:spLocks noGrp="1"/>
          </p:cNvSpPr>
          <p:nvPr>
            <p:ph type="sldNum" sz="quarter" idx="11"/>
          </p:nvPr>
        </p:nvSpPr>
        <p:spPr>
          <a:xfrm>
            <a:off x="8388424" y="6525344"/>
            <a:ext cx="648072" cy="288032"/>
          </a:xfrm>
        </p:spPr>
        <p:txBody>
          <a:bodyPr/>
          <a:lstStyle>
            <a:lvl1pPr>
              <a:defRPr>
                <a:solidFill>
                  <a:schemeClr val="bg1"/>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4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258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フッター プレースホルダ 4"/>
          <p:cNvSpPr>
            <a:spLocks noGrp="1"/>
          </p:cNvSpPr>
          <p:nvPr>
            <p:ph type="ftr" sz="quarter" idx="10"/>
          </p:nvPr>
        </p:nvSpPr>
        <p:spPr>
          <a:xfrm>
            <a:off x="3779912" y="6525344"/>
            <a:ext cx="4536504" cy="288032"/>
          </a:xfrm>
        </p:spPr>
        <p:txBody>
          <a:bodyPr/>
          <a:lstStyle>
            <a:lvl1pPr>
              <a:defRPr>
                <a:solidFill>
                  <a:schemeClr val="bg1"/>
                </a:solidFill>
              </a:defRPr>
            </a:lvl1pPr>
          </a:lstStyle>
          <a:p>
            <a:pPr>
              <a:defRPr/>
            </a:pPr>
            <a:endParaRPr lang="ja-JP" altLang="en-US" dirty="0"/>
          </a:p>
        </p:txBody>
      </p:sp>
      <p:sp>
        <p:nvSpPr>
          <p:cNvPr id="11" name="スライド番号プレースホルダ 5"/>
          <p:cNvSpPr>
            <a:spLocks noGrp="1"/>
          </p:cNvSpPr>
          <p:nvPr>
            <p:ph type="sldNum" sz="quarter" idx="11"/>
          </p:nvPr>
        </p:nvSpPr>
        <p:spPr>
          <a:xfrm>
            <a:off x="8388424" y="6525344"/>
            <a:ext cx="648072" cy="288032"/>
          </a:xfrm>
        </p:spPr>
        <p:txBody>
          <a:bodyPr/>
          <a:lstStyle>
            <a:lvl1pPr>
              <a:defRPr>
                <a:solidFill>
                  <a:schemeClr val="bg1"/>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IMG_6347.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フッター プレースホルダ 4"/>
          <p:cNvSpPr>
            <a:spLocks noGrp="1"/>
          </p:cNvSpPr>
          <p:nvPr>
            <p:ph type="ftr" sz="quarter" idx="10"/>
          </p:nvPr>
        </p:nvSpPr>
        <p:spPr>
          <a:xfrm>
            <a:off x="3779912" y="6525344"/>
            <a:ext cx="4536504" cy="288032"/>
          </a:xfrm>
        </p:spPr>
        <p:txBody>
          <a:bodyPr/>
          <a:lstStyle>
            <a:lvl1pPr>
              <a:defRPr>
                <a:solidFill>
                  <a:schemeClr val="bg1"/>
                </a:solidFill>
              </a:defRPr>
            </a:lvl1pPr>
          </a:lstStyle>
          <a:p>
            <a:pPr>
              <a:defRPr/>
            </a:pPr>
            <a:endParaRPr lang="ja-JP" altLang="en-US" dirty="0"/>
          </a:p>
        </p:txBody>
      </p:sp>
      <p:sp>
        <p:nvSpPr>
          <p:cNvPr id="11" name="スライド番号プレースホルダ 5"/>
          <p:cNvSpPr>
            <a:spLocks noGrp="1"/>
          </p:cNvSpPr>
          <p:nvPr>
            <p:ph type="sldNum" sz="quarter" idx="11"/>
          </p:nvPr>
        </p:nvSpPr>
        <p:spPr>
          <a:xfrm>
            <a:off x="8388424" y="6525344"/>
            <a:ext cx="648072" cy="288032"/>
          </a:xfrm>
        </p:spPr>
        <p:txBody>
          <a:bodyPr/>
          <a:lstStyle>
            <a:lvl1pPr>
              <a:defRPr>
                <a:solidFill>
                  <a:schemeClr val="bg1"/>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8" name="図 7" descr="IMG_8197.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フッター プレースホルダ 4"/>
          <p:cNvSpPr>
            <a:spLocks noGrp="1"/>
          </p:cNvSpPr>
          <p:nvPr>
            <p:ph type="ftr" sz="quarter" idx="10"/>
          </p:nvPr>
        </p:nvSpPr>
        <p:spPr>
          <a:xfrm>
            <a:off x="3779912" y="6525344"/>
            <a:ext cx="4536504" cy="288032"/>
          </a:xfrm>
        </p:spPr>
        <p:txBody>
          <a:bodyPr/>
          <a:lstStyle>
            <a:lvl1pPr>
              <a:defRPr>
                <a:solidFill>
                  <a:schemeClr val="bg1"/>
                </a:solidFill>
              </a:defRPr>
            </a:lvl1pPr>
          </a:lstStyle>
          <a:p>
            <a:pPr>
              <a:defRPr/>
            </a:pPr>
            <a:endParaRPr lang="ja-JP" altLang="en-US" dirty="0"/>
          </a:p>
        </p:txBody>
      </p:sp>
      <p:sp>
        <p:nvSpPr>
          <p:cNvPr id="9" name="スライド番号プレースホルダ 5"/>
          <p:cNvSpPr>
            <a:spLocks noGrp="1"/>
          </p:cNvSpPr>
          <p:nvPr>
            <p:ph type="sldNum" sz="quarter" idx="11"/>
          </p:nvPr>
        </p:nvSpPr>
        <p:spPr>
          <a:xfrm>
            <a:off x="8388424" y="6525344"/>
            <a:ext cx="648072" cy="288032"/>
          </a:xfrm>
        </p:spPr>
        <p:txBody>
          <a:bodyPr/>
          <a:lstStyle>
            <a:lvl1pPr>
              <a:defRPr>
                <a:solidFill>
                  <a:schemeClr val="bg1"/>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7" name="図 6" descr="JMA_building_m.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8" name="フッター プレースホルダ 4"/>
          <p:cNvSpPr>
            <a:spLocks noGrp="1"/>
          </p:cNvSpPr>
          <p:nvPr>
            <p:ph type="ftr" sz="quarter" idx="10"/>
          </p:nvPr>
        </p:nvSpPr>
        <p:spPr>
          <a:xfrm>
            <a:off x="3779912" y="6525344"/>
            <a:ext cx="4536504" cy="288032"/>
          </a:xfrm>
        </p:spPr>
        <p:txBody>
          <a:bodyPr/>
          <a:lstStyle>
            <a:lvl1pPr>
              <a:defRPr>
                <a:solidFill>
                  <a:schemeClr val="bg1">
                    <a:lumMod val="50000"/>
                  </a:schemeClr>
                </a:solidFill>
              </a:defRPr>
            </a:lvl1pPr>
          </a:lstStyle>
          <a:p>
            <a:pPr>
              <a:defRPr/>
            </a:pPr>
            <a:endParaRPr lang="ja-JP" altLang="en-US" dirty="0"/>
          </a:p>
        </p:txBody>
      </p:sp>
      <p:sp>
        <p:nvSpPr>
          <p:cNvPr id="9" name="スライド番号プレースホルダ 5"/>
          <p:cNvSpPr>
            <a:spLocks noGrp="1"/>
          </p:cNvSpPr>
          <p:nvPr>
            <p:ph type="sldNum" sz="quarter" idx="11"/>
          </p:nvPr>
        </p:nvSpPr>
        <p:spPr>
          <a:xfrm>
            <a:off x="8388424" y="6525344"/>
            <a:ext cx="648072" cy="288032"/>
          </a:xfrm>
        </p:spPr>
        <p:txBody>
          <a:bodyPr/>
          <a:lstStyle>
            <a:lvl1pPr>
              <a:defRPr>
                <a:solidFill>
                  <a:schemeClr val="bg1">
                    <a:lumMod val="50000"/>
                  </a:schemeClr>
                </a:solidFill>
              </a:defRPr>
            </a:lvl1pPr>
          </a:lstStyle>
          <a:p>
            <a:pPr>
              <a:defRPr/>
            </a:pPr>
            <a:fld id="{DE0B9A62-1E34-45B4-8BD9-9566EBF62A18}"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8_セクション見出し">
    <p:bg>
      <p:bgPr>
        <a:solidFill>
          <a:schemeClr val="bg1"/>
        </a:solidFill>
        <a:effectLst/>
      </p:bgPr>
    </p:bg>
    <p:spTree>
      <p:nvGrpSpPr>
        <p:cNvPr id="1" name=""/>
        <p:cNvGrpSpPr/>
        <p:nvPr/>
      </p:nvGrpSpPr>
      <p:grpSpPr>
        <a:xfrm>
          <a:off x="0" y="0"/>
          <a:ext cx="0" cy="0"/>
          <a:chOff x="0" y="0"/>
          <a:chExt cx="0" cy="0"/>
        </a:xfrm>
      </p:grpSpPr>
      <p:pic>
        <p:nvPicPr>
          <p:cNvPr id="8" name="Picture 2" descr="C:\Documents and Settings\JMA3214\デスクトップ\トップ.PNG"/>
          <p:cNvPicPr>
            <a:picLocks noChangeAspect="1" noChangeArrowheads="1"/>
          </p:cNvPicPr>
          <p:nvPr userDrawn="1"/>
        </p:nvPicPr>
        <p:blipFill>
          <a:blip r:embed="rId2" cstate="print"/>
          <a:srcRect/>
          <a:stretch>
            <a:fillRect/>
          </a:stretch>
        </p:blipFill>
        <p:spPr bwMode="auto">
          <a:xfrm>
            <a:off x="0" y="0"/>
            <a:ext cx="9144000" cy="1885950"/>
          </a:xfrm>
          <a:prstGeom prst="rect">
            <a:avLst/>
          </a:prstGeom>
          <a:noFill/>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pic>
        <p:nvPicPr>
          <p:cNvPr id="9" name="Picture 3" descr="C:\Users\JMA3214\Desktop\20130204160756\気象庁ロゴ\(大）気象庁ロゴマーク_濃い青_小.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414" y="6455131"/>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50124" y="6631876"/>
            <a:ext cx="2098800" cy="15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3020" y="6555420"/>
            <a:ext cx="768793" cy="2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userDrawn="1"/>
        </p:nvSpPr>
        <p:spPr>
          <a:xfrm>
            <a:off x="418560" y="6479625"/>
            <a:ext cx="8725440" cy="45719"/>
          </a:xfrm>
          <a:prstGeom prst="rect">
            <a:avLst/>
          </a:prstGeom>
          <a:gradFill flip="none" rotWithShape="1">
            <a:gsLst>
              <a:gs pos="0">
                <a:srgbClr val="2B468D"/>
              </a:gs>
              <a:gs pos="20000">
                <a:schemeClr val="tx2"/>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フッター プレースホルダ 4"/>
          <p:cNvSpPr>
            <a:spLocks noGrp="1"/>
          </p:cNvSpPr>
          <p:nvPr>
            <p:ph type="ftr" sz="quarter" idx="10"/>
          </p:nvPr>
        </p:nvSpPr>
        <p:spPr>
          <a:xfrm>
            <a:off x="3779912" y="6525344"/>
            <a:ext cx="4536504" cy="288032"/>
          </a:xfrm>
        </p:spPr>
        <p:txBody>
          <a:bodyPr/>
          <a:lstStyle>
            <a:lvl1pPr>
              <a:defRPr/>
            </a:lvl1pPr>
          </a:lstStyle>
          <a:p>
            <a:pPr>
              <a:defRPr/>
            </a:pPr>
            <a:endParaRPr lang="ja-JP" altLang="en-US" dirty="0"/>
          </a:p>
        </p:txBody>
      </p:sp>
      <p:sp>
        <p:nvSpPr>
          <p:cNvPr id="14" name="スライド番号プレースホルダ 5"/>
          <p:cNvSpPr>
            <a:spLocks noGrp="1"/>
          </p:cNvSpPr>
          <p:nvPr>
            <p:ph type="sldNum" sz="quarter" idx="11"/>
          </p:nvPr>
        </p:nvSpPr>
        <p:spPr>
          <a:xfrm>
            <a:off x="8388424" y="6525344"/>
            <a:ext cx="648072" cy="288032"/>
          </a:xfrm>
        </p:spPr>
        <p:txBody>
          <a:bodyPr/>
          <a:lstStyle>
            <a:lvl1pPr>
              <a:defRPr/>
            </a:lvl1pPr>
          </a:lstStyle>
          <a:p>
            <a:pPr>
              <a:defRPr/>
            </a:pPr>
            <a:fld id="{DE0B9A62-1E34-45B4-8BD9-9566EBF62A18}" type="slidenum">
              <a:rPr lang="ja-JP" altLang="en-US"/>
              <a:pPr>
                <a:defRPr/>
              </a:pPr>
              <a:t>‹#›</a:t>
            </a:fld>
            <a:endParaRPr lang="ja-JP" altLang="en-US" dirty="0"/>
          </a:p>
        </p:txBody>
      </p:sp>
    </p:spTree>
    <p:extLst>
      <p:ext uri="{BB962C8B-B14F-4D97-AF65-F5344CB8AC3E}">
        <p14:creationId xmlns:p14="http://schemas.microsoft.com/office/powerpoint/2010/main" val="38355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2" name="Picture 3" descr="C:\Users\JMA3214\Desktop\20130204160756\気象庁ロゴ\(大）気象庁ロゴマーク_濃い青_小.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414" y="6455131"/>
            <a:ext cx="378000" cy="37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50124" y="6631876"/>
            <a:ext cx="2098800" cy="15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3020" y="6555420"/>
            <a:ext cx="768793" cy="2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タイトル プレースホルダ 1"/>
          <p:cNvSpPr>
            <a:spLocks noGrp="1"/>
          </p:cNvSpPr>
          <p:nvPr>
            <p:ph type="title"/>
          </p:nvPr>
        </p:nvSpPr>
        <p:spPr bwMode="auto">
          <a:xfrm>
            <a:off x="457200" y="5375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8" name="テキスト プレースホルダ 2"/>
          <p:cNvSpPr>
            <a:spLocks noGrp="1"/>
          </p:cNvSpPr>
          <p:nvPr>
            <p:ph type="body" idx="1"/>
          </p:nvPr>
        </p:nvSpPr>
        <p:spPr bwMode="auto">
          <a:xfrm>
            <a:off x="457200" y="1196752"/>
            <a:ext cx="8229600" cy="5258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5" name="フッター プレースホルダ 4"/>
          <p:cNvSpPr>
            <a:spLocks noGrp="1"/>
          </p:cNvSpPr>
          <p:nvPr>
            <p:ph type="ftr" sz="quarter" idx="3"/>
          </p:nvPr>
        </p:nvSpPr>
        <p:spPr>
          <a:xfrm>
            <a:off x="3779912" y="6525344"/>
            <a:ext cx="4536504" cy="28803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8388424" y="6525344"/>
            <a:ext cx="648072" cy="288032"/>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161D7E6F-8CFD-4309-83DF-4EFD1A913205}" type="slidenum">
              <a:rPr lang="ja-JP" altLang="en-US"/>
              <a:pPr>
                <a:defRPr/>
              </a:pPr>
              <a:t>‹#›</a:t>
            </a:fld>
            <a:endParaRPr lang="ja-JP" altLang="en-US" dirty="0"/>
          </a:p>
        </p:txBody>
      </p:sp>
      <p:sp>
        <p:nvSpPr>
          <p:cNvPr id="10" name="正方形/長方形 9"/>
          <p:cNvSpPr/>
          <p:nvPr/>
        </p:nvSpPr>
        <p:spPr>
          <a:xfrm>
            <a:off x="418560" y="6479625"/>
            <a:ext cx="8725440" cy="45719"/>
          </a:xfrm>
          <a:prstGeom prst="rect">
            <a:avLst/>
          </a:prstGeom>
          <a:gradFill flip="none" rotWithShape="1">
            <a:gsLst>
              <a:gs pos="0">
                <a:srgbClr val="2B468D"/>
              </a:gs>
              <a:gs pos="20000">
                <a:schemeClr val="tx2"/>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4746" r:id="rId1"/>
    <p:sldLayoutId id="2147484726" r:id="rId2"/>
    <p:sldLayoutId id="2147484747" r:id="rId3"/>
    <p:sldLayoutId id="2147484748" r:id="rId4"/>
    <p:sldLayoutId id="2147484755" r:id="rId5"/>
    <p:sldLayoutId id="2147484756" r:id="rId6"/>
    <p:sldLayoutId id="2147484757" r:id="rId7"/>
    <p:sldLayoutId id="2147484758" r:id="rId8"/>
    <p:sldLayoutId id="2147484759" r:id="rId9"/>
    <p:sldLayoutId id="2147484727" r:id="rId10"/>
    <p:sldLayoutId id="2147484728" r:id="rId11"/>
    <p:sldLayoutId id="2147484729" r:id="rId12"/>
    <p:sldLayoutId id="2147484730" r:id="rId13"/>
    <p:sldLayoutId id="2147484731" r:id="rId14"/>
    <p:sldLayoutId id="2147484732" r:id="rId15"/>
    <p:sldLayoutId id="2147484733" r:id="rId16"/>
    <p:sldLayoutId id="2147484734" r:id="rId17"/>
    <p:sldLayoutId id="2147484735" r:id="rId18"/>
  </p:sldLayoutIdLst>
  <p:timing>
    <p:tnLst>
      <p:par>
        <p:cTn id="1" dur="indefinite" restart="never" nodeType="tmRoot"/>
      </p:par>
    </p:tnLst>
  </p:timing>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6.png"/><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5.bin"/><Relationship Id="rId7"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5.wmf"/><Relationship Id="rId11" Type="http://schemas.openxmlformats.org/officeDocument/2006/relationships/image" Target="../media/image58.png"/><Relationship Id="rId5" Type="http://schemas.openxmlformats.org/officeDocument/2006/relationships/oleObject" Target="../embeddings/oleObject7.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6"/>
          <p:cNvSpPr>
            <a:spLocks noGrp="1"/>
          </p:cNvSpPr>
          <p:nvPr>
            <p:ph type="ctrTitle"/>
          </p:nvPr>
        </p:nvSpPr>
        <p:spPr/>
        <p:txBody>
          <a:bodyPr/>
          <a:lstStyle/>
          <a:p>
            <a:r>
              <a:rPr lang="en-US" altLang="ja-JP" dirty="0" smtClean="0"/>
              <a:t>Localization methods for assimilating dense observations in a global LETKF</a:t>
            </a:r>
          </a:p>
        </p:txBody>
      </p:sp>
      <p:sp>
        <p:nvSpPr>
          <p:cNvPr id="11267" name="サブタイトル 7"/>
          <p:cNvSpPr>
            <a:spLocks noGrp="1"/>
          </p:cNvSpPr>
          <p:nvPr>
            <p:ph type="subTitle" idx="1"/>
          </p:nvPr>
        </p:nvSpPr>
        <p:spPr>
          <a:xfrm>
            <a:off x="1371600" y="4292600"/>
            <a:ext cx="6400800" cy="1296988"/>
          </a:xfrm>
        </p:spPr>
        <p:txBody>
          <a:bodyPr/>
          <a:lstStyle/>
          <a:p>
            <a:r>
              <a:rPr lang="en-US" altLang="ja-JP" dirty="0" err="1" smtClean="0"/>
              <a:t>Yoichiro</a:t>
            </a:r>
            <a:r>
              <a:rPr lang="en-US" altLang="ja-JP" dirty="0" smtClean="0"/>
              <a:t> Ota</a:t>
            </a:r>
          </a:p>
          <a:p>
            <a:r>
              <a:rPr lang="en-US" altLang="ja-JP" dirty="0" smtClean="0"/>
              <a:t>(Numerical Prediction Division/</a:t>
            </a:r>
          </a:p>
          <a:p>
            <a:r>
              <a:rPr lang="en-US" altLang="ja-JP" dirty="0" smtClean="0"/>
              <a:t>Japan Meteorological Agency)</a:t>
            </a:r>
          </a:p>
        </p:txBody>
      </p:sp>
      <p:sp>
        <p:nvSpPr>
          <p:cNvPr id="6" name="スライド番号プレースホルダ 5"/>
          <p:cNvSpPr>
            <a:spLocks noGrp="1"/>
          </p:cNvSpPr>
          <p:nvPr>
            <p:ph type="sldNum" sz="quarter" idx="11"/>
          </p:nvPr>
        </p:nvSpPr>
        <p:spPr/>
        <p:txBody>
          <a:bodyPr/>
          <a:lstStyle/>
          <a:p>
            <a:pPr>
              <a:defRPr/>
            </a:pPr>
            <a:fld id="{7288F77E-4FCA-4C87-B48F-FC8F4B807336}" type="slidenum">
              <a:rPr lang="ja-JP" altLang="en-US" smtClean="0"/>
              <a:pPr>
                <a:defRPr/>
              </a:pPr>
              <a:t>1</a:t>
            </a:fld>
            <a:endParaRPr lang="ja-JP" altLang="en-US" dirty="0"/>
          </a:p>
        </p:txBody>
      </p:sp>
      <p:sp>
        <p:nvSpPr>
          <p:cNvPr id="2" name="テキスト ボックス 1"/>
          <p:cNvSpPr txBox="1"/>
          <p:nvPr/>
        </p:nvSpPr>
        <p:spPr>
          <a:xfrm>
            <a:off x="395536" y="1700808"/>
            <a:ext cx="7776864" cy="369332"/>
          </a:xfrm>
          <a:prstGeom prst="rect">
            <a:avLst/>
          </a:prstGeom>
          <a:noFill/>
        </p:spPr>
        <p:txBody>
          <a:bodyPr wrap="square" rtlCol="0">
            <a:spAutoFit/>
          </a:bodyPr>
          <a:lstStyle/>
          <a:p>
            <a:r>
              <a:rPr kumimoji="1" lang="en-US" altLang="ja-JP" dirty="0" smtClean="0"/>
              <a:t>The 8</a:t>
            </a:r>
            <a:r>
              <a:rPr kumimoji="1" lang="en-US" altLang="ja-JP" baseline="30000" dirty="0" smtClean="0"/>
              <a:t>th</a:t>
            </a:r>
            <a:r>
              <a:rPr kumimoji="1" lang="en-US" altLang="ja-JP" dirty="0" smtClean="0"/>
              <a:t> </a:t>
            </a:r>
            <a:r>
              <a:rPr kumimoji="1" lang="en-US" altLang="ja-JP" dirty="0" err="1" smtClean="0"/>
              <a:t>EnKF</a:t>
            </a:r>
            <a:r>
              <a:rPr kumimoji="1" lang="en-US" altLang="ja-JP" dirty="0" smtClean="0"/>
              <a:t> Data Assimilation Workshop, Montreal, Canada, May </a:t>
            </a:r>
            <a:r>
              <a:rPr lang="en-US" altLang="ja-JP" dirty="0"/>
              <a:t>9</a:t>
            </a:r>
            <a:r>
              <a:rPr kumimoji="1" lang="en-US" altLang="ja-JP" dirty="0" smtClean="0"/>
              <a:t>, </a:t>
            </a:r>
            <a:r>
              <a:rPr kumimoji="1" lang="en-US" altLang="ja-JP" dirty="0" smtClean="0"/>
              <a:t>2018</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gcksva.naps.kishou.go.jp/~suuchi22/DPSIVS/H014-EKF08th312257-2_H014-EKF0812022-2-201608/Quickscore/Score/sonde_scorecard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620000" cy="41148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763688" y="4951513"/>
            <a:ext cx="1008112" cy="369332"/>
          </a:xfrm>
          <a:prstGeom prst="rect">
            <a:avLst/>
          </a:prstGeom>
          <a:noFill/>
        </p:spPr>
        <p:txBody>
          <a:bodyPr wrap="square" rtlCol="0">
            <a:spAutoFit/>
          </a:bodyPr>
          <a:lstStyle/>
          <a:p>
            <a:pPr algn="ctr"/>
            <a:r>
              <a:rPr kumimoji="1" lang="en-US" altLang="ja-JP" dirty="0" smtClean="0"/>
              <a:t>NH</a:t>
            </a:r>
            <a:endParaRPr kumimoji="1" lang="ja-JP" altLang="en-US" dirty="0"/>
          </a:p>
        </p:txBody>
      </p:sp>
      <p:sp>
        <p:nvSpPr>
          <p:cNvPr id="5" name="テキスト ボックス 4"/>
          <p:cNvSpPr txBox="1"/>
          <p:nvPr/>
        </p:nvSpPr>
        <p:spPr>
          <a:xfrm>
            <a:off x="2987824" y="4951513"/>
            <a:ext cx="1152128" cy="369332"/>
          </a:xfrm>
          <a:prstGeom prst="rect">
            <a:avLst/>
          </a:prstGeom>
          <a:noFill/>
        </p:spPr>
        <p:txBody>
          <a:bodyPr wrap="square" rtlCol="0">
            <a:spAutoFit/>
          </a:bodyPr>
          <a:lstStyle/>
          <a:p>
            <a:pPr algn="ctr"/>
            <a:r>
              <a:rPr kumimoji="1" lang="en-US" altLang="ja-JP" dirty="0" smtClean="0"/>
              <a:t>Tropics</a:t>
            </a:r>
            <a:endParaRPr kumimoji="1" lang="ja-JP" altLang="en-US" dirty="0"/>
          </a:p>
        </p:txBody>
      </p:sp>
      <p:sp>
        <p:nvSpPr>
          <p:cNvPr id="6" name="テキスト ボックス 5"/>
          <p:cNvSpPr txBox="1"/>
          <p:nvPr/>
        </p:nvSpPr>
        <p:spPr>
          <a:xfrm>
            <a:off x="4349552" y="4951513"/>
            <a:ext cx="1086544" cy="369332"/>
          </a:xfrm>
          <a:prstGeom prst="rect">
            <a:avLst/>
          </a:prstGeom>
          <a:noFill/>
        </p:spPr>
        <p:txBody>
          <a:bodyPr wrap="square" rtlCol="0">
            <a:spAutoFit/>
          </a:bodyPr>
          <a:lstStyle/>
          <a:p>
            <a:pPr algn="ctr"/>
            <a:r>
              <a:rPr kumimoji="1" lang="en-US" altLang="ja-JP" dirty="0" smtClean="0"/>
              <a:t>SH</a:t>
            </a:r>
            <a:endParaRPr kumimoji="1" lang="ja-JP" altLang="en-US" dirty="0"/>
          </a:p>
        </p:txBody>
      </p:sp>
      <p:sp>
        <p:nvSpPr>
          <p:cNvPr id="7" name="テキスト ボックス 6"/>
          <p:cNvSpPr txBox="1"/>
          <p:nvPr/>
        </p:nvSpPr>
        <p:spPr>
          <a:xfrm>
            <a:off x="5652120" y="4951513"/>
            <a:ext cx="1152128" cy="369332"/>
          </a:xfrm>
          <a:prstGeom prst="rect">
            <a:avLst/>
          </a:prstGeom>
          <a:noFill/>
        </p:spPr>
        <p:txBody>
          <a:bodyPr wrap="square" rtlCol="0">
            <a:spAutoFit/>
          </a:bodyPr>
          <a:lstStyle/>
          <a:p>
            <a:pPr algn="ctr"/>
            <a:r>
              <a:rPr kumimoji="1" lang="en-US" altLang="ja-JP" dirty="0" smtClean="0"/>
              <a:t>Japan</a:t>
            </a:r>
            <a:endParaRPr kumimoji="1" lang="ja-JP" altLang="en-US" dirty="0"/>
          </a:p>
        </p:txBody>
      </p:sp>
      <p:sp>
        <p:nvSpPr>
          <p:cNvPr id="8" name="テキスト ボックス 7"/>
          <p:cNvSpPr txBox="1"/>
          <p:nvPr/>
        </p:nvSpPr>
        <p:spPr>
          <a:xfrm>
            <a:off x="6804248" y="4951513"/>
            <a:ext cx="1440160" cy="369332"/>
          </a:xfrm>
          <a:prstGeom prst="rect">
            <a:avLst/>
          </a:prstGeom>
          <a:noFill/>
        </p:spPr>
        <p:txBody>
          <a:bodyPr wrap="square" rtlCol="0">
            <a:spAutoFit/>
          </a:bodyPr>
          <a:lstStyle/>
          <a:p>
            <a:r>
              <a:rPr kumimoji="1" lang="en-US" altLang="ja-JP" dirty="0" smtClean="0"/>
              <a:t>NW Pacific</a:t>
            </a:r>
            <a:endParaRPr kumimoji="1" lang="ja-JP" altLang="en-US" dirty="0"/>
          </a:p>
        </p:txBody>
      </p:sp>
      <p:sp>
        <p:nvSpPr>
          <p:cNvPr id="2" name="タイトル 1"/>
          <p:cNvSpPr>
            <a:spLocks noGrp="1"/>
          </p:cNvSpPr>
          <p:nvPr>
            <p:ph type="title"/>
          </p:nvPr>
        </p:nvSpPr>
        <p:spPr/>
        <p:txBody>
          <a:bodyPr/>
          <a:lstStyle/>
          <a:p>
            <a:r>
              <a:rPr kumimoji="1" lang="en-US" altLang="ja-JP" dirty="0" smtClean="0"/>
              <a:t>Score cards against radiosonde</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10</a:t>
            </a:fld>
            <a:endParaRPr lang="ja-JP" altLang="en-US" dirty="0"/>
          </a:p>
        </p:txBody>
      </p:sp>
      <p:sp>
        <p:nvSpPr>
          <p:cNvPr id="9" name="テキスト ボックス 8"/>
          <p:cNvSpPr txBox="1"/>
          <p:nvPr/>
        </p:nvSpPr>
        <p:spPr>
          <a:xfrm>
            <a:off x="4139952" y="5877272"/>
            <a:ext cx="4968552" cy="646331"/>
          </a:xfrm>
          <a:prstGeom prst="rect">
            <a:avLst/>
          </a:prstGeom>
          <a:noFill/>
        </p:spPr>
        <p:txBody>
          <a:bodyPr wrap="square" rtlCol="0">
            <a:spAutoFit/>
          </a:bodyPr>
          <a:lstStyle/>
          <a:p>
            <a:pPr algn="r"/>
            <a:r>
              <a:rPr kumimoji="1" lang="en-US" altLang="ja-JP" dirty="0" smtClean="0">
                <a:solidFill>
                  <a:schemeClr val="accent6">
                    <a:lumMod val="75000"/>
                  </a:schemeClr>
                </a:solidFill>
              </a:rPr>
              <a:t>Orange: ADAP is statistically better than CNTL</a:t>
            </a:r>
          </a:p>
          <a:p>
            <a:pPr algn="r"/>
            <a:r>
              <a:rPr lang="en-US" altLang="ja-JP" dirty="0" smtClean="0">
                <a:solidFill>
                  <a:schemeClr val="bg1">
                    <a:lumMod val="50000"/>
                  </a:schemeClr>
                </a:solidFill>
              </a:rPr>
              <a:t>Gray: ADAP is statistically worse than CNTL</a:t>
            </a:r>
            <a:endParaRPr kumimoji="1" lang="ja-JP" altLang="en-US" dirty="0">
              <a:solidFill>
                <a:schemeClr val="bg1">
                  <a:lumMod val="50000"/>
                </a:schemeClr>
              </a:solidFill>
            </a:endParaRPr>
          </a:p>
        </p:txBody>
      </p:sp>
      <p:sp>
        <p:nvSpPr>
          <p:cNvPr id="10" name="テキスト ボックス 9"/>
          <p:cNvSpPr txBox="1"/>
          <p:nvPr/>
        </p:nvSpPr>
        <p:spPr>
          <a:xfrm>
            <a:off x="323528" y="5320845"/>
            <a:ext cx="856895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Forecast score of ADAP is significantly degraded for short-range forecasts.</a:t>
            </a:r>
            <a:endParaRPr kumimoji="1" lang="ja-JP" altLang="en-US" dirty="0"/>
          </a:p>
        </p:txBody>
      </p:sp>
    </p:spTree>
    <p:extLst>
      <p:ext uri="{BB962C8B-B14F-4D97-AF65-F5344CB8AC3E}">
        <p14:creationId xmlns:p14="http://schemas.microsoft.com/office/powerpoint/2010/main" val="2300622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http://gcksva.naps.kishou.go.jp/~suuchi22/DPSIVS/H014-EKF08h30012166-2_H014-EKF0812022-2-201608/Quickscore/Score/sonde_scorecard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620000" cy="41148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763688" y="4951513"/>
            <a:ext cx="1008112" cy="369332"/>
          </a:xfrm>
          <a:prstGeom prst="rect">
            <a:avLst/>
          </a:prstGeom>
          <a:noFill/>
        </p:spPr>
        <p:txBody>
          <a:bodyPr wrap="square" rtlCol="0">
            <a:spAutoFit/>
          </a:bodyPr>
          <a:lstStyle/>
          <a:p>
            <a:pPr algn="ctr"/>
            <a:r>
              <a:rPr kumimoji="1" lang="en-US" altLang="ja-JP" dirty="0" smtClean="0"/>
              <a:t>NH</a:t>
            </a:r>
            <a:endParaRPr kumimoji="1" lang="ja-JP" altLang="en-US" dirty="0"/>
          </a:p>
        </p:txBody>
      </p:sp>
      <p:sp>
        <p:nvSpPr>
          <p:cNvPr id="5" name="テキスト ボックス 4"/>
          <p:cNvSpPr txBox="1"/>
          <p:nvPr/>
        </p:nvSpPr>
        <p:spPr>
          <a:xfrm>
            <a:off x="2987824" y="4951513"/>
            <a:ext cx="1152128" cy="369332"/>
          </a:xfrm>
          <a:prstGeom prst="rect">
            <a:avLst/>
          </a:prstGeom>
          <a:noFill/>
        </p:spPr>
        <p:txBody>
          <a:bodyPr wrap="square" rtlCol="0">
            <a:spAutoFit/>
          </a:bodyPr>
          <a:lstStyle/>
          <a:p>
            <a:pPr algn="ctr"/>
            <a:r>
              <a:rPr kumimoji="1" lang="en-US" altLang="ja-JP" dirty="0" smtClean="0"/>
              <a:t>Tropics</a:t>
            </a:r>
            <a:endParaRPr kumimoji="1" lang="ja-JP" altLang="en-US" dirty="0"/>
          </a:p>
        </p:txBody>
      </p:sp>
      <p:sp>
        <p:nvSpPr>
          <p:cNvPr id="6" name="テキスト ボックス 5"/>
          <p:cNvSpPr txBox="1"/>
          <p:nvPr/>
        </p:nvSpPr>
        <p:spPr>
          <a:xfrm>
            <a:off x="4349552" y="4951513"/>
            <a:ext cx="1086544" cy="369332"/>
          </a:xfrm>
          <a:prstGeom prst="rect">
            <a:avLst/>
          </a:prstGeom>
          <a:noFill/>
        </p:spPr>
        <p:txBody>
          <a:bodyPr wrap="square" rtlCol="0">
            <a:spAutoFit/>
          </a:bodyPr>
          <a:lstStyle/>
          <a:p>
            <a:pPr algn="ctr"/>
            <a:r>
              <a:rPr kumimoji="1" lang="en-US" altLang="ja-JP" dirty="0" smtClean="0"/>
              <a:t>SH</a:t>
            </a:r>
            <a:endParaRPr kumimoji="1" lang="ja-JP" altLang="en-US" dirty="0"/>
          </a:p>
        </p:txBody>
      </p:sp>
      <p:sp>
        <p:nvSpPr>
          <p:cNvPr id="7" name="テキスト ボックス 6"/>
          <p:cNvSpPr txBox="1"/>
          <p:nvPr/>
        </p:nvSpPr>
        <p:spPr>
          <a:xfrm>
            <a:off x="5652120" y="4951513"/>
            <a:ext cx="1152128" cy="369332"/>
          </a:xfrm>
          <a:prstGeom prst="rect">
            <a:avLst/>
          </a:prstGeom>
          <a:noFill/>
        </p:spPr>
        <p:txBody>
          <a:bodyPr wrap="square" rtlCol="0">
            <a:spAutoFit/>
          </a:bodyPr>
          <a:lstStyle/>
          <a:p>
            <a:pPr algn="ctr"/>
            <a:r>
              <a:rPr kumimoji="1" lang="en-US" altLang="ja-JP" dirty="0" smtClean="0"/>
              <a:t>Japan</a:t>
            </a:r>
            <a:endParaRPr kumimoji="1" lang="ja-JP" altLang="en-US" dirty="0"/>
          </a:p>
        </p:txBody>
      </p:sp>
      <p:sp>
        <p:nvSpPr>
          <p:cNvPr id="8" name="テキスト ボックス 7"/>
          <p:cNvSpPr txBox="1"/>
          <p:nvPr/>
        </p:nvSpPr>
        <p:spPr>
          <a:xfrm>
            <a:off x="6804248" y="4951513"/>
            <a:ext cx="1440160" cy="369332"/>
          </a:xfrm>
          <a:prstGeom prst="rect">
            <a:avLst/>
          </a:prstGeom>
          <a:noFill/>
        </p:spPr>
        <p:txBody>
          <a:bodyPr wrap="square" rtlCol="0">
            <a:spAutoFit/>
          </a:bodyPr>
          <a:lstStyle/>
          <a:p>
            <a:r>
              <a:rPr kumimoji="1" lang="en-US" altLang="ja-JP" dirty="0" smtClean="0"/>
              <a:t>NW Pacific</a:t>
            </a:r>
            <a:endParaRPr kumimoji="1" lang="ja-JP" altLang="en-US" dirty="0"/>
          </a:p>
        </p:txBody>
      </p:sp>
      <p:sp>
        <p:nvSpPr>
          <p:cNvPr id="2" name="タイトル 1"/>
          <p:cNvSpPr>
            <a:spLocks noGrp="1"/>
          </p:cNvSpPr>
          <p:nvPr>
            <p:ph type="title"/>
          </p:nvPr>
        </p:nvSpPr>
        <p:spPr/>
        <p:txBody>
          <a:bodyPr/>
          <a:lstStyle/>
          <a:p>
            <a:r>
              <a:rPr kumimoji="1" lang="en-US" altLang="ja-JP" dirty="0" smtClean="0"/>
              <a:t>Score cards against radiosonde</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11</a:t>
            </a:fld>
            <a:endParaRPr lang="ja-JP" altLang="en-US" dirty="0"/>
          </a:p>
        </p:txBody>
      </p:sp>
      <p:sp>
        <p:nvSpPr>
          <p:cNvPr id="9" name="テキスト ボックス 8"/>
          <p:cNvSpPr txBox="1"/>
          <p:nvPr/>
        </p:nvSpPr>
        <p:spPr>
          <a:xfrm>
            <a:off x="4139952" y="5877272"/>
            <a:ext cx="4968552" cy="646331"/>
          </a:xfrm>
          <a:prstGeom prst="rect">
            <a:avLst/>
          </a:prstGeom>
          <a:noFill/>
        </p:spPr>
        <p:txBody>
          <a:bodyPr wrap="square" rtlCol="0">
            <a:spAutoFit/>
          </a:bodyPr>
          <a:lstStyle/>
          <a:p>
            <a:pPr algn="r"/>
            <a:r>
              <a:rPr kumimoji="1" lang="en-US" altLang="ja-JP" dirty="0" smtClean="0">
                <a:solidFill>
                  <a:schemeClr val="accent6">
                    <a:lumMod val="75000"/>
                  </a:schemeClr>
                </a:solidFill>
              </a:rPr>
              <a:t>Orange: H300 is statistically better than CNTL</a:t>
            </a:r>
          </a:p>
          <a:p>
            <a:pPr algn="r"/>
            <a:r>
              <a:rPr lang="en-US" altLang="ja-JP" dirty="0" smtClean="0">
                <a:solidFill>
                  <a:schemeClr val="bg1">
                    <a:lumMod val="50000"/>
                  </a:schemeClr>
                </a:solidFill>
              </a:rPr>
              <a:t>Gray: H300 is statistically worse than CNTL</a:t>
            </a:r>
            <a:endParaRPr kumimoji="1" lang="ja-JP" altLang="en-US" dirty="0">
              <a:solidFill>
                <a:schemeClr val="bg1">
                  <a:lumMod val="50000"/>
                </a:schemeClr>
              </a:solidFill>
            </a:endParaRPr>
          </a:p>
        </p:txBody>
      </p:sp>
      <p:sp>
        <p:nvSpPr>
          <p:cNvPr id="10" name="テキスト ボックス 9"/>
          <p:cNvSpPr txBox="1"/>
          <p:nvPr/>
        </p:nvSpPr>
        <p:spPr>
          <a:xfrm>
            <a:off x="323528" y="5320845"/>
            <a:ext cx="8568952"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Forecast score of H300 is improved in some elements on extra-tropics.</a:t>
            </a:r>
          </a:p>
          <a:p>
            <a:pPr marL="285750" indent="-285750">
              <a:buFont typeface="Wingdings" panose="05000000000000000000" pitchFamily="2" charset="2"/>
              <a:buChar char="Ø"/>
            </a:pPr>
            <a:r>
              <a:rPr kumimoji="1" lang="en-US" altLang="ja-JP" dirty="0" smtClean="0"/>
              <a:t>Short-range forecast score in tropics is still worse than CNTL.</a:t>
            </a:r>
            <a:endParaRPr kumimoji="1" lang="ja-JP" altLang="en-US" dirty="0"/>
          </a:p>
        </p:txBody>
      </p:sp>
    </p:spTree>
    <p:extLst>
      <p:ext uri="{BB962C8B-B14F-4D97-AF65-F5344CB8AC3E}">
        <p14:creationId xmlns:p14="http://schemas.microsoft.com/office/powerpoint/2010/main" val="37280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gcksva.naps.kishou.go.jp/~suuchi22/DPSIVS/H014-EKF08q212359-4_H014-EKF0812022-2-201608/Quickscore/Score/sonde_scorecard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620000" cy="41148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763688" y="4951513"/>
            <a:ext cx="1008112" cy="369332"/>
          </a:xfrm>
          <a:prstGeom prst="rect">
            <a:avLst/>
          </a:prstGeom>
          <a:noFill/>
        </p:spPr>
        <p:txBody>
          <a:bodyPr wrap="square" rtlCol="0">
            <a:spAutoFit/>
          </a:bodyPr>
          <a:lstStyle/>
          <a:p>
            <a:pPr algn="ctr"/>
            <a:r>
              <a:rPr kumimoji="1" lang="en-US" altLang="ja-JP" dirty="0" smtClean="0"/>
              <a:t>NH</a:t>
            </a:r>
            <a:endParaRPr kumimoji="1" lang="ja-JP" altLang="en-US" dirty="0"/>
          </a:p>
        </p:txBody>
      </p:sp>
      <p:sp>
        <p:nvSpPr>
          <p:cNvPr id="5" name="テキスト ボックス 4"/>
          <p:cNvSpPr txBox="1"/>
          <p:nvPr/>
        </p:nvSpPr>
        <p:spPr>
          <a:xfrm>
            <a:off x="2987824" y="4951513"/>
            <a:ext cx="1152128" cy="369332"/>
          </a:xfrm>
          <a:prstGeom prst="rect">
            <a:avLst/>
          </a:prstGeom>
          <a:noFill/>
        </p:spPr>
        <p:txBody>
          <a:bodyPr wrap="square" rtlCol="0">
            <a:spAutoFit/>
          </a:bodyPr>
          <a:lstStyle/>
          <a:p>
            <a:pPr algn="ctr"/>
            <a:r>
              <a:rPr kumimoji="1" lang="en-US" altLang="ja-JP" dirty="0" smtClean="0"/>
              <a:t>Tropics</a:t>
            </a:r>
            <a:endParaRPr kumimoji="1" lang="ja-JP" altLang="en-US" dirty="0"/>
          </a:p>
        </p:txBody>
      </p:sp>
      <p:sp>
        <p:nvSpPr>
          <p:cNvPr id="6" name="テキスト ボックス 5"/>
          <p:cNvSpPr txBox="1"/>
          <p:nvPr/>
        </p:nvSpPr>
        <p:spPr>
          <a:xfrm>
            <a:off x="4349552" y="4951513"/>
            <a:ext cx="1086544" cy="369332"/>
          </a:xfrm>
          <a:prstGeom prst="rect">
            <a:avLst/>
          </a:prstGeom>
          <a:noFill/>
        </p:spPr>
        <p:txBody>
          <a:bodyPr wrap="square" rtlCol="0">
            <a:spAutoFit/>
          </a:bodyPr>
          <a:lstStyle/>
          <a:p>
            <a:pPr algn="ctr"/>
            <a:r>
              <a:rPr kumimoji="1" lang="en-US" altLang="ja-JP" dirty="0" smtClean="0"/>
              <a:t>SH</a:t>
            </a:r>
            <a:endParaRPr kumimoji="1" lang="ja-JP" altLang="en-US" dirty="0"/>
          </a:p>
        </p:txBody>
      </p:sp>
      <p:sp>
        <p:nvSpPr>
          <p:cNvPr id="7" name="テキスト ボックス 6"/>
          <p:cNvSpPr txBox="1"/>
          <p:nvPr/>
        </p:nvSpPr>
        <p:spPr>
          <a:xfrm>
            <a:off x="5652120" y="4951513"/>
            <a:ext cx="1152128" cy="369332"/>
          </a:xfrm>
          <a:prstGeom prst="rect">
            <a:avLst/>
          </a:prstGeom>
          <a:noFill/>
        </p:spPr>
        <p:txBody>
          <a:bodyPr wrap="square" rtlCol="0">
            <a:spAutoFit/>
          </a:bodyPr>
          <a:lstStyle/>
          <a:p>
            <a:pPr algn="ctr"/>
            <a:r>
              <a:rPr kumimoji="1" lang="en-US" altLang="ja-JP" dirty="0" smtClean="0"/>
              <a:t>Japan</a:t>
            </a:r>
            <a:endParaRPr kumimoji="1" lang="ja-JP" altLang="en-US" dirty="0"/>
          </a:p>
        </p:txBody>
      </p:sp>
      <p:sp>
        <p:nvSpPr>
          <p:cNvPr id="8" name="テキスト ボックス 7"/>
          <p:cNvSpPr txBox="1"/>
          <p:nvPr/>
        </p:nvSpPr>
        <p:spPr>
          <a:xfrm>
            <a:off x="6804248" y="4951513"/>
            <a:ext cx="1440160" cy="369332"/>
          </a:xfrm>
          <a:prstGeom prst="rect">
            <a:avLst/>
          </a:prstGeom>
          <a:noFill/>
        </p:spPr>
        <p:txBody>
          <a:bodyPr wrap="square" rtlCol="0">
            <a:spAutoFit/>
          </a:bodyPr>
          <a:lstStyle/>
          <a:p>
            <a:r>
              <a:rPr kumimoji="1" lang="en-US" altLang="ja-JP" dirty="0" smtClean="0"/>
              <a:t>NW Pacific</a:t>
            </a:r>
            <a:endParaRPr kumimoji="1" lang="ja-JP" altLang="en-US" dirty="0"/>
          </a:p>
        </p:txBody>
      </p:sp>
      <p:sp>
        <p:nvSpPr>
          <p:cNvPr id="2" name="タイトル 1"/>
          <p:cNvSpPr>
            <a:spLocks noGrp="1"/>
          </p:cNvSpPr>
          <p:nvPr>
            <p:ph type="title"/>
          </p:nvPr>
        </p:nvSpPr>
        <p:spPr/>
        <p:txBody>
          <a:bodyPr/>
          <a:lstStyle/>
          <a:p>
            <a:r>
              <a:rPr kumimoji="1" lang="en-US" altLang="ja-JP" dirty="0" smtClean="0"/>
              <a:t>Score cards against radiosonde</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12</a:t>
            </a:fld>
            <a:endParaRPr lang="ja-JP" altLang="en-US" dirty="0"/>
          </a:p>
        </p:txBody>
      </p:sp>
      <p:sp>
        <p:nvSpPr>
          <p:cNvPr id="9" name="テキスト ボックス 8"/>
          <p:cNvSpPr txBox="1"/>
          <p:nvPr/>
        </p:nvSpPr>
        <p:spPr>
          <a:xfrm>
            <a:off x="4139952" y="5877272"/>
            <a:ext cx="4968552" cy="646331"/>
          </a:xfrm>
          <a:prstGeom prst="rect">
            <a:avLst/>
          </a:prstGeom>
          <a:noFill/>
        </p:spPr>
        <p:txBody>
          <a:bodyPr wrap="square" rtlCol="0">
            <a:spAutoFit/>
          </a:bodyPr>
          <a:lstStyle/>
          <a:p>
            <a:pPr algn="r"/>
            <a:r>
              <a:rPr kumimoji="1" lang="en-US" altLang="ja-JP" dirty="0" smtClean="0">
                <a:solidFill>
                  <a:schemeClr val="accent6">
                    <a:lumMod val="75000"/>
                  </a:schemeClr>
                </a:solidFill>
              </a:rPr>
              <a:t>Orange: Q300 is statistically better than CNTL</a:t>
            </a:r>
          </a:p>
          <a:p>
            <a:pPr algn="r"/>
            <a:r>
              <a:rPr lang="en-US" altLang="ja-JP" dirty="0" smtClean="0">
                <a:solidFill>
                  <a:schemeClr val="bg1">
                    <a:lumMod val="50000"/>
                  </a:schemeClr>
                </a:solidFill>
              </a:rPr>
              <a:t>Gray: Q300 is statistically worse than CNTL</a:t>
            </a:r>
            <a:endParaRPr kumimoji="1" lang="ja-JP" altLang="en-US" dirty="0">
              <a:solidFill>
                <a:schemeClr val="bg1">
                  <a:lumMod val="50000"/>
                </a:schemeClr>
              </a:solidFill>
            </a:endParaRPr>
          </a:p>
        </p:txBody>
      </p:sp>
      <p:sp>
        <p:nvSpPr>
          <p:cNvPr id="10" name="テキスト ボックス 9"/>
          <p:cNvSpPr txBox="1"/>
          <p:nvPr/>
        </p:nvSpPr>
        <p:spPr>
          <a:xfrm>
            <a:off x="323528" y="5320845"/>
            <a:ext cx="856895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Forecast score of Q300 is mostly neutral compared to CNTL.</a:t>
            </a:r>
          </a:p>
        </p:txBody>
      </p:sp>
    </p:spTree>
    <p:extLst>
      <p:ext uri="{BB962C8B-B14F-4D97-AF65-F5344CB8AC3E}">
        <p14:creationId xmlns:p14="http://schemas.microsoft.com/office/powerpoint/2010/main" val="213150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Model space localization based on modulated ensembles (Bishop et al. 2017) 1/2</a:t>
            </a:r>
            <a:endParaRPr kumimoji="1" lang="ja-JP" altLang="en-US" sz="3200"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13</a:t>
            </a:fld>
            <a:endParaRPr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251520" y="1187460"/>
                <a:ext cx="8568952" cy="369332"/>
              </a:xfrm>
              <a:prstGeom prst="rect">
                <a:avLst/>
              </a:prstGeom>
              <a:noFill/>
            </p:spPr>
            <p:txBody>
              <a:bodyPr wrap="square" rtlCol="0">
                <a:spAutoFit/>
              </a:bodyPr>
              <a:lstStyle/>
              <a:p>
                <a:r>
                  <a:rPr kumimoji="1" lang="en-US" altLang="ja-JP" dirty="0" smtClean="0"/>
                  <a:t>Localized background error covariance </a:t>
                </a:r>
                <a14:m>
                  <m:oMath xmlns:m="http://schemas.openxmlformats.org/officeDocument/2006/math">
                    <m:sSub>
                      <m:sSubPr>
                        <m:ctrlPr>
                          <a:rPr kumimoji="1" lang="en-US" altLang="ja-JP" b="1" i="1" smtClean="0">
                            <a:latin typeface="Cambria Math"/>
                          </a:rPr>
                        </m:ctrlPr>
                      </m:sSubPr>
                      <m:e>
                        <m:r>
                          <a:rPr kumimoji="1" lang="en-US" altLang="ja-JP" b="1" i="0" smtClean="0">
                            <a:latin typeface="Cambria Math"/>
                          </a:rPr>
                          <m:t>𝐁</m:t>
                        </m:r>
                      </m:e>
                      <m:sub>
                        <m:r>
                          <a:rPr kumimoji="1" lang="en-US" altLang="ja-JP" b="0" i="1" smtClean="0">
                            <a:latin typeface="Cambria Math"/>
                          </a:rPr>
                          <m:t>𝑙𝑜𝑐</m:t>
                        </m:r>
                      </m:sub>
                    </m:sSub>
                  </m:oMath>
                </a14:m>
                <a:r>
                  <a:rPr kumimoji="1" lang="en-US" altLang="ja-JP" dirty="0" smtClean="0"/>
                  <a:t> is constructed as</a:t>
                </a:r>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51520" y="1187460"/>
                <a:ext cx="8568952" cy="369332"/>
              </a:xfrm>
              <a:prstGeom prst="rect">
                <a:avLst/>
              </a:prstGeom>
              <a:blipFill rotWithShape="1">
                <a:blip r:embed="rId3"/>
                <a:stretch>
                  <a:fillRect l="-569" t="-8333" b="-26667"/>
                </a:stretch>
              </a:blipFill>
            </p:spPr>
            <p:txBody>
              <a:bodyPr/>
              <a:lstStyle/>
              <a:p>
                <a:r>
                  <a:rPr lang="ja-JP" altLang="en-US">
                    <a:noFill/>
                  </a:rPr>
                  <a:t> </a:t>
                </a:r>
              </a:p>
            </p:txBody>
          </p:sp>
        </mc:Fallback>
      </mc:AlternateContent>
      <p:graphicFrame>
        <p:nvGraphicFramePr>
          <p:cNvPr id="5" name="オブジェクト 4"/>
          <p:cNvGraphicFramePr>
            <a:graphicFrameLocks noChangeAspect="1"/>
          </p:cNvGraphicFramePr>
          <p:nvPr>
            <p:extLst>
              <p:ext uri="{D42A27DB-BD31-4B8C-83A1-F6EECF244321}">
                <p14:modId xmlns:p14="http://schemas.microsoft.com/office/powerpoint/2010/main" val="2359911765"/>
              </p:ext>
            </p:extLst>
          </p:nvPr>
        </p:nvGraphicFramePr>
        <p:xfrm>
          <a:off x="2195736" y="1556792"/>
          <a:ext cx="4391025" cy="439738"/>
        </p:xfrm>
        <a:graphic>
          <a:graphicData uri="http://schemas.openxmlformats.org/presentationml/2006/ole">
            <mc:AlternateContent xmlns:mc="http://schemas.openxmlformats.org/markup-compatibility/2006">
              <mc:Choice xmlns:v="urn:schemas-microsoft-com:vml" Requires="v">
                <p:oleObj spid="_x0000_s4194" name="数式" r:id="rId4" imgW="2412720" imgH="241200" progId="Equation.3">
                  <p:embed/>
                </p:oleObj>
              </mc:Choice>
              <mc:Fallback>
                <p:oleObj name="数式" r:id="rId4" imgW="2412720" imgH="241200" progId="Equation.3">
                  <p:embed/>
                  <p:pic>
                    <p:nvPicPr>
                      <p:cNvPr id="0" name="オブジェクト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556792"/>
                        <a:ext cx="43910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825437333"/>
              </p:ext>
            </p:extLst>
          </p:nvPr>
        </p:nvGraphicFramePr>
        <p:xfrm>
          <a:off x="1403648" y="1988840"/>
          <a:ext cx="6057900" cy="333375"/>
        </p:xfrm>
        <a:graphic>
          <a:graphicData uri="http://schemas.openxmlformats.org/presentationml/2006/ole">
            <mc:AlternateContent xmlns:mc="http://schemas.openxmlformats.org/markup-compatibility/2006">
              <mc:Choice xmlns:v="urn:schemas-microsoft-com:vml" Requires="v">
                <p:oleObj spid="_x0000_s4195" name="数式" r:id="rId6" imgW="3924000" imgH="215640" progId="Equation.3">
                  <p:embed/>
                </p:oleObj>
              </mc:Choice>
              <mc:Fallback>
                <p:oleObj name="数式" r:id="rId6" imgW="3924000" imgH="215640" progId="Equation.3">
                  <p:embed/>
                  <p:pic>
                    <p:nvPicPr>
                      <p:cNvPr id="0" name="オブジェクト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988840"/>
                        <a:ext cx="6057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テキスト ボックス 6"/>
          <p:cNvSpPr txBox="1"/>
          <p:nvPr/>
        </p:nvSpPr>
        <p:spPr>
          <a:xfrm>
            <a:off x="179512" y="2348880"/>
            <a:ext cx="8496944" cy="369332"/>
          </a:xfrm>
          <a:prstGeom prst="rect">
            <a:avLst/>
          </a:prstGeom>
          <a:noFill/>
        </p:spPr>
        <p:txBody>
          <a:bodyPr wrap="square" rtlCol="0">
            <a:spAutoFit/>
          </a:bodyPr>
          <a:lstStyle/>
          <a:p>
            <a:r>
              <a:rPr kumimoji="1" lang="en-US" altLang="ja-JP" dirty="0" smtClean="0"/>
              <a:t>Where, </a:t>
            </a:r>
            <a:r>
              <a:rPr kumimoji="1" lang="en-US" altLang="ja-JP" b="1" dirty="0" smtClean="0">
                <a:latin typeface="Times New Roman" panose="02020603050405020304" pitchFamily="18" charset="0"/>
                <a:cs typeface="Times New Roman" panose="02020603050405020304" pitchFamily="18" charset="0"/>
              </a:rPr>
              <a:t>B</a:t>
            </a:r>
            <a:r>
              <a:rPr kumimoji="1" lang="en-US" altLang="ja-JP" i="1" baseline="-25000" dirty="0" smtClean="0">
                <a:latin typeface="Times New Roman" panose="02020603050405020304" pitchFamily="18" charset="0"/>
                <a:cs typeface="Times New Roman" panose="02020603050405020304" pitchFamily="18" charset="0"/>
              </a:rPr>
              <a:t>ens</a:t>
            </a:r>
            <a:r>
              <a:rPr kumimoji="1" lang="en-US" altLang="ja-JP" dirty="0" smtClean="0"/>
              <a:t> is raw ensemble-based B, </a:t>
            </a:r>
            <a:r>
              <a:rPr kumimoji="1" lang="en-US" altLang="ja-JP" b="1" dirty="0" smtClean="0">
                <a:latin typeface="Times New Roman" panose="02020603050405020304" pitchFamily="18" charset="0"/>
                <a:cs typeface="Times New Roman" panose="02020603050405020304" pitchFamily="18" charset="0"/>
              </a:rPr>
              <a:t>F</a:t>
            </a:r>
            <a:r>
              <a:rPr kumimoji="1" lang="en-US" altLang="ja-JP" dirty="0" smtClean="0"/>
              <a:t> is localization matrix applied to B and</a:t>
            </a:r>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060414261"/>
              </p:ext>
            </p:extLst>
          </p:nvPr>
        </p:nvGraphicFramePr>
        <p:xfrm>
          <a:off x="1547664" y="2718212"/>
          <a:ext cx="1323975" cy="434975"/>
        </p:xfrm>
        <a:graphic>
          <a:graphicData uri="http://schemas.openxmlformats.org/presentationml/2006/ole">
            <mc:AlternateContent xmlns:mc="http://schemas.openxmlformats.org/markup-compatibility/2006">
              <mc:Choice xmlns:v="urn:schemas-microsoft-com:vml" Requires="v">
                <p:oleObj spid="_x0000_s4196" name="数式" r:id="rId8" imgW="736560" imgH="241200" progId="Equation.3">
                  <p:embed/>
                </p:oleObj>
              </mc:Choice>
              <mc:Fallback>
                <p:oleObj name="数式" r:id="rId8" imgW="736560" imgH="241200" progId="Equation.3">
                  <p:embed/>
                  <p:pic>
                    <p:nvPicPr>
                      <p:cNvPr id="0" name="オブジェクト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2718212"/>
                        <a:ext cx="1323975" cy="434975"/>
                      </a:xfrm>
                      <a:prstGeom prst="rect">
                        <a:avLst/>
                      </a:prstGeom>
                      <a:noFill/>
                      <a:ln>
                        <a:noFill/>
                      </a:ln>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827112708"/>
              </p:ext>
            </p:extLst>
          </p:nvPr>
        </p:nvGraphicFramePr>
        <p:xfrm>
          <a:off x="4211960" y="2636912"/>
          <a:ext cx="2057400" cy="649287"/>
        </p:xfrm>
        <a:graphic>
          <a:graphicData uri="http://schemas.openxmlformats.org/presentationml/2006/ole">
            <mc:AlternateContent xmlns:mc="http://schemas.openxmlformats.org/markup-compatibility/2006">
              <mc:Choice xmlns:v="urn:schemas-microsoft-com:vml" Requires="v">
                <p:oleObj spid="_x0000_s4197" name="数式" r:id="rId10" imgW="1371600" imgH="431640" progId="Equation.3">
                  <p:embed/>
                </p:oleObj>
              </mc:Choice>
              <mc:Fallback>
                <p:oleObj name="数式" r:id="rId10" imgW="1371600" imgH="431640" progId="Equation.3">
                  <p:embed/>
                  <p:pic>
                    <p:nvPicPr>
                      <p:cNvPr id="0" name="オブジェクト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960" y="2636912"/>
                        <a:ext cx="20574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テキスト ボックス 9"/>
          <p:cNvSpPr txBox="1"/>
          <p:nvPr/>
        </p:nvSpPr>
        <p:spPr>
          <a:xfrm>
            <a:off x="3275856" y="2771636"/>
            <a:ext cx="1008112" cy="369332"/>
          </a:xfrm>
          <a:prstGeom prst="rect">
            <a:avLst/>
          </a:prstGeom>
          <a:noFill/>
        </p:spPr>
        <p:txBody>
          <a:bodyPr wrap="square" rtlCol="0">
            <a:spAutoFit/>
          </a:bodyPr>
          <a:lstStyle/>
          <a:p>
            <a:r>
              <a:rPr kumimoji="1" lang="en-US" altLang="ja-JP" dirty="0" smtClean="0"/>
              <a:t>and</a:t>
            </a:r>
            <a:endParaRPr kumimoji="1" lang="ja-JP" altLang="en-US" dirty="0"/>
          </a:p>
        </p:txBody>
      </p:sp>
      <p:sp>
        <p:nvSpPr>
          <p:cNvPr id="11" name="テキスト ボックス 10"/>
          <p:cNvSpPr txBox="1"/>
          <p:nvPr/>
        </p:nvSpPr>
        <p:spPr>
          <a:xfrm>
            <a:off x="251520" y="3203684"/>
            <a:ext cx="8136904" cy="369332"/>
          </a:xfrm>
          <a:prstGeom prst="rect">
            <a:avLst/>
          </a:prstGeom>
          <a:noFill/>
        </p:spPr>
        <p:txBody>
          <a:bodyPr wrap="square" rtlCol="0">
            <a:spAutoFit/>
          </a:bodyPr>
          <a:lstStyle/>
          <a:p>
            <a:r>
              <a:rPr kumimoji="1" lang="en-US" altLang="ja-JP" b="1" dirty="0" smtClean="0">
                <a:latin typeface="Times New Roman" panose="02020603050405020304" pitchFamily="18" charset="0"/>
                <a:cs typeface="Times New Roman" panose="02020603050405020304" pitchFamily="18" charset="0"/>
              </a:rPr>
              <a:t>Z</a:t>
            </a:r>
            <a:r>
              <a:rPr kumimoji="1" lang="en-US" altLang="ja-JP" dirty="0" smtClean="0"/>
              <a:t> is modulated ensemble perturbation which has </a:t>
            </a:r>
            <a:r>
              <a:rPr kumimoji="1" lang="en-US" altLang="ja-JP" i="1" dirty="0" smtClean="0">
                <a:latin typeface="Times New Roman" panose="02020603050405020304" pitchFamily="18" charset="0"/>
                <a:cs typeface="Times New Roman" panose="02020603050405020304" pitchFamily="18" charset="0"/>
              </a:rPr>
              <a:t>K</a:t>
            </a:r>
            <a:r>
              <a:rPr kumimoji="1" lang="en-US" altLang="ja-JP" dirty="0" smtClean="0"/>
              <a:t> x </a:t>
            </a:r>
            <a:r>
              <a:rPr kumimoji="1" lang="en-US" altLang="ja-JP" i="1" dirty="0" smtClean="0">
                <a:latin typeface="Times New Roman" panose="02020603050405020304" pitchFamily="18" charset="0"/>
                <a:cs typeface="Times New Roman" panose="02020603050405020304" pitchFamily="18" charset="0"/>
              </a:rPr>
              <a:t>L</a:t>
            </a:r>
            <a:r>
              <a:rPr kumimoji="1" lang="en-US" altLang="ja-JP" dirty="0" smtClean="0"/>
              <a:t> members</a:t>
            </a:r>
            <a:endParaRPr kumimoji="1" lang="ja-JP" altLang="en-US" dirty="0"/>
          </a:p>
        </p:txBody>
      </p:sp>
      <p:sp>
        <p:nvSpPr>
          <p:cNvPr id="12" name="テキスト ボックス 11"/>
          <p:cNvSpPr txBox="1"/>
          <p:nvPr/>
        </p:nvSpPr>
        <p:spPr>
          <a:xfrm>
            <a:off x="6948264" y="1556792"/>
            <a:ext cx="2195736"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o</a:t>
            </a:r>
            <a:r>
              <a:rPr kumimoji="1" lang="en-US" altLang="ja-JP" dirty="0" smtClean="0"/>
              <a:t>:schur product</a:t>
            </a:r>
            <a:endParaRPr kumimoji="1" lang="ja-JP" altLang="en-US" dirty="0"/>
          </a:p>
        </p:txBody>
      </p:sp>
      <p:sp>
        <p:nvSpPr>
          <p:cNvPr id="13" name="テキスト ボックス 12"/>
          <p:cNvSpPr txBox="1"/>
          <p:nvPr/>
        </p:nvSpPr>
        <p:spPr>
          <a:xfrm>
            <a:off x="251520" y="3717032"/>
            <a:ext cx="8712968"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ETKF analysis with modulated perturbations </a:t>
            </a:r>
            <a:r>
              <a:rPr kumimoji="1" lang="en-US" altLang="ja-JP" b="1" dirty="0" smtClean="0">
                <a:latin typeface="Times New Roman" panose="02020603050405020304" pitchFamily="18" charset="0"/>
                <a:cs typeface="Times New Roman" panose="02020603050405020304" pitchFamily="18" charset="0"/>
              </a:rPr>
              <a:t>Z</a:t>
            </a:r>
            <a:r>
              <a:rPr kumimoji="1" lang="en-US" altLang="ja-JP" dirty="0" smtClean="0"/>
              <a:t> is equivalent to the LETKF using model space localization.</a:t>
            </a:r>
          </a:p>
          <a:p>
            <a:pPr marL="285750" indent="-285750">
              <a:buFont typeface="Arial" panose="020B0604020202020204" pitchFamily="34" charset="0"/>
              <a:buChar char="•"/>
            </a:pPr>
            <a:r>
              <a:rPr lang="en-US" altLang="ja-JP" dirty="0" smtClean="0"/>
              <a:t>To do the analysis cycle, the gain form of ETKF is used to construct </a:t>
            </a:r>
            <a:r>
              <a:rPr lang="en-US" altLang="ja-JP" i="1" dirty="0" smtClean="0">
                <a:latin typeface="Times New Roman" panose="02020603050405020304" pitchFamily="18" charset="0"/>
                <a:cs typeface="Times New Roman" panose="02020603050405020304" pitchFamily="18" charset="0"/>
              </a:rPr>
              <a:t>K</a:t>
            </a:r>
            <a:r>
              <a:rPr lang="en-US" altLang="ja-JP" dirty="0" smtClean="0"/>
              <a:t> members of analysis perturbations instead of </a:t>
            </a:r>
            <a:r>
              <a:rPr lang="en-US" altLang="ja-JP" i="1" dirty="0" smtClean="0">
                <a:latin typeface="Times New Roman" panose="02020603050405020304" pitchFamily="18" charset="0"/>
                <a:cs typeface="Times New Roman" panose="02020603050405020304" pitchFamily="18" charset="0"/>
              </a:rPr>
              <a:t>K</a:t>
            </a:r>
            <a:r>
              <a:rPr lang="en-US" altLang="ja-JP" dirty="0" smtClean="0"/>
              <a:t> x </a:t>
            </a:r>
            <a:r>
              <a:rPr lang="en-US" altLang="ja-JP" i="1" dirty="0" smtClean="0">
                <a:latin typeface="Times New Roman" panose="02020603050405020304" pitchFamily="18" charset="0"/>
                <a:cs typeface="Times New Roman" panose="02020603050405020304" pitchFamily="18" charset="0"/>
              </a:rPr>
              <a:t>L</a:t>
            </a:r>
            <a:r>
              <a:rPr lang="en-US" altLang="ja-JP" dirty="0" smtClean="0"/>
              <a:t> members.</a:t>
            </a:r>
            <a:endParaRPr kumimoji="1" lang="ja-JP" altLang="en-US" dirty="0"/>
          </a:p>
        </p:txBody>
      </p:sp>
    </p:spTree>
    <p:extLst>
      <p:ext uri="{BB962C8B-B14F-4D97-AF65-F5344CB8AC3E}">
        <p14:creationId xmlns:p14="http://schemas.microsoft.com/office/powerpoint/2010/main" val="107059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Model space localization based on modulated ensembles (Bishop et al. 2017) 2/2</a:t>
            </a:r>
            <a:endParaRPr kumimoji="1" lang="ja-JP" altLang="en-US" sz="3200"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14</a:t>
            </a:fld>
            <a:endParaRPr lang="ja-JP" altLang="en-US" dirty="0"/>
          </a:p>
        </p:txBody>
      </p:sp>
      <p:sp>
        <p:nvSpPr>
          <p:cNvPr id="14" name="テキスト ボックス 13"/>
          <p:cNvSpPr txBox="1"/>
          <p:nvPr/>
        </p:nvSpPr>
        <p:spPr>
          <a:xfrm>
            <a:off x="251520" y="1196752"/>
            <a:ext cx="6624736" cy="369332"/>
          </a:xfrm>
          <a:prstGeom prst="rect">
            <a:avLst/>
          </a:prstGeom>
          <a:noFill/>
        </p:spPr>
        <p:txBody>
          <a:bodyPr wrap="square" rtlCol="0">
            <a:spAutoFit/>
          </a:bodyPr>
          <a:lstStyle/>
          <a:p>
            <a:r>
              <a:rPr kumimoji="1" lang="en-US" altLang="ja-JP" dirty="0" smtClean="0"/>
              <a:t>Original form of ETKF using modulated ensembles</a:t>
            </a:r>
            <a:endParaRPr kumimoji="1" lang="ja-JP" altLang="en-US" dirty="0"/>
          </a:p>
        </p:txBody>
      </p:sp>
      <p:graphicFrame>
        <p:nvGraphicFramePr>
          <p:cNvPr id="15" name="オブジェクト 14"/>
          <p:cNvGraphicFramePr>
            <a:graphicFrameLocks noChangeAspect="1"/>
          </p:cNvGraphicFramePr>
          <p:nvPr>
            <p:extLst>
              <p:ext uri="{D42A27DB-BD31-4B8C-83A1-F6EECF244321}">
                <p14:modId xmlns:p14="http://schemas.microsoft.com/office/powerpoint/2010/main" val="1270035240"/>
              </p:ext>
            </p:extLst>
          </p:nvPr>
        </p:nvGraphicFramePr>
        <p:xfrm>
          <a:off x="1670060" y="1539796"/>
          <a:ext cx="5239332" cy="493390"/>
        </p:xfrm>
        <a:graphic>
          <a:graphicData uri="http://schemas.openxmlformats.org/presentationml/2006/ole">
            <mc:AlternateContent xmlns:mc="http://schemas.openxmlformats.org/markup-compatibility/2006">
              <mc:Choice xmlns:v="urn:schemas-microsoft-com:vml" Requires="v">
                <p:oleObj spid="_x0000_s5147" name="数式" r:id="rId3" imgW="2831760" imgH="266400" progId="Equation.3">
                  <p:embed/>
                </p:oleObj>
              </mc:Choice>
              <mc:Fallback>
                <p:oleObj name="数式" r:id="rId3" imgW="2831760" imgH="266400" progId="Equation.3">
                  <p:embed/>
                  <p:pic>
                    <p:nvPicPr>
                      <p:cNvPr id="0" name=""/>
                      <p:cNvPicPr/>
                      <p:nvPr/>
                    </p:nvPicPr>
                    <p:blipFill>
                      <a:blip r:embed="rId4"/>
                      <a:stretch>
                        <a:fillRect/>
                      </a:stretch>
                    </p:blipFill>
                    <p:spPr>
                      <a:xfrm>
                        <a:off x="1670060" y="1539796"/>
                        <a:ext cx="5239332" cy="49339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6" name="テキスト ボックス 15"/>
              <p:cNvSpPr txBox="1"/>
              <p:nvPr/>
            </p:nvSpPr>
            <p:spPr>
              <a:xfrm>
                <a:off x="1864841" y="1916832"/>
                <a:ext cx="5198291" cy="917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1" i="0" smtClean="0">
                              <a:latin typeface="Cambria Math"/>
                            </a:rPr>
                            <m:t>𝐙</m:t>
                          </m:r>
                        </m:e>
                        <m:sub>
                          <m:r>
                            <a:rPr kumimoji="1" lang="en-US" altLang="ja-JP" b="0" i="1" smtClean="0">
                              <a:latin typeface="Cambria Math"/>
                            </a:rPr>
                            <m:t>𝑎</m:t>
                          </m:r>
                        </m:sub>
                      </m:sSub>
                      <m:r>
                        <a:rPr kumimoji="1" lang="en-US" altLang="ja-JP" b="0" i="0" smtClean="0">
                          <a:latin typeface="Cambria Math"/>
                        </a:rPr>
                        <m:t>=</m:t>
                      </m:r>
                      <m:r>
                        <a:rPr kumimoji="1" lang="en-US" altLang="ja-JP" b="1" i="0" smtClean="0">
                          <a:latin typeface="Cambria Math"/>
                        </a:rPr>
                        <m:t>𝐙</m:t>
                      </m:r>
                      <m:r>
                        <a:rPr kumimoji="1" lang="en-US" altLang="ja-JP" b="1" i="1" smtClean="0">
                          <a:latin typeface="Cambria Math"/>
                        </a:rPr>
                        <m:t>[</m:t>
                      </m:r>
                      <m:r>
                        <a:rPr kumimoji="1" lang="en-US" altLang="ja-JP" b="1" i="0" smtClean="0">
                          <a:latin typeface="Cambria Math"/>
                        </a:rPr>
                        <m:t>𝐂</m:t>
                      </m:r>
                      <m:sSup>
                        <m:sSupPr>
                          <m:ctrlPr>
                            <a:rPr kumimoji="1" lang="en-US" altLang="ja-JP" b="1" i="1" smtClean="0">
                              <a:latin typeface="Cambria Math"/>
                            </a:rPr>
                          </m:ctrlPr>
                        </m:sSupPr>
                        <m:e>
                          <m:d>
                            <m:dPr>
                              <m:ctrlPr>
                                <a:rPr kumimoji="1" lang="en-US" altLang="ja-JP" b="1" i="1" smtClean="0">
                                  <a:latin typeface="Cambria Math"/>
                                </a:rPr>
                              </m:ctrlPr>
                            </m:dPr>
                            <m:e>
                              <m:r>
                                <a:rPr kumimoji="1" lang="en-US" altLang="ja-JP" b="1" i="0" smtClean="0">
                                  <a:latin typeface="Cambria Math"/>
                                </a:rPr>
                                <m:t>𝚪</m:t>
                              </m:r>
                              <m:r>
                                <a:rPr kumimoji="1" lang="en-US" altLang="ja-JP" b="1" i="1" smtClean="0">
                                  <a:latin typeface="Cambria Math"/>
                                </a:rPr>
                                <m:t>+</m:t>
                              </m:r>
                              <m:r>
                                <a:rPr kumimoji="1" lang="en-US" altLang="ja-JP" b="1" i="0" smtClean="0">
                                  <a:latin typeface="Cambria Math"/>
                                </a:rPr>
                                <m:t>𝐈</m:t>
                              </m:r>
                            </m:e>
                          </m:d>
                        </m:e>
                        <m:sup>
                          <m:r>
                            <a:rPr kumimoji="1" lang="en-US" altLang="ja-JP" b="0" i="0" smtClean="0">
                              <a:latin typeface="Cambria Math"/>
                            </a:rPr>
                            <m:t>−</m:t>
                          </m:r>
                          <m:f>
                            <m:fPr>
                              <m:ctrlPr>
                                <a:rPr kumimoji="1" lang="en-US" altLang="ja-JP" i="1" smtClean="0">
                                  <a:latin typeface="Cambria Math"/>
                                </a:rPr>
                              </m:ctrlPr>
                            </m:fPr>
                            <m:num>
                              <m:r>
                                <a:rPr kumimoji="1" lang="en-US" altLang="ja-JP" b="0" i="0" smtClean="0">
                                  <a:latin typeface="Cambria Math"/>
                                </a:rPr>
                                <m:t>1</m:t>
                              </m:r>
                            </m:num>
                            <m:den>
                              <m:r>
                                <a:rPr kumimoji="1" lang="en-US" altLang="ja-JP" b="0" i="0" smtClean="0">
                                  <a:latin typeface="Cambria Math"/>
                                </a:rPr>
                                <m:t>2</m:t>
                              </m:r>
                            </m:den>
                          </m:f>
                        </m:sup>
                      </m:sSup>
                      <m:sSup>
                        <m:sSupPr>
                          <m:ctrlPr>
                            <a:rPr kumimoji="1" lang="en-US" altLang="ja-JP" b="1" i="1" smtClean="0">
                              <a:latin typeface="Cambria Math"/>
                            </a:rPr>
                          </m:ctrlPr>
                        </m:sSupPr>
                        <m:e>
                          <m:r>
                            <a:rPr kumimoji="1" lang="en-US" altLang="ja-JP" b="1" i="0" smtClean="0">
                              <a:latin typeface="Cambria Math"/>
                            </a:rPr>
                            <m:t>𝐂</m:t>
                          </m:r>
                        </m:e>
                        <m:sup>
                          <m:r>
                            <a:rPr kumimoji="1" lang="en-US" altLang="ja-JP" b="1" i="0" smtClean="0">
                              <a:latin typeface="Cambria Math"/>
                            </a:rPr>
                            <m:t>𝐓</m:t>
                          </m:r>
                        </m:sup>
                      </m:sSup>
                      <m:r>
                        <a:rPr kumimoji="1" lang="en-US" altLang="ja-JP" b="1" i="0" smtClean="0">
                          <a:latin typeface="Cambria Math"/>
                        </a:rPr>
                        <m:t>]</m:t>
                      </m:r>
                    </m:oMath>
                  </m:oMathPara>
                </a14:m>
                <a:endParaRPr kumimoji="1" lang="en-US" altLang="ja-JP" b="0" i="0" dirty="0" smtClean="0">
                  <a:latin typeface="Cambria Math"/>
                </a:endParaRPr>
              </a:p>
              <a:p>
                <a:pPr/>
                <a14:m>
                  <m:oMathPara xmlns:m="http://schemas.openxmlformats.org/officeDocument/2006/math">
                    <m:oMathParaPr>
                      <m:jc m:val="centerGroup"/>
                    </m:oMathParaPr>
                    <m:oMath xmlns:m="http://schemas.openxmlformats.org/officeDocument/2006/math">
                      <m:r>
                        <a:rPr kumimoji="1" lang="en-US" altLang="ja-JP" b="1" i="0" smtClean="0">
                          <a:latin typeface="Cambria Math"/>
                        </a:rPr>
                        <m:t>=</m:t>
                      </m:r>
                      <m:r>
                        <a:rPr kumimoji="1" lang="en-US" altLang="ja-JP" b="1" i="0" smtClean="0">
                          <a:latin typeface="Cambria Math"/>
                        </a:rPr>
                        <m:t>𝐙</m:t>
                      </m:r>
                      <m:r>
                        <a:rPr kumimoji="1" lang="en-US" altLang="ja-JP" b="1" i="0" smtClean="0">
                          <a:latin typeface="Cambria Math"/>
                        </a:rPr>
                        <m:t>−</m:t>
                      </m:r>
                      <m:r>
                        <a:rPr kumimoji="1" lang="en-US" altLang="ja-JP" b="1" i="0" smtClean="0">
                          <a:latin typeface="Cambria Math"/>
                        </a:rPr>
                        <m:t>𝐂</m:t>
                      </m:r>
                      <m:d>
                        <m:dPr>
                          <m:begChr m:val="["/>
                          <m:endChr m:val="]"/>
                          <m:ctrlPr>
                            <a:rPr kumimoji="1" lang="en-US" altLang="ja-JP" b="1" i="1" smtClean="0">
                              <a:latin typeface="Cambria Math"/>
                            </a:rPr>
                          </m:ctrlPr>
                        </m:dPr>
                        <m:e>
                          <m:sSup>
                            <m:sSupPr>
                              <m:ctrlPr>
                                <a:rPr kumimoji="1" lang="en-US" altLang="ja-JP" b="1" i="1" smtClean="0">
                                  <a:latin typeface="Cambria Math"/>
                                </a:rPr>
                              </m:ctrlPr>
                            </m:sSupPr>
                            <m:e>
                              <m:r>
                                <a:rPr kumimoji="1" lang="en-US" altLang="ja-JP" b="1" i="0" smtClean="0">
                                  <a:latin typeface="Cambria Math"/>
                                </a:rPr>
                                <m:t>𝐈</m:t>
                              </m:r>
                              <m:r>
                                <a:rPr kumimoji="1" lang="en-US" altLang="ja-JP" b="1" i="0" smtClean="0">
                                  <a:latin typeface="Cambria Math"/>
                                </a:rPr>
                                <m:t>−</m:t>
                              </m:r>
                              <m:d>
                                <m:dPr>
                                  <m:ctrlPr>
                                    <a:rPr kumimoji="1" lang="en-US" altLang="ja-JP" b="1" i="1" smtClean="0">
                                      <a:latin typeface="Cambria Math"/>
                                    </a:rPr>
                                  </m:ctrlPr>
                                </m:dPr>
                                <m:e>
                                  <m:r>
                                    <a:rPr kumimoji="1" lang="en-US" altLang="ja-JP" b="1" i="0" smtClean="0">
                                      <a:latin typeface="Cambria Math"/>
                                    </a:rPr>
                                    <m:t>𝚪</m:t>
                                  </m:r>
                                  <m:r>
                                    <a:rPr kumimoji="1" lang="en-US" altLang="ja-JP" b="1" i="1" smtClean="0">
                                      <a:latin typeface="Cambria Math"/>
                                    </a:rPr>
                                    <m:t>+</m:t>
                                  </m:r>
                                  <m:r>
                                    <a:rPr kumimoji="1" lang="en-US" altLang="ja-JP" b="1" i="0" smtClean="0">
                                      <a:latin typeface="Cambria Math"/>
                                    </a:rPr>
                                    <m:t>𝐈</m:t>
                                  </m:r>
                                </m:e>
                              </m:d>
                            </m:e>
                            <m:sup>
                              <m:r>
                                <a:rPr kumimoji="1" lang="en-US" altLang="ja-JP" b="0" i="0" smtClean="0">
                                  <a:latin typeface="Cambria Math"/>
                                </a:rPr>
                                <m:t>−</m:t>
                              </m:r>
                              <m:f>
                                <m:fPr>
                                  <m:ctrlPr>
                                    <a:rPr kumimoji="1" lang="en-US" altLang="ja-JP" i="1" smtClean="0">
                                      <a:latin typeface="Cambria Math"/>
                                    </a:rPr>
                                  </m:ctrlPr>
                                </m:fPr>
                                <m:num>
                                  <m:r>
                                    <a:rPr kumimoji="1" lang="en-US" altLang="ja-JP" b="0" i="0" smtClean="0">
                                      <a:latin typeface="Cambria Math"/>
                                    </a:rPr>
                                    <m:t>1</m:t>
                                  </m:r>
                                </m:num>
                                <m:den>
                                  <m:r>
                                    <a:rPr kumimoji="1" lang="en-US" altLang="ja-JP" b="0" i="0" smtClean="0">
                                      <a:latin typeface="Cambria Math"/>
                                    </a:rPr>
                                    <m:t>2</m:t>
                                  </m:r>
                                </m:den>
                              </m:f>
                            </m:sup>
                          </m:sSup>
                        </m:e>
                      </m:d>
                      <m:sSup>
                        <m:sSupPr>
                          <m:ctrlPr>
                            <a:rPr kumimoji="1" lang="en-US" altLang="ja-JP" b="0" i="1" smtClean="0">
                              <a:latin typeface="Cambria Math"/>
                            </a:rPr>
                          </m:ctrlPr>
                        </m:sSupPr>
                        <m:e>
                          <m:r>
                            <a:rPr kumimoji="1" lang="en-US" altLang="ja-JP" b="1" i="0" smtClean="0">
                              <a:latin typeface="Cambria Math"/>
                            </a:rPr>
                            <m:t>𝚪</m:t>
                          </m:r>
                        </m:e>
                        <m:sup>
                          <m:r>
                            <a:rPr kumimoji="1" lang="en-US" altLang="ja-JP" b="0" i="1" smtClean="0">
                              <a:latin typeface="Cambria Math"/>
                            </a:rPr>
                            <m:t>−1</m:t>
                          </m:r>
                        </m:sup>
                      </m:sSup>
                      <m:sSup>
                        <m:sSupPr>
                          <m:ctrlPr>
                            <a:rPr kumimoji="1" lang="en-US" altLang="ja-JP" b="1" i="1" smtClean="0">
                              <a:latin typeface="Cambria Math"/>
                            </a:rPr>
                          </m:ctrlPr>
                        </m:sSupPr>
                        <m:e>
                          <m:r>
                            <a:rPr kumimoji="1" lang="en-US" altLang="ja-JP" b="1" i="0" smtClean="0">
                              <a:latin typeface="Cambria Math"/>
                            </a:rPr>
                            <m:t>𝐂</m:t>
                          </m:r>
                        </m:e>
                        <m:sup>
                          <m:r>
                            <a:rPr kumimoji="1" lang="en-US" altLang="ja-JP" b="1" i="0" smtClean="0">
                              <a:latin typeface="Cambria Math"/>
                            </a:rPr>
                            <m:t>𝐓</m:t>
                          </m:r>
                        </m:sup>
                      </m:sSup>
                      <m:sSup>
                        <m:sSupPr>
                          <m:ctrlPr>
                            <a:rPr kumimoji="1" lang="en-US" altLang="ja-JP" b="1" i="1" smtClean="0">
                              <a:latin typeface="Cambria Math"/>
                            </a:rPr>
                          </m:ctrlPr>
                        </m:sSupPr>
                        <m:e>
                          <m:d>
                            <m:dPr>
                              <m:ctrlPr>
                                <a:rPr kumimoji="1" lang="en-US" altLang="ja-JP" b="1" i="1" smtClean="0">
                                  <a:latin typeface="Cambria Math"/>
                                </a:rPr>
                              </m:ctrlPr>
                            </m:dPr>
                            <m:e>
                              <m:r>
                                <a:rPr kumimoji="1" lang="en-US" altLang="ja-JP" b="1" i="0" smtClean="0">
                                  <a:latin typeface="Cambria Math"/>
                                </a:rPr>
                                <m:t>𝐇𝐙</m:t>
                              </m:r>
                            </m:e>
                          </m:d>
                        </m:e>
                        <m:sup>
                          <m:r>
                            <a:rPr kumimoji="1" lang="en-US" altLang="ja-JP" b="1" i="0" smtClean="0">
                              <a:latin typeface="Cambria Math"/>
                            </a:rPr>
                            <m:t>𝐓</m:t>
                          </m:r>
                        </m:sup>
                      </m:sSup>
                      <m:sSup>
                        <m:sSupPr>
                          <m:ctrlPr>
                            <a:rPr kumimoji="1" lang="en-US" altLang="ja-JP" b="1" i="1" smtClean="0">
                              <a:latin typeface="Cambria Math"/>
                            </a:rPr>
                          </m:ctrlPr>
                        </m:sSupPr>
                        <m:e>
                          <m:r>
                            <a:rPr kumimoji="1" lang="en-US" altLang="ja-JP" b="1" i="0" smtClean="0">
                              <a:latin typeface="Cambria Math"/>
                            </a:rPr>
                            <m:t>𝐑</m:t>
                          </m:r>
                        </m:e>
                        <m:sup>
                          <m:r>
                            <a:rPr kumimoji="1" lang="en-US" altLang="ja-JP" b="0" i="1" smtClean="0">
                              <a:latin typeface="Cambria Math"/>
                            </a:rPr>
                            <m:t>−1</m:t>
                          </m:r>
                        </m:sup>
                      </m:sSup>
                      <m:r>
                        <a:rPr kumimoji="1" lang="en-US" altLang="ja-JP" b="1" i="1" smtClean="0">
                          <a:latin typeface="Cambria Math"/>
                        </a:rPr>
                        <m:t>(</m:t>
                      </m:r>
                      <m:r>
                        <a:rPr kumimoji="1" lang="en-US" altLang="ja-JP" b="1" i="0" smtClean="0">
                          <a:latin typeface="Cambria Math"/>
                        </a:rPr>
                        <m:t>𝐇𝐙</m:t>
                      </m:r>
                      <m:r>
                        <a:rPr kumimoji="1" lang="en-US" altLang="ja-JP" b="0" i="1" smtClean="0">
                          <a:latin typeface="Cambria Math"/>
                        </a:rPr>
                        <m:t>)</m:t>
                      </m:r>
                    </m:oMath>
                  </m:oMathPara>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864841" y="1916832"/>
                <a:ext cx="5198291" cy="917431"/>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251520" y="2924944"/>
                <a:ext cx="8568952" cy="1227516"/>
              </a:xfrm>
              <a:prstGeom prst="rect">
                <a:avLst/>
              </a:prstGeom>
              <a:noFill/>
            </p:spPr>
            <p:txBody>
              <a:bodyPr wrap="square" rtlCol="0">
                <a:spAutoFit/>
              </a:bodyPr>
              <a:lstStyle/>
              <a:p>
                <a:r>
                  <a:rPr kumimoji="1" lang="en-US" altLang="ja-JP" dirty="0" smtClean="0"/>
                  <a:t>Where </a:t>
                </a:r>
                <a14:m>
                  <m:oMath xmlns:m="http://schemas.openxmlformats.org/officeDocument/2006/math">
                    <m:r>
                      <a:rPr kumimoji="1" lang="en-US" altLang="ja-JP" b="1" i="0" smtClean="0">
                        <a:latin typeface="Cambria Math"/>
                      </a:rPr>
                      <m:t>𝐂</m:t>
                    </m:r>
                  </m:oMath>
                </a14:m>
                <a:r>
                  <a:rPr kumimoji="1" lang="en-US" altLang="ja-JP" dirty="0" smtClean="0"/>
                  <a:t> and </a:t>
                </a:r>
                <a14:m>
                  <m:oMath xmlns:m="http://schemas.openxmlformats.org/officeDocument/2006/math">
                    <m:r>
                      <m:rPr>
                        <m:sty m:val="p"/>
                      </m:rPr>
                      <a:rPr kumimoji="1" lang="en-US" altLang="ja-JP" b="0" i="0" smtClean="0">
                        <a:latin typeface="Cambria Math"/>
                      </a:rPr>
                      <m:t>Γ</m:t>
                    </m:r>
                  </m:oMath>
                </a14:m>
                <a:r>
                  <a:rPr kumimoji="1" lang="ja-JP" altLang="en-US" dirty="0" smtClean="0"/>
                  <a:t> </a:t>
                </a:r>
                <a:r>
                  <a:rPr kumimoji="1" lang="en-US" altLang="ja-JP" dirty="0" smtClean="0"/>
                  <a:t>are </a:t>
                </a:r>
                <a:r>
                  <a:rPr kumimoji="1" lang="en-US" altLang="ja-JP" dirty="0" err="1" smtClean="0"/>
                  <a:t>eigen</a:t>
                </a:r>
                <a:r>
                  <a:rPr kumimoji="1" lang="en-US" altLang="ja-JP" dirty="0" smtClean="0"/>
                  <a:t>-vectors and diagonal matrix with </a:t>
                </a:r>
                <a:r>
                  <a:rPr kumimoji="1" lang="en-US" altLang="ja-JP" dirty="0" err="1" smtClean="0"/>
                  <a:t>eigen</a:t>
                </a:r>
                <a:r>
                  <a:rPr kumimoji="1" lang="en-US" altLang="ja-JP" dirty="0" smtClean="0"/>
                  <a:t>-values of </a:t>
                </a:r>
                <a14:m>
                  <m:oMath xmlns:m="http://schemas.openxmlformats.org/officeDocument/2006/math">
                    <m:sSup>
                      <m:sSupPr>
                        <m:ctrlPr>
                          <a:rPr kumimoji="1" lang="en-US" altLang="ja-JP" b="1" i="1" smtClean="0">
                            <a:latin typeface="Cambria Math"/>
                          </a:rPr>
                        </m:ctrlPr>
                      </m:sSupPr>
                      <m:e>
                        <m:d>
                          <m:dPr>
                            <m:ctrlPr>
                              <a:rPr kumimoji="1" lang="en-US" altLang="ja-JP" b="1" i="1" smtClean="0">
                                <a:latin typeface="Cambria Math"/>
                              </a:rPr>
                            </m:ctrlPr>
                          </m:dPr>
                          <m:e>
                            <m:r>
                              <a:rPr kumimoji="1" lang="en-US" altLang="ja-JP" b="1" i="0" smtClean="0">
                                <a:latin typeface="Cambria Math"/>
                              </a:rPr>
                              <m:t>𝐇𝐙</m:t>
                            </m:r>
                          </m:e>
                        </m:d>
                      </m:e>
                      <m:sup>
                        <m:r>
                          <a:rPr kumimoji="1" lang="en-US" altLang="ja-JP" b="1" i="0" smtClean="0">
                            <a:latin typeface="Cambria Math"/>
                          </a:rPr>
                          <m:t>𝐓</m:t>
                        </m:r>
                      </m:sup>
                    </m:sSup>
                    <m:sSup>
                      <m:sSupPr>
                        <m:ctrlPr>
                          <a:rPr kumimoji="1" lang="en-US" altLang="ja-JP" b="1" i="1" smtClean="0">
                            <a:latin typeface="Cambria Math"/>
                          </a:rPr>
                        </m:ctrlPr>
                      </m:sSupPr>
                      <m:e>
                        <m:r>
                          <a:rPr kumimoji="1" lang="en-US" altLang="ja-JP" b="1" i="0" smtClean="0">
                            <a:latin typeface="Cambria Math"/>
                          </a:rPr>
                          <m:t>𝐑</m:t>
                        </m:r>
                      </m:e>
                      <m:sup>
                        <m:r>
                          <a:rPr kumimoji="1" lang="en-US" altLang="ja-JP" b="0" i="1" smtClean="0">
                            <a:latin typeface="Cambria Math"/>
                          </a:rPr>
                          <m:t>−1</m:t>
                        </m:r>
                      </m:sup>
                    </m:sSup>
                    <m:r>
                      <a:rPr kumimoji="1" lang="en-US" altLang="ja-JP" b="1" i="1" smtClean="0">
                        <a:latin typeface="Cambria Math"/>
                      </a:rPr>
                      <m:t>(</m:t>
                    </m:r>
                    <m:r>
                      <a:rPr kumimoji="1" lang="en-US" altLang="ja-JP" b="1" i="0" smtClean="0">
                        <a:latin typeface="Cambria Math"/>
                      </a:rPr>
                      <m:t>𝐇𝐙</m:t>
                    </m:r>
                    <m:r>
                      <a:rPr kumimoji="1" lang="en-US" altLang="ja-JP" b="1" i="1" smtClean="0">
                        <a:latin typeface="Cambria Math"/>
                      </a:rPr>
                      <m:t>)</m:t>
                    </m:r>
                  </m:oMath>
                </a14:m>
                <a:r>
                  <a:rPr kumimoji="1" lang="en-US" altLang="ja-JP" dirty="0" smtClean="0"/>
                  <a:t>. </a:t>
                </a:r>
                <a:r>
                  <a:rPr kumimoji="1" lang="en-US" altLang="ja-JP" i="1" dirty="0" smtClean="0">
                    <a:latin typeface="Times New Roman" panose="02020603050405020304" pitchFamily="18" charset="0"/>
                    <a:cs typeface="Times New Roman" panose="02020603050405020304" pitchFamily="18" charset="0"/>
                  </a:rPr>
                  <a:t>H</a:t>
                </a:r>
                <a:r>
                  <a:rPr kumimoji="1" lang="en-US" altLang="ja-JP" dirty="0" smtClean="0"/>
                  <a:t> is observation operator, </a:t>
                </a:r>
                <a:r>
                  <a:rPr kumimoji="1" lang="en-US" altLang="ja-JP" b="1" dirty="0" smtClean="0">
                    <a:latin typeface="Times New Roman" panose="02020603050405020304" pitchFamily="18" charset="0"/>
                    <a:cs typeface="Times New Roman" panose="02020603050405020304" pitchFamily="18" charset="0"/>
                  </a:rPr>
                  <a:t>R</a:t>
                </a:r>
                <a:r>
                  <a:rPr kumimoji="1" lang="en-US" altLang="ja-JP" dirty="0" smtClean="0"/>
                  <a:t> is observation erro</a:t>
                </a:r>
                <a:r>
                  <a:rPr lang="en-US" altLang="ja-JP" dirty="0" smtClean="0"/>
                  <a:t>r covariance, </a:t>
                </a:r>
                <a14:m>
                  <m:oMath xmlns:m="http://schemas.openxmlformats.org/officeDocument/2006/math">
                    <m:sSub>
                      <m:sSubPr>
                        <m:ctrlPr>
                          <a:rPr lang="en-US" altLang="ja-JP" b="0" i="1" smtClean="0">
                            <a:latin typeface="Cambria Math"/>
                          </a:rPr>
                        </m:ctrlPr>
                      </m:sSubPr>
                      <m:e>
                        <m:r>
                          <a:rPr lang="en-US" altLang="ja-JP" b="1" i="0" smtClean="0">
                            <a:latin typeface="Cambria Math"/>
                          </a:rPr>
                          <m:t>𝐱</m:t>
                        </m:r>
                      </m:e>
                      <m:sub>
                        <m:r>
                          <a:rPr lang="en-US" altLang="ja-JP" b="0" i="1" smtClean="0">
                            <a:latin typeface="Cambria Math"/>
                          </a:rPr>
                          <m:t>𝑎</m:t>
                        </m:r>
                      </m:sub>
                    </m:sSub>
                  </m:oMath>
                </a14:m>
                <a:r>
                  <a:rPr kumimoji="1" lang="en-US" altLang="ja-JP" dirty="0" smtClean="0"/>
                  <a:t>and </a:t>
                </a:r>
                <a14:m>
                  <m:oMath xmlns:m="http://schemas.openxmlformats.org/officeDocument/2006/math">
                    <m:sSub>
                      <m:sSubPr>
                        <m:ctrlPr>
                          <a:rPr kumimoji="1" lang="en-US" altLang="ja-JP" b="0" i="1" smtClean="0">
                            <a:latin typeface="Cambria Math"/>
                          </a:rPr>
                        </m:ctrlPr>
                      </m:sSubPr>
                      <m:e>
                        <m:r>
                          <a:rPr kumimoji="1" lang="en-US" altLang="ja-JP" b="1" i="0" smtClean="0">
                            <a:latin typeface="Cambria Math"/>
                          </a:rPr>
                          <m:t>𝐱</m:t>
                        </m:r>
                      </m:e>
                      <m:sub>
                        <m:r>
                          <a:rPr kumimoji="1" lang="en-US" altLang="ja-JP" b="0" i="1" smtClean="0">
                            <a:latin typeface="Cambria Math"/>
                          </a:rPr>
                          <m:t>𝑓</m:t>
                        </m:r>
                      </m:sub>
                    </m:sSub>
                  </m:oMath>
                </a14:m>
                <a:r>
                  <a:rPr kumimoji="1" lang="en-US" altLang="ja-JP" dirty="0" smtClean="0"/>
                  <a:t>are the analysis and the first guess and overbar represents ensemble mean.</a:t>
                </a:r>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51520" y="2924944"/>
                <a:ext cx="8568952" cy="1227516"/>
              </a:xfrm>
              <a:prstGeom prst="rect">
                <a:avLst/>
              </a:prstGeom>
              <a:blipFill rotWithShape="1">
                <a:blip r:embed="rId6"/>
                <a:stretch>
                  <a:fillRect l="-569" t="-2488" b="-7463"/>
                </a:stretch>
              </a:blipFill>
            </p:spPr>
            <p:txBody>
              <a:bodyPr/>
              <a:lstStyle/>
              <a:p>
                <a:r>
                  <a:rPr lang="ja-JP" altLang="en-US">
                    <a:noFill/>
                  </a:rPr>
                  <a:t> </a:t>
                </a:r>
              </a:p>
            </p:txBody>
          </p:sp>
        </mc:Fallback>
      </mc:AlternateContent>
      <p:sp>
        <p:nvSpPr>
          <p:cNvPr id="18" name="テキスト ボックス 17"/>
          <p:cNvSpPr txBox="1"/>
          <p:nvPr/>
        </p:nvSpPr>
        <p:spPr>
          <a:xfrm>
            <a:off x="7380312" y="1566084"/>
            <a:ext cx="792088"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9" name="テキスト ボックス 18"/>
          <p:cNvSpPr txBox="1"/>
          <p:nvPr/>
        </p:nvSpPr>
        <p:spPr>
          <a:xfrm>
            <a:off x="7380312" y="2123564"/>
            <a:ext cx="792088"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20" name="テキスト ボックス 19"/>
          <p:cNvSpPr txBox="1"/>
          <p:nvPr/>
        </p:nvSpPr>
        <p:spPr>
          <a:xfrm>
            <a:off x="251520" y="4293096"/>
            <a:ext cx="8784976" cy="369332"/>
          </a:xfrm>
          <a:prstGeom prst="rect">
            <a:avLst/>
          </a:prstGeom>
          <a:noFill/>
        </p:spPr>
        <p:txBody>
          <a:bodyPr wrap="square" rtlCol="0">
            <a:spAutoFit/>
          </a:bodyPr>
          <a:lstStyle/>
          <a:p>
            <a:r>
              <a:rPr kumimoji="1" lang="en-US" altLang="ja-JP" dirty="0" smtClean="0"/>
              <a:t>Using the second line of (2), </a:t>
            </a:r>
            <a:r>
              <a:rPr kumimoji="1" lang="en-US" altLang="ja-JP" i="1" dirty="0" smtClean="0">
                <a:latin typeface="Times New Roman" panose="02020603050405020304" pitchFamily="18" charset="0"/>
                <a:cs typeface="Times New Roman" panose="02020603050405020304" pitchFamily="18" charset="0"/>
              </a:rPr>
              <a:t>K</a:t>
            </a:r>
            <a:r>
              <a:rPr kumimoji="1" lang="en-US" altLang="ja-JP" dirty="0" smtClean="0"/>
              <a:t> member analysis perturbations are approximated with</a:t>
            </a:r>
            <a:endParaRPr kumimoji="1" lang="ja-JP" altLang="en-US" dirty="0"/>
          </a:p>
        </p:txBody>
      </p:sp>
      <mc:AlternateContent xmlns:mc="http://schemas.openxmlformats.org/markup-compatibility/2006" xmlns:a14="http://schemas.microsoft.com/office/drawing/2010/main">
        <mc:Choice Requires="a14">
          <p:sp>
            <p:nvSpPr>
              <p:cNvPr id="21" name="正方形/長方形 20"/>
              <p:cNvSpPr/>
              <p:nvPr/>
            </p:nvSpPr>
            <p:spPr>
              <a:xfrm>
                <a:off x="1864842" y="4662428"/>
                <a:ext cx="5394169" cy="537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b="1" i="1" smtClean="0">
                              <a:latin typeface="Cambria Math"/>
                            </a:rPr>
                          </m:ctrlPr>
                        </m:sSubPr>
                        <m:e>
                          <m:r>
                            <a:rPr lang="en-US" altLang="ja-JP" b="1">
                              <a:latin typeface="Cambria Math"/>
                            </a:rPr>
                            <m:t>𝐗</m:t>
                          </m:r>
                        </m:e>
                        <m:sub>
                          <m:r>
                            <a:rPr lang="en-US" altLang="ja-JP" b="0" i="1" smtClean="0">
                              <a:latin typeface="Cambria Math"/>
                            </a:rPr>
                            <m:t>𝑎</m:t>
                          </m:r>
                        </m:sub>
                      </m:sSub>
                      <m:r>
                        <a:rPr lang="en-US" altLang="ja-JP" b="1" smtClean="0">
                          <a:latin typeface="Cambria Math"/>
                        </a:rPr>
                        <m:t>=</m:t>
                      </m:r>
                      <m:sSub>
                        <m:sSubPr>
                          <m:ctrlPr>
                            <a:rPr lang="en-US" altLang="ja-JP" b="1" i="1" smtClean="0">
                              <a:latin typeface="Cambria Math"/>
                            </a:rPr>
                          </m:ctrlPr>
                        </m:sSubPr>
                        <m:e>
                          <m:r>
                            <a:rPr lang="en-US" altLang="ja-JP" b="1" i="0" smtClean="0">
                              <a:latin typeface="Cambria Math"/>
                            </a:rPr>
                            <m:t>𝐗</m:t>
                          </m:r>
                        </m:e>
                        <m:sub>
                          <m:r>
                            <a:rPr lang="en-US" altLang="ja-JP" b="0" i="1" smtClean="0">
                              <a:latin typeface="Cambria Math"/>
                            </a:rPr>
                            <m:t>𝑓</m:t>
                          </m:r>
                        </m:sub>
                      </m:sSub>
                      <m:r>
                        <a:rPr lang="en-US" altLang="ja-JP" b="1">
                          <a:latin typeface="Cambria Math"/>
                        </a:rPr>
                        <m:t>−</m:t>
                      </m:r>
                      <m:r>
                        <a:rPr lang="en-US" altLang="ja-JP" b="0" i="1" smtClean="0">
                          <a:latin typeface="Cambria Math"/>
                        </a:rPr>
                        <m:t>𝛼</m:t>
                      </m:r>
                      <m:r>
                        <a:rPr lang="en-US" altLang="ja-JP" b="1">
                          <a:latin typeface="Cambria Math"/>
                        </a:rPr>
                        <m:t>𝐂</m:t>
                      </m:r>
                      <m:d>
                        <m:dPr>
                          <m:begChr m:val="["/>
                          <m:endChr m:val="]"/>
                          <m:ctrlPr>
                            <a:rPr lang="en-US" altLang="ja-JP" b="1" i="1">
                              <a:latin typeface="Cambria Math"/>
                            </a:rPr>
                          </m:ctrlPr>
                        </m:dPr>
                        <m:e>
                          <m:sSup>
                            <m:sSupPr>
                              <m:ctrlPr>
                                <a:rPr lang="en-US" altLang="ja-JP" b="1" i="1">
                                  <a:latin typeface="Cambria Math"/>
                                </a:rPr>
                              </m:ctrlPr>
                            </m:sSupPr>
                            <m:e>
                              <m:r>
                                <a:rPr lang="en-US" altLang="ja-JP" b="1">
                                  <a:latin typeface="Cambria Math"/>
                                </a:rPr>
                                <m:t>𝐈</m:t>
                              </m:r>
                              <m:r>
                                <a:rPr lang="en-US" altLang="ja-JP" b="1">
                                  <a:latin typeface="Cambria Math"/>
                                </a:rPr>
                                <m:t>−</m:t>
                              </m:r>
                              <m:d>
                                <m:dPr>
                                  <m:ctrlPr>
                                    <a:rPr lang="en-US" altLang="ja-JP" b="1" i="1">
                                      <a:latin typeface="Cambria Math"/>
                                    </a:rPr>
                                  </m:ctrlPr>
                                </m:dPr>
                                <m:e>
                                  <m:r>
                                    <a:rPr lang="en-US" altLang="ja-JP" b="1">
                                      <a:latin typeface="Cambria Math"/>
                                    </a:rPr>
                                    <m:t>𝚪</m:t>
                                  </m:r>
                                  <m:r>
                                    <a:rPr lang="en-US" altLang="ja-JP" b="1" i="1">
                                      <a:latin typeface="Cambria Math"/>
                                    </a:rPr>
                                    <m:t>+</m:t>
                                  </m:r>
                                  <m:r>
                                    <a:rPr lang="en-US" altLang="ja-JP" b="1">
                                      <a:latin typeface="Cambria Math"/>
                                    </a:rPr>
                                    <m:t>𝐈</m:t>
                                  </m:r>
                                </m:e>
                              </m:d>
                            </m:e>
                            <m:sup>
                              <m:r>
                                <a:rPr lang="en-US" altLang="ja-JP">
                                  <a:latin typeface="Cambria Math"/>
                                </a:rPr>
                                <m:t>−</m:t>
                              </m:r>
                              <m:f>
                                <m:fPr>
                                  <m:ctrlPr>
                                    <a:rPr lang="en-US" altLang="ja-JP" i="1">
                                      <a:latin typeface="Cambria Math"/>
                                    </a:rPr>
                                  </m:ctrlPr>
                                </m:fPr>
                                <m:num>
                                  <m:r>
                                    <a:rPr lang="en-US" altLang="ja-JP">
                                      <a:latin typeface="Cambria Math"/>
                                    </a:rPr>
                                    <m:t>1</m:t>
                                  </m:r>
                                </m:num>
                                <m:den>
                                  <m:r>
                                    <a:rPr lang="en-US" altLang="ja-JP">
                                      <a:latin typeface="Cambria Math"/>
                                    </a:rPr>
                                    <m:t>2</m:t>
                                  </m:r>
                                </m:den>
                              </m:f>
                            </m:sup>
                          </m:sSup>
                        </m:e>
                      </m:d>
                      <m:sSup>
                        <m:sSupPr>
                          <m:ctrlPr>
                            <a:rPr lang="en-US" altLang="ja-JP" i="1">
                              <a:latin typeface="Cambria Math"/>
                            </a:rPr>
                          </m:ctrlPr>
                        </m:sSupPr>
                        <m:e>
                          <m:r>
                            <a:rPr lang="en-US" altLang="ja-JP" b="1">
                              <a:latin typeface="Cambria Math"/>
                            </a:rPr>
                            <m:t>𝚪</m:t>
                          </m:r>
                        </m:e>
                        <m:sup>
                          <m:r>
                            <a:rPr lang="en-US" altLang="ja-JP" i="1">
                              <a:latin typeface="Cambria Math"/>
                            </a:rPr>
                            <m:t>−1</m:t>
                          </m:r>
                        </m:sup>
                      </m:sSup>
                      <m:sSup>
                        <m:sSupPr>
                          <m:ctrlPr>
                            <a:rPr lang="en-US" altLang="ja-JP" b="1" i="1">
                              <a:latin typeface="Cambria Math"/>
                            </a:rPr>
                          </m:ctrlPr>
                        </m:sSupPr>
                        <m:e>
                          <m:r>
                            <a:rPr lang="en-US" altLang="ja-JP" b="1">
                              <a:latin typeface="Cambria Math"/>
                            </a:rPr>
                            <m:t>𝐂</m:t>
                          </m:r>
                        </m:e>
                        <m:sup>
                          <m:r>
                            <a:rPr lang="en-US" altLang="ja-JP" b="1">
                              <a:latin typeface="Cambria Math"/>
                            </a:rPr>
                            <m:t>𝐓</m:t>
                          </m:r>
                        </m:sup>
                      </m:sSup>
                      <m:sSup>
                        <m:sSupPr>
                          <m:ctrlPr>
                            <a:rPr lang="en-US" altLang="ja-JP" b="1" i="1">
                              <a:latin typeface="Cambria Math"/>
                            </a:rPr>
                          </m:ctrlPr>
                        </m:sSupPr>
                        <m:e>
                          <m:d>
                            <m:dPr>
                              <m:ctrlPr>
                                <a:rPr lang="en-US" altLang="ja-JP" b="1" i="1">
                                  <a:latin typeface="Cambria Math"/>
                                </a:rPr>
                              </m:ctrlPr>
                            </m:dPr>
                            <m:e>
                              <m:r>
                                <a:rPr lang="en-US" altLang="ja-JP" b="1">
                                  <a:latin typeface="Cambria Math"/>
                                </a:rPr>
                                <m:t>𝐇𝐙</m:t>
                              </m:r>
                            </m:e>
                          </m:d>
                        </m:e>
                        <m:sup>
                          <m:r>
                            <a:rPr lang="en-US" altLang="ja-JP" b="1">
                              <a:latin typeface="Cambria Math"/>
                            </a:rPr>
                            <m:t>𝐓</m:t>
                          </m:r>
                        </m:sup>
                      </m:sSup>
                      <m:sSup>
                        <m:sSupPr>
                          <m:ctrlPr>
                            <a:rPr lang="en-US" altLang="ja-JP" b="1" i="1">
                              <a:latin typeface="Cambria Math"/>
                            </a:rPr>
                          </m:ctrlPr>
                        </m:sSupPr>
                        <m:e>
                          <m:r>
                            <a:rPr lang="en-US" altLang="ja-JP" b="1">
                              <a:latin typeface="Cambria Math"/>
                            </a:rPr>
                            <m:t>𝐑</m:t>
                          </m:r>
                        </m:e>
                        <m:sup>
                          <m:r>
                            <a:rPr lang="en-US" altLang="ja-JP" i="1">
                              <a:latin typeface="Cambria Math"/>
                            </a:rPr>
                            <m:t>−1</m:t>
                          </m:r>
                        </m:sup>
                      </m:sSup>
                      <m:r>
                        <a:rPr lang="en-US" altLang="ja-JP" b="1" i="1">
                          <a:latin typeface="Cambria Math"/>
                        </a:rPr>
                        <m:t>(</m:t>
                      </m:r>
                      <m:r>
                        <a:rPr lang="en-US" altLang="ja-JP" b="1">
                          <a:latin typeface="Cambria Math"/>
                        </a:rPr>
                        <m:t>𝐇</m:t>
                      </m:r>
                      <m:sSub>
                        <m:sSubPr>
                          <m:ctrlPr>
                            <a:rPr lang="en-US" altLang="ja-JP" b="0" i="1" smtClean="0">
                              <a:latin typeface="Cambria Math"/>
                            </a:rPr>
                          </m:ctrlPr>
                        </m:sSubPr>
                        <m:e>
                          <m:r>
                            <a:rPr lang="en-US" altLang="ja-JP" b="1" i="0" smtClean="0">
                              <a:latin typeface="Cambria Math"/>
                            </a:rPr>
                            <m:t>𝐗</m:t>
                          </m:r>
                        </m:e>
                        <m:sub>
                          <m:r>
                            <a:rPr lang="en-US" altLang="ja-JP" b="0" i="1" smtClean="0">
                              <a:latin typeface="Cambria Math"/>
                            </a:rPr>
                            <m:t>𝑓</m:t>
                          </m:r>
                        </m:sub>
                      </m:sSub>
                      <m:r>
                        <a:rPr lang="en-US" altLang="ja-JP" b="0" i="1">
                          <a:latin typeface="Cambria Math"/>
                        </a:rPr>
                        <m:t>)</m:t>
                      </m:r>
                    </m:oMath>
                  </m:oMathPara>
                </a14:m>
                <a:endParaRPr lang="ja-JP" altLang="en-US"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1864842" y="4662428"/>
                <a:ext cx="5394169" cy="537135"/>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251520" y="5199563"/>
                <a:ext cx="8784976" cy="923330"/>
              </a:xfrm>
              <a:prstGeom prst="rect">
                <a:avLst/>
              </a:prstGeom>
              <a:noFill/>
            </p:spPr>
            <p:txBody>
              <a:bodyPr wrap="square" rtlCol="0">
                <a:spAutoFit/>
              </a:bodyPr>
              <a:lstStyle/>
              <a:p>
                <a14:m>
                  <m:oMath xmlns:m="http://schemas.openxmlformats.org/officeDocument/2006/math">
                    <m:r>
                      <a:rPr kumimoji="1" lang="en-US" altLang="ja-JP" b="0" i="1" smtClean="0">
                        <a:latin typeface="Cambria Math"/>
                      </a:rPr>
                      <m:t>𝑎</m:t>
                    </m:r>
                  </m:oMath>
                </a14:m>
                <a:r>
                  <a:rPr kumimoji="1" lang="en-US" altLang="ja-JP" dirty="0" smtClean="0"/>
                  <a:t>is </a:t>
                </a:r>
                <a:r>
                  <a:rPr kumimoji="1" lang="en-US" altLang="ja-JP" dirty="0" smtClean="0">
                    <a:solidFill>
                      <a:srgbClr val="FF0000"/>
                    </a:solidFill>
                  </a:rPr>
                  <a:t>inherent inflation parameter</a:t>
                </a:r>
                <a:r>
                  <a:rPr kumimoji="1" lang="en-US" altLang="ja-JP" dirty="0" smtClean="0"/>
                  <a:t> to compensate the underestimation of analysis variance by using </a:t>
                </a:r>
                <a:r>
                  <a:rPr kumimoji="1" lang="en-US" altLang="ja-JP" i="1" dirty="0" smtClean="0">
                    <a:latin typeface="Times New Roman" panose="02020603050405020304" pitchFamily="18" charset="0"/>
                    <a:cs typeface="Times New Roman" panose="02020603050405020304" pitchFamily="18" charset="0"/>
                  </a:rPr>
                  <a:t>K</a:t>
                </a:r>
                <a:r>
                  <a:rPr kumimoji="1" lang="en-US" altLang="ja-JP" dirty="0" smtClean="0"/>
                  <a:t> member ensembles not </a:t>
                </a:r>
                <a:r>
                  <a:rPr kumimoji="1" lang="en-US" altLang="ja-JP" i="1" dirty="0" smtClean="0">
                    <a:latin typeface="Times New Roman" panose="02020603050405020304" pitchFamily="18" charset="0"/>
                    <a:cs typeface="Times New Roman" panose="02020603050405020304" pitchFamily="18" charset="0"/>
                  </a:rPr>
                  <a:t>K</a:t>
                </a:r>
                <a:r>
                  <a:rPr kumimoji="1" lang="en-US" altLang="ja-JP" dirty="0" smtClean="0"/>
                  <a:t> x </a:t>
                </a:r>
                <a:r>
                  <a:rPr kumimoji="1" lang="en-US" altLang="ja-JP" i="1" dirty="0" smtClean="0">
                    <a:latin typeface="Times New Roman" panose="02020603050405020304" pitchFamily="18" charset="0"/>
                    <a:cs typeface="Times New Roman" panose="02020603050405020304" pitchFamily="18" charset="0"/>
                  </a:rPr>
                  <a:t>L</a:t>
                </a:r>
                <a:r>
                  <a:rPr kumimoji="1" lang="en-US" altLang="ja-JP" dirty="0" smtClean="0"/>
                  <a:t> member ensembles.</a:t>
                </a:r>
              </a:p>
              <a:p>
                <a:pPr marL="285750" indent="-285750">
                  <a:buFont typeface="Wingdings" panose="05000000000000000000" pitchFamily="2" charset="2"/>
                  <a:buChar char="Ø"/>
                </a:pPr>
                <a:r>
                  <a:rPr lang="en-US" altLang="ja-JP" dirty="0" smtClean="0">
                    <a:solidFill>
                      <a:srgbClr val="FF0000"/>
                    </a:solidFill>
                  </a:rPr>
                  <a:t>This factor is not considered at this point (</a:t>
                </a:r>
                <a14:m>
                  <m:oMath xmlns:m="http://schemas.openxmlformats.org/officeDocument/2006/math">
                    <m:r>
                      <a:rPr lang="en-US" altLang="ja-JP" b="0" i="1" smtClean="0">
                        <a:solidFill>
                          <a:srgbClr val="FF0000"/>
                        </a:solidFill>
                        <a:latin typeface="Cambria Math"/>
                      </a:rPr>
                      <m:t>𝛼</m:t>
                    </m:r>
                  </m:oMath>
                </a14:m>
                <a:r>
                  <a:rPr lang="en-US" altLang="ja-JP" dirty="0" smtClean="0">
                    <a:solidFill>
                      <a:srgbClr val="FF0000"/>
                    </a:solidFill>
                  </a:rPr>
                  <a:t>=1).</a:t>
                </a:r>
                <a:endParaRPr kumimoji="1" lang="ja-JP" altLang="en-US" dirty="0">
                  <a:solidFill>
                    <a:srgbClr val="FF000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51520" y="5199563"/>
                <a:ext cx="8784976" cy="923330"/>
              </a:xfrm>
              <a:prstGeom prst="rect">
                <a:avLst/>
              </a:prstGeom>
              <a:blipFill rotWithShape="1">
                <a:blip r:embed="rId8"/>
                <a:stretch>
                  <a:fillRect l="-555" t="-3311" b="-9934"/>
                </a:stretch>
              </a:blipFill>
            </p:spPr>
            <p:txBody>
              <a:bodyPr/>
              <a:lstStyle/>
              <a:p>
                <a:r>
                  <a:rPr lang="ja-JP" altLang="en-US">
                    <a:noFill/>
                  </a:rPr>
                  <a:t> </a:t>
                </a:r>
              </a:p>
            </p:txBody>
          </p:sp>
        </mc:Fallback>
      </mc:AlternateContent>
      <p:sp>
        <p:nvSpPr>
          <p:cNvPr id="23" name="テキスト ボックス 22"/>
          <p:cNvSpPr txBox="1"/>
          <p:nvPr/>
        </p:nvSpPr>
        <p:spPr>
          <a:xfrm>
            <a:off x="7380312" y="4787860"/>
            <a:ext cx="792088"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24" name="テキスト ボックス 23"/>
          <p:cNvSpPr txBox="1"/>
          <p:nvPr/>
        </p:nvSpPr>
        <p:spPr>
          <a:xfrm>
            <a:off x="6876256" y="2492896"/>
            <a:ext cx="1944216" cy="369332"/>
          </a:xfrm>
          <a:prstGeom prst="rect">
            <a:avLst/>
          </a:prstGeom>
          <a:noFill/>
        </p:spPr>
        <p:txBody>
          <a:bodyPr wrap="square" rtlCol="0">
            <a:spAutoFit/>
          </a:bodyPr>
          <a:lstStyle/>
          <a:p>
            <a:r>
              <a:rPr kumimoji="1" lang="en-US" altLang="ja-JP" dirty="0" smtClean="0">
                <a:sym typeface="Wingdings" panose="05000000000000000000" pitchFamily="2" charset="2"/>
              </a:rPr>
              <a:t> Gain form</a:t>
            </a:r>
            <a:endParaRPr kumimoji="1" lang="ja-JP" altLang="en-US" dirty="0"/>
          </a:p>
        </p:txBody>
      </p:sp>
    </p:spTree>
    <p:extLst>
      <p:ext uri="{BB962C8B-B14F-4D97-AF65-F5344CB8AC3E}">
        <p14:creationId xmlns:p14="http://schemas.microsoft.com/office/powerpoint/2010/main" val="1663252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Key aspects for implementing model space vertical localization</a:t>
            </a:r>
            <a:endParaRPr kumimoji="1" lang="ja-JP" altLang="en-US" dirty="0"/>
          </a:p>
        </p:txBody>
      </p:sp>
      <p:sp>
        <p:nvSpPr>
          <p:cNvPr id="5" name="コンテンツ プレースホルダー 4"/>
          <p:cNvSpPr>
            <a:spLocks noGrp="1"/>
          </p:cNvSpPr>
          <p:nvPr>
            <p:ph idx="1"/>
          </p:nvPr>
        </p:nvSpPr>
        <p:spPr>
          <a:xfrm>
            <a:off x="457200" y="1196753"/>
            <a:ext cx="8229600" cy="4281570"/>
          </a:xfrm>
        </p:spPr>
        <p:txBody>
          <a:bodyPr/>
          <a:lstStyle/>
          <a:p>
            <a:r>
              <a:rPr kumimoji="1" lang="en-US" altLang="ja-JP" sz="2800" dirty="0" smtClean="0"/>
              <a:t>Model space localization is applied to the vertical localization.</a:t>
            </a:r>
          </a:p>
          <a:p>
            <a:pPr lvl="1"/>
            <a:r>
              <a:rPr lang="en-US" altLang="ja-JP" sz="2400" dirty="0" smtClean="0"/>
              <a:t>Horizontal (and temporal) localization is not changed</a:t>
            </a:r>
          </a:p>
          <a:p>
            <a:r>
              <a:rPr kumimoji="1" lang="en-US" altLang="ja-JP" sz="2800" dirty="0" smtClean="0"/>
              <a:t>Computational costs</a:t>
            </a:r>
          </a:p>
          <a:p>
            <a:pPr lvl="1"/>
            <a:r>
              <a:rPr lang="en-US" altLang="ja-JP" sz="2400" dirty="0" smtClean="0"/>
              <a:t>Memory: require </a:t>
            </a:r>
            <a:r>
              <a:rPr lang="en-US" altLang="ja-JP" sz="2400" i="1" dirty="0" smtClean="0">
                <a:latin typeface="Times New Roman" panose="02020603050405020304" pitchFamily="18" charset="0"/>
                <a:cs typeface="Times New Roman" panose="02020603050405020304" pitchFamily="18" charset="0"/>
              </a:rPr>
              <a:t>L</a:t>
            </a:r>
            <a:r>
              <a:rPr lang="en-US" altLang="ja-JP" sz="2400" dirty="0" smtClean="0"/>
              <a:t> (number of </a:t>
            </a:r>
            <a:r>
              <a:rPr lang="en-US" altLang="ja-JP" sz="2400" dirty="0" err="1" smtClean="0"/>
              <a:t>eigen</a:t>
            </a:r>
            <a:r>
              <a:rPr lang="en-US" altLang="ja-JP" sz="2400" dirty="0" smtClean="0"/>
              <a:t>-modes) times memory space compared to observation space localization.</a:t>
            </a:r>
          </a:p>
          <a:p>
            <a:pPr lvl="1"/>
            <a:r>
              <a:rPr kumimoji="1" lang="en-US" altLang="ja-JP" sz="2400" dirty="0" smtClean="0"/>
              <a:t>Computation: require O(</a:t>
            </a:r>
            <a:r>
              <a:rPr kumimoji="1" lang="en-US" altLang="ja-JP" sz="2400" i="1" dirty="0" smtClean="0">
                <a:latin typeface="Times New Roman" panose="02020603050405020304" pitchFamily="18" charset="0"/>
                <a:cs typeface="Times New Roman" panose="02020603050405020304" pitchFamily="18" charset="0"/>
              </a:rPr>
              <a:t>L</a:t>
            </a:r>
            <a:r>
              <a:rPr kumimoji="1" lang="en-US" altLang="ja-JP" sz="2400" baseline="30000" dirty="0" smtClean="0">
                <a:latin typeface="Times New Roman" panose="02020603050405020304" pitchFamily="18" charset="0"/>
                <a:cs typeface="Times New Roman" panose="02020603050405020304" pitchFamily="18" charset="0"/>
              </a:rPr>
              <a:t>2</a:t>
            </a:r>
            <a:r>
              <a:rPr kumimoji="1" lang="en-US" altLang="ja-JP" sz="2400" dirty="0" smtClean="0"/>
              <a:t>)~O(</a:t>
            </a:r>
            <a:r>
              <a:rPr kumimoji="1" lang="en-US" altLang="ja-JP" sz="2400" i="1" dirty="0" smtClean="0">
                <a:latin typeface="Times New Roman" panose="02020603050405020304" pitchFamily="18" charset="0"/>
                <a:cs typeface="Times New Roman" panose="02020603050405020304" pitchFamily="18" charset="0"/>
              </a:rPr>
              <a:t>L</a:t>
            </a:r>
            <a:r>
              <a:rPr kumimoji="1" lang="en-US" altLang="ja-JP" sz="2400" baseline="30000" dirty="0" smtClean="0">
                <a:latin typeface="Times New Roman" panose="02020603050405020304" pitchFamily="18" charset="0"/>
                <a:cs typeface="Times New Roman" panose="02020603050405020304" pitchFamily="18" charset="0"/>
              </a:rPr>
              <a:t>3</a:t>
            </a:r>
            <a:r>
              <a:rPr kumimoji="1" lang="en-US" altLang="ja-JP" sz="2400" dirty="0" smtClean="0"/>
              <a:t>) times of computation on ETKF update</a:t>
            </a:r>
          </a:p>
          <a:p>
            <a:pPr lvl="2"/>
            <a:r>
              <a:rPr lang="en-US" altLang="ja-JP" sz="2000" dirty="0" smtClean="0"/>
              <a:t>However, whole vertical column can be updated at once so that total computation is reduced by </a:t>
            </a:r>
            <a:r>
              <a:rPr lang="en-US" altLang="ja-JP" sz="2000" dirty="0" smtClean="0">
                <a:latin typeface="Times New Roman" panose="02020603050405020304" pitchFamily="18" charset="0"/>
                <a:cs typeface="Times New Roman" panose="02020603050405020304" pitchFamily="18" charset="0"/>
              </a:rPr>
              <a:t>1</a:t>
            </a:r>
            <a:r>
              <a:rPr lang="en-US" altLang="ja-JP" sz="2000" dirty="0" smtClean="0"/>
              <a:t>/</a:t>
            </a:r>
            <a:r>
              <a:rPr lang="en-US" altLang="ja-JP" sz="2000" i="1" dirty="0" smtClean="0">
                <a:latin typeface="Times New Roman" panose="02020603050405020304" pitchFamily="18" charset="0"/>
                <a:cs typeface="Times New Roman" panose="02020603050405020304" pitchFamily="18" charset="0"/>
              </a:rPr>
              <a:t>N</a:t>
            </a:r>
            <a:r>
              <a:rPr lang="en-US" altLang="ja-JP" sz="2000" dirty="0" smtClean="0"/>
              <a:t> (number of vertical layers).</a:t>
            </a:r>
            <a:endParaRPr kumimoji="1" lang="ja-JP" altLang="en-US" sz="2000"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15</a:t>
            </a:fld>
            <a:endParaRPr lang="ja-JP" altLang="en-US" dirty="0"/>
          </a:p>
        </p:txBody>
      </p:sp>
      <p:sp>
        <p:nvSpPr>
          <p:cNvPr id="6" name="テキスト ボックス 5"/>
          <p:cNvSpPr txBox="1"/>
          <p:nvPr/>
        </p:nvSpPr>
        <p:spPr>
          <a:xfrm>
            <a:off x="395536" y="5478323"/>
            <a:ext cx="8568952" cy="830997"/>
          </a:xfrm>
          <a:prstGeom prst="rect">
            <a:avLst/>
          </a:prstGeom>
          <a:noFill/>
        </p:spPr>
        <p:txBody>
          <a:bodyPr wrap="square" rtlCol="0">
            <a:spAutoFit/>
          </a:bodyPr>
          <a:lstStyle/>
          <a:p>
            <a:r>
              <a:rPr kumimoji="1" lang="en-US" altLang="ja-JP" sz="2400" b="1" dirty="0" smtClean="0">
                <a:solidFill>
                  <a:srgbClr val="FF0000"/>
                </a:solidFill>
              </a:rPr>
              <a:t>Number of </a:t>
            </a:r>
            <a:r>
              <a:rPr kumimoji="1" lang="en-US" altLang="ja-JP" sz="2400" b="1" dirty="0" err="1" smtClean="0">
                <a:solidFill>
                  <a:srgbClr val="FF0000"/>
                </a:solidFill>
              </a:rPr>
              <a:t>eigen</a:t>
            </a:r>
            <a:r>
              <a:rPr kumimoji="1" lang="en-US" altLang="ja-JP" sz="2400" b="1" dirty="0" smtClean="0">
                <a:solidFill>
                  <a:srgbClr val="FF0000"/>
                </a:solidFill>
              </a:rPr>
              <a:t>-modes that represents the vertical localization matrix is a key for the computational cost.</a:t>
            </a:r>
            <a:endParaRPr kumimoji="1" lang="ja-JP" altLang="en-US" sz="2400" b="1" dirty="0">
              <a:solidFill>
                <a:srgbClr val="FF0000"/>
              </a:solidFill>
            </a:endParaRPr>
          </a:p>
        </p:txBody>
      </p:sp>
    </p:spTree>
    <p:extLst>
      <p:ext uri="{BB962C8B-B14F-4D97-AF65-F5344CB8AC3E}">
        <p14:creationId xmlns:p14="http://schemas.microsoft.com/office/powerpoint/2010/main" val="194825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vkva.naps.kishou.go.jp/~suuchi22/Bloc/image_locmat/locmat_n10_sig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vkva.naps.kishou.go.jp/~suuchi22/Bloc/image_locmat/locmat_n10_sig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764709"/>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vkva.naps.kishou.go.jp/~suuchi22/Bloc/image_locmat/locmat_n10_sig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7929"/>
            <a:ext cx="3810000" cy="29432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テキスト ボックス 2"/>
              <p:cNvSpPr txBox="1"/>
              <p:nvPr/>
            </p:nvSpPr>
            <p:spPr>
              <a:xfrm>
                <a:off x="539552" y="989911"/>
                <a:ext cx="1512168" cy="646331"/>
              </a:xfrm>
              <a:prstGeom prst="rect">
                <a:avLst/>
              </a:prstGeom>
              <a:noFill/>
            </p:spPr>
            <p:txBody>
              <a:bodyPr wrap="square" rtlCol="0">
                <a:spAutoFit/>
              </a:bodyPr>
              <a:lstStyle/>
              <a:p>
                <a14:m>
                  <m:oMath xmlns:m="http://schemas.openxmlformats.org/officeDocument/2006/math">
                    <m:r>
                      <a:rPr kumimoji="1" lang="en-US" altLang="ja-JP" b="0" i="1" smtClean="0">
                        <a:latin typeface="Cambria Math"/>
                      </a:rPr>
                      <m:t>𝜎</m:t>
                    </m:r>
                  </m:oMath>
                </a14:m>
                <a:r>
                  <a:rPr kumimoji="1" lang="en-US" altLang="ja-JP" dirty="0" smtClean="0"/>
                  <a:t>=0.4 scale heights</a:t>
                </a:r>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39552" y="989911"/>
                <a:ext cx="1512168" cy="646331"/>
              </a:xfrm>
              <a:prstGeom prst="rect">
                <a:avLst/>
              </a:prstGeom>
              <a:blipFill rotWithShape="1">
                <a:blip r:embed="rId5"/>
                <a:stretch>
                  <a:fillRect l="-3629" t="-4717" b="-14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355976" y="989911"/>
                <a:ext cx="1512168" cy="646331"/>
              </a:xfrm>
              <a:prstGeom prst="rect">
                <a:avLst/>
              </a:prstGeom>
              <a:noFill/>
            </p:spPr>
            <p:txBody>
              <a:bodyPr wrap="square" rtlCol="0">
                <a:spAutoFit/>
              </a:bodyPr>
              <a:lstStyle/>
              <a:p>
                <a14:m>
                  <m:oMath xmlns:m="http://schemas.openxmlformats.org/officeDocument/2006/math">
                    <m:r>
                      <a:rPr kumimoji="1" lang="en-US" altLang="ja-JP" b="0" i="1" smtClean="0">
                        <a:latin typeface="Cambria Math"/>
                      </a:rPr>
                      <m:t>𝜎</m:t>
                    </m:r>
                  </m:oMath>
                </a14:m>
                <a:r>
                  <a:rPr kumimoji="1" lang="en-US" altLang="ja-JP" dirty="0" smtClean="0"/>
                  <a:t>=0.6 scale heights</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355976" y="989911"/>
                <a:ext cx="1512168" cy="646331"/>
              </a:xfrm>
              <a:prstGeom prst="rect">
                <a:avLst/>
              </a:prstGeom>
              <a:blipFill rotWithShape="1">
                <a:blip r:embed="rId6"/>
                <a:stretch>
                  <a:fillRect l="-3629" t="-4717" b="-14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39552" y="3943980"/>
                <a:ext cx="1512168" cy="646331"/>
              </a:xfrm>
              <a:prstGeom prst="rect">
                <a:avLst/>
              </a:prstGeom>
              <a:noFill/>
            </p:spPr>
            <p:txBody>
              <a:bodyPr wrap="square" rtlCol="0">
                <a:spAutoFit/>
              </a:bodyPr>
              <a:lstStyle/>
              <a:p>
                <a14:m>
                  <m:oMath xmlns:m="http://schemas.openxmlformats.org/officeDocument/2006/math">
                    <m:r>
                      <a:rPr kumimoji="1" lang="en-US" altLang="ja-JP" b="0" i="1" smtClean="0">
                        <a:latin typeface="Cambria Math"/>
                      </a:rPr>
                      <m:t>𝜎</m:t>
                    </m:r>
                  </m:oMath>
                </a14:m>
                <a:r>
                  <a:rPr kumimoji="1" lang="en-US" altLang="ja-JP" dirty="0" smtClean="0"/>
                  <a:t>=0.8 scale heights</a:t>
                </a:r>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39552" y="3943980"/>
                <a:ext cx="1512168" cy="646331"/>
              </a:xfrm>
              <a:prstGeom prst="rect">
                <a:avLst/>
              </a:prstGeom>
              <a:blipFill rotWithShape="1">
                <a:blip r:embed="rId7"/>
                <a:stretch>
                  <a:fillRect l="-3629" t="-4717" b="-14151"/>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18085"/>
            <a:ext cx="8229600" cy="890635"/>
          </a:xfrm>
        </p:spPr>
        <p:txBody>
          <a:bodyPr/>
          <a:lstStyle/>
          <a:p>
            <a:r>
              <a:rPr lang="en-US" altLang="ja-JP" sz="4000" dirty="0" smtClean="0"/>
              <a:t>Approximation of localization matrix</a:t>
            </a:r>
            <a:endParaRPr kumimoji="1" lang="ja-JP" altLang="en-US" sz="4000" dirty="0"/>
          </a:p>
        </p:txBody>
      </p:sp>
      <p:sp>
        <p:nvSpPr>
          <p:cNvPr id="13" name="テキスト ボックス 12"/>
          <p:cNvSpPr txBox="1"/>
          <p:nvPr/>
        </p:nvSpPr>
        <p:spPr>
          <a:xfrm>
            <a:off x="3923928" y="3707934"/>
            <a:ext cx="4896544" cy="646331"/>
          </a:xfrm>
          <a:prstGeom prst="rect">
            <a:avLst/>
          </a:prstGeom>
          <a:noFill/>
        </p:spPr>
        <p:txBody>
          <a:bodyPr wrap="square" rtlCol="0">
            <a:spAutoFit/>
          </a:bodyPr>
          <a:lstStyle/>
          <a:p>
            <a:r>
              <a:rPr kumimoji="1" lang="en-US" altLang="ja-JP" dirty="0" smtClean="0"/>
              <a:t>Reconstructed localization matrices with </a:t>
            </a:r>
            <a:r>
              <a:rPr kumimoji="1" lang="en-US" altLang="ja-JP" i="1" dirty="0" smtClean="0">
                <a:latin typeface="Times New Roman" panose="02020603050405020304" pitchFamily="18" charset="0"/>
                <a:cs typeface="Times New Roman" panose="02020603050405020304" pitchFamily="18" charset="0"/>
              </a:rPr>
              <a:t>L</a:t>
            </a:r>
            <a:r>
              <a:rPr kumimoji="1" lang="en-US" altLang="ja-JP" dirty="0" smtClean="0"/>
              <a:t>=</a:t>
            </a:r>
            <a:r>
              <a:rPr kumimoji="1" lang="en-US" altLang="ja-JP" dirty="0" smtClean="0">
                <a:latin typeface="Times New Roman" panose="02020603050405020304" pitchFamily="18" charset="0"/>
                <a:cs typeface="Times New Roman" panose="02020603050405020304" pitchFamily="18" charset="0"/>
              </a:rPr>
              <a:t>10</a:t>
            </a:r>
            <a:r>
              <a:rPr kumimoji="1" lang="en-US" altLang="ja-JP" dirty="0" smtClean="0"/>
              <a:t> </a:t>
            </a:r>
            <a:r>
              <a:rPr kumimoji="1" lang="en-US" altLang="ja-JP" dirty="0" err="1" smtClean="0"/>
              <a:t>eigen</a:t>
            </a:r>
            <a:r>
              <a:rPr kumimoji="1" lang="en-US" altLang="ja-JP" dirty="0" smtClean="0"/>
              <a:t>-modes.</a:t>
            </a:r>
            <a:endParaRPr kumimoji="1" lang="ja-JP" altLang="en-US" dirty="0"/>
          </a:p>
        </p:txBody>
      </p:sp>
      <mc:AlternateContent xmlns:mc="http://schemas.openxmlformats.org/markup-compatibility/2006" xmlns:a14="http://schemas.microsoft.com/office/drawing/2010/main">
        <mc:Choice Requires="a14">
          <p:sp>
            <p:nvSpPr>
              <p:cNvPr id="14" name="テキスト ボックス 13"/>
              <p:cNvSpPr txBox="1"/>
              <p:nvPr/>
            </p:nvSpPr>
            <p:spPr>
              <a:xfrm>
                <a:off x="4067944" y="4437112"/>
                <a:ext cx="4968552"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Wider the localization, less </a:t>
                </a:r>
                <a:r>
                  <a:rPr kumimoji="1" lang="en-US" altLang="ja-JP" dirty="0" err="1" smtClean="0"/>
                  <a:t>eigen</a:t>
                </a:r>
                <a:r>
                  <a:rPr kumimoji="1" lang="en-US" altLang="ja-JP" dirty="0" smtClean="0"/>
                  <a:t>-modes are required.</a:t>
                </a:r>
              </a:p>
              <a:p>
                <a:pPr marL="285750" indent="-285750">
                  <a:buFont typeface="Wingdings" panose="05000000000000000000" pitchFamily="2" charset="2"/>
                  <a:buChar char="Ø"/>
                </a:pPr>
                <a:r>
                  <a:rPr lang="en-US" altLang="ja-JP" dirty="0" smtClean="0"/>
                  <a:t>Following experiments use </a:t>
                </a:r>
                <a:r>
                  <a:rPr lang="en-US" altLang="ja-JP" i="1" dirty="0" smtClean="0">
                    <a:latin typeface="Times New Roman" panose="02020603050405020304" pitchFamily="18" charset="0"/>
                    <a:cs typeface="Times New Roman" panose="02020603050405020304" pitchFamily="18" charset="0"/>
                  </a:rPr>
                  <a:t>L</a:t>
                </a:r>
                <a:r>
                  <a:rPr lang="en-US" altLang="ja-JP" dirty="0" smtClean="0"/>
                  <a:t>=</a:t>
                </a:r>
                <a:r>
                  <a:rPr lang="en-US" altLang="ja-JP" dirty="0" smtClean="0">
                    <a:latin typeface="Times New Roman" panose="02020603050405020304" pitchFamily="18" charset="0"/>
                    <a:cs typeface="Times New Roman" panose="02020603050405020304" pitchFamily="18" charset="0"/>
                  </a:rPr>
                  <a:t>10</a:t>
                </a:r>
                <a:r>
                  <a:rPr lang="en-US" altLang="ja-JP" dirty="0" smtClean="0"/>
                  <a:t> and </a:t>
                </a:r>
                <a14:m>
                  <m:oMath xmlns:m="http://schemas.openxmlformats.org/officeDocument/2006/math">
                    <m:r>
                      <a:rPr lang="en-US" altLang="ja-JP" b="0" i="1" smtClean="0">
                        <a:latin typeface="Cambria Math"/>
                      </a:rPr>
                      <m:t>𝜎</m:t>
                    </m:r>
                  </m:oMath>
                </a14:m>
                <a:r>
                  <a:rPr kumimoji="1" lang="ja-JP" altLang="en-US" dirty="0" smtClean="0"/>
                  <a:t> </a:t>
                </a:r>
                <a:r>
                  <a:rPr kumimoji="1" lang="en-US" altLang="ja-JP" dirty="0" smtClean="0"/>
                  <a:t>= </a:t>
                </a:r>
                <a:r>
                  <a:rPr kumimoji="1" lang="en-US" altLang="ja-JP" dirty="0" smtClean="0">
                    <a:latin typeface="Times New Roman" panose="02020603050405020304" pitchFamily="18" charset="0"/>
                    <a:ea typeface="MS UI Gothic" panose="020B0600070205080204" pitchFamily="50" charset="-128"/>
                    <a:cs typeface="Times New Roman" panose="02020603050405020304" pitchFamily="18" charset="0"/>
                  </a:rPr>
                  <a:t>0.6</a:t>
                </a:r>
                <a:r>
                  <a:rPr kumimoji="1" lang="en-US" altLang="ja-JP" dirty="0" smtClean="0"/>
                  <a:t> scale heights.</a:t>
                </a:r>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067944" y="4437112"/>
                <a:ext cx="4968552" cy="1200329"/>
              </a:xfrm>
              <a:prstGeom prst="rect">
                <a:avLst/>
              </a:prstGeom>
              <a:blipFill rotWithShape="1">
                <a:blip r:embed="rId8"/>
                <a:stretch>
                  <a:fillRect l="-736" t="-2538" r="-2086" b="-71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45503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vkva.naps.kishou.go.jp/~suuchi22/enkf_test/data/bloc/image_onepoint/inc_hormap_Q_T_Rloc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vkva.naps.kishou.go.jp/~suuchi22/enkf_test/data/bloc/image_onepoint/inc_ysec_Q_T_Rloc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48676"/>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vkva.naps.kishou.go.jp/~suuchi22/enkf_test/data/bloc/image_onepoint/inc_xsec_Q_T_Rloc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1905"/>
            <a:ext cx="3810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a:xfrm>
            <a:off x="467544" y="0"/>
            <a:ext cx="8229600" cy="778098"/>
          </a:xfrm>
          <a:solidFill>
            <a:schemeClr val="tx2">
              <a:lumMod val="20000"/>
              <a:lumOff val="80000"/>
              <a:alpha val="50000"/>
            </a:schemeClr>
          </a:solidFill>
        </p:spPr>
        <p:txBody>
          <a:bodyPr>
            <a:noAutofit/>
          </a:bodyPr>
          <a:lstStyle/>
          <a:p>
            <a:r>
              <a:rPr lang="en-US" altLang="ja-JP" sz="2800" dirty="0" smtClean="0"/>
              <a:t>Q increment with assimilation of T </a:t>
            </a:r>
            <a:r>
              <a:rPr lang="en-US" altLang="ja-JP" sz="2800" dirty="0" err="1" smtClean="0"/>
              <a:t>obs</a:t>
            </a:r>
            <a:r>
              <a:rPr lang="en-US" altLang="ja-JP" sz="2800" dirty="0" smtClean="0"/>
              <a:t> on level 33 (observation space localization)</a:t>
            </a:r>
            <a:endParaRPr kumimoji="1" lang="ja-JP" altLang="en-US" sz="2800" dirty="0"/>
          </a:p>
        </p:txBody>
      </p:sp>
      <p:sp>
        <p:nvSpPr>
          <p:cNvPr id="5" name="テキスト ボックス 4"/>
          <p:cNvSpPr txBox="1"/>
          <p:nvPr/>
        </p:nvSpPr>
        <p:spPr>
          <a:xfrm>
            <a:off x="3912096" y="3491905"/>
            <a:ext cx="5231904" cy="1477328"/>
          </a:xfrm>
          <a:prstGeom prst="rect">
            <a:avLst/>
          </a:prstGeom>
          <a:noFill/>
        </p:spPr>
        <p:txBody>
          <a:bodyPr wrap="square" rtlCol="0">
            <a:spAutoFit/>
          </a:bodyPr>
          <a:lstStyle/>
          <a:p>
            <a:r>
              <a:rPr lang="en-US" altLang="ja-JP" dirty="0" smtClean="0"/>
              <a:t>Upper left: horizontal map on level 33 (~500 </a:t>
            </a:r>
            <a:r>
              <a:rPr lang="en-US" altLang="ja-JP" dirty="0" err="1" smtClean="0"/>
              <a:t>hPa</a:t>
            </a:r>
            <a:r>
              <a:rPr lang="en-US" altLang="ja-JP" dirty="0" smtClean="0"/>
              <a:t>)</a:t>
            </a:r>
          </a:p>
          <a:p>
            <a:r>
              <a:rPr lang="en-US" altLang="ja-JP" dirty="0" smtClean="0"/>
              <a:t>Upper right: latitude-vertical section</a:t>
            </a:r>
          </a:p>
          <a:p>
            <a:r>
              <a:rPr lang="en-US" altLang="ja-JP" dirty="0" smtClean="0"/>
              <a:t>Lower left: longitude-vertical section</a:t>
            </a:r>
          </a:p>
          <a:p>
            <a:r>
              <a:rPr lang="en-US" altLang="ja-JP" dirty="0" smtClean="0"/>
              <a:t>Color: analysis increment</a:t>
            </a:r>
          </a:p>
          <a:p>
            <a:r>
              <a:rPr lang="en-US" altLang="ja-JP" dirty="0" smtClean="0"/>
              <a:t>Contour: the first guess</a:t>
            </a:r>
          </a:p>
        </p:txBody>
      </p:sp>
      <p:cxnSp>
        <p:nvCxnSpPr>
          <p:cNvPr id="7" name="直線矢印コネクタ 6"/>
          <p:cNvCxnSpPr/>
          <p:nvPr/>
        </p:nvCxnSpPr>
        <p:spPr>
          <a:xfrm>
            <a:off x="7092280" y="306896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620000" y="2915652"/>
            <a:ext cx="984448" cy="369332"/>
          </a:xfrm>
          <a:prstGeom prst="rect">
            <a:avLst/>
          </a:prstGeom>
          <a:noFill/>
        </p:spPr>
        <p:txBody>
          <a:bodyPr wrap="square" rtlCol="0">
            <a:spAutoFit/>
          </a:bodyPr>
          <a:lstStyle/>
          <a:p>
            <a:r>
              <a:rPr lang="en-US" altLang="ja-JP" dirty="0" smtClean="0"/>
              <a:t>North</a:t>
            </a:r>
            <a:endParaRPr kumimoji="1" lang="ja-JP" altLang="en-US" dirty="0"/>
          </a:p>
        </p:txBody>
      </p:sp>
      <p:cxnSp>
        <p:nvCxnSpPr>
          <p:cNvPr id="13" name="直線矢印コネクタ 12"/>
          <p:cNvCxnSpPr/>
          <p:nvPr/>
        </p:nvCxnSpPr>
        <p:spPr>
          <a:xfrm>
            <a:off x="3036168" y="603058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563888" y="5877272"/>
            <a:ext cx="696416" cy="369332"/>
          </a:xfrm>
          <a:prstGeom prst="rect">
            <a:avLst/>
          </a:prstGeom>
          <a:noFill/>
        </p:spPr>
        <p:txBody>
          <a:bodyPr wrap="square" rtlCol="0">
            <a:spAutoFit/>
          </a:bodyPr>
          <a:lstStyle/>
          <a:p>
            <a:r>
              <a:rPr lang="en-US" altLang="ja-JP" dirty="0" smtClean="0"/>
              <a:t>East</a:t>
            </a:r>
            <a:endParaRPr kumimoji="1" lang="ja-JP" altLang="en-US" dirty="0"/>
          </a:p>
        </p:txBody>
      </p:sp>
      <p:cxnSp>
        <p:nvCxnSpPr>
          <p:cNvPr id="3" name="直線矢印コネクタ 2"/>
          <p:cNvCxnSpPr/>
          <p:nvPr/>
        </p:nvCxnSpPr>
        <p:spPr>
          <a:xfrm flipH="1" flipV="1">
            <a:off x="1905000" y="2020292"/>
            <a:ext cx="506760" cy="40059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39752" y="2420888"/>
            <a:ext cx="1224136" cy="646331"/>
          </a:xfrm>
          <a:prstGeom prst="rect">
            <a:avLst/>
          </a:prstGeom>
          <a:noFill/>
        </p:spPr>
        <p:txBody>
          <a:bodyPr wrap="square" rtlCol="0">
            <a:spAutoFit/>
          </a:bodyPr>
          <a:lstStyle/>
          <a:p>
            <a:r>
              <a:rPr kumimoji="1" lang="en-US" altLang="ja-JP" dirty="0" smtClean="0"/>
              <a:t>Observed point</a:t>
            </a:r>
            <a:endParaRPr kumimoji="1" lang="ja-JP" altLang="en-US" dirty="0"/>
          </a:p>
        </p:txBody>
      </p:sp>
      <p:sp>
        <p:nvSpPr>
          <p:cNvPr id="10" name="テキスト ボックス 9"/>
          <p:cNvSpPr txBox="1"/>
          <p:nvPr/>
        </p:nvSpPr>
        <p:spPr>
          <a:xfrm>
            <a:off x="4139952" y="5085184"/>
            <a:ext cx="4896544" cy="646331"/>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Increment pattern is very similar and only the vertical extent has been changed.</a:t>
            </a:r>
            <a:endParaRPr kumimoji="1" lang="ja-JP" altLang="en-US" dirty="0"/>
          </a:p>
        </p:txBody>
      </p:sp>
      <p:sp>
        <p:nvSpPr>
          <p:cNvPr id="2" name="正方形/長方形 1"/>
          <p:cNvSpPr/>
          <p:nvPr/>
        </p:nvSpPr>
        <p:spPr>
          <a:xfrm>
            <a:off x="7620000" y="1268760"/>
            <a:ext cx="1524000" cy="954107"/>
          </a:xfrm>
          <a:prstGeom prst="rect">
            <a:avLst/>
          </a:prstGeom>
        </p:spPr>
        <p:txBody>
          <a:bodyPr wrap="square">
            <a:spAutoFit/>
          </a:bodyPr>
          <a:lstStyle/>
          <a:p>
            <a:r>
              <a:rPr lang="en-US" altLang="ja-JP" sz="1400" dirty="0"/>
              <a:t>45.21N, 169.88E, </a:t>
            </a:r>
            <a:r>
              <a:rPr lang="en-US" altLang="ja-JP" sz="1400" dirty="0" smtClean="0"/>
              <a:t>O-B=1.0K, error=1.0K</a:t>
            </a:r>
          </a:p>
          <a:p>
            <a:r>
              <a:rPr lang="en-US" altLang="ja-JP" sz="1400" dirty="0" smtClean="0"/>
              <a:t>Time=0h</a:t>
            </a:r>
            <a:endParaRPr lang="ja-JP" altLang="en-US" sz="1400" dirty="0"/>
          </a:p>
        </p:txBody>
      </p:sp>
    </p:spTree>
    <p:extLst>
      <p:ext uri="{BB962C8B-B14F-4D97-AF65-F5344CB8AC3E}">
        <p14:creationId xmlns:p14="http://schemas.microsoft.com/office/powerpoint/2010/main" val="97882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vkva.naps.kishou.go.jp/~suuchi22/enkf_test/data/bloc/image_onepoint/inc_hormap_Q_T_Bloc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vkva.naps.kishou.go.jp/~suuchi22/enkf_test/data/bloc/image_onepoint/inc_ysec_Q_T_Bloc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4868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vkva.naps.kishou.go.jp/~suuchi22/enkf_test/data/bloc/image_onepoint/inc_xsec_Q_T_Bloc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1905"/>
            <a:ext cx="3810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3"/>
          <p:cNvSpPr>
            <a:spLocks noGrp="1"/>
          </p:cNvSpPr>
          <p:nvPr>
            <p:ph type="title"/>
          </p:nvPr>
        </p:nvSpPr>
        <p:spPr>
          <a:xfrm>
            <a:off x="467544" y="0"/>
            <a:ext cx="8229600" cy="778098"/>
          </a:xfrm>
          <a:solidFill>
            <a:schemeClr val="tx2">
              <a:lumMod val="20000"/>
              <a:lumOff val="80000"/>
              <a:alpha val="50000"/>
            </a:schemeClr>
          </a:solidFill>
        </p:spPr>
        <p:txBody>
          <a:bodyPr>
            <a:noAutofit/>
          </a:bodyPr>
          <a:lstStyle/>
          <a:p>
            <a:r>
              <a:rPr lang="en-US" altLang="ja-JP" sz="2800" dirty="0" smtClean="0"/>
              <a:t>Q increment with assimilation of T </a:t>
            </a:r>
            <a:r>
              <a:rPr lang="en-US" altLang="ja-JP" sz="2800" dirty="0" err="1" smtClean="0"/>
              <a:t>obs</a:t>
            </a:r>
            <a:r>
              <a:rPr lang="en-US" altLang="ja-JP" sz="2800" dirty="0" smtClean="0"/>
              <a:t> on level 33 (model space localization)</a:t>
            </a:r>
            <a:endParaRPr kumimoji="1" lang="ja-JP" altLang="en-US" sz="2800" dirty="0"/>
          </a:p>
        </p:txBody>
      </p:sp>
      <p:cxnSp>
        <p:nvCxnSpPr>
          <p:cNvPr id="17" name="直線矢印コネクタ 16"/>
          <p:cNvCxnSpPr/>
          <p:nvPr/>
        </p:nvCxnSpPr>
        <p:spPr>
          <a:xfrm>
            <a:off x="7092280" y="306896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620000" y="2915652"/>
            <a:ext cx="984448" cy="369332"/>
          </a:xfrm>
          <a:prstGeom prst="rect">
            <a:avLst/>
          </a:prstGeom>
          <a:noFill/>
        </p:spPr>
        <p:txBody>
          <a:bodyPr wrap="square" rtlCol="0">
            <a:spAutoFit/>
          </a:bodyPr>
          <a:lstStyle/>
          <a:p>
            <a:r>
              <a:rPr lang="en-US" altLang="ja-JP" dirty="0" smtClean="0"/>
              <a:t>North</a:t>
            </a:r>
            <a:endParaRPr kumimoji="1" lang="ja-JP" altLang="en-US" dirty="0"/>
          </a:p>
        </p:txBody>
      </p:sp>
      <p:cxnSp>
        <p:nvCxnSpPr>
          <p:cNvPr id="19" name="直線矢印コネクタ 18"/>
          <p:cNvCxnSpPr/>
          <p:nvPr/>
        </p:nvCxnSpPr>
        <p:spPr>
          <a:xfrm>
            <a:off x="3036168" y="603058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63888" y="5877272"/>
            <a:ext cx="696416" cy="369332"/>
          </a:xfrm>
          <a:prstGeom prst="rect">
            <a:avLst/>
          </a:prstGeom>
          <a:noFill/>
        </p:spPr>
        <p:txBody>
          <a:bodyPr wrap="square" rtlCol="0">
            <a:spAutoFit/>
          </a:bodyPr>
          <a:lstStyle/>
          <a:p>
            <a:r>
              <a:rPr lang="en-US" altLang="ja-JP" dirty="0" smtClean="0"/>
              <a:t>East</a:t>
            </a:r>
            <a:endParaRPr kumimoji="1" lang="ja-JP" altLang="en-US" dirty="0"/>
          </a:p>
        </p:txBody>
      </p:sp>
      <p:cxnSp>
        <p:nvCxnSpPr>
          <p:cNvPr id="21" name="直線矢印コネクタ 20"/>
          <p:cNvCxnSpPr/>
          <p:nvPr/>
        </p:nvCxnSpPr>
        <p:spPr>
          <a:xfrm flipH="1" flipV="1">
            <a:off x="1905000" y="2020292"/>
            <a:ext cx="506760" cy="40059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339752" y="2420888"/>
            <a:ext cx="1224136" cy="646331"/>
          </a:xfrm>
          <a:prstGeom prst="rect">
            <a:avLst/>
          </a:prstGeom>
          <a:noFill/>
        </p:spPr>
        <p:txBody>
          <a:bodyPr wrap="square" rtlCol="0">
            <a:spAutoFit/>
          </a:bodyPr>
          <a:lstStyle/>
          <a:p>
            <a:r>
              <a:rPr kumimoji="1" lang="en-US" altLang="ja-JP" dirty="0" smtClean="0"/>
              <a:t>Observed point</a:t>
            </a:r>
            <a:endParaRPr kumimoji="1" lang="ja-JP" altLang="en-US" dirty="0"/>
          </a:p>
        </p:txBody>
      </p:sp>
      <p:sp>
        <p:nvSpPr>
          <p:cNvPr id="23" name="テキスト ボックス 22"/>
          <p:cNvSpPr txBox="1"/>
          <p:nvPr/>
        </p:nvSpPr>
        <p:spPr>
          <a:xfrm>
            <a:off x="4139952" y="5085184"/>
            <a:ext cx="4896544" cy="646331"/>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Increment pattern is very similar and only the vertical extent has been changed.</a:t>
            </a:r>
            <a:endParaRPr kumimoji="1" lang="ja-JP" altLang="en-US" dirty="0"/>
          </a:p>
        </p:txBody>
      </p:sp>
      <p:sp>
        <p:nvSpPr>
          <p:cNvPr id="14" name="正方形/長方形 13"/>
          <p:cNvSpPr/>
          <p:nvPr/>
        </p:nvSpPr>
        <p:spPr>
          <a:xfrm>
            <a:off x="7620000" y="1268760"/>
            <a:ext cx="1524000" cy="954107"/>
          </a:xfrm>
          <a:prstGeom prst="rect">
            <a:avLst/>
          </a:prstGeom>
        </p:spPr>
        <p:txBody>
          <a:bodyPr wrap="square">
            <a:spAutoFit/>
          </a:bodyPr>
          <a:lstStyle/>
          <a:p>
            <a:r>
              <a:rPr lang="en-US" altLang="ja-JP" sz="1400" dirty="0"/>
              <a:t>45.21N, 169.88E, </a:t>
            </a:r>
            <a:r>
              <a:rPr lang="en-US" altLang="ja-JP" sz="1400" dirty="0" smtClean="0"/>
              <a:t>O-B=1.0K, error=1.0K</a:t>
            </a:r>
          </a:p>
          <a:p>
            <a:r>
              <a:rPr lang="en-US" altLang="ja-JP" sz="1400" dirty="0" smtClean="0"/>
              <a:t>Time=0h</a:t>
            </a:r>
            <a:endParaRPr lang="ja-JP" altLang="en-US" sz="1400" dirty="0"/>
          </a:p>
        </p:txBody>
      </p:sp>
      <p:sp>
        <p:nvSpPr>
          <p:cNvPr id="24" name="テキスト ボックス 23"/>
          <p:cNvSpPr txBox="1"/>
          <p:nvPr/>
        </p:nvSpPr>
        <p:spPr>
          <a:xfrm>
            <a:off x="3912096" y="3491905"/>
            <a:ext cx="5231904" cy="1477328"/>
          </a:xfrm>
          <a:prstGeom prst="rect">
            <a:avLst/>
          </a:prstGeom>
          <a:noFill/>
        </p:spPr>
        <p:txBody>
          <a:bodyPr wrap="square" rtlCol="0">
            <a:spAutoFit/>
          </a:bodyPr>
          <a:lstStyle/>
          <a:p>
            <a:r>
              <a:rPr lang="en-US" altLang="ja-JP" dirty="0" smtClean="0"/>
              <a:t>Upper left: horizontal map on level 33 (~500 </a:t>
            </a:r>
            <a:r>
              <a:rPr lang="en-US" altLang="ja-JP" dirty="0" err="1" smtClean="0"/>
              <a:t>hPa</a:t>
            </a:r>
            <a:r>
              <a:rPr lang="en-US" altLang="ja-JP" dirty="0" smtClean="0"/>
              <a:t>)</a:t>
            </a:r>
          </a:p>
          <a:p>
            <a:r>
              <a:rPr lang="en-US" altLang="ja-JP" dirty="0" smtClean="0"/>
              <a:t>Upper right: latitude-vertical section</a:t>
            </a:r>
          </a:p>
          <a:p>
            <a:r>
              <a:rPr lang="en-US" altLang="ja-JP" dirty="0" smtClean="0"/>
              <a:t>Lower left: longitude-vertical section</a:t>
            </a:r>
          </a:p>
          <a:p>
            <a:r>
              <a:rPr lang="en-US" altLang="ja-JP" dirty="0" smtClean="0"/>
              <a:t>Color: analysis increment</a:t>
            </a:r>
          </a:p>
          <a:p>
            <a:r>
              <a:rPr lang="en-US" altLang="ja-JP" dirty="0" smtClean="0"/>
              <a:t>Contour: the first guess</a:t>
            </a:r>
          </a:p>
        </p:txBody>
      </p:sp>
    </p:spTree>
    <p:extLst>
      <p:ext uri="{BB962C8B-B14F-4D97-AF65-F5344CB8AC3E}">
        <p14:creationId xmlns:p14="http://schemas.microsoft.com/office/powerpoint/2010/main" val="369052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vkva.naps.kishou.go.jp/~suuchi22/enkf_test/data/bloc/image_onepoint/inc_hormap_Q_AMSUAch5_Rloc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76"/>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vkva.naps.kishou.go.jp/~suuchi22/enkf_test/data/bloc/image_onepoint/inc_ysec_Q_AMSUAch5_Rloc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4868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vkva.naps.kishou.go.jp/~suuchi22/enkf_test/data/bloc/image_onepoint/inc_xsec_Q_AMSUAch5_Rloc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1901"/>
            <a:ext cx="3810000" cy="29432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p:nvPr/>
        </p:nvCxnSpPr>
        <p:spPr>
          <a:xfrm>
            <a:off x="7092280" y="306896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620000" y="2915652"/>
            <a:ext cx="840432" cy="369332"/>
          </a:xfrm>
          <a:prstGeom prst="rect">
            <a:avLst/>
          </a:prstGeom>
          <a:noFill/>
        </p:spPr>
        <p:txBody>
          <a:bodyPr wrap="square" rtlCol="0">
            <a:spAutoFit/>
          </a:bodyPr>
          <a:lstStyle/>
          <a:p>
            <a:r>
              <a:rPr kumimoji="1" lang="en-US" altLang="ja-JP" dirty="0" smtClean="0"/>
              <a:t>North</a:t>
            </a:r>
            <a:endParaRPr kumimoji="1" lang="ja-JP" altLang="en-US" dirty="0"/>
          </a:p>
        </p:txBody>
      </p:sp>
      <p:cxnSp>
        <p:nvCxnSpPr>
          <p:cNvPr id="13" name="直線矢印コネクタ 12"/>
          <p:cNvCxnSpPr/>
          <p:nvPr/>
        </p:nvCxnSpPr>
        <p:spPr>
          <a:xfrm>
            <a:off x="3036168" y="603058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563888" y="5877272"/>
            <a:ext cx="696416" cy="369332"/>
          </a:xfrm>
          <a:prstGeom prst="rect">
            <a:avLst/>
          </a:prstGeom>
          <a:noFill/>
        </p:spPr>
        <p:txBody>
          <a:bodyPr wrap="square" rtlCol="0">
            <a:spAutoFit/>
          </a:bodyPr>
          <a:lstStyle/>
          <a:p>
            <a:r>
              <a:rPr lang="en-US" altLang="ja-JP" dirty="0" smtClean="0"/>
              <a:t>East</a:t>
            </a:r>
            <a:endParaRPr kumimoji="1" lang="ja-JP" altLang="en-US" dirty="0"/>
          </a:p>
        </p:txBody>
      </p:sp>
      <p:sp>
        <p:nvSpPr>
          <p:cNvPr id="16" name="タイトル 3"/>
          <p:cNvSpPr>
            <a:spLocks noGrp="1"/>
          </p:cNvSpPr>
          <p:nvPr>
            <p:ph type="title"/>
          </p:nvPr>
        </p:nvSpPr>
        <p:spPr>
          <a:xfrm>
            <a:off x="467544" y="0"/>
            <a:ext cx="8229600" cy="778098"/>
          </a:xfrm>
          <a:solidFill>
            <a:schemeClr val="tx2">
              <a:lumMod val="20000"/>
              <a:lumOff val="80000"/>
              <a:alpha val="50000"/>
            </a:schemeClr>
          </a:solidFill>
        </p:spPr>
        <p:txBody>
          <a:bodyPr>
            <a:noAutofit/>
          </a:bodyPr>
          <a:lstStyle/>
          <a:p>
            <a:r>
              <a:rPr lang="en-US" altLang="ja-JP" sz="2800" dirty="0" smtClean="0"/>
              <a:t>Q increment with assimilation of AMSU-A ch5 (observation space localization)</a:t>
            </a:r>
            <a:endParaRPr kumimoji="1" lang="ja-JP" altLang="en-US" sz="2800" dirty="0"/>
          </a:p>
        </p:txBody>
      </p:sp>
      <p:cxnSp>
        <p:nvCxnSpPr>
          <p:cNvPr id="17" name="直線矢印コネクタ 16"/>
          <p:cNvCxnSpPr/>
          <p:nvPr/>
        </p:nvCxnSpPr>
        <p:spPr>
          <a:xfrm flipH="1" flipV="1">
            <a:off x="1905000" y="2020292"/>
            <a:ext cx="506760" cy="40059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339752" y="2420888"/>
            <a:ext cx="1224136" cy="646331"/>
          </a:xfrm>
          <a:prstGeom prst="rect">
            <a:avLst/>
          </a:prstGeom>
          <a:noFill/>
        </p:spPr>
        <p:txBody>
          <a:bodyPr wrap="square" rtlCol="0">
            <a:spAutoFit/>
          </a:bodyPr>
          <a:lstStyle/>
          <a:p>
            <a:r>
              <a:rPr kumimoji="1" lang="en-US" altLang="ja-JP" dirty="0" smtClean="0"/>
              <a:t>Observed point</a:t>
            </a:r>
            <a:endParaRPr kumimoji="1" lang="ja-JP" altLang="en-US" dirty="0"/>
          </a:p>
        </p:txBody>
      </p:sp>
      <p:sp>
        <p:nvSpPr>
          <p:cNvPr id="20" name="テキスト ボックス 19"/>
          <p:cNvSpPr txBox="1"/>
          <p:nvPr/>
        </p:nvSpPr>
        <p:spPr>
          <a:xfrm>
            <a:off x="4139952" y="5085184"/>
            <a:ext cx="4896544"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In some part, increment pattern has been changed by applying model space vertical localization.</a:t>
            </a:r>
          </a:p>
          <a:p>
            <a:pPr marL="285750" indent="-285750">
              <a:buFont typeface="Wingdings" panose="05000000000000000000" pitchFamily="2" charset="2"/>
              <a:buChar char="Ø"/>
            </a:pPr>
            <a:r>
              <a:rPr kumimoji="1" lang="en-US" altLang="ja-JP" dirty="0" smtClean="0">
                <a:solidFill>
                  <a:srgbClr val="FF0000"/>
                </a:solidFill>
              </a:rPr>
              <a:t>Assimilatio</a:t>
            </a:r>
            <a:r>
              <a:rPr lang="en-US" altLang="ja-JP" dirty="0" smtClean="0">
                <a:solidFill>
                  <a:srgbClr val="FF0000"/>
                </a:solidFill>
              </a:rPr>
              <a:t>n of vertically non-local observations is affected by this change.</a:t>
            </a:r>
            <a:endParaRPr kumimoji="1" lang="ja-JP" altLang="en-US" dirty="0">
              <a:solidFill>
                <a:srgbClr val="FF0000"/>
              </a:solidFill>
            </a:endParaRPr>
          </a:p>
        </p:txBody>
      </p:sp>
      <p:sp>
        <p:nvSpPr>
          <p:cNvPr id="15" name="正方形/長方形 14"/>
          <p:cNvSpPr/>
          <p:nvPr/>
        </p:nvSpPr>
        <p:spPr>
          <a:xfrm>
            <a:off x="7620000" y="1268760"/>
            <a:ext cx="1524000" cy="954107"/>
          </a:xfrm>
          <a:prstGeom prst="rect">
            <a:avLst/>
          </a:prstGeom>
        </p:spPr>
        <p:txBody>
          <a:bodyPr wrap="square">
            <a:spAutoFit/>
          </a:bodyPr>
          <a:lstStyle/>
          <a:p>
            <a:r>
              <a:rPr lang="en-US" altLang="ja-JP" sz="1400" dirty="0" smtClean="0"/>
              <a:t>44.77N</a:t>
            </a:r>
            <a:r>
              <a:rPr lang="en-US" altLang="ja-JP" sz="1400" dirty="0"/>
              <a:t>, </a:t>
            </a:r>
            <a:r>
              <a:rPr lang="en-US" altLang="ja-JP" sz="1400" dirty="0" smtClean="0"/>
              <a:t>170.33E</a:t>
            </a:r>
            <a:r>
              <a:rPr lang="en-US" altLang="ja-JP" sz="1400" dirty="0"/>
              <a:t>, </a:t>
            </a:r>
            <a:r>
              <a:rPr lang="en-US" altLang="ja-JP" sz="1400" dirty="0" smtClean="0"/>
              <a:t>O-B=0.39K, error=0.2K</a:t>
            </a:r>
          </a:p>
          <a:p>
            <a:r>
              <a:rPr lang="en-US" altLang="ja-JP" sz="1400" dirty="0" smtClean="0"/>
              <a:t>Time=-3h</a:t>
            </a:r>
            <a:endParaRPr lang="ja-JP" altLang="en-US" sz="1400" dirty="0"/>
          </a:p>
        </p:txBody>
      </p:sp>
      <p:sp>
        <p:nvSpPr>
          <p:cNvPr id="21" name="テキスト ボックス 20"/>
          <p:cNvSpPr txBox="1"/>
          <p:nvPr/>
        </p:nvSpPr>
        <p:spPr>
          <a:xfrm>
            <a:off x="3912096" y="3491905"/>
            <a:ext cx="5231904" cy="1477328"/>
          </a:xfrm>
          <a:prstGeom prst="rect">
            <a:avLst/>
          </a:prstGeom>
          <a:noFill/>
        </p:spPr>
        <p:txBody>
          <a:bodyPr wrap="square" rtlCol="0">
            <a:spAutoFit/>
          </a:bodyPr>
          <a:lstStyle/>
          <a:p>
            <a:r>
              <a:rPr lang="en-US" altLang="ja-JP" dirty="0" smtClean="0"/>
              <a:t>Upper left: horizontal map on level 28 (~610 </a:t>
            </a:r>
            <a:r>
              <a:rPr lang="en-US" altLang="ja-JP" dirty="0" err="1" smtClean="0"/>
              <a:t>hPa</a:t>
            </a:r>
            <a:r>
              <a:rPr lang="en-US" altLang="ja-JP" dirty="0" smtClean="0"/>
              <a:t>)</a:t>
            </a:r>
          </a:p>
          <a:p>
            <a:r>
              <a:rPr lang="en-US" altLang="ja-JP" dirty="0" smtClean="0"/>
              <a:t>Upper right: latitude-vertical section</a:t>
            </a:r>
          </a:p>
          <a:p>
            <a:r>
              <a:rPr lang="en-US" altLang="ja-JP" dirty="0" smtClean="0"/>
              <a:t>Lower left: longitude-vertical section</a:t>
            </a:r>
          </a:p>
          <a:p>
            <a:r>
              <a:rPr lang="en-US" altLang="ja-JP" dirty="0" smtClean="0"/>
              <a:t>Color: analysis increment</a:t>
            </a:r>
          </a:p>
          <a:p>
            <a:r>
              <a:rPr lang="en-US" altLang="ja-JP" dirty="0" smtClean="0"/>
              <a:t>Contour: the first guess</a:t>
            </a:r>
          </a:p>
        </p:txBody>
      </p:sp>
    </p:spTree>
    <p:extLst>
      <p:ext uri="{BB962C8B-B14F-4D97-AF65-F5344CB8AC3E}">
        <p14:creationId xmlns:p14="http://schemas.microsoft.com/office/powerpoint/2010/main" val="123634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Motivations</a:t>
            </a:r>
            <a:endParaRPr kumimoji="1" lang="ja-JP" altLang="en-US" dirty="0"/>
          </a:p>
        </p:txBody>
      </p:sp>
      <p:sp>
        <p:nvSpPr>
          <p:cNvPr id="3" name="コンテンツ プレースホルダー 2"/>
          <p:cNvSpPr>
            <a:spLocks noGrp="1"/>
          </p:cNvSpPr>
          <p:nvPr>
            <p:ph idx="1"/>
          </p:nvPr>
        </p:nvSpPr>
        <p:spPr>
          <a:xfrm>
            <a:off x="467544" y="1052736"/>
            <a:ext cx="8229600" cy="5258379"/>
          </a:xfrm>
        </p:spPr>
        <p:txBody>
          <a:bodyPr/>
          <a:lstStyle/>
          <a:p>
            <a:r>
              <a:rPr kumimoji="1" lang="en-US" altLang="ja-JP" sz="2000" dirty="0" smtClean="0"/>
              <a:t>There are growing number of observations available for data assimilation (DA).</a:t>
            </a:r>
          </a:p>
          <a:p>
            <a:pPr lvl="1"/>
            <a:r>
              <a:rPr lang="en-US" altLang="ja-JP" sz="1800" dirty="0" smtClean="0"/>
              <a:t>For global DA, satellite radiance observations such as hyper spectral sounders have a lot of information.</a:t>
            </a:r>
          </a:p>
          <a:p>
            <a:r>
              <a:rPr lang="en-US" altLang="ja-JP" sz="2000" dirty="0" smtClean="0"/>
              <a:t>Some challenges specific to the </a:t>
            </a:r>
            <a:r>
              <a:rPr lang="en-US" altLang="ja-JP" sz="2000" dirty="0" err="1" smtClean="0"/>
              <a:t>EnKF</a:t>
            </a:r>
            <a:endParaRPr kumimoji="1" lang="en-US" altLang="ja-JP" sz="2000" dirty="0" smtClean="0"/>
          </a:p>
          <a:p>
            <a:pPr lvl="1"/>
            <a:r>
              <a:rPr lang="en-US" altLang="ja-JP" sz="1800" dirty="0"/>
              <a:t>T</a:t>
            </a:r>
            <a:r>
              <a:rPr kumimoji="1" lang="en-US" altLang="ja-JP" sz="1800" dirty="0" smtClean="0"/>
              <a:t>he </a:t>
            </a:r>
            <a:r>
              <a:rPr kumimoji="1" lang="en-US" altLang="ja-JP" sz="1800" dirty="0" err="1" smtClean="0"/>
              <a:t>EnKF</a:t>
            </a:r>
            <a:r>
              <a:rPr kumimoji="1" lang="en-US" altLang="ja-JP" sz="1800" dirty="0" smtClean="0"/>
              <a:t> has a limitation on utilizing the information from large number of observations due to the limited ensemble size </a:t>
            </a:r>
            <a:r>
              <a:rPr kumimoji="1" lang="en-US" altLang="ja-JP" sz="1800" i="1" dirty="0" smtClean="0">
                <a:latin typeface="Times New Roman" panose="02020603050405020304" pitchFamily="18" charset="0"/>
                <a:cs typeface="Times New Roman" panose="02020603050405020304" pitchFamily="18" charset="0"/>
              </a:rPr>
              <a:t>K</a:t>
            </a:r>
            <a:r>
              <a:rPr kumimoji="1" lang="en-US" altLang="ja-JP" sz="1800" dirty="0" smtClean="0"/>
              <a:t>.</a:t>
            </a:r>
          </a:p>
          <a:p>
            <a:pPr lvl="2"/>
            <a:r>
              <a:rPr kumimoji="1" lang="en-US" altLang="ja-JP" sz="1600" dirty="0" smtClean="0"/>
              <a:t>DFS (Degrees of Freedom for Signal) </a:t>
            </a:r>
            <a:r>
              <a:rPr lang="en-US" altLang="ja-JP" sz="1600" dirty="0" smtClean="0"/>
              <a:t>is at most </a:t>
            </a:r>
            <a:r>
              <a:rPr lang="en-US" altLang="ja-JP" sz="1600" i="1" dirty="0" smtClean="0">
                <a:latin typeface="Times New Roman" panose="02020603050405020304" pitchFamily="18" charset="0"/>
                <a:cs typeface="Times New Roman" panose="02020603050405020304" pitchFamily="18" charset="0"/>
              </a:rPr>
              <a:t>K</a:t>
            </a:r>
            <a:r>
              <a:rPr lang="en-US" altLang="ja-JP" sz="1600" dirty="0" smtClean="0">
                <a:latin typeface="Times New Roman" panose="02020603050405020304" pitchFamily="18" charset="0"/>
                <a:cs typeface="Times New Roman" panose="02020603050405020304" pitchFamily="18" charset="0"/>
              </a:rPr>
              <a:t>-1</a:t>
            </a:r>
            <a:r>
              <a:rPr lang="en-US" altLang="ja-JP" sz="1600" dirty="0" smtClean="0"/>
              <a:t> in the </a:t>
            </a:r>
            <a:r>
              <a:rPr lang="en-US" altLang="ja-JP" sz="1600" dirty="0" err="1" smtClean="0"/>
              <a:t>EnKF</a:t>
            </a:r>
            <a:r>
              <a:rPr lang="en-US" altLang="ja-JP" sz="1600" dirty="0" smtClean="0"/>
              <a:t> (localized domain).</a:t>
            </a:r>
          </a:p>
          <a:p>
            <a:pPr lvl="1"/>
            <a:r>
              <a:rPr lang="en-US" altLang="ja-JP" sz="1800" dirty="0" smtClean="0"/>
              <a:t>Observation </a:t>
            </a:r>
            <a:r>
              <a:rPr lang="en-US" altLang="ja-JP" sz="1800" dirty="0"/>
              <a:t>space localization is problematic f</a:t>
            </a:r>
            <a:r>
              <a:rPr lang="en-US" altLang="ja-JP" sz="1800" dirty="0" smtClean="0"/>
              <a:t>or non-local observations such as satellite radiance.</a:t>
            </a:r>
          </a:p>
          <a:p>
            <a:pPr lvl="2"/>
            <a:r>
              <a:rPr kumimoji="1" lang="en-US" altLang="ja-JP" sz="1600" dirty="0" smtClean="0"/>
              <a:t>There is no trivial “observed location”.</a:t>
            </a:r>
          </a:p>
          <a:p>
            <a:pPr lvl="2"/>
            <a:r>
              <a:rPr kumimoji="1" lang="en-US" altLang="ja-JP" sz="1600" dirty="0" smtClean="0"/>
              <a:t>Model space localization may mitigate the issue.</a:t>
            </a:r>
          </a:p>
          <a:p>
            <a:r>
              <a:rPr lang="en-US" altLang="ja-JP" sz="2000" dirty="0" smtClean="0"/>
              <a:t>Questions from operational NWP</a:t>
            </a:r>
            <a:endParaRPr lang="en-US" altLang="ja-JP" sz="2400" dirty="0" smtClean="0"/>
          </a:p>
          <a:p>
            <a:pPr lvl="1"/>
            <a:r>
              <a:rPr lang="en-US" altLang="ja-JP" sz="1800" dirty="0" smtClean="0"/>
              <a:t>Which determines the optimal localization scale, S/N ratio of ensemble-based B or number of observations in localized domain?</a:t>
            </a:r>
          </a:p>
          <a:p>
            <a:pPr lvl="1"/>
            <a:r>
              <a:rPr lang="en-US" altLang="ja-JP" sz="1800" dirty="0" smtClean="0"/>
              <a:t>Can model space vertical localization be implemented at reasonable cost? </a:t>
            </a:r>
            <a:r>
              <a:rPr lang="en-US" altLang="ja-JP" sz="1800" dirty="0"/>
              <a:t>D</a:t>
            </a:r>
            <a:r>
              <a:rPr lang="en-US" altLang="ja-JP" sz="1800" dirty="0" smtClean="0"/>
              <a:t>oes it improve the </a:t>
            </a:r>
            <a:r>
              <a:rPr lang="en-US" altLang="ja-JP" sz="1800" dirty="0" err="1" smtClean="0"/>
              <a:t>EnKF</a:t>
            </a:r>
            <a:r>
              <a:rPr lang="en-US" altLang="ja-JP" sz="1800" dirty="0" smtClean="0"/>
              <a:t> analysis?</a:t>
            </a:r>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2</a:t>
            </a:fld>
            <a:endParaRPr lang="ja-JP" altLang="en-US" dirty="0"/>
          </a:p>
        </p:txBody>
      </p:sp>
    </p:spTree>
    <p:extLst>
      <p:ext uri="{BB962C8B-B14F-4D97-AF65-F5344CB8AC3E}">
        <p14:creationId xmlns:p14="http://schemas.microsoft.com/office/powerpoint/2010/main" val="3526197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vkva.naps.kishou.go.jp/~suuchi22/enkf_test/data/bloc/image_onepoint/inc_hormap_Q_AMSUAch5_Bloc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76"/>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vkva.naps.kishou.go.jp/~suuchi22/enkf_test/data/bloc/image_onepoint/inc_ysec_Q_AMSUAch5_Bloc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4868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svkva.naps.kishou.go.jp/~suuchi22/enkf_test/data/bloc/image_onepoint/inc_xsec_Q_AMSUAch5_Bloc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1901"/>
            <a:ext cx="3810000" cy="29432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矢印コネクタ 14"/>
          <p:cNvCxnSpPr/>
          <p:nvPr/>
        </p:nvCxnSpPr>
        <p:spPr>
          <a:xfrm>
            <a:off x="7092280" y="306896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620000" y="2915652"/>
            <a:ext cx="840432" cy="369332"/>
          </a:xfrm>
          <a:prstGeom prst="rect">
            <a:avLst/>
          </a:prstGeom>
          <a:noFill/>
        </p:spPr>
        <p:txBody>
          <a:bodyPr wrap="square" rtlCol="0">
            <a:spAutoFit/>
          </a:bodyPr>
          <a:lstStyle/>
          <a:p>
            <a:r>
              <a:rPr kumimoji="1" lang="en-US" altLang="ja-JP" dirty="0" smtClean="0"/>
              <a:t>North</a:t>
            </a:r>
            <a:endParaRPr kumimoji="1" lang="ja-JP" altLang="en-US" dirty="0"/>
          </a:p>
        </p:txBody>
      </p:sp>
      <p:cxnSp>
        <p:nvCxnSpPr>
          <p:cNvPr id="18" name="直線矢印コネクタ 17"/>
          <p:cNvCxnSpPr/>
          <p:nvPr/>
        </p:nvCxnSpPr>
        <p:spPr>
          <a:xfrm>
            <a:off x="3036168" y="6030580"/>
            <a:ext cx="5277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563888" y="5877272"/>
            <a:ext cx="696416" cy="369332"/>
          </a:xfrm>
          <a:prstGeom prst="rect">
            <a:avLst/>
          </a:prstGeom>
          <a:noFill/>
        </p:spPr>
        <p:txBody>
          <a:bodyPr wrap="square" rtlCol="0">
            <a:spAutoFit/>
          </a:bodyPr>
          <a:lstStyle/>
          <a:p>
            <a:r>
              <a:rPr lang="en-US" altLang="ja-JP" dirty="0" smtClean="0"/>
              <a:t>East</a:t>
            </a:r>
            <a:endParaRPr kumimoji="1" lang="ja-JP" altLang="en-US" dirty="0"/>
          </a:p>
        </p:txBody>
      </p:sp>
      <p:sp>
        <p:nvSpPr>
          <p:cNvPr id="20" name="タイトル 3"/>
          <p:cNvSpPr>
            <a:spLocks noGrp="1"/>
          </p:cNvSpPr>
          <p:nvPr>
            <p:ph type="title"/>
          </p:nvPr>
        </p:nvSpPr>
        <p:spPr>
          <a:xfrm>
            <a:off x="467544" y="0"/>
            <a:ext cx="8229600" cy="778098"/>
          </a:xfrm>
          <a:solidFill>
            <a:schemeClr val="tx2">
              <a:lumMod val="20000"/>
              <a:lumOff val="80000"/>
              <a:alpha val="50000"/>
            </a:schemeClr>
          </a:solidFill>
        </p:spPr>
        <p:txBody>
          <a:bodyPr>
            <a:noAutofit/>
          </a:bodyPr>
          <a:lstStyle/>
          <a:p>
            <a:r>
              <a:rPr lang="en-US" altLang="ja-JP" sz="2800" dirty="0" smtClean="0"/>
              <a:t>Q increment with assimilation of AMSU-A ch5</a:t>
            </a:r>
            <a:br>
              <a:rPr lang="en-US" altLang="ja-JP" sz="2800" dirty="0" smtClean="0"/>
            </a:br>
            <a:r>
              <a:rPr lang="en-US" altLang="ja-JP" sz="2800" dirty="0" smtClean="0"/>
              <a:t>(model space localization)</a:t>
            </a:r>
            <a:endParaRPr kumimoji="1" lang="ja-JP" altLang="en-US" sz="2800" dirty="0"/>
          </a:p>
        </p:txBody>
      </p:sp>
      <p:cxnSp>
        <p:nvCxnSpPr>
          <p:cNvPr id="21" name="直線矢印コネクタ 20"/>
          <p:cNvCxnSpPr/>
          <p:nvPr/>
        </p:nvCxnSpPr>
        <p:spPr>
          <a:xfrm flipH="1" flipV="1">
            <a:off x="1905000" y="2020292"/>
            <a:ext cx="506760" cy="40059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339752" y="2420888"/>
            <a:ext cx="1224136" cy="646331"/>
          </a:xfrm>
          <a:prstGeom prst="rect">
            <a:avLst/>
          </a:prstGeom>
          <a:noFill/>
        </p:spPr>
        <p:txBody>
          <a:bodyPr wrap="square" rtlCol="0">
            <a:spAutoFit/>
          </a:bodyPr>
          <a:lstStyle/>
          <a:p>
            <a:r>
              <a:rPr kumimoji="1" lang="en-US" altLang="ja-JP" dirty="0" smtClean="0"/>
              <a:t>Observed point</a:t>
            </a:r>
            <a:endParaRPr kumimoji="1" lang="ja-JP" altLang="en-US" dirty="0"/>
          </a:p>
        </p:txBody>
      </p:sp>
      <p:sp>
        <p:nvSpPr>
          <p:cNvPr id="24" name="テキスト ボックス 23"/>
          <p:cNvSpPr txBox="1"/>
          <p:nvPr/>
        </p:nvSpPr>
        <p:spPr>
          <a:xfrm>
            <a:off x="4139952" y="5085184"/>
            <a:ext cx="4896544"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In some part, increment pattern has been changed by applying model space vertical localization.</a:t>
            </a:r>
          </a:p>
          <a:p>
            <a:pPr marL="285750" indent="-285750">
              <a:buFont typeface="Wingdings" panose="05000000000000000000" pitchFamily="2" charset="2"/>
              <a:buChar char="Ø"/>
            </a:pPr>
            <a:r>
              <a:rPr kumimoji="1" lang="en-US" altLang="ja-JP" dirty="0" smtClean="0">
                <a:solidFill>
                  <a:srgbClr val="FF0000"/>
                </a:solidFill>
              </a:rPr>
              <a:t>Assimilatio</a:t>
            </a:r>
            <a:r>
              <a:rPr lang="en-US" altLang="ja-JP" dirty="0" smtClean="0">
                <a:solidFill>
                  <a:srgbClr val="FF0000"/>
                </a:solidFill>
              </a:rPr>
              <a:t>n of vertically non-local observations is affected by this change.</a:t>
            </a:r>
            <a:endParaRPr kumimoji="1" lang="ja-JP" altLang="en-US" dirty="0">
              <a:solidFill>
                <a:srgbClr val="FF0000"/>
              </a:solidFill>
            </a:endParaRPr>
          </a:p>
        </p:txBody>
      </p:sp>
      <p:sp>
        <p:nvSpPr>
          <p:cNvPr id="14" name="正方形/長方形 13"/>
          <p:cNvSpPr/>
          <p:nvPr/>
        </p:nvSpPr>
        <p:spPr>
          <a:xfrm>
            <a:off x="7620000" y="1268760"/>
            <a:ext cx="1524000" cy="954107"/>
          </a:xfrm>
          <a:prstGeom prst="rect">
            <a:avLst/>
          </a:prstGeom>
        </p:spPr>
        <p:txBody>
          <a:bodyPr wrap="square">
            <a:spAutoFit/>
          </a:bodyPr>
          <a:lstStyle/>
          <a:p>
            <a:r>
              <a:rPr lang="en-US" altLang="ja-JP" sz="1400" dirty="0" smtClean="0"/>
              <a:t>44.77N</a:t>
            </a:r>
            <a:r>
              <a:rPr lang="en-US" altLang="ja-JP" sz="1400" dirty="0"/>
              <a:t>, </a:t>
            </a:r>
            <a:r>
              <a:rPr lang="en-US" altLang="ja-JP" sz="1400" dirty="0" smtClean="0"/>
              <a:t>170.33E</a:t>
            </a:r>
            <a:r>
              <a:rPr lang="en-US" altLang="ja-JP" sz="1400" dirty="0"/>
              <a:t>, </a:t>
            </a:r>
            <a:r>
              <a:rPr lang="en-US" altLang="ja-JP" sz="1400" dirty="0" smtClean="0"/>
              <a:t>O-B=0.39K, error=0.2K</a:t>
            </a:r>
          </a:p>
          <a:p>
            <a:r>
              <a:rPr lang="en-US" altLang="ja-JP" sz="1400" dirty="0"/>
              <a:t>T</a:t>
            </a:r>
            <a:r>
              <a:rPr lang="en-US" altLang="ja-JP" sz="1400" dirty="0" smtClean="0"/>
              <a:t>ime=-3h</a:t>
            </a:r>
            <a:endParaRPr lang="ja-JP" altLang="en-US" sz="1400" dirty="0"/>
          </a:p>
        </p:txBody>
      </p:sp>
      <p:sp>
        <p:nvSpPr>
          <p:cNvPr id="16" name="テキスト ボックス 15"/>
          <p:cNvSpPr txBox="1"/>
          <p:nvPr/>
        </p:nvSpPr>
        <p:spPr>
          <a:xfrm>
            <a:off x="3912096" y="3491905"/>
            <a:ext cx="5231904" cy="1477328"/>
          </a:xfrm>
          <a:prstGeom prst="rect">
            <a:avLst/>
          </a:prstGeom>
          <a:noFill/>
        </p:spPr>
        <p:txBody>
          <a:bodyPr wrap="square" rtlCol="0">
            <a:spAutoFit/>
          </a:bodyPr>
          <a:lstStyle/>
          <a:p>
            <a:r>
              <a:rPr lang="en-US" altLang="ja-JP" dirty="0" smtClean="0"/>
              <a:t>Upper left: horizontal map on level 28 (~610 </a:t>
            </a:r>
            <a:r>
              <a:rPr lang="en-US" altLang="ja-JP" dirty="0" err="1" smtClean="0"/>
              <a:t>hPa</a:t>
            </a:r>
            <a:r>
              <a:rPr lang="en-US" altLang="ja-JP" dirty="0" smtClean="0"/>
              <a:t>)</a:t>
            </a:r>
          </a:p>
          <a:p>
            <a:r>
              <a:rPr lang="en-US" altLang="ja-JP" dirty="0" smtClean="0"/>
              <a:t>Upper right: latitude-vertical section</a:t>
            </a:r>
          </a:p>
          <a:p>
            <a:r>
              <a:rPr lang="en-US" altLang="ja-JP" dirty="0" smtClean="0"/>
              <a:t>Lower left: longitude-vertical section</a:t>
            </a:r>
          </a:p>
          <a:p>
            <a:r>
              <a:rPr lang="en-US" altLang="ja-JP" dirty="0" smtClean="0"/>
              <a:t>Color: analysis increment</a:t>
            </a:r>
          </a:p>
          <a:p>
            <a:r>
              <a:rPr lang="en-US" altLang="ja-JP" dirty="0" smtClean="0"/>
              <a:t>Contour: the first guess</a:t>
            </a:r>
          </a:p>
        </p:txBody>
      </p:sp>
    </p:spTree>
    <p:extLst>
      <p:ext uri="{BB962C8B-B14F-4D97-AF65-F5344CB8AC3E}">
        <p14:creationId xmlns:p14="http://schemas.microsoft.com/office/powerpoint/2010/main" val="177536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Experimental settings</a:t>
            </a:r>
            <a:endParaRPr kumimoji="1" lang="ja-JP" altLang="en-US" dirty="0"/>
          </a:p>
        </p:txBody>
      </p:sp>
      <p:sp>
        <p:nvSpPr>
          <p:cNvPr id="3" name="コンテンツ プレースホルダー 2"/>
          <p:cNvSpPr>
            <a:spLocks noGrp="1"/>
          </p:cNvSpPr>
          <p:nvPr>
            <p:ph idx="1"/>
          </p:nvPr>
        </p:nvSpPr>
        <p:spPr>
          <a:xfrm>
            <a:off x="467544" y="980728"/>
            <a:ext cx="8229600" cy="5258379"/>
          </a:xfrm>
        </p:spPr>
        <p:txBody>
          <a:bodyPr/>
          <a:lstStyle/>
          <a:p>
            <a:r>
              <a:rPr lang="en-US" altLang="ja-JP" sz="2000" dirty="0" smtClean="0"/>
              <a:t>Model</a:t>
            </a:r>
            <a:r>
              <a:rPr kumimoji="1" lang="en-US" altLang="ja-JP" sz="2000" dirty="0" smtClean="0"/>
              <a:t>: TL319L100 (approx. 55km, model top 0.01hPa) version of operational GSM</a:t>
            </a:r>
          </a:p>
          <a:p>
            <a:r>
              <a:rPr lang="en-US" altLang="ja-JP" sz="2000" dirty="0" smtClean="0"/>
              <a:t>LETKF with 50 member ensembles</a:t>
            </a:r>
          </a:p>
          <a:p>
            <a:r>
              <a:rPr lang="en-US" altLang="ja-JP" sz="2000" dirty="0" smtClean="0"/>
              <a:t>Adaptive multiplicative inflation</a:t>
            </a:r>
          </a:p>
          <a:p>
            <a:r>
              <a:rPr kumimoji="1" lang="en-US" altLang="ja-JP" sz="2000" dirty="0" smtClean="0"/>
              <a:t>Initialization based on </a:t>
            </a:r>
            <a:r>
              <a:rPr kumimoji="1" lang="en-US" altLang="ja-JP" sz="2000" dirty="0" err="1" smtClean="0"/>
              <a:t>Hamrud</a:t>
            </a:r>
            <a:r>
              <a:rPr kumimoji="1" lang="en-US" altLang="ja-JP" sz="2000" dirty="0" smtClean="0"/>
              <a:t> et al. (2015)</a:t>
            </a:r>
          </a:p>
          <a:p>
            <a:r>
              <a:rPr lang="en-US" altLang="ja-JP" sz="2000" dirty="0"/>
              <a:t>Assimilate observations 6 hourly using the same set of observations as the JMA global </a:t>
            </a:r>
            <a:r>
              <a:rPr lang="en-US" altLang="ja-JP" sz="2000" dirty="0" smtClean="0"/>
              <a:t>cycle analysis (without hyper spectral sounders)</a:t>
            </a:r>
            <a:endParaRPr lang="en-US" altLang="ja-JP" sz="2000" dirty="0"/>
          </a:p>
          <a:p>
            <a:r>
              <a:rPr kumimoji="1" lang="en-US" altLang="ja-JP" sz="2000" dirty="0" smtClean="0"/>
              <a:t>Experiments</a:t>
            </a:r>
          </a:p>
          <a:p>
            <a:pPr lvl="1"/>
            <a:r>
              <a:rPr lang="en-US" altLang="ja-JP" sz="1800" dirty="0" smtClean="0"/>
              <a:t>CNTL: observation space vertical localization, horizontal localization scale of humidity sensitive observations is 300 km.</a:t>
            </a:r>
          </a:p>
          <a:p>
            <a:pPr lvl="1"/>
            <a:r>
              <a:rPr lang="en-US" altLang="ja-JP" sz="1800" dirty="0" smtClean="0">
                <a:solidFill>
                  <a:srgbClr val="FF0000"/>
                </a:solidFill>
              </a:rPr>
              <a:t>BLOC</a:t>
            </a:r>
            <a:r>
              <a:rPr kumimoji="1" lang="en-US" altLang="ja-JP" sz="1800" dirty="0" smtClean="0">
                <a:solidFill>
                  <a:srgbClr val="FF0000"/>
                </a:solidFill>
              </a:rPr>
              <a:t>: CNTL + model space vertical localization with localization scale of 0.6 scale heights and 10 </a:t>
            </a:r>
            <a:r>
              <a:rPr kumimoji="1" lang="en-US" altLang="ja-JP" sz="1800" dirty="0" err="1" smtClean="0">
                <a:solidFill>
                  <a:srgbClr val="FF0000"/>
                </a:solidFill>
              </a:rPr>
              <a:t>eigen</a:t>
            </a:r>
            <a:r>
              <a:rPr kumimoji="1" lang="en-US" altLang="ja-JP" sz="1800" dirty="0" smtClean="0">
                <a:solidFill>
                  <a:srgbClr val="FF0000"/>
                </a:solidFill>
              </a:rPr>
              <a:t>-modes</a:t>
            </a:r>
          </a:p>
          <a:p>
            <a:r>
              <a:rPr lang="en-US" altLang="ja-JP" sz="2000" dirty="0" smtClean="0"/>
              <a:t>Period: From July 10, 2016 to September 11, 2016 (Forecasts are verified for August 2016)</a:t>
            </a:r>
          </a:p>
          <a:p>
            <a:r>
              <a:rPr kumimoji="1" lang="en-US" altLang="ja-JP" sz="2000" dirty="0" smtClean="0"/>
              <a:t>Bias correction coefficients of 4DVar (</a:t>
            </a:r>
            <a:r>
              <a:rPr kumimoji="1" lang="en-US" altLang="ja-JP" sz="2000" dirty="0" err="1" smtClean="0"/>
              <a:t>VarBC</a:t>
            </a:r>
            <a:r>
              <a:rPr kumimoji="1" lang="en-US" altLang="ja-JP" sz="2000" dirty="0" smtClean="0"/>
              <a:t>) are used, but the analysis ensemble mean is not replaced with the 4DVar analysis.</a:t>
            </a:r>
            <a:endParaRPr kumimoji="1" lang="ja-JP" altLang="en-US" sz="2000"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21</a:t>
            </a:fld>
            <a:endParaRPr lang="ja-JP" altLang="en-US" dirty="0"/>
          </a:p>
        </p:txBody>
      </p:sp>
    </p:spTree>
    <p:extLst>
      <p:ext uri="{BB962C8B-B14F-4D97-AF65-F5344CB8AC3E}">
        <p14:creationId xmlns:p14="http://schemas.microsoft.com/office/powerpoint/2010/main" val="304825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gcksva.naps.kishou.go.jp/~suuchi22/LETKF_verif/cmp_EKF_H014_201608x_cnv08b_Da12414002-EKF_H014_201608x_cnv08q_Da12344003/verif/amnsp/image/U_250_sprd_ft6_H014b06-H014cnv08q2_2016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3048000" cy="2352675"/>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p:cNvSpPr>
            <a:spLocks noGrp="1"/>
          </p:cNvSpPr>
          <p:nvPr>
            <p:ph type="title"/>
          </p:nvPr>
        </p:nvSpPr>
        <p:spPr/>
        <p:txBody>
          <a:bodyPr/>
          <a:lstStyle/>
          <a:p>
            <a:r>
              <a:rPr kumimoji="1" lang="en-US" altLang="ja-JP" dirty="0" smtClean="0"/>
              <a:t>Analysis changes</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22</a:t>
            </a:fld>
            <a:endParaRPr lang="ja-JP" altLang="en-US" dirty="0"/>
          </a:p>
        </p:txBody>
      </p:sp>
      <p:sp>
        <p:nvSpPr>
          <p:cNvPr id="7" name="テキスト ボックス 6"/>
          <p:cNvSpPr txBox="1"/>
          <p:nvPr/>
        </p:nvSpPr>
        <p:spPr>
          <a:xfrm>
            <a:off x="-36512" y="2924944"/>
            <a:ext cx="792088" cy="369332"/>
          </a:xfrm>
          <a:prstGeom prst="rect">
            <a:avLst/>
          </a:prstGeom>
          <a:noFill/>
        </p:spPr>
        <p:txBody>
          <a:bodyPr wrap="square" rtlCol="0">
            <a:spAutoFit/>
          </a:bodyPr>
          <a:lstStyle/>
          <a:p>
            <a:r>
              <a:rPr kumimoji="1" lang="en-US" altLang="ja-JP" dirty="0" smtClean="0"/>
              <a:t>-20%</a:t>
            </a:r>
            <a:endParaRPr kumimoji="1" lang="ja-JP" altLang="en-US" dirty="0"/>
          </a:p>
        </p:txBody>
      </p:sp>
      <p:sp>
        <p:nvSpPr>
          <p:cNvPr id="8" name="テキスト ボックス 7"/>
          <p:cNvSpPr txBox="1"/>
          <p:nvPr/>
        </p:nvSpPr>
        <p:spPr>
          <a:xfrm>
            <a:off x="2411760" y="2924944"/>
            <a:ext cx="936104" cy="369332"/>
          </a:xfrm>
          <a:prstGeom prst="rect">
            <a:avLst/>
          </a:prstGeom>
          <a:noFill/>
        </p:spPr>
        <p:txBody>
          <a:bodyPr wrap="square" rtlCol="0">
            <a:spAutoFit/>
          </a:bodyPr>
          <a:lstStyle/>
          <a:p>
            <a:r>
              <a:rPr kumimoji="1" lang="en-US" altLang="ja-JP" dirty="0" smtClean="0"/>
              <a:t>+20%</a:t>
            </a:r>
            <a:endParaRPr kumimoji="1" lang="ja-JP" altLang="en-US" dirty="0"/>
          </a:p>
        </p:txBody>
      </p:sp>
      <p:sp>
        <p:nvSpPr>
          <p:cNvPr id="9" name="テキスト ボックス 8"/>
          <p:cNvSpPr txBox="1"/>
          <p:nvPr/>
        </p:nvSpPr>
        <p:spPr>
          <a:xfrm>
            <a:off x="3048000" y="860519"/>
            <a:ext cx="3468216" cy="923330"/>
          </a:xfrm>
          <a:prstGeom prst="rect">
            <a:avLst/>
          </a:prstGeom>
          <a:noFill/>
        </p:spPr>
        <p:txBody>
          <a:bodyPr wrap="square" rtlCol="0">
            <a:spAutoFit/>
          </a:bodyPr>
          <a:lstStyle/>
          <a:p>
            <a:r>
              <a:rPr lang="en-US" altLang="ja-JP" dirty="0" smtClean="0">
                <a:sym typeface="Wingdings" panose="05000000000000000000" pitchFamily="2" charset="2"/>
              </a:rPr>
              <a:t> </a:t>
            </a:r>
            <a:r>
              <a:rPr lang="en-US" altLang="ja-JP" dirty="0" smtClean="0"/>
              <a:t>Relative change [%] of the first guess spread of U on 250 </a:t>
            </a:r>
            <a:r>
              <a:rPr lang="en-US" altLang="ja-JP" dirty="0" err="1" smtClean="0"/>
              <a:t>hPa</a:t>
            </a:r>
            <a:r>
              <a:rPr lang="en-US" altLang="ja-JP" dirty="0" smtClean="0"/>
              <a:t> (BLOC compared to CNTL)</a:t>
            </a:r>
            <a:endParaRPr kumimoji="1" lang="ja-JP"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860519"/>
            <a:ext cx="22479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rot="16200000">
            <a:off x="6182307" y="1870955"/>
            <a:ext cx="1224136" cy="307777"/>
          </a:xfrm>
          <a:prstGeom prst="rect">
            <a:avLst/>
          </a:prstGeom>
          <a:noFill/>
        </p:spPr>
        <p:txBody>
          <a:bodyPr wrap="square" rtlCol="0">
            <a:spAutoFit/>
          </a:bodyPr>
          <a:lstStyle/>
          <a:p>
            <a:pPr algn="ctr"/>
            <a:r>
              <a:rPr kumimoji="1" lang="en-US" altLang="ja-JP" sz="1400" dirty="0" smtClean="0"/>
              <a:t>AMSU-A</a:t>
            </a:r>
            <a:endParaRPr kumimoji="1" lang="ja-JP" altLang="en-US" sz="1400" dirty="0"/>
          </a:p>
        </p:txBody>
      </p:sp>
      <p:sp>
        <p:nvSpPr>
          <p:cNvPr id="12" name="テキスト ボックス 11"/>
          <p:cNvSpPr txBox="1"/>
          <p:nvPr/>
        </p:nvSpPr>
        <p:spPr>
          <a:xfrm rot="16200000">
            <a:off x="6215311" y="1117871"/>
            <a:ext cx="1158127" cy="307777"/>
          </a:xfrm>
          <a:prstGeom prst="rect">
            <a:avLst/>
          </a:prstGeom>
          <a:noFill/>
        </p:spPr>
        <p:txBody>
          <a:bodyPr wrap="square" rtlCol="0">
            <a:spAutoFit/>
          </a:bodyPr>
          <a:lstStyle/>
          <a:p>
            <a:pPr algn="ctr"/>
            <a:r>
              <a:rPr kumimoji="1" lang="en-US" altLang="ja-JP" sz="1400" dirty="0" smtClean="0"/>
              <a:t>MHS</a:t>
            </a:r>
            <a:endParaRPr kumimoji="1" lang="ja-JP" altLang="en-US" sz="1400" dirty="0"/>
          </a:p>
        </p:txBody>
      </p:sp>
      <p:sp>
        <p:nvSpPr>
          <p:cNvPr id="10" name="テキスト ボックス 9"/>
          <p:cNvSpPr txBox="1"/>
          <p:nvPr/>
        </p:nvSpPr>
        <p:spPr>
          <a:xfrm>
            <a:off x="7092280" y="2411596"/>
            <a:ext cx="648072"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13" name="テキスト ボックス 12"/>
          <p:cNvSpPr txBox="1"/>
          <p:nvPr/>
        </p:nvSpPr>
        <p:spPr>
          <a:xfrm>
            <a:off x="8604448" y="2411596"/>
            <a:ext cx="216024"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5" name="テキスト ボックス 14"/>
          <p:cNvSpPr txBox="1"/>
          <p:nvPr/>
        </p:nvSpPr>
        <p:spPr>
          <a:xfrm>
            <a:off x="3048000" y="1869630"/>
            <a:ext cx="3622104" cy="923330"/>
          </a:xfrm>
          <a:prstGeom prst="rect">
            <a:avLst/>
          </a:prstGeom>
          <a:noFill/>
        </p:spPr>
        <p:txBody>
          <a:bodyPr wrap="square" rtlCol="0">
            <a:spAutoFit/>
          </a:bodyPr>
          <a:lstStyle/>
          <a:p>
            <a:r>
              <a:rPr lang="en-US" altLang="ja-JP" dirty="0" smtClean="0"/>
              <a:t>Relative changes [%] in standard deviation of O-B for AMSU-A and MHS.</a:t>
            </a:r>
            <a:r>
              <a:rPr lang="en-US" altLang="ja-JP" dirty="0" smtClean="0">
                <a:sym typeface="Wingdings" panose="05000000000000000000" pitchFamily="2" charset="2"/>
              </a:rPr>
              <a:t></a:t>
            </a:r>
            <a:endParaRPr kumimoji="1" lang="ja-JP" alt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2792960"/>
            <a:ext cx="22288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7308304" y="4252428"/>
            <a:ext cx="216024"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8" name="テキスト ボックス 17"/>
          <p:cNvSpPr txBox="1"/>
          <p:nvPr/>
        </p:nvSpPr>
        <p:spPr>
          <a:xfrm>
            <a:off x="8388424" y="4252428"/>
            <a:ext cx="859504" cy="369332"/>
          </a:xfrm>
          <a:prstGeom prst="rect">
            <a:avLst/>
          </a:prstGeom>
          <a:noFill/>
        </p:spPr>
        <p:txBody>
          <a:bodyPr wrap="square" rtlCol="0">
            <a:spAutoFit/>
          </a:bodyPr>
          <a:lstStyle/>
          <a:p>
            <a:r>
              <a:rPr lang="en-US" altLang="ja-JP" dirty="0" smtClean="0"/>
              <a:t>+2.8</a:t>
            </a:r>
            <a:r>
              <a:rPr kumimoji="1" lang="en-US" altLang="ja-JP" dirty="0" smtClean="0"/>
              <a:t>%</a:t>
            </a:r>
            <a:endParaRPr kumimoji="1" lang="ja-JP" altLang="en-US" dirty="0"/>
          </a:p>
        </p:txBody>
      </p:sp>
      <p:sp>
        <p:nvSpPr>
          <p:cNvPr id="19" name="テキスト ボックス 18"/>
          <p:cNvSpPr txBox="1"/>
          <p:nvPr/>
        </p:nvSpPr>
        <p:spPr>
          <a:xfrm>
            <a:off x="3059832" y="2793702"/>
            <a:ext cx="3672408" cy="923330"/>
          </a:xfrm>
          <a:prstGeom prst="rect">
            <a:avLst/>
          </a:prstGeom>
          <a:noFill/>
        </p:spPr>
        <p:txBody>
          <a:bodyPr wrap="square" rtlCol="0">
            <a:spAutoFit/>
          </a:bodyPr>
          <a:lstStyle/>
          <a:p>
            <a:r>
              <a:rPr lang="en-US" altLang="ja-JP" dirty="0" smtClean="0"/>
              <a:t>Relative changes [%] in number of used observations for AMSU-A and MHS.</a:t>
            </a:r>
            <a:r>
              <a:rPr lang="en-US" altLang="ja-JP" dirty="0" smtClean="0">
                <a:sym typeface="Wingdings" panose="05000000000000000000" pitchFamily="2" charset="2"/>
              </a:rPr>
              <a:t></a:t>
            </a:r>
            <a:endParaRPr kumimoji="1" lang="ja-JP" altLang="en-US" dirty="0"/>
          </a:p>
        </p:txBody>
      </p:sp>
      <p:sp>
        <p:nvSpPr>
          <p:cNvPr id="20" name="テキスト ボックス 19"/>
          <p:cNvSpPr txBox="1"/>
          <p:nvPr/>
        </p:nvSpPr>
        <p:spPr>
          <a:xfrm rot="16200000">
            <a:off x="6182307" y="3671156"/>
            <a:ext cx="1224136" cy="307777"/>
          </a:xfrm>
          <a:prstGeom prst="rect">
            <a:avLst/>
          </a:prstGeom>
          <a:noFill/>
        </p:spPr>
        <p:txBody>
          <a:bodyPr wrap="square" rtlCol="0">
            <a:spAutoFit/>
          </a:bodyPr>
          <a:lstStyle/>
          <a:p>
            <a:pPr algn="ctr"/>
            <a:r>
              <a:rPr kumimoji="1" lang="en-US" altLang="ja-JP" sz="1400" dirty="0" smtClean="0"/>
              <a:t>AMSU-A</a:t>
            </a:r>
            <a:endParaRPr kumimoji="1" lang="ja-JP" altLang="en-US" sz="1400" dirty="0"/>
          </a:p>
        </p:txBody>
      </p:sp>
      <p:sp>
        <p:nvSpPr>
          <p:cNvPr id="21" name="テキスト ボックス 20"/>
          <p:cNvSpPr txBox="1"/>
          <p:nvPr/>
        </p:nvSpPr>
        <p:spPr>
          <a:xfrm rot="16200000">
            <a:off x="6215311" y="2918072"/>
            <a:ext cx="1158127" cy="307777"/>
          </a:xfrm>
          <a:prstGeom prst="rect">
            <a:avLst/>
          </a:prstGeom>
          <a:noFill/>
        </p:spPr>
        <p:txBody>
          <a:bodyPr wrap="square" rtlCol="0">
            <a:spAutoFit/>
          </a:bodyPr>
          <a:lstStyle/>
          <a:p>
            <a:pPr algn="ctr"/>
            <a:r>
              <a:rPr kumimoji="1" lang="en-US" altLang="ja-JP" sz="1400" dirty="0" smtClean="0"/>
              <a:t>MHS</a:t>
            </a:r>
            <a:endParaRPr kumimoji="1" lang="ja-JP" altLang="en-US" sz="1400" dirty="0"/>
          </a:p>
        </p:txBody>
      </p:sp>
      <p:sp>
        <p:nvSpPr>
          <p:cNvPr id="14" name="テキスト ボックス 13"/>
          <p:cNvSpPr txBox="1"/>
          <p:nvPr/>
        </p:nvSpPr>
        <p:spPr>
          <a:xfrm>
            <a:off x="179512" y="3707360"/>
            <a:ext cx="6490592" cy="1754326"/>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The first guess spread has been decreased by 10-20% in most layers.</a:t>
            </a:r>
          </a:p>
          <a:p>
            <a:pPr marL="285750" indent="-285750">
              <a:buFont typeface="Wingdings" panose="05000000000000000000" pitchFamily="2" charset="2"/>
              <a:buChar char="Ø"/>
            </a:pPr>
            <a:r>
              <a:rPr lang="en-US" altLang="ja-JP" dirty="0" smtClean="0"/>
              <a:t>O-B of observations on stratosphere has been decreased and more observations are assimilated.</a:t>
            </a:r>
          </a:p>
          <a:p>
            <a:pPr marL="285750" indent="-285750">
              <a:buFont typeface="Wingdings" panose="05000000000000000000" pitchFamily="2" charset="2"/>
              <a:buChar char="Ø"/>
            </a:pPr>
            <a:r>
              <a:rPr kumimoji="1" lang="en-US" altLang="ja-JP" dirty="0" smtClean="0"/>
              <a:t>Reduction of the first guess spread seems too large compared to the reduction of O-B.</a:t>
            </a:r>
            <a:endParaRPr kumimoji="1" lang="ja-JP" altLang="en-US" dirty="0"/>
          </a:p>
        </p:txBody>
      </p:sp>
      <p:sp>
        <p:nvSpPr>
          <p:cNvPr id="16" name="テキスト ボックス 15"/>
          <p:cNvSpPr txBox="1"/>
          <p:nvPr/>
        </p:nvSpPr>
        <p:spPr>
          <a:xfrm>
            <a:off x="359532" y="5461686"/>
            <a:ext cx="8784468" cy="923330"/>
          </a:xfrm>
          <a:prstGeom prst="rect">
            <a:avLst/>
          </a:prstGeom>
          <a:noFill/>
        </p:spPr>
        <p:txBody>
          <a:bodyPr wrap="square" rtlCol="0">
            <a:spAutoFit/>
          </a:bodyPr>
          <a:lstStyle/>
          <a:p>
            <a:r>
              <a:rPr lang="en-US" altLang="ja-JP" b="1" dirty="0">
                <a:solidFill>
                  <a:srgbClr val="FF0000"/>
                </a:solidFill>
              </a:rPr>
              <a:t>T</a:t>
            </a:r>
            <a:r>
              <a:rPr kumimoji="1" lang="en-US" altLang="ja-JP" b="1" dirty="0" smtClean="0">
                <a:solidFill>
                  <a:srgbClr val="FF0000"/>
                </a:solidFill>
              </a:rPr>
              <a:t>he first guess on stratosphere seems to be improved by model space vertical localization.</a:t>
            </a:r>
          </a:p>
          <a:p>
            <a:r>
              <a:rPr lang="en-US" altLang="ja-JP" b="1" dirty="0" smtClean="0">
                <a:solidFill>
                  <a:srgbClr val="FF0000"/>
                </a:solidFill>
              </a:rPr>
              <a:t>O-A is mostly increased (not shown) suggesting the reduction of B is too large.</a:t>
            </a:r>
            <a:endParaRPr kumimoji="1" lang="ja-JP" altLang="en-US" b="1" dirty="0">
              <a:solidFill>
                <a:srgbClr val="FF0000"/>
              </a:solidFill>
            </a:endParaRPr>
          </a:p>
        </p:txBody>
      </p:sp>
    </p:spTree>
    <p:extLst>
      <p:ext uri="{BB962C8B-B14F-4D97-AF65-F5344CB8AC3E}">
        <p14:creationId xmlns:p14="http://schemas.microsoft.com/office/powerpoint/2010/main" val="2292554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gcksva.naps.kishou.go.jp/~suuchi22/DPSIVS/H014-EKFb612434-2_H014-EKF08q212359-4-201608/Quickscore/Score/sonde_scorecard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7620000" cy="41148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763688" y="4951513"/>
            <a:ext cx="1008112" cy="369332"/>
          </a:xfrm>
          <a:prstGeom prst="rect">
            <a:avLst/>
          </a:prstGeom>
          <a:noFill/>
        </p:spPr>
        <p:txBody>
          <a:bodyPr wrap="square" rtlCol="0">
            <a:spAutoFit/>
          </a:bodyPr>
          <a:lstStyle/>
          <a:p>
            <a:pPr algn="ctr"/>
            <a:r>
              <a:rPr kumimoji="1" lang="en-US" altLang="ja-JP" dirty="0" smtClean="0"/>
              <a:t>NH</a:t>
            </a:r>
            <a:endParaRPr kumimoji="1" lang="ja-JP" altLang="en-US" dirty="0"/>
          </a:p>
        </p:txBody>
      </p:sp>
      <p:sp>
        <p:nvSpPr>
          <p:cNvPr id="5" name="テキスト ボックス 4"/>
          <p:cNvSpPr txBox="1"/>
          <p:nvPr/>
        </p:nvSpPr>
        <p:spPr>
          <a:xfrm>
            <a:off x="2987824" y="4951513"/>
            <a:ext cx="1152128" cy="369332"/>
          </a:xfrm>
          <a:prstGeom prst="rect">
            <a:avLst/>
          </a:prstGeom>
          <a:noFill/>
        </p:spPr>
        <p:txBody>
          <a:bodyPr wrap="square" rtlCol="0">
            <a:spAutoFit/>
          </a:bodyPr>
          <a:lstStyle/>
          <a:p>
            <a:pPr algn="ctr"/>
            <a:r>
              <a:rPr kumimoji="1" lang="en-US" altLang="ja-JP" dirty="0" smtClean="0"/>
              <a:t>Tropics</a:t>
            </a:r>
            <a:endParaRPr kumimoji="1" lang="ja-JP" altLang="en-US" dirty="0"/>
          </a:p>
        </p:txBody>
      </p:sp>
      <p:sp>
        <p:nvSpPr>
          <p:cNvPr id="6" name="テキスト ボックス 5"/>
          <p:cNvSpPr txBox="1"/>
          <p:nvPr/>
        </p:nvSpPr>
        <p:spPr>
          <a:xfrm>
            <a:off x="4349552" y="4951513"/>
            <a:ext cx="1086544" cy="369332"/>
          </a:xfrm>
          <a:prstGeom prst="rect">
            <a:avLst/>
          </a:prstGeom>
          <a:noFill/>
        </p:spPr>
        <p:txBody>
          <a:bodyPr wrap="square" rtlCol="0">
            <a:spAutoFit/>
          </a:bodyPr>
          <a:lstStyle/>
          <a:p>
            <a:pPr algn="ctr"/>
            <a:r>
              <a:rPr kumimoji="1" lang="en-US" altLang="ja-JP" dirty="0" smtClean="0"/>
              <a:t>SH</a:t>
            </a:r>
            <a:endParaRPr kumimoji="1" lang="ja-JP" altLang="en-US" dirty="0"/>
          </a:p>
        </p:txBody>
      </p:sp>
      <p:sp>
        <p:nvSpPr>
          <p:cNvPr id="7" name="テキスト ボックス 6"/>
          <p:cNvSpPr txBox="1"/>
          <p:nvPr/>
        </p:nvSpPr>
        <p:spPr>
          <a:xfrm>
            <a:off x="5652120" y="4951513"/>
            <a:ext cx="1152128" cy="369332"/>
          </a:xfrm>
          <a:prstGeom prst="rect">
            <a:avLst/>
          </a:prstGeom>
          <a:noFill/>
        </p:spPr>
        <p:txBody>
          <a:bodyPr wrap="square" rtlCol="0">
            <a:spAutoFit/>
          </a:bodyPr>
          <a:lstStyle/>
          <a:p>
            <a:pPr algn="ctr"/>
            <a:r>
              <a:rPr kumimoji="1" lang="en-US" altLang="ja-JP" dirty="0" smtClean="0"/>
              <a:t>Japan</a:t>
            </a:r>
            <a:endParaRPr kumimoji="1" lang="ja-JP" altLang="en-US" dirty="0"/>
          </a:p>
        </p:txBody>
      </p:sp>
      <p:sp>
        <p:nvSpPr>
          <p:cNvPr id="8" name="テキスト ボックス 7"/>
          <p:cNvSpPr txBox="1"/>
          <p:nvPr/>
        </p:nvSpPr>
        <p:spPr>
          <a:xfrm>
            <a:off x="6804248" y="4951513"/>
            <a:ext cx="1440160" cy="369332"/>
          </a:xfrm>
          <a:prstGeom prst="rect">
            <a:avLst/>
          </a:prstGeom>
          <a:noFill/>
        </p:spPr>
        <p:txBody>
          <a:bodyPr wrap="square" rtlCol="0">
            <a:spAutoFit/>
          </a:bodyPr>
          <a:lstStyle/>
          <a:p>
            <a:r>
              <a:rPr kumimoji="1" lang="en-US" altLang="ja-JP" dirty="0" smtClean="0"/>
              <a:t>NW Pacific</a:t>
            </a:r>
            <a:endParaRPr kumimoji="1" lang="ja-JP" altLang="en-US" dirty="0"/>
          </a:p>
        </p:txBody>
      </p:sp>
      <p:sp>
        <p:nvSpPr>
          <p:cNvPr id="2" name="タイトル 1"/>
          <p:cNvSpPr>
            <a:spLocks noGrp="1"/>
          </p:cNvSpPr>
          <p:nvPr>
            <p:ph type="title"/>
          </p:nvPr>
        </p:nvSpPr>
        <p:spPr/>
        <p:txBody>
          <a:bodyPr/>
          <a:lstStyle/>
          <a:p>
            <a:r>
              <a:rPr kumimoji="1" lang="en-US" altLang="ja-JP" dirty="0" smtClean="0"/>
              <a:t>Score cards against radiosonde</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23</a:t>
            </a:fld>
            <a:endParaRPr lang="ja-JP" altLang="en-US" dirty="0"/>
          </a:p>
        </p:txBody>
      </p:sp>
      <p:sp>
        <p:nvSpPr>
          <p:cNvPr id="9" name="テキスト ボックス 8"/>
          <p:cNvSpPr txBox="1"/>
          <p:nvPr/>
        </p:nvSpPr>
        <p:spPr>
          <a:xfrm>
            <a:off x="4139952" y="5877272"/>
            <a:ext cx="4968552" cy="646331"/>
          </a:xfrm>
          <a:prstGeom prst="rect">
            <a:avLst/>
          </a:prstGeom>
          <a:noFill/>
        </p:spPr>
        <p:txBody>
          <a:bodyPr wrap="square" rtlCol="0">
            <a:spAutoFit/>
          </a:bodyPr>
          <a:lstStyle/>
          <a:p>
            <a:pPr algn="r"/>
            <a:r>
              <a:rPr kumimoji="1" lang="en-US" altLang="ja-JP" dirty="0" smtClean="0">
                <a:solidFill>
                  <a:schemeClr val="accent6">
                    <a:lumMod val="75000"/>
                  </a:schemeClr>
                </a:solidFill>
              </a:rPr>
              <a:t>Orange: BLOC is statistically better than CNTL</a:t>
            </a:r>
          </a:p>
          <a:p>
            <a:pPr algn="r"/>
            <a:r>
              <a:rPr lang="en-US" altLang="ja-JP" dirty="0" smtClean="0">
                <a:solidFill>
                  <a:schemeClr val="bg1">
                    <a:lumMod val="50000"/>
                  </a:schemeClr>
                </a:solidFill>
              </a:rPr>
              <a:t>Gray: BLOC is statistically worse than CNTL</a:t>
            </a:r>
            <a:endParaRPr kumimoji="1" lang="ja-JP" altLang="en-US" dirty="0">
              <a:solidFill>
                <a:schemeClr val="bg1">
                  <a:lumMod val="50000"/>
                </a:schemeClr>
              </a:solidFill>
            </a:endParaRPr>
          </a:p>
        </p:txBody>
      </p:sp>
      <p:sp>
        <p:nvSpPr>
          <p:cNvPr id="10" name="テキスト ボックス 9"/>
          <p:cNvSpPr txBox="1"/>
          <p:nvPr/>
        </p:nvSpPr>
        <p:spPr>
          <a:xfrm>
            <a:off x="323528" y="5320845"/>
            <a:ext cx="8820472"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Forecast score of BLOC is better than CNTL in Tropics and Southern hemisphere.</a:t>
            </a:r>
          </a:p>
          <a:p>
            <a:pPr marL="285750" indent="-285750">
              <a:buFont typeface="Wingdings" panose="05000000000000000000" pitchFamily="2" charset="2"/>
              <a:buChar char="Ø"/>
            </a:pPr>
            <a:r>
              <a:rPr lang="en-US" altLang="ja-JP" dirty="0" smtClean="0">
                <a:solidFill>
                  <a:srgbClr val="FF0000"/>
                </a:solidFill>
              </a:rPr>
              <a:t>The impact is relatively moderate.</a:t>
            </a:r>
          </a:p>
        </p:txBody>
      </p:sp>
    </p:spTree>
    <p:extLst>
      <p:ext uri="{BB962C8B-B14F-4D97-AF65-F5344CB8AC3E}">
        <p14:creationId xmlns:p14="http://schemas.microsoft.com/office/powerpoint/2010/main" val="31270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53752"/>
            <a:ext cx="8229600" cy="854968"/>
          </a:xfrm>
        </p:spPr>
        <p:txBody>
          <a:bodyPr/>
          <a:lstStyle/>
          <a:p>
            <a:r>
              <a:rPr kumimoji="1" lang="en-US" altLang="ja-JP" dirty="0" smtClean="0"/>
              <a:t>Summary</a:t>
            </a:r>
            <a:endParaRPr kumimoji="1" lang="ja-JP" altLang="en-US" dirty="0"/>
          </a:p>
        </p:txBody>
      </p:sp>
      <p:sp>
        <p:nvSpPr>
          <p:cNvPr id="5" name="コンテンツ プレースホルダー 4"/>
          <p:cNvSpPr>
            <a:spLocks noGrp="1"/>
          </p:cNvSpPr>
          <p:nvPr>
            <p:ph idx="1"/>
          </p:nvPr>
        </p:nvSpPr>
        <p:spPr>
          <a:xfrm>
            <a:off x="467544" y="764704"/>
            <a:ext cx="8229600" cy="5616624"/>
          </a:xfrm>
        </p:spPr>
        <p:txBody>
          <a:bodyPr/>
          <a:lstStyle/>
          <a:p>
            <a:r>
              <a:rPr kumimoji="1" lang="en-US" altLang="ja-JP" sz="2400" dirty="0" smtClean="0"/>
              <a:t>Optimal localization scale</a:t>
            </a:r>
          </a:p>
          <a:p>
            <a:pPr lvl="1"/>
            <a:r>
              <a:rPr lang="en-US" altLang="ja-JP" sz="2000" dirty="0" smtClean="0"/>
              <a:t>It is likely determined by the S/N ratio of ensemble-based covariance, rather than the number of assimilated observations.</a:t>
            </a:r>
          </a:p>
          <a:p>
            <a:pPr lvl="2"/>
            <a:r>
              <a:rPr lang="en-US" altLang="ja-JP" sz="1800" dirty="0" smtClean="0"/>
              <a:t>Good news for the </a:t>
            </a:r>
            <a:r>
              <a:rPr lang="en-US" altLang="ja-JP" sz="1800" dirty="0" err="1" smtClean="0"/>
              <a:t>EnKF</a:t>
            </a:r>
            <a:r>
              <a:rPr lang="en-US" altLang="ja-JP" sz="1800" dirty="0" smtClean="0"/>
              <a:t> developers</a:t>
            </a:r>
          </a:p>
          <a:p>
            <a:pPr lvl="2"/>
            <a:r>
              <a:rPr lang="en-US" altLang="ja-JP" sz="1800" dirty="0" smtClean="0"/>
              <a:t>This may depend on the system, though.</a:t>
            </a:r>
            <a:endParaRPr kumimoji="1" lang="en-US" altLang="ja-JP" sz="1800" dirty="0" smtClean="0"/>
          </a:p>
          <a:p>
            <a:r>
              <a:rPr lang="en-US" altLang="ja-JP" sz="2400" dirty="0" smtClean="0"/>
              <a:t>Model space vertical localization</a:t>
            </a:r>
          </a:p>
          <a:p>
            <a:pPr lvl="1"/>
            <a:r>
              <a:rPr kumimoji="1" lang="en-US" altLang="ja-JP" sz="2000" dirty="0" smtClean="0"/>
              <a:t>It can be implemented with a reasonable cost but still increasing the computational cost by the factor of O(10).</a:t>
            </a:r>
          </a:p>
          <a:p>
            <a:pPr lvl="2"/>
            <a:r>
              <a:rPr lang="en-US" altLang="ja-JP" sz="1800" dirty="0" smtClean="0"/>
              <a:t>Large benefit is required to justify the increased computational cost.</a:t>
            </a:r>
            <a:endParaRPr kumimoji="1" lang="en-US" altLang="ja-JP" sz="1800" dirty="0" smtClean="0"/>
          </a:p>
          <a:p>
            <a:pPr lvl="1"/>
            <a:r>
              <a:rPr lang="en-US" altLang="ja-JP" sz="2000" dirty="0" smtClean="0"/>
              <a:t>Preliminary result shows positive impact, but it seems to be moderate.</a:t>
            </a:r>
          </a:p>
          <a:p>
            <a:pPr lvl="2"/>
            <a:r>
              <a:rPr kumimoji="1" lang="en-US" altLang="ja-JP" sz="1800" dirty="0" smtClean="0"/>
              <a:t>More benefits are required for operational implementation. </a:t>
            </a:r>
            <a:r>
              <a:rPr lang="en-US" altLang="ja-JP" sz="1800" dirty="0" smtClean="0"/>
              <a:t>Further</a:t>
            </a:r>
            <a:r>
              <a:rPr kumimoji="1" lang="en-US" altLang="ja-JP" sz="1800" dirty="0" smtClean="0"/>
              <a:t> investigations are necessary.</a:t>
            </a:r>
          </a:p>
          <a:p>
            <a:pPr lvl="2"/>
            <a:r>
              <a:rPr kumimoji="1" lang="en-US" altLang="ja-JP" sz="1800" dirty="0" smtClean="0"/>
              <a:t>In part, this may be caused by too small B. Especially, adaptive covariance inflation </a:t>
            </a:r>
            <a:r>
              <a:rPr lang="en-US" altLang="ja-JP" sz="1800" dirty="0" smtClean="0"/>
              <a:t>with modulated ensembles needs to be carefully investigated. </a:t>
            </a:r>
            <a:r>
              <a:rPr kumimoji="1" lang="en-US" altLang="ja-JP" sz="1800" dirty="0" smtClean="0"/>
              <a:t>Should the “inherent inflation” be considered in addition to the current adaptive inflation approach (based on O-B and A-B statistics)?</a:t>
            </a:r>
            <a:endParaRPr kumimoji="1" lang="ja-JP" altLang="en-US" sz="1800"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24</a:t>
            </a:fld>
            <a:endParaRPr lang="ja-JP" altLang="en-US" dirty="0"/>
          </a:p>
        </p:txBody>
      </p:sp>
    </p:spTree>
    <p:extLst>
      <p:ext uri="{BB962C8B-B14F-4D97-AF65-F5344CB8AC3E}">
        <p14:creationId xmlns:p14="http://schemas.microsoft.com/office/powerpoint/2010/main" val="392649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400" dirty="0" smtClean="0"/>
              <a:t>Bishop, C. H., J. S. Whitaker and L. Lei, 2017: Gain form of the Ensemble Transform </a:t>
            </a:r>
            <a:r>
              <a:rPr kumimoji="1" lang="en-US" altLang="ja-JP" sz="2400" dirty="0" err="1" smtClean="0"/>
              <a:t>Kalman</a:t>
            </a:r>
            <a:r>
              <a:rPr kumimoji="1" lang="en-US" altLang="ja-JP" sz="2400" dirty="0" smtClean="0"/>
              <a:t> Filter and its relevance to satellite data assimilation with model space ensemble covariance localization. </a:t>
            </a:r>
            <a:r>
              <a:rPr kumimoji="1" lang="en-US" altLang="ja-JP" sz="2400" i="1" dirty="0" smtClean="0"/>
              <a:t>Mon. </a:t>
            </a:r>
            <a:r>
              <a:rPr kumimoji="1" lang="en-US" altLang="ja-JP" sz="2400" i="1" dirty="0" err="1" smtClean="0"/>
              <a:t>Wea</a:t>
            </a:r>
            <a:r>
              <a:rPr kumimoji="1" lang="en-US" altLang="ja-JP" sz="2400" i="1" dirty="0" smtClean="0"/>
              <a:t>. Rev.</a:t>
            </a:r>
            <a:r>
              <a:rPr kumimoji="1" lang="en-US" altLang="ja-JP" sz="2400" dirty="0" smtClean="0"/>
              <a:t>, </a:t>
            </a:r>
            <a:r>
              <a:rPr kumimoji="1" lang="en-US" altLang="ja-JP" sz="2400" b="1" dirty="0" smtClean="0"/>
              <a:t>145</a:t>
            </a:r>
            <a:r>
              <a:rPr kumimoji="1" lang="en-US" altLang="ja-JP" sz="2400" dirty="0" smtClean="0"/>
              <a:t>, 4575-4592.</a:t>
            </a:r>
          </a:p>
          <a:p>
            <a:r>
              <a:rPr kumimoji="1" lang="en-US" altLang="ja-JP" sz="2400" dirty="0" err="1" smtClean="0"/>
              <a:t>Hamrud</a:t>
            </a:r>
            <a:r>
              <a:rPr kumimoji="1" lang="en-US" altLang="ja-JP" sz="2400" dirty="0" smtClean="0"/>
              <a:t>, M., M. </a:t>
            </a:r>
            <a:r>
              <a:rPr kumimoji="1" lang="en-US" altLang="ja-JP" sz="2400" dirty="0" err="1" smtClean="0"/>
              <a:t>Monavita</a:t>
            </a:r>
            <a:r>
              <a:rPr kumimoji="1" lang="en-US" altLang="ja-JP" sz="2400" dirty="0" smtClean="0"/>
              <a:t> and L. </a:t>
            </a:r>
            <a:r>
              <a:rPr kumimoji="1" lang="en-US" altLang="ja-JP" sz="2400" dirty="0" err="1" smtClean="0"/>
              <a:t>Isaksen</a:t>
            </a:r>
            <a:r>
              <a:rPr kumimoji="1" lang="en-US" altLang="ja-JP" sz="2400" dirty="0" smtClean="0"/>
              <a:t>, 2015: </a:t>
            </a:r>
            <a:r>
              <a:rPr kumimoji="1" lang="en-US" altLang="ja-JP" sz="2400" dirty="0" err="1" smtClean="0"/>
              <a:t>EnKF</a:t>
            </a:r>
            <a:r>
              <a:rPr kumimoji="1" lang="en-US" altLang="ja-JP" sz="2400" dirty="0" smtClean="0"/>
              <a:t> and hybrid </a:t>
            </a:r>
            <a:r>
              <a:rPr lang="en-US" altLang="ja-JP" sz="2400" dirty="0"/>
              <a:t>g</a:t>
            </a:r>
            <a:r>
              <a:rPr kumimoji="1" lang="en-US" altLang="ja-JP" sz="2400" dirty="0" smtClean="0"/>
              <a:t>ain ensemble data assimilation. Part I: </a:t>
            </a:r>
            <a:r>
              <a:rPr kumimoji="1" lang="en-US" altLang="ja-JP" sz="2400" dirty="0" err="1" smtClean="0"/>
              <a:t>EnKF</a:t>
            </a:r>
            <a:r>
              <a:rPr kumimoji="1" lang="en-US" altLang="ja-JP" sz="2400" dirty="0" smtClean="0"/>
              <a:t> implementation. </a:t>
            </a:r>
            <a:r>
              <a:rPr kumimoji="1" lang="en-US" altLang="ja-JP" sz="2400" i="1" dirty="0" smtClean="0"/>
              <a:t>Mon. </a:t>
            </a:r>
            <a:r>
              <a:rPr kumimoji="1" lang="en-US" altLang="ja-JP" sz="2400" i="1" dirty="0" err="1" smtClean="0"/>
              <a:t>Wea</a:t>
            </a:r>
            <a:r>
              <a:rPr kumimoji="1" lang="en-US" altLang="ja-JP" sz="2400" i="1" dirty="0" smtClean="0"/>
              <a:t>. Rev.</a:t>
            </a:r>
            <a:r>
              <a:rPr kumimoji="1" lang="en-US" altLang="ja-JP" sz="2400" dirty="0" smtClean="0"/>
              <a:t>, </a:t>
            </a:r>
            <a:r>
              <a:rPr kumimoji="1" lang="en-US" altLang="ja-JP" sz="2400" b="1" dirty="0" smtClean="0"/>
              <a:t>143</a:t>
            </a:r>
            <a:r>
              <a:rPr kumimoji="1" lang="en-US" altLang="ja-JP" sz="2400" dirty="0" smtClean="0"/>
              <a:t>, 4847-4864.</a:t>
            </a:r>
          </a:p>
          <a:p>
            <a:r>
              <a:rPr lang="en-US" altLang="ja-JP" sz="2400" dirty="0" smtClean="0"/>
              <a:t>Liu, J., E. </a:t>
            </a:r>
            <a:r>
              <a:rPr lang="en-US" altLang="ja-JP" sz="2400" dirty="0" err="1" smtClean="0"/>
              <a:t>Kalnay</a:t>
            </a:r>
            <a:r>
              <a:rPr lang="en-US" altLang="ja-JP" sz="2400" dirty="0" smtClean="0"/>
              <a:t>, T. Miyoshi and C. </a:t>
            </a:r>
            <a:r>
              <a:rPr lang="en-US" altLang="ja-JP" sz="2400" dirty="0" err="1" smtClean="0"/>
              <a:t>Cardinali</a:t>
            </a:r>
            <a:r>
              <a:rPr lang="en-US" altLang="ja-JP" sz="2400" dirty="0" smtClean="0"/>
              <a:t>, 2009: Analysis sensitivity calculation in an ensemble </a:t>
            </a:r>
            <a:r>
              <a:rPr lang="en-US" altLang="ja-JP" sz="2400" dirty="0" err="1" smtClean="0"/>
              <a:t>Kalman</a:t>
            </a:r>
            <a:r>
              <a:rPr lang="en-US" altLang="ja-JP" sz="2400" dirty="0" smtClean="0"/>
              <a:t> filter. </a:t>
            </a:r>
            <a:r>
              <a:rPr lang="en-US" altLang="ja-JP" sz="2400" i="1" dirty="0" smtClean="0"/>
              <a:t>Q. J. R. </a:t>
            </a:r>
            <a:r>
              <a:rPr lang="en-US" altLang="ja-JP" sz="2400" i="1" dirty="0" err="1" smtClean="0"/>
              <a:t>Meteorol</a:t>
            </a:r>
            <a:r>
              <a:rPr lang="en-US" altLang="ja-JP" sz="2400" i="1" dirty="0" smtClean="0"/>
              <a:t>. Soc.</a:t>
            </a:r>
            <a:r>
              <a:rPr lang="en-US" altLang="ja-JP" sz="2400" dirty="0" smtClean="0"/>
              <a:t>, </a:t>
            </a:r>
            <a:r>
              <a:rPr lang="en-US" altLang="ja-JP" sz="2400" b="1" dirty="0" smtClean="0"/>
              <a:t>135</a:t>
            </a:r>
            <a:r>
              <a:rPr lang="en-US" altLang="ja-JP" sz="2400" dirty="0" smtClean="0"/>
              <a:t>, 1842-1851.</a:t>
            </a:r>
          </a:p>
          <a:p>
            <a:r>
              <a:rPr lang="en-US" altLang="ja-JP" sz="2400" dirty="0" err="1" smtClean="0"/>
              <a:t>Lupu</a:t>
            </a:r>
            <a:r>
              <a:rPr lang="en-US" altLang="ja-JP" sz="2400" dirty="0" smtClean="0"/>
              <a:t>, C., P. Gauthier and S. </a:t>
            </a:r>
            <a:r>
              <a:rPr lang="en-US" altLang="ja-JP" sz="2400" dirty="0" err="1" smtClean="0"/>
              <a:t>Laroche</a:t>
            </a:r>
            <a:r>
              <a:rPr lang="en-US" altLang="ja-JP" sz="2400" dirty="0" smtClean="0"/>
              <a:t>, 2011: Evaluation of the Impact of Observations on Analyses in 3D- and 4D-Var Based on Information Content. </a:t>
            </a:r>
            <a:r>
              <a:rPr lang="en-US" altLang="ja-JP" sz="2400" i="1" dirty="0" smtClean="0"/>
              <a:t>Mon. </a:t>
            </a:r>
            <a:r>
              <a:rPr lang="en-US" altLang="ja-JP" sz="2400" i="1" dirty="0" err="1" smtClean="0"/>
              <a:t>Wea</a:t>
            </a:r>
            <a:r>
              <a:rPr lang="en-US" altLang="ja-JP" sz="2400" i="1" dirty="0" smtClean="0"/>
              <a:t>. Rev.</a:t>
            </a:r>
            <a:r>
              <a:rPr lang="en-US" altLang="ja-JP" sz="2400" dirty="0" smtClean="0"/>
              <a:t>, </a:t>
            </a:r>
            <a:r>
              <a:rPr lang="en-US" altLang="ja-JP" sz="2400" b="1" dirty="0" smtClean="0"/>
              <a:t>139</a:t>
            </a:r>
            <a:r>
              <a:rPr lang="en-US" altLang="ja-JP" sz="2400" dirty="0" smtClean="0"/>
              <a:t>, 726-737.</a:t>
            </a:r>
            <a:endParaRPr kumimoji="1" lang="ja-JP" altLang="en-US" sz="2400"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25</a:t>
            </a:fld>
            <a:endParaRPr lang="ja-JP" altLang="en-US" dirty="0"/>
          </a:p>
        </p:txBody>
      </p:sp>
    </p:spTree>
    <p:extLst>
      <p:ext uri="{BB962C8B-B14F-4D97-AF65-F5344CB8AC3E}">
        <p14:creationId xmlns:p14="http://schemas.microsoft.com/office/powerpoint/2010/main" val="357818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26</a:t>
            </a:fld>
            <a:endParaRPr lang="ja-JP" altLang="en-US" dirty="0"/>
          </a:p>
        </p:txBody>
      </p:sp>
      <p:sp>
        <p:nvSpPr>
          <p:cNvPr id="5" name="テキスト ボックス 4"/>
          <p:cNvSpPr txBox="1"/>
          <p:nvPr/>
        </p:nvSpPr>
        <p:spPr>
          <a:xfrm>
            <a:off x="2267744" y="2420888"/>
            <a:ext cx="4968552" cy="1015663"/>
          </a:xfrm>
          <a:prstGeom prst="rect">
            <a:avLst/>
          </a:prstGeom>
          <a:noFill/>
        </p:spPr>
        <p:txBody>
          <a:bodyPr wrap="square" rtlCol="0">
            <a:spAutoFit/>
          </a:bodyPr>
          <a:lstStyle/>
          <a:p>
            <a:pPr algn="ctr"/>
            <a:r>
              <a:rPr kumimoji="1" lang="en-US" altLang="ja-JP" sz="6000" dirty="0" smtClean="0"/>
              <a:t>Backups</a:t>
            </a:r>
            <a:endParaRPr kumimoji="1" lang="ja-JP" altLang="en-US" sz="6000" dirty="0"/>
          </a:p>
        </p:txBody>
      </p:sp>
    </p:spTree>
    <p:extLst>
      <p:ext uri="{BB962C8B-B14F-4D97-AF65-F5344CB8AC3E}">
        <p14:creationId xmlns:p14="http://schemas.microsoft.com/office/powerpoint/2010/main" val="395929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0"/>
            <a:ext cx="8229600" cy="922114"/>
          </a:xfrm>
        </p:spPr>
        <p:txBody>
          <a:bodyPr/>
          <a:lstStyle/>
          <a:p>
            <a:r>
              <a:rPr kumimoji="1" lang="en-US" altLang="ja-JP" dirty="0" smtClean="0"/>
              <a:t>Adaptive inflation</a:t>
            </a:r>
            <a:endParaRPr kumimoji="1" lang="ja-JP" altLang="en-US" dirty="0"/>
          </a:p>
        </p:txBody>
      </p:sp>
      <p:sp>
        <p:nvSpPr>
          <p:cNvPr id="3" name="テキスト ボックス 2"/>
          <p:cNvSpPr txBox="1"/>
          <p:nvPr/>
        </p:nvSpPr>
        <p:spPr>
          <a:xfrm>
            <a:off x="539552" y="836712"/>
            <a:ext cx="7848872" cy="1200329"/>
          </a:xfrm>
          <a:prstGeom prst="rect">
            <a:avLst/>
          </a:prstGeom>
          <a:noFill/>
        </p:spPr>
        <p:txBody>
          <a:bodyPr wrap="square" rtlCol="0">
            <a:spAutoFit/>
          </a:bodyPr>
          <a:lstStyle/>
          <a:p>
            <a:r>
              <a:rPr kumimoji="1" lang="en-US" altLang="ja-JP" dirty="0" smtClean="0"/>
              <a:t>In the LETKF, inflation coefficient is estimated on each grid based on A-B and O-B statistics. With model space vertical localization, whole vertical column is updated at once, so additional treatment is necessary to estimate the coefficient on each vertical layers.</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929199414"/>
              </p:ext>
            </p:extLst>
          </p:nvPr>
        </p:nvGraphicFramePr>
        <p:xfrm>
          <a:off x="2929750" y="1979548"/>
          <a:ext cx="2794378" cy="485979"/>
        </p:xfrm>
        <a:graphic>
          <a:graphicData uri="http://schemas.openxmlformats.org/presentationml/2006/ole">
            <mc:AlternateContent xmlns:mc="http://schemas.openxmlformats.org/markup-compatibility/2006">
              <mc:Choice xmlns:v="urn:schemas-microsoft-com:vml" Requires="v">
                <p:oleObj spid="_x0000_s8278" name="数式" r:id="rId3" imgW="1168200" imgH="203040" progId="Equation.3">
                  <p:embed/>
                </p:oleObj>
              </mc:Choice>
              <mc:Fallback>
                <p:oleObj name="数式" r:id="rId3" imgW="1168200" imgH="203040" progId="Equation.3">
                  <p:embed/>
                  <p:pic>
                    <p:nvPicPr>
                      <p:cNvPr id="0" name=""/>
                      <p:cNvPicPr/>
                      <p:nvPr/>
                    </p:nvPicPr>
                    <p:blipFill>
                      <a:blip r:embed="rId4"/>
                      <a:stretch>
                        <a:fillRect/>
                      </a:stretch>
                    </p:blipFill>
                    <p:spPr>
                      <a:xfrm>
                        <a:off x="2929750" y="1979548"/>
                        <a:ext cx="2794378" cy="485979"/>
                      </a:xfrm>
                      <a:prstGeom prst="rect">
                        <a:avLst/>
                      </a:prstGeom>
                    </p:spPr>
                  </p:pic>
                </p:oleObj>
              </mc:Fallback>
            </mc:AlternateContent>
          </a:graphicData>
        </a:graphic>
      </p:graphicFrame>
      <p:sp>
        <p:nvSpPr>
          <p:cNvPr id="5" name="テキスト ボックス 4"/>
          <p:cNvSpPr txBox="1"/>
          <p:nvPr/>
        </p:nvSpPr>
        <p:spPr>
          <a:xfrm>
            <a:off x="539552" y="2483604"/>
            <a:ext cx="8208912" cy="369332"/>
          </a:xfrm>
          <a:prstGeom prst="rect">
            <a:avLst/>
          </a:prstGeom>
          <a:noFill/>
        </p:spPr>
        <p:txBody>
          <a:bodyPr wrap="square" rtlCol="0">
            <a:spAutoFit/>
          </a:bodyPr>
          <a:lstStyle/>
          <a:p>
            <a:r>
              <a:rPr kumimoji="1" lang="en-US" altLang="ja-JP" dirty="0" smtClean="0"/>
              <a:t>A-B</a:t>
            </a:r>
            <a:r>
              <a:rPr kumimoji="1" lang="ja-JP" altLang="en-US" dirty="0" smtClean="0"/>
              <a:t> </a:t>
            </a:r>
            <a:r>
              <a:rPr kumimoji="1" lang="en-US" altLang="ja-JP" dirty="0" smtClean="0"/>
              <a:t>can be computed with</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0416207"/>
              </p:ext>
            </p:extLst>
          </p:nvPr>
        </p:nvGraphicFramePr>
        <p:xfrm>
          <a:off x="1681163" y="2863279"/>
          <a:ext cx="5262562" cy="493713"/>
        </p:xfrm>
        <a:graphic>
          <a:graphicData uri="http://schemas.openxmlformats.org/presentationml/2006/ole">
            <mc:AlternateContent xmlns:mc="http://schemas.openxmlformats.org/markup-compatibility/2006">
              <mc:Choice xmlns:v="urn:schemas-microsoft-com:vml" Requires="v">
                <p:oleObj spid="_x0000_s8279" name="数式" r:id="rId5" imgW="2844720" imgH="266400" progId="Equation.3">
                  <p:embed/>
                </p:oleObj>
              </mc:Choice>
              <mc:Fallback>
                <p:oleObj name="数式" r:id="rId5" imgW="2844720" imgH="266400" progId="Equation.3">
                  <p:embed/>
                  <p:pic>
                    <p:nvPicPr>
                      <p:cNvPr id="0" name=""/>
                      <p:cNvPicPr>
                        <a:picLocks noChangeAspect="1" noChangeArrowheads="1"/>
                      </p:cNvPicPr>
                      <p:nvPr/>
                    </p:nvPicPr>
                    <p:blipFill>
                      <a:blip r:embed="rId6"/>
                      <a:srcRect/>
                      <a:stretch>
                        <a:fillRect/>
                      </a:stretch>
                    </p:blipFill>
                    <p:spPr bwMode="auto">
                      <a:xfrm>
                        <a:off x="1681163" y="2863279"/>
                        <a:ext cx="52625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p:nvPr/>
        </p:nvSpPr>
        <p:spPr>
          <a:xfrm>
            <a:off x="539552" y="3308350"/>
            <a:ext cx="7992888" cy="369332"/>
          </a:xfrm>
          <a:prstGeom prst="rect">
            <a:avLst/>
          </a:prstGeom>
          <a:noFill/>
        </p:spPr>
        <p:txBody>
          <a:bodyPr wrap="square" rtlCol="0">
            <a:spAutoFit/>
          </a:bodyPr>
          <a:lstStyle/>
          <a:p>
            <a:r>
              <a:rPr kumimoji="1" lang="en-US" altLang="ja-JP" dirty="0" smtClean="0"/>
              <a:t>Weighting with the observation error variance like in the current LETKF,</a:t>
            </a:r>
            <a:endParaRPr kumimoji="1"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571428786"/>
              </p:ext>
            </p:extLst>
          </p:nvPr>
        </p:nvGraphicFramePr>
        <p:xfrm>
          <a:off x="251836" y="3717032"/>
          <a:ext cx="8784344" cy="487541"/>
        </p:xfrm>
        <a:graphic>
          <a:graphicData uri="http://schemas.openxmlformats.org/presentationml/2006/ole">
            <mc:AlternateContent xmlns:mc="http://schemas.openxmlformats.org/markup-compatibility/2006">
              <mc:Choice xmlns:v="urn:schemas-microsoft-com:vml" Requires="v">
                <p:oleObj spid="_x0000_s8280" name="数式" r:id="rId7" imgW="5257800" imgH="291960" progId="Equation.3">
                  <p:embed/>
                </p:oleObj>
              </mc:Choice>
              <mc:Fallback>
                <p:oleObj name="数式" r:id="rId7" imgW="5257800" imgH="291960" progId="Equation.3">
                  <p:embed/>
                  <p:pic>
                    <p:nvPicPr>
                      <p:cNvPr id="0" name=""/>
                      <p:cNvPicPr>
                        <a:picLocks noChangeAspect="1" noChangeArrowheads="1"/>
                      </p:cNvPicPr>
                      <p:nvPr/>
                    </p:nvPicPr>
                    <p:blipFill>
                      <a:blip r:embed="rId8"/>
                      <a:srcRect/>
                      <a:stretch>
                        <a:fillRect/>
                      </a:stretch>
                    </p:blipFill>
                    <p:spPr bwMode="auto">
                      <a:xfrm>
                        <a:off x="251836" y="3717032"/>
                        <a:ext cx="8784344" cy="487541"/>
                      </a:xfrm>
                      <a:prstGeom prst="rect">
                        <a:avLst/>
                      </a:prstGeom>
                      <a:noFill/>
                      <a:ln>
                        <a:noFill/>
                      </a:ln>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615766564"/>
              </p:ext>
            </p:extLst>
          </p:nvPr>
        </p:nvGraphicFramePr>
        <p:xfrm>
          <a:off x="1949614" y="4211796"/>
          <a:ext cx="5388788" cy="480690"/>
        </p:xfrm>
        <a:graphic>
          <a:graphicData uri="http://schemas.openxmlformats.org/presentationml/2006/ole">
            <mc:AlternateContent xmlns:mc="http://schemas.openxmlformats.org/markup-compatibility/2006">
              <mc:Choice xmlns:v="urn:schemas-microsoft-com:vml" Requires="v">
                <p:oleObj spid="_x0000_s8281" name="数式" r:id="rId9" imgW="2705040" imgH="241200" progId="Equation.3">
                  <p:embed/>
                </p:oleObj>
              </mc:Choice>
              <mc:Fallback>
                <p:oleObj name="数式" r:id="rId9" imgW="2705040" imgH="241200" progId="Equation.3">
                  <p:embed/>
                  <p:pic>
                    <p:nvPicPr>
                      <p:cNvPr id="0" name=""/>
                      <p:cNvPicPr/>
                      <p:nvPr/>
                    </p:nvPicPr>
                    <p:blipFill>
                      <a:blip r:embed="rId10"/>
                      <a:stretch>
                        <a:fillRect/>
                      </a:stretch>
                    </p:blipFill>
                    <p:spPr>
                      <a:xfrm>
                        <a:off x="1949614" y="4211796"/>
                        <a:ext cx="5388788" cy="48069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テキスト ボックス 12"/>
              <p:cNvSpPr txBox="1"/>
              <p:nvPr/>
            </p:nvSpPr>
            <p:spPr>
              <a:xfrm>
                <a:off x="539552" y="4653136"/>
                <a:ext cx="8424936" cy="923330"/>
              </a:xfrm>
              <a:prstGeom prst="rect">
                <a:avLst/>
              </a:prstGeom>
              <a:noFill/>
            </p:spPr>
            <p:txBody>
              <a:bodyPr wrap="square" rtlCol="0">
                <a:spAutoFit/>
              </a:bodyPr>
              <a:lstStyle/>
              <a:p>
                <a:r>
                  <a:rPr kumimoji="1" lang="en-US" altLang="ja-JP" dirty="0" smtClean="0"/>
                  <a:t>With model space vertical localization, localization function </a:t>
                </a:r>
                <a14:m>
                  <m:oMath xmlns:m="http://schemas.openxmlformats.org/officeDocument/2006/math">
                    <m:r>
                      <a:rPr kumimoji="1" lang="en-US" altLang="ja-JP" b="0" i="1" smtClean="0">
                        <a:latin typeface="Cambria Math"/>
                      </a:rPr>
                      <m:t>𝜌</m:t>
                    </m:r>
                  </m:oMath>
                </a14:m>
                <a:r>
                  <a:rPr kumimoji="1" lang="ja-JP" altLang="en-US" dirty="0" smtClean="0"/>
                  <a:t> </a:t>
                </a:r>
                <a:r>
                  <a:rPr kumimoji="1" lang="en-US" altLang="ja-JP" dirty="0" smtClean="0"/>
                  <a:t>includes horizontal and temporal localization only. For the estimation of inflation coefficient, observation space vertical localization is applied to this weighting as well.</a:t>
                </a:r>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39552" y="4653136"/>
                <a:ext cx="8424936" cy="923330"/>
              </a:xfrm>
              <a:prstGeom prst="rect">
                <a:avLst/>
              </a:prstGeom>
              <a:blipFill rotWithShape="1">
                <a:blip r:embed="rId11"/>
                <a:stretch>
                  <a:fillRect l="-651"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25022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53752"/>
            <a:ext cx="8229600" cy="854968"/>
          </a:xfrm>
        </p:spPr>
        <p:txBody>
          <a:bodyPr/>
          <a:lstStyle/>
          <a:p>
            <a:r>
              <a:rPr kumimoji="1" lang="en-US" altLang="ja-JP" dirty="0" smtClean="0"/>
              <a:t>JMA Global EPS</a:t>
            </a:r>
            <a:r>
              <a:rPr lang="ja-JP" altLang="en-US" dirty="0"/>
              <a:t> </a:t>
            </a:r>
            <a:r>
              <a:rPr lang="en-US" altLang="ja-JP" dirty="0" smtClean="0"/>
              <a:t>(GEPS)</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3</a:t>
            </a:fld>
            <a:endParaRPr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72967553"/>
              </p:ext>
            </p:extLst>
          </p:nvPr>
        </p:nvGraphicFramePr>
        <p:xfrm>
          <a:off x="323528" y="764704"/>
          <a:ext cx="8532440" cy="3870960"/>
        </p:xfrm>
        <a:graphic>
          <a:graphicData uri="http://schemas.openxmlformats.org/drawingml/2006/table">
            <a:tbl>
              <a:tblPr firstRow="1" bandRow="1">
                <a:tableStyleId>{5C22544A-7EE6-4342-B048-85BDC9FD1C3A}</a:tableStyleId>
              </a:tblPr>
              <a:tblGrid>
                <a:gridCol w="2535889"/>
                <a:gridCol w="5996551"/>
              </a:tblGrid>
              <a:tr h="0">
                <a:tc>
                  <a:txBody>
                    <a:bodyPr/>
                    <a:lstStyle/>
                    <a:p>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Global EPS (GEPS)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Main targets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Typhoon</a:t>
                      </a:r>
                      <a:r>
                        <a:rPr kumimoji="1" lang="en-US" altLang="ja-JP" b="0" baseline="0" dirty="0" smtClean="0">
                          <a:solidFill>
                            <a:schemeClr val="tx1"/>
                          </a:solidFill>
                          <a:latin typeface="+mn-lt"/>
                          <a:ea typeface="+mn-ea"/>
                        </a:rPr>
                        <a:t> forecast, One-week to One-month forecast</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Frequency</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4 times</a:t>
                      </a:r>
                      <a:r>
                        <a:rPr kumimoji="1" lang="en-US" altLang="ja-JP" b="0" baseline="0" dirty="0" smtClean="0">
                          <a:solidFill>
                            <a:schemeClr val="tx1"/>
                          </a:solidFill>
                          <a:latin typeface="+mn-lt"/>
                          <a:ea typeface="+mn-ea"/>
                        </a:rPr>
                        <a:t> a day when TC exists, 2 times a day otherwise</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Forecast</a:t>
                      </a:r>
                      <a:r>
                        <a:rPr kumimoji="1" lang="en-US" altLang="ja-JP" b="0" baseline="0" dirty="0" smtClean="0">
                          <a:solidFill>
                            <a:schemeClr val="tx1"/>
                          </a:solidFill>
                          <a:latin typeface="+mn-lt"/>
                          <a:ea typeface="+mn-ea"/>
                        </a:rPr>
                        <a:t> range</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5.5 days (06,18UTC),</a:t>
                      </a:r>
                      <a:r>
                        <a:rPr kumimoji="1" lang="en-US" altLang="ja-JP" b="0" baseline="0" dirty="0" smtClean="0">
                          <a:solidFill>
                            <a:schemeClr val="tx1"/>
                          </a:solidFill>
                          <a:latin typeface="+mn-lt"/>
                          <a:ea typeface="+mn-ea"/>
                        </a:rPr>
                        <a:t> 18 days (00,12UTC)*</a:t>
                      </a:r>
                    </a:p>
                    <a:p>
                      <a:pPr algn="ctr"/>
                      <a:r>
                        <a:rPr kumimoji="1" lang="en-US" altLang="ja-JP" b="0" baseline="0" dirty="0" smtClean="0">
                          <a:solidFill>
                            <a:schemeClr val="tx1"/>
                          </a:solidFill>
                          <a:latin typeface="+mn-lt"/>
                          <a:ea typeface="+mn-ea"/>
                        </a:rPr>
                        <a:t>34 days (00,12UTC on Tue. and Wed.)</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Ensemble</a:t>
                      </a:r>
                      <a:r>
                        <a:rPr kumimoji="1" lang="en-US" altLang="ja-JP" b="0" baseline="0" dirty="0" smtClean="0">
                          <a:solidFill>
                            <a:schemeClr val="tx1"/>
                          </a:solidFill>
                          <a:latin typeface="+mn-lt"/>
                          <a:ea typeface="+mn-ea"/>
                        </a:rPr>
                        <a:t> size</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27 </a:t>
                      </a:r>
                      <a:r>
                        <a:rPr kumimoji="1" lang="en-US" altLang="ja-JP" b="0" dirty="0" err="1" smtClean="0">
                          <a:solidFill>
                            <a:schemeClr val="tx1"/>
                          </a:solidFill>
                          <a:latin typeface="+mn-lt"/>
                          <a:ea typeface="+mn-ea"/>
                        </a:rPr>
                        <a:t>upto</a:t>
                      </a:r>
                      <a:r>
                        <a:rPr kumimoji="1" lang="en-US" altLang="ja-JP" b="0" dirty="0" smtClean="0">
                          <a:solidFill>
                            <a:schemeClr val="tx1"/>
                          </a:solidFill>
                          <a:latin typeface="+mn-lt"/>
                          <a:ea typeface="+mn-ea"/>
                        </a:rPr>
                        <a:t> 11 days, 13 afterwards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Resolution</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TL479L100 (Model top: 0.01hPa) </a:t>
                      </a:r>
                      <a:r>
                        <a:rPr kumimoji="1" lang="en-US" altLang="ja-JP" b="0" dirty="0" err="1" smtClean="0">
                          <a:solidFill>
                            <a:schemeClr val="tx1"/>
                          </a:solidFill>
                          <a:latin typeface="+mn-lt"/>
                          <a:ea typeface="+mn-ea"/>
                        </a:rPr>
                        <a:t>upto</a:t>
                      </a:r>
                      <a:r>
                        <a:rPr kumimoji="1" lang="en-US" altLang="ja-JP" b="0" dirty="0" smtClean="0">
                          <a:solidFill>
                            <a:schemeClr val="tx1"/>
                          </a:solidFill>
                          <a:latin typeface="+mn-lt"/>
                          <a:ea typeface="+mn-ea"/>
                        </a:rPr>
                        <a:t> 18 days, TL319L100 afterwards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Initial perturbations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SV (NH,</a:t>
                      </a:r>
                      <a:r>
                        <a:rPr kumimoji="1" lang="en-US" altLang="ja-JP" b="0" baseline="0" dirty="0" smtClean="0">
                          <a:solidFill>
                            <a:schemeClr val="tx1"/>
                          </a:solidFill>
                          <a:latin typeface="+mn-lt"/>
                          <a:ea typeface="+mn-ea"/>
                        </a:rPr>
                        <a:t> TR and SH) + </a:t>
                      </a:r>
                      <a:r>
                        <a:rPr kumimoji="1" lang="en-US" altLang="ja-JP" b="0" baseline="0" dirty="0" smtClean="0">
                          <a:solidFill>
                            <a:srgbClr val="FF0000"/>
                          </a:solidFill>
                          <a:latin typeface="+mn-lt"/>
                          <a:ea typeface="+mn-ea"/>
                        </a:rPr>
                        <a:t>LETKF</a:t>
                      </a:r>
                      <a:endParaRPr kumimoji="1" lang="ja-JP" altLang="en-US" b="0" dirty="0">
                        <a:solidFill>
                          <a:srgbClr val="FF0000"/>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Model</a:t>
                      </a:r>
                      <a:r>
                        <a:rPr kumimoji="1" lang="en-US" altLang="ja-JP" b="0" baseline="0" dirty="0" smtClean="0">
                          <a:solidFill>
                            <a:schemeClr val="tx1"/>
                          </a:solidFill>
                          <a:latin typeface="+mn-lt"/>
                          <a:ea typeface="+mn-ea"/>
                        </a:rPr>
                        <a:t> ensemble</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Stochastically Perturbed Physics Tendency (SPPT)</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kumimoji="1" lang="en-US" altLang="ja-JP" b="0" dirty="0" smtClean="0">
                          <a:solidFill>
                            <a:schemeClr val="tx1"/>
                          </a:solidFill>
                          <a:latin typeface="+mn-lt"/>
                          <a:ea typeface="+mn-ea"/>
                        </a:rPr>
                        <a:t>Boundary perturbations</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smtClean="0">
                          <a:solidFill>
                            <a:schemeClr val="tx1"/>
                          </a:solidFill>
                          <a:latin typeface="+mn-lt"/>
                          <a:ea typeface="+mn-ea"/>
                        </a:rPr>
                        <a:t>Perturbations on</a:t>
                      </a:r>
                      <a:r>
                        <a:rPr kumimoji="1" lang="en-US" altLang="ja-JP" b="0" baseline="0" dirty="0" smtClean="0">
                          <a:solidFill>
                            <a:schemeClr val="tx1"/>
                          </a:solidFill>
                          <a:latin typeface="+mn-lt"/>
                          <a:ea typeface="+mn-ea"/>
                        </a:rPr>
                        <a:t> SST</a:t>
                      </a:r>
                      <a:endParaRPr kumimoji="1" lang="ja-JP" altLang="en-US" b="0" dirty="0">
                        <a:solidFill>
                          <a:schemeClr val="tx1"/>
                        </a:solidFill>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テキスト ボックス 13"/>
          <p:cNvSpPr txBox="1"/>
          <p:nvPr/>
        </p:nvSpPr>
        <p:spPr>
          <a:xfrm>
            <a:off x="212387" y="4941168"/>
            <a:ext cx="8964488" cy="1477328"/>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Global EPS covers from </a:t>
            </a:r>
            <a:r>
              <a:rPr lang="en-US" altLang="ja-JP" dirty="0" smtClean="0"/>
              <a:t>short</a:t>
            </a:r>
            <a:r>
              <a:rPr kumimoji="1" lang="en-US" altLang="ja-JP" dirty="0" smtClean="0"/>
              <a:t>-range to sub-seasonal forecast.</a:t>
            </a:r>
          </a:p>
          <a:p>
            <a:pPr marL="285750" indent="-285750">
              <a:buFont typeface="Wingdings" panose="05000000000000000000" pitchFamily="2" charset="2"/>
              <a:buChar char="Ø"/>
            </a:pPr>
            <a:r>
              <a:rPr lang="en-US" altLang="ja-JP" dirty="0" smtClean="0"/>
              <a:t>It has unified three operational EPSs known as Typhoon EPS, One-week EPS and One-month EPS on March 2017.</a:t>
            </a:r>
          </a:p>
          <a:p>
            <a:pPr marL="285750" indent="-285750">
              <a:buFont typeface="Wingdings" panose="05000000000000000000" pitchFamily="2" charset="2"/>
              <a:buChar char="Ø"/>
            </a:pPr>
            <a:r>
              <a:rPr kumimoji="1" lang="en-US" altLang="ja-JP" dirty="0" smtClean="0">
                <a:solidFill>
                  <a:srgbClr val="FF0000"/>
                </a:solidFill>
              </a:rPr>
              <a:t>Perturbations from LETKF </a:t>
            </a:r>
            <a:r>
              <a:rPr lang="en-US" altLang="ja-JP" dirty="0" smtClean="0">
                <a:solidFill>
                  <a:srgbClr val="FF0000"/>
                </a:solidFill>
              </a:rPr>
              <a:t>are introduced to represent the uncertainty on initial conditions better.</a:t>
            </a:r>
            <a:endParaRPr kumimoji="1" lang="ja-JP" altLang="en-US" dirty="0">
              <a:solidFill>
                <a:srgbClr val="FF0000"/>
              </a:solidFill>
            </a:endParaRPr>
          </a:p>
        </p:txBody>
      </p:sp>
      <p:sp>
        <p:nvSpPr>
          <p:cNvPr id="2" name="テキスト ボックス 1"/>
          <p:cNvSpPr txBox="1"/>
          <p:nvPr/>
        </p:nvSpPr>
        <p:spPr>
          <a:xfrm>
            <a:off x="467544" y="4653136"/>
            <a:ext cx="8496944" cy="276999"/>
          </a:xfrm>
          <a:prstGeom prst="rect">
            <a:avLst/>
          </a:prstGeom>
          <a:noFill/>
        </p:spPr>
        <p:txBody>
          <a:bodyPr wrap="square" rtlCol="0">
            <a:spAutoFit/>
          </a:bodyPr>
          <a:lstStyle/>
          <a:p>
            <a:r>
              <a:rPr kumimoji="1" lang="en-US" altLang="ja-JP" sz="1200" dirty="0" smtClean="0"/>
              <a:t>* Only on Tuesday, Wednesday, Saturday and Sunday and 11 days for other days at this point.</a:t>
            </a:r>
            <a:endParaRPr kumimoji="1" lang="ja-JP" altLang="en-US" sz="1200" dirty="0"/>
          </a:p>
        </p:txBody>
      </p:sp>
    </p:spTree>
    <p:extLst>
      <p:ext uri="{BB962C8B-B14F-4D97-AF65-F5344CB8AC3E}">
        <p14:creationId xmlns:p14="http://schemas.microsoft.com/office/powerpoint/2010/main" val="138783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Specifications of LETKF in JMA GEPS</a:t>
            </a:r>
            <a:endParaRPr kumimoji="1" lang="ja-JP" altLang="en-US" sz="4000" dirty="0"/>
          </a:p>
        </p:txBody>
      </p:sp>
      <p:sp>
        <p:nvSpPr>
          <p:cNvPr id="3" name="コンテンツ プレースホルダー 2"/>
          <p:cNvSpPr>
            <a:spLocks noGrp="1"/>
          </p:cNvSpPr>
          <p:nvPr>
            <p:ph idx="1"/>
          </p:nvPr>
        </p:nvSpPr>
        <p:spPr/>
        <p:txBody>
          <a:bodyPr/>
          <a:lstStyle/>
          <a:p>
            <a:r>
              <a:rPr lang="en-US" altLang="ja-JP" sz="2400" dirty="0"/>
              <a:t>Model: TL319L100 (approx. 55km, model top 0.01hPa) version of operational GSM</a:t>
            </a:r>
          </a:p>
          <a:p>
            <a:r>
              <a:rPr lang="en-US" altLang="ja-JP" sz="2400" dirty="0"/>
              <a:t>LETKF with 50 member </a:t>
            </a:r>
            <a:r>
              <a:rPr lang="en-US" altLang="ja-JP" sz="2400" dirty="0" smtClean="0"/>
              <a:t>ensembles</a:t>
            </a:r>
            <a:endParaRPr kumimoji="1" lang="en-US" altLang="ja-JP" sz="2400" dirty="0" smtClean="0"/>
          </a:p>
          <a:p>
            <a:r>
              <a:rPr lang="en-US" altLang="ja-JP" sz="2400" dirty="0" smtClean="0"/>
              <a:t>Localization: </a:t>
            </a:r>
            <a:r>
              <a:rPr lang="en-US" altLang="ja-JP" sz="2400" dirty="0">
                <a:solidFill>
                  <a:srgbClr val="FF0000"/>
                </a:solidFill>
              </a:rPr>
              <a:t>see next slide</a:t>
            </a:r>
            <a:endParaRPr lang="en-US" altLang="ja-JP" sz="2400" dirty="0" smtClean="0">
              <a:solidFill>
                <a:srgbClr val="FF0000"/>
              </a:solidFill>
            </a:endParaRPr>
          </a:p>
          <a:p>
            <a:r>
              <a:rPr kumimoji="1" lang="en-US" altLang="ja-JP" sz="2400" dirty="0" smtClean="0"/>
              <a:t>Adaptive multiplicative inflation</a:t>
            </a:r>
            <a:r>
              <a:rPr lang="en-US" altLang="ja-JP" sz="2400" dirty="0"/>
              <a:t> (based on A-B and O-B statistics)</a:t>
            </a:r>
            <a:endParaRPr kumimoji="1" lang="en-US" altLang="ja-JP" sz="2400" dirty="0" smtClean="0"/>
          </a:p>
          <a:p>
            <a:r>
              <a:rPr lang="en-US" altLang="ja-JP" sz="2400" dirty="0" smtClean="0"/>
              <a:t>Initialization based on </a:t>
            </a:r>
            <a:r>
              <a:rPr lang="en-US" altLang="ja-JP" sz="2400" dirty="0" err="1" smtClean="0"/>
              <a:t>Hamrud</a:t>
            </a:r>
            <a:r>
              <a:rPr lang="en-US" altLang="ja-JP" sz="2400" dirty="0" smtClean="0"/>
              <a:t> et al. (2015)</a:t>
            </a:r>
            <a:endParaRPr kumimoji="1" lang="en-US" altLang="ja-JP" sz="2400" dirty="0" smtClean="0"/>
          </a:p>
          <a:p>
            <a:r>
              <a:rPr lang="en-US" altLang="ja-JP" sz="2400" dirty="0" smtClean="0"/>
              <a:t>Assimilate observations 6 hourly using the same set of observations as the JMA global early analysis</a:t>
            </a:r>
          </a:p>
          <a:p>
            <a:pPr lvl="1"/>
            <a:r>
              <a:rPr lang="en-US" altLang="ja-JP" sz="2000" dirty="0" smtClean="0"/>
              <a:t>Except for hyper-spectral IR sounders (AIRS, IASI and </a:t>
            </a:r>
            <a:r>
              <a:rPr lang="en-US" altLang="ja-JP" sz="2000" dirty="0" err="1" smtClean="0"/>
              <a:t>CrIS</a:t>
            </a:r>
            <a:r>
              <a:rPr lang="en-US" altLang="ja-JP" sz="2000" dirty="0" smtClean="0"/>
              <a:t>) </a:t>
            </a:r>
            <a:endParaRPr kumimoji="1" lang="en-US" altLang="ja-JP" sz="2000" dirty="0" smtClean="0"/>
          </a:p>
          <a:p>
            <a:pPr lvl="1"/>
            <a:r>
              <a:rPr lang="en-US" altLang="ja-JP" sz="2000" dirty="0" smtClean="0"/>
              <a:t>The same bias correction is applied as the deterministic analysis</a:t>
            </a:r>
            <a:endParaRPr kumimoji="1" lang="en-US" altLang="ja-JP" sz="2000" dirty="0" smtClean="0"/>
          </a:p>
          <a:p>
            <a:r>
              <a:rPr lang="en-US" altLang="ja-JP" sz="2400" dirty="0" smtClean="0"/>
              <a:t>Ensemble mean of the analysis is replaced with the deterministic (4D-Var) analysis.</a:t>
            </a:r>
            <a:endParaRPr kumimoji="1" lang="ja-JP" altLang="en-US" sz="2400"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4</a:t>
            </a:fld>
            <a:endParaRPr lang="ja-JP" altLang="en-US" dirty="0"/>
          </a:p>
        </p:txBody>
      </p:sp>
    </p:spTree>
    <p:extLst>
      <p:ext uri="{BB962C8B-B14F-4D97-AF65-F5344CB8AC3E}">
        <p14:creationId xmlns:p14="http://schemas.microsoft.com/office/powerpoint/2010/main" val="71764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sz="4000" dirty="0" smtClean="0"/>
              <a:t>Adaptive localization based on number of observations</a:t>
            </a:r>
            <a:endParaRPr kumimoji="1" lang="ja-JP" altLang="en-US" sz="4000"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5</a:t>
            </a:fld>
            <a:endParaRPr lang="ja-JP" altLang="en-US" dirty="0"/>
          </a:p>
        </p:txBody>
      </p:sp>
      <p:sp>
        <p:nvSpPr>
          <p:cNvPr id="6" name="テキスト ボックス 5"/>
          <p:cNvSpPr txBox="1"/>
          <p:nvPr/>
        </p:nvSpPr>
        <p:spPr>
          <a:xfrm>
            <a:off x="467544" y="1268760"/>
            <a:ext cx="7848872" cy="369332"/>
          </a:xfrm>
          <a:prstGeom prst="rect">
            <a:avLst/>
          </a:prstGeom>
          <a:noFill/>
        </p:spPr>
        <p:txBody>
          <a:bodyPr wrap="square" rtlCol="0">
            <a:spAutoFit/>
          </a:bodyPr>
          <a:lstStyle/>
          <a:p>
            <a:r>
              <a:rPr kumimoji="1" lang="en-US" altLang="ja-JP" dirty="0" smtClean="0">
                <a:solidFill>
                  <a:srgbClr val="0000FF"/>
                </a:solidFill>
              </a:rPr>
              <a:t>Default localization settings</a:t>
            </a:r>
            <a:endParaRPr kumimoji="1" lang="ja-JP" altLang="en-US" dirty="0">
              <a:solidFill>
                <a:srgbClr val="0000FF"/>
              </a:solidFill>
            </a:endParaRPr>
          </a:p>
        </p:txBody>
      </p:sp>
      <p:sp>
        <p:nvSpPr>
          <p:cNvPr id="7" name="テキスト ボックス 6"/>
          <p:cNvSpPr txBox="1"/>
          <p:nvPr/>
        </p:nvSpPr>
        <p:spPr>
          <a:xfrm>
            <a:off x="971600" y="1638092"/>
            <a:ext cx="7848872" cy="2031325"/>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solidFill>
                  <a:srgbClr val="FF0000"/>
                </a:solidFill>
              </a:rPr>
              <a:t>Observation space localization </a:t>
            </a:r>
            <a:r>
              <a:rPr kumimoji="1" lang="en-US" altLang="ja-JP" dirty="0" smtClean="0"/>
              <a:t>based on the distance between analysis grid and observations.</a:t>
            </a:r>
          </a:p>
          <a:p>
            <a:pPr marL="285750" indent="-285750">
              <a:buFont typeface="Wingdings" panose="05000000000000000000" pitchFamily="2" charset="2"/>
              <a:buChar char="Ø"/>
            </a:pPr>
            <a:r>
              <a:rPr lang="en-US" altLang="ja-JP" dirty="0" smtClean="0"/>
              <a:t>Localization scale (1/</a:t>
            </a:r>
            <a:r>
              <a:rPr lang="en-US" altLang="ja-JP" dirty="0" err="1" smtClean="0"/>
              <a:t>sqrt</a:t>
            </a:r>
            <a:r>
              <a:rPr lang="en-US" altLang="ja-JP" dirty="0" smtClean="0"/>
              <a:t>(e)): </a:t>
            </a:r>
            <a:r>
              <a:rPr lang="en-US" altLang="ja-JP" dirty="0" smtClean="0">
                <a:solidFill>
                  <a:srgbClr val="FF0000"/>
                </a:solidFill>
              </a:rPr>
              <a:t>400 km in horizontal, 0.4 (0.8 for surface obs.) scale height in vertical</a:t>
            </a:r>
            <a:r>
              <a:rPr lang="en-US" altLang="ja-JP" dirty="0" smtClean="0"/>
              <a:t>, 3 hours in temporal</a:t>
            </a:r>
          </a:p>
          <a:p>
            <a:pPr marL="285750" indent="-285750">
              <a:buFont typeface="Wingdings" panose="05000000000000000000" pitchFamily="2" charset="2"/>
              <a:buChar char="Ø"/>
            </a:pPr>
            <a:r>
              <a:rPr kumimoji="1" lang="en-US" altLang="ja-JP" dirty="0" smtClean="0"/>
              <a:t>For satellite radiance, maximum of </a:t>
            </a:r>
            <a:r>
              <a:rPr lang="en-US" altLang="ja-JP" dirty="0"/>
              <a:t>normalized weighting function </a:t>
            </a:r>
            <a:r>
              <a:rPr lang="en-US" altLang="ja-JP" dirty="0" smtClean="0"/>
              <a:t>and </a:t>
            </a:r>
            <a:r>
              <a:rPr kumimoji="1" lang="en-US" altLang="ja-JP" dirty="0" err="1" smtClean="0"/>
              <a:t>gaussian</a:t>
            </a:r>
            <a:r>
              <a:rPr kumimoji="1" lang="en-US" altLang="ja-JP" dirty="0" smtClean="0"/>
              <a:t> function with e-holding scale of 0.8 scale heights is used as vertical localization function*.</a:t>
            </a:r>
            <a:endParaRPr kumimoji="1" lang="ja-JP" altLang="en-US" dirty="0"/>
          </a:p>
        </p:txBody>
      </p:sp>
      <p:sp>
        <p:nvSpPr>
          <p:cNvPr id="8" name="テキスト ボックス 7"/>
          <p:cNvSpPr txBox="1"/>
          <p:nvPr/>
        </p:nvSpPr>
        <p:spPr>
          <a:xfrm>
            <a:off x="467544" y="3669417"/>
            <a:ext cx="4824536" cy="369332"/>
          </a:xfrm>
          <a:prstGeom prst="rect">
            <a:avLst/>
          </a:prstGeom>
          <a:noFill/>
        </p:spPr>
        <p:txBody>
          <a:bodyPr wrap="square" rtlCol="0">
            <a:spAutoFit/>
          </a:bodyPr>
          <a:lstStyle/>
          <a:p>
            <a:r>
              <a:rPr kumimoji="1" lang="en-US" altLang="ja-JP" dirty="0" smtClean="0">
                <a:solidFill>
                  <a:srgbClr val="0000FF"/>
                </a:solidFill>
              </a:rPr>
              <a:t>Localization tested</a:t>
            </a:r>
            <a:endParaRPr kumimoji="1" lang="ja-JP" altLang="en-US" dirty="0">
              <a:solidFill>
                <a:srgbClr val="0000FF"/>
              </a:solidFill>
            </a:endParaRPr>
          </a:p>
        </p:txBody>
      </p:sp>
      <p:sp>
        <p:nvSpPr>
          <p:cNvPr id="9" name="テキスト ボックス 8"/>
          <p:cNvSpPr txBox="1"/>
          <p:nvPr/>
        </p:nvSpPr>
        <p:spPr>
          <a:xfrm>
            <a:off x="971600" y="4077072"/>
            <a:ext cx="7848872" cy="2308324"/>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Horizontal localization scale is </a:t>
            </a:r>
            <a:r>
              <a:rPr lang="en-US" altLang="ja-JP" dirty="0" smtClean="0">
                <a:solidFill>
                  <a:srgbClr val="FF0000"/>
                </a:solidFill>
              </a:rPr>
              <a:t>adjusted to </a:t>
            </a:r>
            <a:r>
              <a:rPr lang="en-US" altLang="ja-JP" dirty="0">
                <a:solidFill>
                  <a:srgbClr val="FF0000"/>
                </a:solidFill>
              </a:rPr>
              <a:t>l</a:t>
            </a:r>
            <a:r>
              <a:rPr lang="en-US" altLang="ja-JP" dirty="0" smtClean="0">
                <a:solidFill>
                  <a:srgbClr val="FF0000"/>
                </a:solidFill>
              </a:rPr>
              <a:t>imit the</a:t>
            </a:r>
            <a:r>
              <a:rPr kumimoji="1" lang="en-US" altLang="ja-JP" dirty="0" smtClean="0">
                <a:solidFill>
                  <a:srgbClr val="FF0000"/>
                </a:solidFill>
              </a:rPr>
              <a:t> number of observations </a:t>
            </a:r>
            <a:r>
              <a:rPr kumimoji="1" lang="en-US" altLang="ja-JP" i="1" dirty="0" err="1" smtClean="0">
                <a:solidFill>
                  <a:srgbClr val="FF0000"/>
                </a:solidFill>
                <a:latin typeface="Times New Roman" panose="02020603050405020304" pitchFamily="18" charset="0"/>
                <a:cs typeface="Times New Roman" panose="02020603050405020304" pitchFamily="18" charset="0"/>
              </a:rPr>
              <a:t>p</a:t>
            </a:r>
            <a:r>
              <a:rPr kumimoji="1" lang="en-US" altLang="ja-JP" i="1" baseline="-25000" dirty="0" err="1" smtClean="0">
                <a:solidFill>
                  <a:srgbClr val="FF0000"/>
                </a:solidFill>
                <a:latin typeface="Times New Roman" panose="02020603050405020304" pitchFamily="18" charset="0"/>
                <a:cs typeface="Times New Roman" panose="02020603050405020304" pitchFamily="18" charset="0"/>
              </a:rPr>
              <a:t>l</a:t>
            </a:r>
            <a:r>
              <a:rPr kumimoji="1" lang="en-US" altLang="ja-JP" dirty="0" smtClean="0">
                <a:solidFill>
                  <a:srgbClr val="FF0000"/>
                </a:solidFill>
              </a:rPr>
              <a:t> in local analysis for each observation type</a:t>
            </a:r>
          </a:p>
          <a:p>
            <a:pPr marL="742950" lvl="1" indent="-285750">
              <a:buFont typeface="Arial" panose="020B0604020202020204" pitchFamily="34" charset="0"/>
              <a:buChar char="•"/>
            </a:pPr>
            <a:r>
              <a:rPr lang="en-US" altLang="ja-JP" dirty="0" smtClean="0"/>
              <a:t>Shorter localization scale is applied to the dense observations.</a:t>
            </a:r>
          </a:p>
          <a:p>
            <a:pPr marL="742950" lvl="1" indent="-285750">
              <a:buFont typeface="Arial" panose="020B0604020202020204" pitchFamily="34" charset="0"/>
              <a:buChar char="•"/>
            </a:pPr>
            <a:r>
              <a:rPr lang="en-US" altLang="ja-JP" i="1" dirty="0" err="1" smtClean="0">
                <a:latin typeface="Times New Roman" panose="02020603050405020304" pitchFamily="18" charset="0"/>
                <a:cs typeface="Times New Roman" panose="02020603050405020304" pitchFamily="18" charset="0"/>
              </a:rPr>
              <a:t>p</a:t>
            </a:r>
            <a:r>
              <a:rPr lang="en-US" altLang="ja-JP" i="1" baseline="-25000" dirty="0" err="1" smtClean="0">
                <a:latin typeface="Times New Roman" panose="02020603050405020304" pitchFamily="18" charset="0"/>
                <a:cs typeface="Times New Roman" panose="02020603050405020304" pitchFamily="18" charset="0"/>
              </a:rPr>
              <a:t>l</a:t>
            </a:r>
            <a:r>
              <a:rPr lang="en-US" altLang="ja-JP" dirty="0" smtClean="0"/>
              <a:t> is tuned so that sum of the localization function in local analysis becomes approximately half of the default setting (that is equivalent to set the horizontal localization scale to 300 km uniformly).</a:t>
            </a:r>
          </a:p>
          <a:p>
            <a:pPr marL="742950" lvl="1" indent="-285750">
              <a:buFont typeface="Arial" panose="020B0604020202020204" pitchFamily="34" charset="0"/>
              <a:buChar char="•"/>
            </a:pPr>
            <a:r>
              <a:rPr lang="en-US" altLang="ja-JP" dirty="0" smtClean="0"/>
              <a:t>Vertical and temporal localization functions are the same as the default settings.</a:t>
            </a:r>
          </a:p>
        </p:txBody>
      </p:sp>
      <p:sp>
        <p:nvSpPr>
          <p:cNvPr id="2" name="テキスト ボックス 1"/>
          <p:cNvSpPr txBox="1"/>
          <p:nvPr/>
        </p:nvSpPr>
        <p:spPr>
          <a:xfrm>
            <a:off x="4499992" y="3501008"/>
            <a:ext cx="4320480" cy="261610"/>
          </a:xfrm>
          <a:prstGeom prst="rect">
            <a:avLst/>
          </a:prstGeom>
          <a:noFill/>
        </p:spPr>
        <p:txBody>
          <a:bodyPr wrap="square" rtlCol="0">
            <a:spAutoFit/>
          </a:bodyPr>
          <a:lstStyle/>
          <a:p>
            <a:r>
              <a:rPr kumimoji="1" lang="en-US" altLang="ja-JP" sz="1100" dirty="0" smtClean="0"/>
              <a:t>* Normalized weighting function is used for operational LETKF</a:t>
            </a:r>
            <a:endParaRPr kumimoji="1" lang="ja-JP" altLang="en-US" sz="1100" dirty="0"/>
          </a:p>
        </p:txBody>
      </p:sp>
    </p:spTree>
    <p:extLst>
      <p:ext uri="{BB962C8B-B14F-4D97-AF65-F5344CB8AC3E}">
        <p14:creationId xmlns:p14="http://schemas.microsoft.com/office/powerpoint/2010/main" val="19300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Experimental settings</a:t>
            </a:r>
            <a:endParaRPr kumimoji="1" lang="ja-JP" altLang="en-US" dirty="0"/>
          </a:p>
        </p:txBody>
      </p:sp>
      <p:sp>
        <p:nvSpPr>
          <p:cNvPr id="3" name="コンテンツ プレースホルダー 2"/>
          <p:cNvSpPr>
            <a:spLocks noGrp="1"/>
          </p:cNvSpPr>
          <p:nvPr>
            <p:ph idx="1"/>
          </p:nvPr>
        </p:nvSpPr>
        <p:spPr>
          <a:xfrm>
            <a:off x="467544" y="980728"/>
            <a:ext cx="8229600" cy="5258379"/>
          </a:xfrm>
        </p:spPr>
        <p:txBody>
          <a:bodyPr/>
          <a:lstStyle/>
          <a:p>
            <a:r>
              <a:rPr lang="en-US" altLang="ja-JP" sz="2000" dirty="0" smtClean="0"/>
              <a:t>Model</a:t>
            </a:r>
            <a:r>
              <a:rPr kumimoji="1" lang="en-US" altLang="ja-JP" sz="2000" dirty="0" smtClean="0"/>
              <a:t>: TL319L100 (approx. 55km, model top 0.01hPa) version of operational GSM</a:t>
            </a:r>
          </a:p>
          <a:p>
            <a:r>
              <a:rPr lang="en-US" altLang="ja-JP" sz="2000" dirty="0" smtClean="0"/>
              <a:t>LETKF with 50 member ensembles</a:t>
            </a:r>
          </a:p>
          <a:p>
            <a:r>
              <a:rPr lang="en-US" altLang="ja-JP" sz="2000" dirty="0" smtClean="0"/>
              <a:t>Adaptive multiplicative inflation (based on A-B and O-B statistics)</a:t>
            </a:r>
          </a:p>
          <a:p>
            <a:r>
              <a:rPr kumimoji="1" lang="en-US" altLang="ja-JP" sz="2000" dirty="0" smtClean="0"/>
              <a:t>Initialization based on </a:t>
            </a:r>
            <a:r>
              <a:rPr kumimoji="1" lang="en-US" altLang="ja-JP" sz="2000" dirty="0" err="1" smtClean="0"/>
              <a:t>Hamrud</a:t>
            </a:r>
            <a:r>
              <a:rPr kumimoji="1" lang="en-US" altLang="ja-JP" sz="2000" dirty="0" smtClean="0"/>
              <a:t> et al. (2015)</a:t>
            </a:r>
          </a:p>
          <a:p>
            <a:r>
              <a:rPr lang="en-US" altLang="ja-JP" sz="2000" dirty="0"/>
              <a:t>Assimilate observations 6 hourly using the same set of observations as the JMA </a:t>
            </a:r>
            <a:r>
              <a:rPr lang="en-US" altLang="ja-JP" sz="2000" dirty="0">
                <a:solidFill>
                  <a:srgbClr val="FF0000"/>
                </a:solidFill>
              </a:rPr>
              <a:t>global </a:t>
            </a:r>
            <a:r>
              <a:rPr lang="en-US" altLang="ja-JP" sz="2000" dirty="0" smtClean="0">
                <a:solidFill>
                  <a:srgbClr val="FF0000"/>
                </a:solidFill>
              </a:rPr>
              <a:t>cycle analysis </a:t>
            </a:r>
            <a:r>
              <a:rPr lang="en-US" altLang="ja-JP" sz="2000" dirty="0" smtClean="0"/>
              <a:t>(without hyper spectral sounders)</a:t>
            </a:r>
            <a:endParaRPr lang="en-US" altLang="ja-JP" sz="2000" dirty="0"/>
          </a:p>
          <a:p>
            <a:r>
              <a:rPr kumimoji="1" lang="en-US" altLang="ja-JP" sz="2000" dirty="0" smtClean="0"/>
              <a:t>Experiments</a:t>
            </a:r>
          </a:p>
          <a:p>
            <a:pPr lvl="1"/>
            <a:r>
              <a:rPr lang="en-US" altLang="ja-JP" sz="1800" dirty="0" smtClean="0"/>
              <a:t>CNTL: default localization settings</a:t>
            </a:r>
          </a:p>
          <a:p>
            <a:pPr lvl="1"/>
            <a:r>
              <a:rPr lang="en-US" altLang="ja-JP" sz="1800" dirty="0" smtClean="0">
                <a:solidFill>
                  <a:srgbClr val="FF0000"/>
                </a:solidFill>
              </a:rPr>
              <a:t>ADAP</a:t>
            </a:r>
            <a:r>
              <a:rPr kumimoji="1" lang="en-US" altLang="ja-JP" sz="1800" dirty="0" smtClean="0">
                <a:solidFill>
                  <a:srgbClr val="FF0000"/>
                </a:solidFill>
              </a:rPr>
              <a:t>: adaptive localization scale</a:t>
            </a:r>
          </a:p>
          <a:p>
            <a:pPr lvl="1"/>
            <a:r>
              <a:rPr lang="en-US" altLang="ja-JP" sz="1800" dirty="0" smtClean="0">
                <a:solidFill>
                  <a:srgbClr val="FF0000"/>
                </a:solidFill>
              </a:rPr>
              <a:t>H300: horizontal localization scale</a:t>
            </a:r>
            <a:r>
              <a:rPr lang="ja-JP" altLang="en-US" sz="1800" dirty="0">
                <a:solidFill>
                  <a:srgbClr val="FF0000"/>
                </a:solidFill>
              </a:rPr>
              <a:t> </a:t>
            </a:r>
            <a:r>
              <a:rPr lang="en-US" altLang="ja-JP" sz="1800" dirty="0" smtClean="0">
                <a:solidFill>
                  <a:srgbClr val="FF0000"/>
                </a:solidFill>
              </a:rPr>
              <a:t>is set to 300 km</a:t>
            </a:r>
          </a:p>
          <a:p>
            <a:r>
              <a:rPr lang="en-US" altLang="ja-JP" sz="2000" dirty="0" smtClean="0"/>
              <a:t>Period: From July 10, 2016 to September 11, 2016 (Forecasts are verified for August 2016)</a:t>
            </a:r>
          </a:p>
          <a:p>
            <a:r>
              <a:rPr kumimoji="1" lang="en-US" altLang="ja-JP" sz="2000" dirty="0" smtClean="0"/>
              <a:t>Bias correction coefficients of 4DVar (</a:t>
            </a:r>
            <a:r>
              <a:rPr kumimoji="1" lang="en-US" altLang="ja-JP" sz="2000" dirty="0" err="1" smtClean="0"/>
              <a:t>VarBC</a:t>
            </a:r>
            <a:r>
              <a:rPr kumimoji="1" lang="en-US" altLang="ja-JP" sz="2000" dirty="0" smtClean="0"/>
              <a:t>) are used, but </a:t>
            </a:r>
            <a:r>
              <a:rPr kumimoji="1" lang="en-US" altLang="ja-JP" sz="2000" dirty="0" smtClean="0">
                <a:solidFill>
                  <a:srgbClr val="FF0000"/>
                </a:solidFill>
              </a:rPr>
              <a:t>the analysis ensemble mean is not replaced with the 4DVar analysis</a:t>
            </a:r>
            <a:r>
              <a:rPr kumimoji="1" lang="en-US" altLang="ja-JP" sz="2000" dirty="0" smtClean="0"/>
              <a:t>.</a:t>
            </a:r>
            <a:endParaRPr kumimoji="1" lang="ja-JP" altLang="en-US" sz="2000"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6</a:t>
            </a:fld>
            <a:endParaRPr lang="ja-JP" altLang="en-US" dirty="0"/>
          </a:p>
        </p:txBody>
      </p:sp>
    </p:spTree>
    <p:extLst>
      <p:ext uri="{BB962C8B-B14F-4D97-AF65-F5344CB8AC3E}">
        <p14:creationId xmlns:p14="http://schemas.microsoft.com/office/powerpoint/2010/main" val="355759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gcksva.naps.kishou.go.jp/~suuchi22/enkf_test/data/obthin/image_dfs/dfs_EKFcnv08thin3_2016080100-20160911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656" y="764702"/>
            <a:ext cx="36576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gcksva.naps.kishou.go.jp/~suuchi22/enkf_test/data/obthin/image_dfs/dfs_EKFcnv08h300_2016080100-2016091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 y="3507904"/>
            <a:ext cx="36576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 y="764702"/>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4"/>
          <p:cNvSpPr>
            <a:spLocks noGrp="1"/>
          </p:cNvSpPr>
          <p:nvPr>
            <p:ph type="title"/>
          </p:nvPr>
        </p:nvSpPr>
        <p:spPr>
          <a:xfrm>
            <a:off x="251520" y="-99392"/>
            <a:ext cx="8640960" cy="1143000"/>
          </a:xfrm>
        </p:spPr>
        <p:txBody>
          <a:bodyPr/>
          <a:lstStyle/>
          <a:p>
            <a:r>
              <a:rPr kumimoji="1" lang="en-US" altLang="ja-JP" dirty="0" smtClean="0"/>
              <a:t>DFS (Degrees of Freedom for Signal)</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148850EF-ECDA-4ECE-8DA7-C6B35CBD4662}" type="slidenum">
              <a:rPr lang="ja-JP" altLang="en-US" smtClean="0"/>
              <a:pPr>
                <a:defRPr/>
              </a:pPr>
              <a:t>7</a:t>
            </a:fld>
            <a:endParaRPr lang="ja-JP" altLang="en-US" dirty="0"/>
          </a:p>
        </p:txBody>
      </p:sp>
      <p:sp>
        <p:nvSpPr>
          <p:cNvPr id="6" name="テキスト ボックス 5"/>
          <p:cNvSpPr txBox="1"/>
          <p:nvPr/>
        </p:nvSpPr>
        <p:spPr>
          <a:xfrm>
            <a:off x="3720365" y="3429000"/>
            <a:ext cx="5400600" cy="369332"/>
          </a:xfrm>
          <a:prstGeom prst="rect">
            <a:avLst/>
          </a:prstGeom>
          <a:noFill/>
        </p:spPr>
        <p:txBody>
          <a:bodyPr wrap="square" rtlCol="0">
            <a:spAutoFit/>
          </a:bodyPr>
          <a:lstStyle/>
          <a:p>
            <a:r>
              <a:rPr kumimoji="1" lang="en-US" altLang="ja-JP" dirty="0" smtClean="0">
                <a:solidFill>
                  <a:srgbClr val="FF0000"/>
                </a:solidFill>
              </a:rPr>
              <a:t>Ensemble-based DFS by Liu et al. (2009)</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4421131" y="3638128"/>
                <a:ext cx="3384376" cy="468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𝑡𝑟𝑎𝑐𝑒</m:t>
                      </m:r>
                      <m:d>
                        <m:dPr>
                          <m:begChr m:val="["/>
                          <m:endChr m:val="]"/>
                          <m:ctrlPr>
                            <a:rPr kumimoji="1" lang="en-US" altLang="ja-JP" sz="2400" b="1" i="1" smtClean="0">
                              <a:latin typeface="Cambria Math"/>
                            </a:rPr>
                          </m:ctrlPr>
                        </m:dPr>
                        <m:e>
                          <m:r>
                            <a:rPr kumimoji="1" lang="en-US" altLang="ja-JP" sz="2400" b="1" i="0" smtClean="0">
                              <a:latin typeface="Cambria Math"/>
                            </a:rPr>
                            <m:t>𝐇𝐀</m:t>
                          </m:r>
                          <m:sSup>
                            <m:sSupPr>
                              <m:ctrlPr>
                                <a:rPr kumimoji="1" lang="en-US" altLang="ja-JP" sz="2400" b="1" i="1" smtClean="0">
                                  <a:latin typeface="Cambria Math"/>
                                </a:rPr>
                              </m:ctrlPr>
                            </m:sSupPr>
                            <m:e>
                              <m:r>
                                <a:rPr kumimoji="1" lang="en-US" altLang="ja-JP" sz="2400" b="1" i="0" smtClean="0">
                                  <a:latin typeface="Cambria Math"/>
                                </a:rPr>
                                <m:t>𝐇</m:t>
                              </m:r>
                            </m:e>
                            <m:sup>
                              <m:r>
                                <a:rPr kumimoji="1" lang="en-US" altLang="ja-JP" sz="2400" b="1" i="0" smtClean="0">
                                  <a:latin typeface="Cambria Math"/>
                                </a:rPr>
                                <m:t>𝐓</m:t>
                              </m:r>
                            </m:sup>
                          </m:sSup>
                          <m:sSup>
                            <m:sSupPr>
                              <m:ctrlPr>
                                <a:rPr kumimoji="1" lang="en-US" altLang="ja-JP" sz="2400" b="1" i="1" smtClean="0">
                                  <a:latin typeface="Cambria Math"/>
                                </a:rPr>
                              </m:ctrlPr>
                            </m:sSupPr>
                            <m:e>
                              <m:r>
                                <a:rPr kumimoji="1" lang="en-US" altLang="ja-JP" sz="2400" b="1" i="0" smtClean="0">
                                  <a:latin typeface="Cambria Math"/>
                                </a:rPr>
                                <m:t>𝐑</m:t>
                              </m:r>
                            </m:e>
                            <m:sup>
                              <m:r>
                                <a:rPr kumimoji="1" lang="en-US" altLang="ja-JP" sz="2400" b="0" i="0" smtClean="0">
                                  <a:latin typeface="Cambria Math"/>
                                </a:rPr>
                                <m:t>−1</m:t>
                              </m:r>
                            </m:sup>
                          </m:sSup>
                        </m:e>
                      </m:d>
                      <m:r>
                        <a:rPr kumimoji="1" lang="en-US" altLang="ja-JP" sz="2400" b="1" i="1" smtClean="0">
                          <a:latin typeface="Cambria Math"/>
                        </a:rPr>
                        <m:t>/</m:t>
                      </m:r>
                      <m:r>
                        <a:rPr kumimoji="1" lang="en-US" altLang="ja-JP" sz="2400" b="0" i="1" smtClean="0">
                          <a:latin typeface="Cambria Math"/>
                        </a:rPr>
                        <m:t>𝑝</m:t>
                      </m:r>
                    </m:oMath>
                  </m:oMathPara>
                </a14:m>
                <a:endParaRPr kumimoji="1" lang="ja-JP" altLang="en-US" sz="24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421131" y="3638128"/>
                <a:ext cx="3384376" cy="468205"/>
              </a:xfrm>
              <a:prstGeom prst="rect">
                <a:avLst/>
              </a:prstGeom>
              <a:blipFill rotWithShape="1">
                <a:blip r:embed="rId5"/>
                <a:stretch>
                  <a:fillRect b="-19481"/>
                </a:stretch>
              </a:blipFill>
            </p:spPr>
            <p:txBody>
              <a:bodyPr/>
              <a:lstStyle/>
              <a:p>
                <a:r>
                  <a:rPr lang="ja-JP" altLang="en-US">
                    <a:noFill/>
                  </a:rPr>
                  <a:t> </a:t>
                </a:r>
              </a:p>
            </p:txBody>
          </p:sp>
        </mc:Fallback>
      </mc:AlternateContent>
      <p:sp>
        <p:nvSpPr>
          <p:cNvPr id="8" name="テキスト ボックス 7"/>
          <p:cNvSpPr txBox="1"/>
          <p:nvPr/>
        </p:nvSpPr>
        <p:spPr>
          <a:xfrm>
            <a:off x="3779912" y="4044696"/>
            <a:ext cx="4968552" cy="369332"/>
          </a:xfrm>
          <a:prstGeom prst="rect">
            <a:avLst/>
          </a:prstGeom>
          <a:noFill/>
        </p:spPr>
        <p:txBody>
          <a:bodyPr wrap="square" rtlCol="0">
            <a:spAutoFit/>
          </a:bodyPr>
          <a:lstStyle/>
          <a:p>
            <a:r>
              <a:rPr kumimoji="1" lang="en-US" altLang="ja-JP" dirty="0" smtClean="0">
                <a:solidFill>
                  <a:srgbClr val="0000FF"/>
                </a:solidFill>
              </a:rPr>
              <a:t>DFS by </a:t>
            </a:r>
            <a:r>
              <a:rPr kumimoji="1" lang="en-US" altLang="ja-JP" dirty="0" err="1" smtClean="0">
                <a:solidFill>
                  <a:srgbClr val="0000FF"/>
                </a:solidFill>
              </a:rPr>
              <a:t>Lupu</a:t>
            </a:r>
            <a:r>
              <a:rPr kumimoji="1" lang="en-US" altLang="ja-JP" dirty="0" smtClean="0">
                <a:solidFill>
                  <a:srgbClr val="0000FF"/>
                </a:solidFill>
              </a:rPr>
              <a:t> et al. (2011)</a:t>
            </a:r>
            <a:endParaRPr kumimoji="1" lang="ja-JP" altLang="en-US" dirty="0">
              <a:solidFill>
                <a:srgbClr val="0000FF"/>
              </a:solidFill>
            </a:endParaRPr>
          </a:p>
        </p:txBody>
      </p:sp>
      <mc:AlternateContent xmlns:mc="http://schemas.openxmlformats.org/markup-compatibility/2006" xmlns:a14="http://schemas.microsoft.com/office/drawing/2010/main">
        <mc:Choice Requires="a14">
          <p:sp>
            <p:nvSpPr>
              <p:cNvPr id="9" name="テキスト ボックス 8"/>
              <p:cNvSpPr txBox="1"/>
              <p:nvPr/>
            </p:nvSpPr>
            <p:spPr>
              <a:xfrm>
                <a:off x="4355976" y="4336898"/>
                <a:ext cx="3815275"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𝑡𝑟𝑎𝑐𝑒</m:t>
                      </m:r>
                      <m:d>
                        <m:dPr>
                          <m:begChr m:val="["/>
                          <m:endChr m:val="]"/>
                          <m:ctrlPr>
                            <a:rPr kumimoji="1" lang="en-US" altLang="ja-JP" sz="2400" b="1" i="1" smtClean="0">
                              <a:latin typeface="Cambria Math"/>
                            </a:rPr>
                          </m:ctrlPr>
                        </m:dPr>
                        <m:e>
                          <m:d>
                            <m:dPr>
                              <m:ctrlPr>
                                <a:rPr kumimoji="1" lang="en-US" altLang="ja-JP" sz="2400" b="1" i="1" smtClean="0">
                                  <a:latin typeface="Cambria Math"/>
                                </a:rPr>
                              </m:ctrlPr>
                            </m:dPr>
                            <m:e>
                              <m:sSup>
                                <m:sSupPr>
                                  <m:ctrlPr>
                                    <a:rPr kumimoji="1" lang="en-US" altLang="ja-JP" sz="2400" b="1" i="1" smtClean="0">
                                      <a:latin typeface="Cambria Math"/>
                                    </a:rPr>
                                  </m:ctrlPr>
                                </m:sSupPr>
                                <m:e>
                                  <m:r>
                                    <a:rPr kumimoji="1" lang="en-US" altLang="ja-JP" sz="2400" b="1" i="1" smtClean="0">
                                      <a:latin typeface="Cambria Math"/>
                                    </a:rPr>
                                    <m:t>𝒅</m:t>
                                  </m:r>
                                </m:e>
                                <m:sup>
                                  <m:r>
                                    <a:rPr kumimoji="1" lang="en-US" altLang="ja-JP" sz="2400" b="0" i="1" smtClean="0">
                                      <a:latin typeface="Cambria Math"/>
                                    </a:rPr>
                                    <m:t>𝑎</m:t>
                                  </m:r>
                                  <m:r>
                                    <a:rPr kumimoji="1" lang="en-US" altLang="ja-JP" sz="2400" b="0" i="1" smtClean="0">
                                      <a:latin typeface="Cambria Math"/>
                                    </a:rPr>
                                    <m:t>−</m:t>
                                  </m:r>
                                  <m:r>
                                    <a:rPr kumimoji="1" lang="en-US" altLang="ja-JP" sz="2400" b="0" i="1" smtClean="0">
                                      <a:latin typeface="Cambria Math"/>
                                    </a:rPr>
                                    <m:t>𝑏</m:t>
                                  </m:r>
                                </m:sup>
                              </m:sSup>
                              <m:sSup>
                                <m:sSupPr>
                                  <m:ctrlPr>
                                    <a:rPr kumimoji="1" lang="en-US" altLang="ja-JP" sz="2400" b="1" i="1" smtClean="0">
                                      <a:latin typeface="Cambria Math"/>
                                    </a:rPr>
                                  </m:ctrlPr>
                                </m:sSupPr>
                                <m:e>
                                  <m:r>
                                    <a:rPr kumimoji="1" lang="en-US" altLang="ja-JP" sz="2400" b="1" i="1" smtClean="0">
                                      <a:latin typeface="Cambria Math"/>
                                    </a:rPr>
                                    <m:t>𝒅</m:t>
                                  </m:r>
                                </m:e>
                                <m:sup>
                                  <m:r>
                                    <a:rPr kumimoji="1" lang="en-US" altLang="ja-JP" sz="2400" b="0" i="1" smtClean="0">
                                      <a:latin typeface="Cambria Math"/>
                                    </a:rPr>
                                    <m:t>𝑜</m:t>
                                  </m:r>
                                  <m:r>
                                    <a:rPr kumimoji="1" lang="en-US" altLang="ja-JP" sz="2400" b="0" i="1" smtClean="0">
                                      <a:latin typeface="Cambria Math"/>
                                    </a:rPr>
                                    <m:t>−</m:t>
                                  </m:r>
                                  <m:r>
                                    <a:rPr kumimoji="1" lang="en-US" altLang="ja-JP" sz="2400" b="0" i="1" smtClean="0">
                                      <a:latin typeface="Cambria Math"/>
                                    </a:rPr>
                                    <m:t>𝑎</m:t>
                                  </m:r>
                                  <m:r>
                                    <a:rPr kumimoji="1" lang="en-US" altLang="ja-JP" sz="2400" b="1" i="0" smtClean="0">
                                      <a:latin typeface="Cambria Math"/>
                                    </a:rPr>
                                    <m:t>𝐓</m:t>
                                  </m:r>
                                </m:sup>
                              </m:sSup>
                            </m:e>
                          </m:d>
                          <m:sSup>
                            <m:sSupPr>
                              <m:ctrlPr>
                                <a:rPr kumimoji="1" lang="en-US" altLang="ja-JP" sz="2400" b="1" i="1" smtClean="0">
                                  <a:latin typeface="Cambria Math"/>
                                </a:rPr>
                              </m:ctrlPr>
                            </m:sSupPr>
                            <m:e>
                              <m:r>
                                <a:rPr kumimoji="1" lang="en-US" altLang="ja-JP" sz="2400" b="1" i="1" smtClean="0">
                                  <a:latin typeface="Cambria Math"/>
                                </a:rPr>
                                <m:t>𝑹</m:t>
                              </m:r>
                            </m:e>
                            <m:sup>
                              <m:r>
                                <a:rPr kumimoji="1" lang="en-US" altLang="ja-JP" sz="2400" b="0" i="1" smtClean="0">
                                  <a:latin typeface="Cambria Math"/>
                                </a:rPr>
                                <m:t>−1</m:t>
                              </m:r>
                            </m:sup>
                          </m:sSup>
                        </m:e>
                      </m:d>
                      <m:r>
                        <a:rPr kumimoji="1" lang="en-US" altLang="ja-JP" sz="2400" b="1" i="1" smtClean="0">
                          <a:latin typeface="Cambria Math"/>
                        </a:rPr>
                        <m:t>/</m:t>
                      </m:r>
                      <m:r>
                        <a:rPr kumimoji="1" lang="en-US" altLang="ja-JP" sz="2400" b="0" i="1" smtClean="0">
                          <a:latin typeface="Cambria Math"/>
                        </a:rPr>
                        <m:t>𝑝</m:t>
                      </m:r>
                    </m:oMath>
                  </m:oMathPara>
                </a14:m>
                <a:endParaRPr kumimoji="1" lang="ja-JP" altLang="en-US" sz="2400"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355976" y="4336898"/>
                <a:ext cx="3815275" cy="509178"/>
              </a:xfrm>
              <a:prstGeom prst="rect">
                <a:avLst/>
              </a:prstGeom>
              <a:blipFill rotWithShape="1">
                <a:blip r:embed="rId6"/>
                <a:stretch>
                  <a:fillRect/>
                </a:stretch>
              </a:blipFill>
            </p:spPr>
            <p:txBody>
              <a:bodyPr/>
              <a:lstStyle/>
              <a:p>
                <a:r>
                  <a:rPr lang="ja-JP" altLang="en-US">
                    <a:noFill/>
                  </a:rPr>
                  <a:t> </a:t>
                </a:r>
              </a:p>
            </p:txBody>
          </p:sp>
        </mc:Fallback>
      </mc:AlternateContent>
      <p:sp>
        <p:nvSpPr>
          <p:cNvPr id="10" name="テキスト ボックス 9"/>
          <p:cNvSpPr txBox="1"/>
          <p:nvPr/>
        </p:nvSpPr>
        <p:spPr>
          <a:xfrm>
            <a:off x="611560" y="1196752"/>
            <a:ext cx="1296144" cy="369332"/>
          </a:xfrm>
          <a:prstGeom prst="rect">
            <a:avLst/>
          </a:prstGeom>
          <a:noFill/>
        </p:spPr>
        <p:txBody>
          <a:bodyPr wrap="square" rtlCol="0">
            <a:spAutoFit/>
          </a:bodyPr>
          <a:lstStyle/>
          <a:p>
            <a:r>
              <a:rPr kumimoji="1" lang="en-US" altLang="ja-JP" dirty="0" smtClean="0"/>
              <a:t>CNTL</a:t>
            </a:r>
            <a:endParaRPr kumimoji="1" lang="ja-JP" altLang="en-US" dirty="0"/>
          </a:p>
        </p:txBody>
      </p:sp>
      <p:sp>
        <p:nvSpPr>
          <p:cNvPr id="11" name="テキスト ボックス 10"/>
          <p:cNvSpPr txBox="1"/>
          <p:nvPr/>
        </p:nvSpPr>
        <p:spPr>
          <a:xfrm>
            <a:off x="4355976" y="1196752"/>
            <a:ext cx="1008112" cy="369332"/>
          </a:xfrm>
          <a:prstGeom prst="rect">
            <a:avLst/>
          </a:prstGeom>
          <a:noFill/>
        </p:spPr>
        <p:txBody>
          <a:bodyPr wrap="square" rtlCol="0">
            <a:spAutoFit/>
          </a:bodyPr>
          <a:lstStyle/>
          <a:p>
            <a:r>
              <a:rPr lang="en-US" altLang="ja-JP" dirty="0" smtClean="0"/>
              <a:t>ADAP</a:t>
            </a:r>
            <a:endParaRPr kumimoji="1" lang="ja-JP" altLang="en-US" dirty="0"/>
          </a:p>
        </p:txBody>
      </p:sp>
      <p:sp>
        <p:nvSpPr>
          <p:cNvPr id="12" name="テキスト ボックス 11"/>
          <p:cNvSpPr txBox="1"/>
          <p:nvPr/>
        </p:nvSpPr>
        <p:spPr>
          <a:xfrm>
            <a:off x="611560" y="3877236"/>
            <a:ext cx="1296144" cy="369332"/>
          </a:xfrm>
          <a:prstGeom prst="rect">
            <a:avLst/>
          </a:prstGeom>
          <a:noFill/>
        </p:spPr>
        <p:txBody>
          <a:bodyPr wrap="square" rtlCol="0">
            <a:spAutoFit/>
          </a:bodyPr>
          <a:lstStyle/>
          <a:p>
            <a:r>
              <a:rPr kumimoji="1" lang="en-US" altLang="ja-JP" dirty="0" smtClean="0"/>
              <a:t>H300</a:t>
            </a:r>
            <a:endParaRPr kumimoji="1" lang="ja-JP" altLang="en-US" dirty="0"/>
          </a:p>
        </p:txBody>
      </p:sp>
      <p:sp>
        <p:nvSpPr>
          <p:cNvPr id="13" name="テキスト ボックス 12"/>
          <p:cNvSpPr txBox="1"/>
          <p:nvPr/>
        </p:nvSpPr>
        <p:spPr>
          <a:xfrm>
            <a:off x="7323256" y="980728"/>
            <a:ext cx="1929264" cy="646331"/>
          </a:xfrm>
          <a:prstGeom prst="rect">
            <a:avLst/>
          </a:prstGeom>
          <a:noFill/>
        </p:spPr>
        <p:txBody>
          <a:bodyPr wrap="square" rtlCol="0">
            <a:spAutoFit/>
          </a:bodyPr>
          <a:lstStyle/>
          <a:p>
            <a:r>
              <a:rPr kumimoji="1" lang="en-US" altLang="ja-JP" dirty="0" smtClean="0"/>
              <a:t>Period</a:t>
            </a:r>
          </a:p>
          <a:p>
            <a:r>
              <a:rPr lang="en-US" altLang="ja-JP" dirty="0" smtClean="0"/>
              <a:t>August 2016</a:t>
            </a:r>
            <a:endParaRPr kumimoji="1" lang="ja-JP" altLang="en-US" dirty="0"/>
          </a:p>
        </p:txBody>
      </p:sp>
      <p:sp>
        <p:nvSpPr>
          <p:cNvPr id="14" name="テキスト ボックス 13"/>
          <p:cNvSpPr txBox="1"/>
          <p:nvPr/>
        </p:nvSpPr>
        <p:spPr>
          <a:xfrm>
            <a:off x="3665656" y="4725144"/>
            <a:ext cx="5298832" cy="1754326"/>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DFS statistics by two different methods are mostly consistent.</a:t>
            </a:r>
          </a:p>
          <a:p>
            <a:pPr marL="285750" indent="-285750">
              <a:buFont typeface="Wingdings" panose="05000000000000000000" pitchFamily="2" charset="2"/>
              <a:buChar char="Ø"/>
            </a:pPr>
            <a:r>
              <a:rPr lang="en-US" altLang="ja-JP" dirty="0" smtClean="0"/>
              <a:t>DFS values of both ADAP and H300 are larger than that of CNTL.</a:t>
            </a:r>
            <a:br>
              <a:rPr lang="en-US" altLang="ja-JP" dirty="0" smtClean="0"/>
            </a:br>
            <a:r>
              <a:rPr lang="en-US" altLang="ja-JP" dirty="0" smtClean="0">
                <a:sym typeface="Wingdings" panose="05000000000000000000" pitchFamily="2" charset="2"/>
              </a:rPr>
              <a:t> More information is extracted from the observations</a:t>
            </a:r>
            <a:endParaRPr kumimoji="1" lang="ja-JP" altLang="en-US" dirty="0"/>
          </a:p>
        </p:txBody>
      </p:sp>
    </p:spTree>
    <p:extLst>
      <p:ext uri="{BB962C8B-B14F-4D97-AF65-F5344CB8AC3E}">
        <p14:creationId xmlns:p14="http://schemas.microsoft.com/office/powerpoint/2010/main" val="1000325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 statistics</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8</a:t>
            </a:fld>
            <a:endParaRPr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88" y="849655"/>
            <a:ext cx="22479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064" y="849655"/>
            <a:ext cx="22860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89100" y="2773705"/>
            <a:ext cx="2068388" cy="367263"/>
          </a:xfrm>
          <a:prstGeom prst="rect">
            <a:avLst/>
          </a:prstGeom>
          <a:noFill/>
        </p:spPr>
        <p:txBody>
          <a:bodyPr wrap="square" rtlCol="0">
            <a:spAutoFit/>
          </a:bodyPr>
          <a:lstStyle/>
          <a:p>
            <a:pPr algn="ctr"/>
            <a:r>
              <a:rPr lang="en-US" altLang="ja-JP" dirty="0" smtClean="0"/>
              <a:t>ADAP</a:t>
            </a:r>
            <a:r>
              <a:rPr kumimoji="1" lang="en-US" altLang="ja-JP" dirty="0" smtClean="0"/>
              <a:t>-CNTL</a:t>
            </a:r>
            <a:endParaRPr kumimoji="1" lang="ja-JP" altLang="en-US" dirty="0"/>
          </a:p>
        </p:txBody>
      </p:sp>
      <p:sp>
        <p:nvSpPr>
          <p:cNvPr id="5" name="テキスト ボックス 4"/>
          <p:cNvSpPr txBox="1"/>
          <p:nvPr/>
        </p:nvSpPr>
        <p:spPr>
          <a:xfrm>
            <a:off x="3165364" y="2764180"/>
            <a:ext cx="1982700" cy="376788"/>
          </a:xfrm>
          <a:prstGeom prst="rect">
            <a:avLst/>
          </a:prstGeom>
          <a:noFill/>
        </p:spPr>
        <p:txBody>
          <a:bodyPr wrap="square" rtlCol="0">
            <a:spAutoFit/>
          </a:bodyPr>
          <a:lstStyle/>
          <a:p>
            <a:pPr algn="ctr"/>
            <a:r>
              <a:rPr kumimoji="1" lang="en-US" altLang="ja-JP" dirty="0" smtClean="0"/>
              <a:t>H300-CNTL</a:t>
            </a:r>
            <a:endParaRPr kumimoji="1" lang="ja-JP" altLang="en-US" dirty="0"/>
          </a:p>
        </p:txBody>
      </p:sp>
      <p:sp>
        <p:nvSpPr>
          <p:cNvPr id="6" name="テキスト ボックス 5"/>
          <p:cNvSpPr txBox="1"/>
          <p:nvPr/>
        </p:nvSpPr>
        <p:spPr>
          <a:xfrm rot="16200000">
            <a:off x="-222530" y="1798947"/>
            <a:ext cx="1224136" cy="307777"/>
          </a:xfrm>
          <a:prstGeom prst="rect">
            <a:avLst/>
          </a:prstGeom>
          <a:noFill/>
        </p:spPr>
        <p:txBody>
          <a:bodyPr wrap="square" rtlCol="0">
            <a:spAutoFit/>
          </a:bodyPr>
          <a:lstStyle/>
          <a:p>
            <a:pPr algn="ctr"/>
            <a:r>
              <a:rPr kumimoji="1" lang="en-US" altLang="ja-JP" sz="1400" dirty="0" smtClean="0"/>
              <a:t>AMSU-A</a:t>
            </a:r>
            <a:endParaRPr kumimoji="1" lang="ja-JP" altLang="en-US" sz="1400" dirty="0"/>
          </a:p>
        </p:txBody>
      </p:sp>
      <p:sp>
        <p:nvSpPr>
          <p:cNvPr id="7" name="テキスト ボックス 6"/>
          <p:cNvSpPr txBox="1"/>
          <p:nvPr/>
        </p:nvSpPr>
        <p:spPr>
          <a:xfrm rot="16200000">
            <a:off x="-189526" y="1045863"/>
            <a:ext cx="1158127" cy="307777"/>
          </a:xfrm>
          <a:prstGeom prst="rect">
            <a:avLst/>
          </a:prstGeom>
          <a:noFill/>
        </p:spPr>
        <p:txBody>
          <a:bodyPr wrap="square" rtlCol="0">
            <a:spAutoFit/>
          </a:bodyPr>
          <a:lstStyle/>
          <a:p>
            <a:pPr algn="ctr"/>
            <a:r>
              <a:rPr kumimoji="1" lang="en-US" altLang="ja-JP" sz="1400" dirty="0" smtClean="0"/>
              <a:t>MHS</a:t>
            </a:r>
            <a:endParaRPr kumimoji="1" lang="ja-JP" altLang="en-US" sz="1400" dirty="0"/>
          </a:p>
        </p:txBody>
      </p:sp>
      <p:sp>
        <p:nvSpPr>
          <p:cNvPr id="8" name="テキスト ボックス 7"/>
          <p:cNvSpPr txBox="1"/>
          <p:nvPr/>
        </p:nvSpPr>
        <p:spPr>
          <a:xfrm>
            <a:off x="1088058" y="2364755"/>
            <a:ext cx="288032"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9" name="テキスト ボックス 8"/>
          <p:cNvSpPr txBox="1"/>
          <p:nvPr/>
        </p:nvSpPr>
        <p:spPr>
          <a:xfrm>
            <a:off x="2501800" y="2359928"/>
            <a:ext cx="663563" cy="369332"/>
          </a:xfrm>
          <a:prstGeom prst="rect">
            <a:avLst/>
          </a:prstGeom>
          <a:noFill/>
        </p:spPr>
        <p:txBody>
          <a:bodyPr wrap="square" rtlCol="0">
            <a:spAutoFit/>
          </a:bodyPr>
          <a:lstStyle/>
          <a:p>
            <a:r>
              <a:rPr kumimoji="1" lang="en-US" altLang="ja-JP" dirty="0" smtClean="0"/>
              <a:t>12%</a:t>
            </a:r>
            <a:endParaRPr kumimoji="1" lang="ja-JP" altLang="en-US" dirty="0"/>
          </a:p>
        </p:txBody>
      </p:sp>
      <p:sp>
        <p:nvSpPr>
          <p:cNvPr id="12" name="テキスト ボックス 11"/>
          <p:cNvSpPr txBox="1"/>
          <p:nvPr/>
        </p:nvSpPr>
        <p:spPr>
          <a:xfrm>
            <a:off x="3578176" y="2353707"/>
            <a:ext cx="288032"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3" name="テキスト ボックス 12"/>
          <p:cNvSpPr txBox="1"/>
          <p:nvPr/>
        </p:nvSpPr>
        <p:spPr>
          <a:xfrm>
            <a:off x="4862698" y="2365951"/>
            <a:ext cx="717413" cy="369332"/>
          </a:xfrm>
          <a:prstGeom prst="rect">
            <a:avLst/>
          </a:prstGeom>
          <a:noFill/>
        </p:spPr>
        <p:txBody>
          <a:bodyPr wrap="square" rtlCol="0">
            <a:spAutoFit/>
          </a:bodyPr>
          <a:lstStyle/>
          <a:p>
            <a:r>
              <a:rPr lang="en-US" altLang="ja-JP" dirty="0" smtClean="0"/>
              <a:t>6%</a:t>
            </a:r>
            <a:endParaRPr kumimoji="1" lang="ja-JP" altLang="en-US" dirty="0"/>
          </a:p>
        </p:txBody>
      </p:sp>
      <p:sp>
        <p:nvSpPr>
          <p:cNvPr id="10" name="テキスト ボックス 9"/>
          <p:cNvSpPr txBox="1"/>
          <p:nvPr/>
        </p:nvSpPr>
        <p:spPr>
          <a:xfrm>
            <a:off x="5221404" y="908720"/>
            <a:ext cx="3922596" cy="923330"/>
          </a:xfrm>
          <a:prstGeom prst="rect">
            <a:avLst/>
          </a:prstGeom>
          <a:noFill/>
        </p:spPr>
        <p:txBody>
          <a:bodyPr wrap="square" rtlCol="0">
            <a:spAutoFit/>
          </a:bodyPr>
          <a:lstStyle/>
          <a:p>
            <a:r>
              <a:rPr lang="en-US" altLang="ja-JP" dirty="0" smtClean="0"/>
              <a:t>Relative changes [%] in standard deviation of O-B for AMSU-A and MHS.</a:t>
            </a:r>
            <a:endParaRPr kumimoji="1" lang="ja-JP" altLang="en-US" dirty="0"/>
          </a:p>
        </p:txBody>
      </p:sp>
      <p:sp>
        <p:nvSpPr>
          <p:cNvPr id="11" name="テキスト ボックス 10"/>
          <p:cNvSpPr txBox="1"/>
          <p:nvPr/>
        </p:nvSpPr>
        <p:spPr>
          <a:xfrm>
            <a:off x="389538" y="3140968"/>
            <a:ext cx="8502942" cy="2585323"/>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t>O-B of H300 is smaller than that of </a:t>
            </a:r>
            <a:r>
              <a:rPr lang="en-US" altLang="ja-JP" dirty="0" smtClean="0"/>
              <a:t>ADAP</a:t>
            </a:r>
            <a:r>
              <a:rPr kumimoji="1" lang="en-US" altLang="ja-JP" dirty="0" smtClean="0"/>
              <a:t>.</a:t>
            </a:r>
          </a:p>
          <a:p>
            <a:pPr marL="800100" lvl="1" indent="-342900">
              <a:buFont typeface="Arial" panose="020B0604020202020204" pitchFamily="34" charset="0"/>
              <a:buChar char="•"/>
            </a:pPr>
            <a:r>
              <a:rPr lang="en-US" altLang="ja-JP" dirty="0" smtClean="0"/>
              <a:t>Localization scale adjustment based on observation numbers is not better than simple uniform localization scale change.</a:t>
            </a:r>
            <a:endParaRPr kumimoji="1" lang="en-US" altLang="ja-JP" dirty="0" smtClean="0"/>
          </a:p>
          <a:p>
            <a:pPr marL="285750" indent="-285750">
              <a:buFont typeface="Wingdings" panose="05000000000000000000" pitchFamily="2" charset="2"/>
              <a:buChar char="Ø"/>
            </a:pPr>
            <a:r>
              <a:rPr lang="en-US" altLang="ja-JP" dirty="0" smtClean="0"/>
              <a:t>O-B of H300 and ADAP for AMSU-A are larger than that of CNTL. On the other hand, O-B of H300 for MHS is smaller than that of CNTL.</a:t>
            </a:r>
          </a:p>
          <a:p>
            <a:pPr marL="742950" lvl="1" indent="-285750">
              <a:buFont typeface="Arial" panose="020B0604020202020204" pitchFamily="34" charset="0"/>
              <a:buChar char="•"/>
            </a:pPr>
            <a:r>
              <a:rPr kumimoji="1" lang="en-US" altLang="ja-JP" dirty="0" smtClean="0"/>
              <a:t>Suggesting optimal localization scale for MHS (humidity sensitive </a:t>
            </a:r>
            <a:r>
              <a:rPr kumimoji="1" lang="en-US" altLang="ja-JP" dirty="0" err="1" smtClean="0"/>
              <a:t>ch</a:t>
            </a:r>
            <a:r>
              <a:rPr kumimoji="1" lang="en-US" altLang="ja-JP" dirty="0" smtClean="0"/>
              <a:t>) is shorter than that for AMSU-A (temperature sensitive </a:t>
            </a:r>
            <a:r>
              <a:rPr kumimoji="1" lang="en-US" altLang="ja-JP" dirty="0" err="1" smtClean="0"/>
              <a:t>ch</a:t>
            </a:r>
            <a:r>
              <a:rPr kumimoji="1" lang="en-US" altLang="ja-JP" dirty="0" smtClean="0"/>
              <a:t>).</a:t>
            </a:r>
          </a:p>
          <a:p>
            <a:pPr marL="285750" indent="-285750">
              <a:buFont typeface="Wingdings" panose="05000000000000000000" pitchFamily="2" charset="2"/>
              <a:buChar char="Ø"/>
            </a:pPr>
            <a:r>
              <a:rPr lang="en-US" altLang="ja-JP" dirty="0" smtClean="0"/>
              <a:t>For AMSU-A, O-B of H300 and ADAP are degraded especially on stratosphere which suggests wider horizontal localization is preferable in the stratosphere.</a:t>
            </a:r>
          </a:p>
        </p:txBody>
      </p:sp>
    </p:spTree>
    <p:extLst>
      <p:ext uri="{BB962C8B-B14F-4D97-AF65-F5344CB8AC3E}">
        <p14:creationId xmlns:p14="http://schemas.microsoft.com/office/powerpoint/2010/main" val="259288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 statistics (cont.)</a:t>
            </a:r>
            <a:endParaRPr kumimoji="1" lang="ja-JP" altLang="en-US" dirty="0"/>
          </a:p>
        </p:txBody>
      </p:sp>
      <p:sp>
        <p:nvSpPr>
          <p:cNvPr id="3" name="スライド番号プレースホルダー 2"/>
          <p:cNvSpPr>
            <a:spLocks noGrp="1"/>
          </p:cNvSpPr>
          <p:nvPr>
            <p:ph type="sldNum" sz="quarter" idx="11"/>
          </p:nvPr>
        </p:nvSpPr>
        <p:spPr/>
        <p:txBody>
          <a:bodyPr/>
          <a:lstStyle/>
          <a:p>
            <a:pPr>
              <a:defRPr/>
            </a:pPr>
            <a:fld id="{A6D3F0D8-8ADA-4B70-A11F-BA660F944981}" type="slidenum">
              <a:rPr lang="ja-JP" altLang="en-US" smtClean="0"/>
              <a:pPr>
                <a:defRPr/>
              </a:pPr>
              <a:t>9</a:t>
            </a:fld>
            <a:endParaRPr lang="ja-JP"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22574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881178" y="2780928"/>
            <a:ext cx="1674598" cy="369332"/>
          </a:xfrm>
          <a:prstGeom prst="rect">
            <a:avLst/>
          </a:prstGeom>
          <a:noFill/>
        </p:spPr>
        <p:txBody>
          <a:bodyPr wrap="square" rtlCol="0">
            <a:spAutoFit/>
          </a:bodyPr>
          <a:lstStyle/>
          <a:p>
            <a:pPr algn="ctr"/>
            <a:r>
              <a:rPr kumimoji="1" lang="en-US" altLang="ja-JP" dirty="0" smtClean="0"/>
              <a:t>Q300-CNTL</a:t>
            </a:r>
            <a:endParaRPr kumimoji="1" lang="ja-JP" altLang="en-US" dirty="0"/>
          </a:p>
        </p:txBody>
      </p:sp>
      <p:sp>
        <p:nvSpPr>
          <p:cNvPr id="6" name="テキスト ボックス 5"/>
          <p:cNvSpPr txBox="1"/>
          <p:nvPr/>
        </p:nvSpPr>
        <p:spPr>
          <a:xfrm rot="16200000">
            <a:off x="-222530" y="1870955"/>
            <a:ext cx="1224136" cy="307777"/>
          </a:xfrm>
          <a:prstGeom prst="rect">
            <a:avLst/>
          </a:prstGeom>
          <a:noFill/>
        </p:spPr>
        <p:txBody>
          <a:bodyPr wrap="square" rtlCol="0">
            <a:spAutoFit/>
          </a:bodyPr>
          <a:lstStyle/>
          <a:p>
            <a:pPr algn="ctr"/>
            <a:r>
              <a:rPr kumimoji="1" lang="en-US" altLang="ja-JP" sz="1400" dirty="0" smtClean="0"/>
              <a:t>AMSU-A</a:t>
            </a:r>
            <a:endParaRPr kumimoji="1" lang="ja-JP" altLang="en-US" sz="1400" dirty="0"/>
          </a:p>
        </p:txBody>
      </p:sp>
      <p:sp>
        <p:nvSpPr>
          <p:cNvPr id="7" name="テキスト ボックス 6"/>
          <p:cNvSpPr txBox="1"/>
          <p:nvPr/>
        </p:nvSpPr>
        <p:spPr>
          <a:xfrm rot="16200000">
            <a:off x="-189526" y="1117871"/>
            <a:ext cx="1158127" cy="307777"/>
          </a:xfrm>
          <a:prstGeom prst="rect">
            <a:avLst/>
          </a:prstGeom>
          <a:noFill/>
        </p:spPr>
        <p:txBody>
          <a:bodyPr wrap="square" rtlCol="0">
            <a:spAutoFit/>
          </a:bodyPr>
          <a:lstStyle/>
          <a:p>
            <a:pPr algn="ctr"/>
            <a:r>
              <a:rPr kumimoji="1" lang="en-US" altLang="ja-JP" sz="1400" dirty="0" smtClean="0"/>
              <a:t>MHS</a:t>
            </a:r>
            <a:endParaRPr kumimoji="1" lang="ja-JP" altLang="en-US" sz="1400" dirty="0"/>
          </a:p>
        </p:txBody>
      </p:sp>
      <p:sp>
        <p:nvSpPr>
          <p:cNvPr id="8" name="テキスト ボックス 7"/>
          <p:cNvSpPr txBox="1"/>
          <p:nvPr/>
        </p:nvSpPr>
        <p:spPr>
          <a:xfrm>
            <a:off x="2752377" y="908720"/>
            <a:ext cx="3922596" cy="923330"/>
          </a:xfrm>
          <a:prstGeom prst="rect">
            <a:avLst/>
          </a:prstGeom>
          <a:noFill/>
        </p:spPr>
        <p:txBody>
          <a:bodyPr wrap="square" rtlCol="0">
            <a:spAutoFit/>
          </a:bodyPr>
          <a:lstStyle/>
          <a:p>
            <a:r>
              <a:rPr lang="en-US" altLang="ja-JP" dirty="0" smtClean="0"/>
              <a:t>Relative changes [%] in standard deviation of O-B for AMSU-A and MHS.</a:t>
            </a:r>
            <a:endParaRPr kumimoji="1" lang="ja-JP" altLang="en-US" dirty="0"/>
          </a:p>
        </p:txBody>
      </p:sp>
      <p:sp>
        <p:nvSpPr>
          <p:cNvPr id="9" name="テキスト ボックス 8"/>
          <p:cNvSpPr txBox="1"/>
          <p:nvPr/>
        </p:nvSpPr>
        <p:spPr>
          <a:xfrm>
            <a:off x="317529" y="4881934"/>
            <a:ext cx="8502943" cy="923330"/>
          </a:xfrm>
          <a:prstGeom prst="rect">
            <a:avLst/>
          </a:prstGeom>
          <a:noFill/>
        </p:spPr>
        <p:txBody>
          <a:bodyPr wrap="square" rtlCol="0">
            <a:spAutoFit/>
          </a:bodyPr>
          <a:lstStyle/>
          <a:p>
            <a:r>
              <a:rPr kumimoji="1" lang="en-US" altLang="ja-JP" b="1" dirty="0" smtClean="0">
                <a:solidFill>
                  <a:srgbClr val="FF0000"/>
                </a:solidFill>
              </a:rPr>
              <a:t>Optimal localization scale is likely determined by the S/N ratio of </a:t>
            </a:r>
            <a:r>
              <a:rPr lang="en-US" altLang="ja-JP" b="1" dirty="0" smtClean="0">
                <a:solidFill>
                  <a:srgbClr val="FF0000"/>
                </a:solidFill>
              </a:rPr>
              <a:t>ensemble-based background error</a:t>
            </a:r>
            <a:r>
              <a:rPr kumimoji="1" lang="en-US" altLang="ja-JP" b="1" dirty="0" smtClean="0">
                <a:solidFill>
                  <a:srgbClr val="FF0000"/>
                </a:solidFill>
              </a:rPr>
              <a:t> covariance, not by the observation density </a:t>
            </a:r>
            <a:r>
              <a:rPr kumimoji="1" lang="en-US" altLang="ja-JP" dirty="0" smtClean="0"/>
              <a:t>(at least with current observation coverage).</a:t>
            </a:r>
            <a:endParaRPr kumimoji="1" lang="ja-JP" altLang="en-US" dirty="0"/>
          </a:p>
        </p:txBody>
      </p:sp>
      <p:sp>
        <p:nvSpPr>
          <p:cNvPr id="10" name="テキスト ボックス 9"/>
          <p:cNvSpPr txBox="1"/>
          <p:nvPr/>
        </p:nvSpPr>
        <p:spPr>
          <a:xfrm>
            <a:off x="467544" y="3284984"/>
            <a:ext cx="8064896" cy="1477328"/>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smtClean="0"/>
              <a:t>When </a:t>
            </a:r>
            <a:r>
              <a:rPr lang="en-US" altLang="ja-JP" dirty="0"/>
              <a:t>horizontal localization scale of humidity sensitive </a:t>
            </a:r>
            <a:r>
              <a:rPr lang="en-US" altLang="ja-JP" dirty="0" smtClean="0"/>
              <a:t>observations* </a:t>
            </a:r>
            <a:r>
              <a:rPr lang="en-US" altLang="ja-JP" dirty="0"/>
              <a:t>is set to 300 km (Q300), O-B of both AMSU-A and MHS are decreased</a:t>
            </a:r>
            <a:r>
              <a:rPr lang="en-US" altLang="ja-JP" dirty="0" smtClean="0"/>
              <a:t>.</a:t>
            </a:r>
          </a:p>
          <a:p>
            <a:pPr marL="742950" lvl="1" indent="-285750">
              <a:buFont typeface="Arial" panose="020B0604020202020204" pitchFamily="34" charset="0"/>
              <a:buChar char="•"/>
            </a:pPr>
            <a:r>
              <a:rPr lang="en-US" altLang="ja-JP" dirty="0" smtClean="0"/>
              <a:t>One possibility is that the ensemble-based B of humidity is noisier than those of other variables. Thus, shorter horizontal localization scale is preferable.</a:t>
            </a:r>
            <a:endParaRPr lang="ja-JP" altLang="en-US" dirty="0"/>
          </a:p>
        </p:txBody>
      </p:sp>
      <p:sp>
        <p:nvSpPr>
          <p:cNvPr id="11" name="テキスト ボックス 10"/>
          <p:cNvSpPr txBox="1"/>
          <p:nvPr/>
        </p:nvSpPr>
        <p:spPr>
          <a:xfrm>
            <a:off x="3059832" y="1885032"/>
            <a:ext cx="5760640" cy="523220"/>
          </a:xfrm>
          <a:prstGeom prst="rect">
            <a:avLst/>
          </a:prstGeom>
          <a:noFill/>
        </p:spPr>
        <p:txBody>
          <a:bodyPr wrap="square" rtlCol="0">
            <a:spAutoFit/>
          </a:bodyPr>
          <a:lstStyle/>
          <a:p>
            <a:r>
              <a:rPr kumimoji="1" lang="en-US" altLang="ja-JP" sz="1400" dirty="0" smtClean="0"/>
              <a:t>* Humidity sensitive observations: MHS, ATMS (ch18-22), SSMIS (ch9-11), GMI, AMSR2, SAPHIR, CSR, RH (radiosonde)</a:t>
            </a:r>
            <a:endParaRPr kumimoji="1" lang="ja-JP" altLang="en-US" sz="1400" dirty="0"/>
          </a:p>
        </p:txBody>
      </p:sp>
    </p:spTree>
    <p:extLst>
      <p:ext uri="{BB962C8B-B14F-4D97-AF65-F5344CB8AC3E}">
        <p14:creationId xmlns:p14="http://schemas.microsoft.com/office/powerpoint/2010/main" val="508927489"/>
      </p:ext>
    </p:extLst>
  </p:cSld>
  <p:clrMapOvr>
    <a:masterClrMapping/>
  </p:clrMapOvr>
</p:sld>
</file>

<file path=ppt/theme/theme1.xml><?xml version="1.0" encoding="utf-8"?>
<a:theme xmlns:a="http://schemas.openxmlformats.org/drawingml/2006/main" name="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標準テンプレート</Template>
  <TotalTime>1708</TotalTime>
  <Words>2851</Words>
  <Application>Microsoft Office PowerPoint</Application>
  <PresentationFormat>画面に合わせる (4:3)</PresentationFormat>
  <Paragraphs>312</Paragraphs>
  <Slides>27</Slides>
  <Notes>1</Notes>
  <HiddenSlides>3</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標準テンプレート</vt:lpstr>
      <vt:lpstr>数式</vt:lpstr>
      <vt:lpstr>Localization methods for assimilating dense observations in a global LETKF</vt:lpstr>
      <vt:lpstr>Motivations</vt:lpstr>
      <vt:lpstr>JMA Global EPS (GEPS)</vt:lpstr>
      <vt:lpstr>Specifications of LETKF in JMA GEPS</vt:lpstr>
      <vt:lpstr>Adaptive localization based on number of observations</vt:lpstr>
      <vt:lpstr>Experimental settings</vt:lpstr>
      <vt:lpstr>DFS (Degrees of Freedom for Signal)</vt:lpstr>
      <vt:lpstr>O-B statistics</vt:lpstr>
      <vt:lpstr>O-B statistics (cont.)</vt:lpstr>
      <vt:lpstr>Score cards against radiosonde</vt:lpstr>
      <vt:lpstr>Score cards against radiosonde</vt:lpstr>
      <vt:lpstr>Score cards against radiosonde</vt:lpstr>
      <vt:lpstr>Model space localization based on modulated ensembles (Bishop et al. 2017) 1/2</vt:lpstr>
      <vt:lpstr>Model space localization based on modulated ensembles (Bishop et al. 2017) 2/2</vt:lpstr>
      <vt:lpstr>Key aspects for implementing model space vertical localization</vt:lpstr>
      <vt:lpstr>Approximation of localization matrix</vt:lpstr>
      <vt:lpstr>Q increment with assimilation of T obs on level 33 (observation space localization)</vt:lpstr>
      <vt:lpstr>Q increment with assimilation of T obs on level 33 (model space localization)</vt:lpstr>
      <vt:lpstr>Q increment with assimilation of AMSU-A ch5 (observation space localization)</vt:lpstr>
      <vt:lpstr>Q increment with assimilation of AMSU-A ch5 (model space localization)</vt:lpstr>
      <vt:lpstr>Experimental settings</vt:lpstr>
      <vt:lpstr>Analysis changes</vt:lpstr>
      <vt:lpstr>Score cards against radiosonde</vt:lpstr>
      <vt:lpstr>Summary</vt:lpstr>
      <vt:lpstr>References</vt:lpstr>
      <vt:lpstr>PowerPoint プレゼンテーション</vt:lpstr>
      <vt:lpstr>Adaptive inflation</vt:lpstr>
    </vt:vector>
  </TitlesOfParts>
  <Company>気象庁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methods for assimilating dense observations in the global LETKF</dc:title>
  <dc:creator>太田</dc:creator>
  <cp:lastModifiedBy>太田</cp:lastModifiedBy>
  <cp:revision>73</cp:revision>
  <dcterms:created xsi:type="dcterms:W3CDTF">2018-04-05T05:52:46Z</dcterms:created>
  <dcterms:modified xsi:type="dcterms:W3CDTF">2018-05-02T05:26:32Z</dcterms:modified>
</cp:coreProperties>
</file>