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19"/>
  </p:notesMasterIdLst>
  <p:sldIdLst>
    <p:sldId id="256" r:id="rId2"/>
    <p:sldId id="257" r:id="rId3"/>
    <p:sldId id="258" r:id="rId4"/>
    <p:sldId id="273" r:id="rId5"/>
    <p:sldId id="274" r:id="rId6"/>
    <p:sldId id="272" r:id="rId7"/>
    <p:sldId id="262" r:id="rId8"/>
    <p:sldId id="263" r:id="rId9"/>
    <p:sldId id="264" r:id="rId10"/>
    <p:sldId id="265" r:id="rId11"/>
    <p:sldId id="266" r:id="rId12"/>
    <p:sldId id="261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424C26-5ED7-40E5-8529-CC2E528F67CE}" v="122" dt="2018-05-05T14:48:53.9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20"/>
  </p:normalViewPr>
  <p:slideViewPr>
    <p:cSldViewPr snapToGrid="0" snapToObjects="1">
      <p:cViewPr varScale="1">
        <p:scale>
          <a:sx n="86" d="100"/>
          <a:sy n="86" d="100"/>
        </p:scale>
        <p:origin x="146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ang Gerald" userId="da690d02fd2d7572" providerId="LiveId" clId="{FB424C26-5ED7-40E5-8529-CC2E528F67CE}"/>
    <pc:docChg chg="custSel addSld modSld sldOrd">
      <pc:chgData name="Zhang Gerald" userId="da690d02fd2d7572" providerId="LiveId" clId="{FB424C26-5ED7-40E5-8529-CC2E528F67CE}" dt="2018-05-05T14:48:53.961" v="121" actId="14826"/>
      <pc:docMkLst>
        <pc:docMk/>
      </pc:docMkLst>
      <pc:sldChg chg="ord">
        <pc:chgData name="Zhang Gerald" userId="da690d02fd2d7572" providerId="LiveId" clId="{FB424C26-5ED7-40E5-8529-CC2E528F67CE}" dt="2018-05-05T13:42:32.775" v="117" actId="14826"/>
        <pc:sldMkLst>
          <pc:docMk/>
          <pc:sldMk cId="3436868524" sldId="261"/>
        </pc:sldMkLst>
      </pc:sldChg>
      <pc:sldChg chg="addSp delSp modSp add">
        <pc:chgData name="Zhang Gerald" userId="da690d02fd2d7572" providerId="LiveId" clId="{FB424C26-5ED7-40E5-8529-CC2E528F67CE}" dt="2018-05-05T14:48:53.961" v="121" actId="14826"/>
        <pc:sldMkLst>
          <pc:docMk/>
          <pc:sldMk cId="1854081897" sldId="272"/>
        </pc:sldMkLst>
        <pc:spChg chg="mod">
          <ac:chgData name="Zhang Gerald" userId="da690d02fd2d7572" providerId="LiveId" clId="{FB424C26-5ED7-40E5-8529-CC2E528F67CE}" dt="2018-05-05T13:33:04.503" v="32" actId="20577"/>
          <ac:spMkLst>
            <pc:docMk/>
            <pc:sldMk cId="1854081897" sldId="272"/>
            <ac:spMk id="2" creationId="{4438AC58-BAE4-4EC3-8827-1568F90BEE47}"/>
          </ac:spMkLst>
        </pc:spChg>
        <pc:spChg chg="del">
          <ac:chgData name="Zhang Gerald" userId="da690d02fd2d7572" providerId="LiveId" clId="{FB424C26-5ED7-40E5-8529-CC2E528F67CE}" dt="2018-05-05T13:33:07.856" v="33" actId="478"/>
          <ac:spMkLst>
            <pc:docMk/>
            <pc:sldMk cId="1854081897" sldId="272"/>
            <ac:spMk id="3" creationId="{1005828C-B2F3-40CD-82CA-F0CDF90E4890}"/>
          </ac:spMkLst>
        </pc:spChg>
        <pc:spChg chg="add mod">
          <ac:chgData name="Zhang Gerald" userId="da690d02fd2d7572" providerId="LiveId" clId="{FB424C26-5ED7-40E5-8529-CC2E528F67CE}" dt="2018-05-05T13:35:29.910" v="115" actId="1037"/>
          <ac:spMkLst>
            <pc:docMk/>
            <pc:sldMk cId="1854081897" sldId="272"/>
            <ac:spMk id="8" creationId="{059A8F7E-D166-4BE7-951B-BE685A01BF39}"/>
          </ac:spMkLst>
        </pc:spChg>
        <pc:spChg chg="add mod">
          <ac:chgData name="Zhang Gerald" userId="da690d02fd2d7572" providerId="LiveId" clId="{FB424C26-5ED7-40E5-8529-CC2E528F67CE}" dt="2018-05-05T13:35:24.982" v="105" actId="1037"/>
          <ac:spMkLst>
            <pc:docMk/>
            <pc:sldMk cId="1854081897" sldId="272"/>
            <ac:spMk id="9" creationId="{F7F3BFE1-9842-45AB-9427-E1CE0BB6F7ED}"/>
          </ac:spMkLst>
        </pc:spChg>
        <pc:picChg chg="add mod">
          <ac:chgData name="Zhang Gerald" userId="da690d02fd2d7572" providerId="LiveId" clId="{FB424C26-5ED7-40E5-8529-CC2E528F67CE}" dt="2018-05-05T14:48:46.846" v="120" actId="14826"/>
          <ac:picMkLst>
            <pc:docMk/>
            <pc:sldMk cId="1854081897" sldId="272"/>
            <ac:picMk id="5" creationId="{4752029C-129B-431C-9322-6596B3790229}"/>
          </ac:picMkLst>
        </pc:picChg>
        <pc:picChg chg="add mod">
          <ac:chgData name="Zhang Gerald" userId="da690d02fd2d7572" providerId="LiveId" clId="{FB424C26-5ED7-40E5-8529-CC2E528F67CE}" dt="2018-05-05T14:48:53.961" v="121" actId="14826"/>
          <ac:picMkLst>
            <pc:docMk/>
            <pc:sldMk cId="1854081897" sldId="272"/>
            <ac:picMk id="7" creationId="{A4DA4CF6-D080-4334-A453-358D5A46E02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1CE33-08F8-43C7-A382-54734B7C6CF4}" type="datetimeFigureOut">
              <a:rPr lang="zh-CN" altLang="en-US" smtClean="0"/>
              <a:t>2018/5/8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AD9AD-CB2A-4094-B1FE-BDA6E6DD8D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922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AD9AD-CB2A-4094-B1FE-BDA6E6DD8D3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581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2"/>
            <a:ext cx="7772400" cy="3085442"/>
          </a:xfrm>
        </p:spPr>
        <p:txBody>
          <a:bodyPr anchor="b">
            <a:normAutofit/>
          </a:bodyPr>
          <a:lstStyle>
            <a:lvl1pPr algn="ctr">
              <a:defRPr sz="375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428878"/>
            <a:ext cx="6858000" cy="1537265"/>
          </a:xfrm>
        </p:spPr>
        <p:txBody>
          <a:bodyPr/>
          <a:lstStyle>
            <a:lvl1pPr marL="0" indent="0" algn="ctr">
              <a:buNone/>
              <a:defRPr sz="18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7512B081-3A2A-F341-8400-F93558692A60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18EBA648-004A-9D41-A0DB-BB42BA0583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>
            <a:gsLst>
              <a:gs pos="2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51" y="-236128"/>
            <a:ext cx="2964288" cy="1371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>
            <a:gsLst>
              <a:gs pos="2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38" y="-236128"/>
            <a:ext cx="2858387" cy="1371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923281877"/>
      </p:ext>
    </p:extLst>
  </p:cSld>
  <p:clrMapOvr>
    <a:masterClrMapping/>
  </p:clrMapOvr>
  <p:transition>
    <p:pull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2B081-3A2A-F341-8400-F93558692A60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BA648-004A-9D41-A0DB-BB42BA0583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104025665"/>
      </p:ext>
    </p:extLst>
  </p:cSld>
  <p:clrMapOvr>
    <a:masterClrMapping/>
  </p:clrMapOvr>
  <p:transition>
    <p:pull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2B081-3A2A-F341-8400-F93558692A60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BA648-004A-9D41-A0DB-BB42BA0583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614589911"/>
      </p:ext>
    </p:extLst>
  </p:cSld>
  <p:clrMapOvr>
    <a:masterClrMapping/>
  </p:clrMapOvr>
  <p:transition>
    <p:pull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2B081-3A2A-F341-8400-F93558692A60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BA648-004A-9D41-A0DB-BB42BA05837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7" name="Rectangle 6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881" y="182881"/>
            <a:ext cx="8778240" cy="914400"/>
          </a:xfrm>
        </p:spPr>
        <p:txBody>
          <a:bodyPr>
            <a:normAutofit/>
          </a:bodyPr>
          <a:lstStyle>
            <a:lvl1pPr>
              <a:defRPr sz="3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85830"/>
      </p:ext>
    </p:extLst>
  </p:cSld>
  <p:clrMapOvr>
    <a:masterClrMapping/>
  </p:clrMapOvr>
  <p:transition>
    <p:pull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1" y="182881"/>
            <a:ext cx="8778240" cy="914400"/>
          </a:xfrm>
        </p:spPr>
        <p:txBody>
          <a:bodyPr>
            <a:normAutofit/>
          </a:bodyPr>
          <a:lstStyle>
            <a:lvl1pPr>
              <a:defRPr sz="3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1" y="1311964"/>
            <a:ext cx="8778240" cy="490595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1pPr>
            <a:lvl2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2pPr>
            <a:lvl3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3pPr>
            <a:lvl4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4pPr>
            <a:lvl5pPr>
              <a:defRPr b="0" i="0">
                <a:solidFill>
                  <a:schemeClr val="tx1"/>
                </a:solidFill>
                <a:latin typeface="Serifa Light" charset="0"/>
                <a:ea typeface="Serifa Light" charset="0"/>
                <a:cs typeface="Serifa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2881" y="6356353"/>
            <a:ext cx="2057400" cy="365125"/>
          </a:xfrm>
        </p:spPr>
        <p:txBody>
          <a:bodyPr/>
          <a:lstStyle/>
          <a:p>
            <a:fld id="{7512B081-3A2A-F341-8400-F93558692A60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69489" y="6356353"/>
            <a:ext cx="438912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3721" y="6356353"/>
            <a:ext cx="2057400" cy="365125"/>
          </a:xfrm>
        </p:spPr>
        <p:txBody>
          <a:bodyPr/>
          <a:lstStyle/>
          <a:p>
            <a:fld id="{18EBA648-004A-9D41-A0DB-BB42BA0583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737223729"/>
      </p:ext>
    </p:extLst>
  </p:cSld>
  <p:clrMapOvr>
    <a:masterClrMapping/>
  </p:clrMapOvr>
  <p:transition>
    <p:pull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2B081-3A2A-F341-8400-F93558692A60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BA648-004A-9D41-A0DB-BB42BA0583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4159146428"/>
      </p:ext>
    </p:extLst>
  </p:cSld>
  <p:clrMapOvr>
    <a:masterClrMapping/>
  </p:clrMapOvr>
  <p:transition>
    <p:pull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2B081-3A2A-F341-8400-F93558692A60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BA648-004A-9D41-A0DB-BB42BA05837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704599996"/>
      </p:ext>
    </p:extLst>
  </p:cSld>
  <p:clrMapOvr>
    <a:masterClrMapping/>
  </p:clrMapOvr>
  <p:transition>
    <p:pull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2B081-3A2A-F341-8400-F93558692A60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BA648-004A-9D41-A0DB-BB42BA05837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13" name="Rectangle 12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90000693"/>
      </p:ext>
    </p:extLst>
  </p:cSld>
  <p:clrMapOvr>
    <a:masterClrMapping/>
  </p:clrMapOvr>
  <p:transition>
    <p:pull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2B081-3A2A-F341-8400-F93558692A60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BA648-004A-9D41-A0DB-BB42BA05837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7" name="Rectangle 6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881" y="182881"/>
            <a:ext cx="8778240" cy="914400"/>
          </a:xfrm>
        </p:spPr>
        <p:txBody>
          <a:bodyPr>
            <a:normAutofit/>
          </a:bodyPr>
          <a:lstStyle>
            <a:lvl1pPr>
              <a:defRPr sz="3000" b="0" i="0">
                <a:solidFill>
                  <a:srgbClr val="1D407B"/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10" name="Rectangle 9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546258923"/>
      </p:ext>
    </p:extLst>
  </p:cSld>
  <p:clrMapOvr>
    <a:masterClrMapping/>
  </p:clrMapOvr>
  <p:transition>
    <p:pull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2B081-3A2A-F341-8400-F93558692A60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BA648-004A-9D41-A0DB-BB42BA05837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6" name="Rectangle 5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8" name="Rectangle 7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696731784"/>
      </p:ext>
    </p:extLst>
  </p:cSld>
  <p:clrMapOvr>
    <a:masterClrMapping/>
  </p:clrMapOvr>
  <p:transition>
    <p:pull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2B081-3A2A-F341-8400-F93558692A60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BA648-004A-9D41-A0DB-BB42BA05837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831661866"/>
      </p:ext>
    </p:extLst>
  </p:cSld>
  <p:clrMapOvr>
    <a:masterClrMapping/>
  </p:clrMapOvr>
  <p:transition>
    <p:pull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2B081-3A2A-F341-8400-F93558692A60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BA648-004A-9D41-A0DB-BB42BA05837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9" name="Rectangle 8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8288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11" name="Rectangle 10"/>
          <p:cNvSpPr/>
          <p:nvPr/>
        </p:nvSpPr>
        <p:spPr>
          <a:xfrm>
            <a:off x="0" y="6766560"/>
            <a:ext cx="9144000" cy="91440"/>
          </a:xfrm>
          <a:prstGeom prst="rect">
            <a:avLst/>
          </a:prstGeom>
          <a:gradFill>
            <a:gsLst>
              <a:gs pos="30000">
                <a:srgbClr val="1D407B"/>
              </a:gs>
              <a:gs pos="9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21417500"/>
      </p:ext>
    </p:extLst>
  </p:cSld>
  <p:clrMapOvr>
    <a:masterClrMapping/>
  </p:clrMapOvr>
  <p:transition>
    <p:pull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7512B081-3A2A-F341-8400-F93558692A60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Serifa Roman" charset="0"/>
                <a:ea typeface="Serifa Roman" charset="0"/>
                <a:cs typeface="Serifa Roman" charset="0"/>
              </a:defRPr>
            </a:lvl1pPr>
          </a:lstStyle>
          <a:p>
            <a:fld id="{18EBA648-004A-9D41-A0DB-BB42BA0583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0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ransition>
    <p:pull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rgbClr val="1D407B"/>
          </a:solidFill>
          <a:latin typeface="Serifa Roman" charset="0"/>
          <a:ea typeface="Serifa Roman" charset="0"/>
          <a:cs typeface="Serifa Roman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Serifa Light" charset="0"/>
          <a:ea typeface="Serifa Light" charset="0"/>
          <a:cs typeface="Serifa Light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9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8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11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10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77864-B78B-8748-A539-736CA53D4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692" y="1604928"/>
            <a:ext cx="8834616" cy="892197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Assimilating GOES-16 ABI all-sky IR radiance using EnKF for convection-permitting severe thunderstorm predictions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B3AF12-1EAA-244F-A441-8BB2429E1A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99180"/>
            <a:ext cx="6858000" cy="3817503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Yunji Zhang, Fuqing Zhang, David J. Stensrud</a:t>
            </a:r>
          </a:p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Center for Advanced Data Assimilation and Predictability Techniques</a:t>
            </a:r>
            <a:r>
              <a:rPr lang="en-US" sz="135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1350" dirty="0" smtClean="0">
                <a:latin typeface="Arial" panose="020B0604020202020204" pitchFamily="34" charset="0"/>
                <a:cs typeface="Arial" panose="020B0604020202020204" pitchFamily="34" charset="0"/>
              </a:rPr>
              <a:t>Department of  Meteorology and Atmospheric Science,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50" dirty="0" smtClean="0">
                <a:latin typeface="Arial" panose="020B0604020202020204" pitchFamily="34" charset="0"/>
                <a:cs typeface="Arial" panose="020B0604020202020204" pitchFamily="34" charset="0"/>
              </a:rPr>
              <a:t>Pennsylvania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State University</a:t>
            </a:r>
          </a:p>
          <a:p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Acknowledgements:</a:t>
            </a:r>
          </a:p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Eugene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Claothiaux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, Masashi Minamide, Scott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Sieron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(PSU)</a:t>
            </a:r>
          </a:p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Christopher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Velden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(CIMSS), Tim Schmit (NOAA/NESDIS) </a:t>
            </a:r>
          </a:p>
          <a:p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The 8th EnKF Workshop</a:t>
            </a:r>
          </a:p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Montréal, 9 May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6361C8-15CC-AF4D-A71A-92AEC14A9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343" y="84979"/>
            <a:ext cx="2138142" cy="7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47589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93601-52AA-054B-A739-B50AD3D6A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EnKF: Influence on Hydrometeors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1CC39-1702-334B-9009-1981A6E1C7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8423" r="10177" b="71828"/>
          <a:stretch/>
        </p:blipFill>
        <p:spPr>
          <a:xfrm>
            <a:off x="182881" y="1097281"/>
            <a:ext cx="8778240" cy="1646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F396C8-CDAB-BF49-A6AC-10FD1DCB84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38497" r="10177" b="42054"/>
          <a:stretch/>
        </p:blipFill>
        <p:spPr>
          <a:xfrm>
            <a:off x="182881" y="2744231"/>
            <a:ext cx="8778240" cy="162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09187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69FD3-64C2-DF4E-AA39-9C56C5184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EnKF: Influence on Hydrometeors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2E9161-2339-3B41-B21A-0625C9814F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8421" r="10102" b="71810"/>
          <a:stretch/>
        </p:blipFill>
        <p:spPr>
          <a:xfrm>
            <a:off x="182881" y="1097281"/>
            <a:ext cx="8778240" cy="1646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3CE95F-67B2-3B4F-B823-BA5F8DC505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38340" r="10102" b="41954"/>
          <a:stretch/>
        </p:blipFill>
        <p:spPr>
          <a:xfrm>
            <a:off x="182881" y="2744232"/>
            <a:ext cx="8778240" cy="164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80740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498D4-8922-5148-8453-A739ED45B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EnKF: Observation-Space Verifications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8760" y="1097281"/>
            <a:ext cx="9034244" cy="5407628"/>
            <a:chOff x="665174" y="1680210"/>
            <a:chExt cx="7761416" cy="46457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7F0184-EB2D-0144-8D3E-5B6C8AFE2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5124" y="1680211"/>
              <a:ext cx="2451902" cy="2057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DE460D-A66F-5446-AD41-3C4DBC3E8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9957" y="1680210"/>
              <a:ext cx="2491850" cy="20574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FF85E4-7259-D646-9EF4-3599EBEF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29619" y="1680210"/>
              <a:ext cx="2396971" cy="20574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166764-353C-7047-B3A9-680BB6DC1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5174" y="4268045"/>
              <a:ext cx="2491851" cy="20574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277C8F2-B573-B349-B6AA-BB1ACE77C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9957" y="4268045"/>
              <a:ext cx="2491851" cy="20574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AF14FE0-C0A6-E843-8F18-FA6EFDCE4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4738" y="4268562"/>
              <a:ext cx="2491851" cy="2057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6868524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52FBF-D24D-714E-B808-72DE391C8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Deterministic Forecasts: Reflectivity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454429" y="1091741"/>
            <a:ext cx="8235143" cy="5645792"/>
            <a:chOff x="-1" y="1091740"/>
            <a:chExt cx="8409813" cy="57655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DC61393-0617-7740-A1DF-C1FA5F902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4" y="1097281"/>
              <a:ext cx="1920601" cy="14404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D9CDD54-7587-0E4D-8660-999F12FCE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5568" y="1097281"/>
              <a:ext cx="1920601" cy="144045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2F0FA99-A4F5-DE44-9B62-D224D256B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9428" y="1097281"/>
              <a:ext cx="1920601" cy="144045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50B70E-8BFF-C44C-8153-68811BEDC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6069" y="1097281"/>
              <a:ext cx="1920601" cy="144045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4C2600C-19FE-5D45-A8E3-AA935531A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2536830"/>
              <a:ext cx="1920601" cy="144045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44ED504-6033-3148-8AE4-0459515E8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25568" y="2536830"/>
              <a:ext cx="1920601" cy="144045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623EC09-AC14-3C4E-A34F-E763CC317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49428" y="2537732"/>
              <a:ext cx="1920601" cy="144045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95B406F-13C7-5847-B604-FAD27EEF3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66069" y="2537732"/>
              <a:ext cx="1920601" cy="1440451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9F2448F-0E86-534F-BEF9-EEB67C43F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19249" y="3976378"/>
              <a:ext cx="1920601" cy="1440451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622B8E48-ABA4-E745-BF27-6263F5C53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47623" y="3976378"/>
              <a:ext cx="1920601" cy="1440451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8FB8770F-6411-6147-A869-704F5C5DF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66069" y="3977282"/>
              <a:ext cx="1920601" cy="1440451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08F4F8DA-1C03-D543-93FF-7128F0F7F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19249" y="5415026"/>
              <a:ext cx="1920601" cy="1440451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F49B58B6-8EF2-BA48-B2CB-FFD864F39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244014" y="5416830"/>
              <a:ext cx="1920601" cy="144045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D83B7430-006A-2B4F-985D-2AC5A067C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866069" y="5416830"/>
              <a:ext cx="1920601" cy="1440451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5FBECCA-AD57-934D-A912-04250DD3E8AA}"/>
                </a:ext>
              </a:extLst>
            </p:cNvPr>
            <p:cNvSpPr txBox="1"/>
            <p:nvPr/>
          </p:nvSpPr>
          <p:spPr>
            <a:xfrm>
              <a:off x="174064" y="2010489"/>
              <a:ext cx="1175058" cy="376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WSR-88D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C05F1C9-9B82-CA47-8148-B5FDD2ED28C1}"/>
                </a:ext>
              </a:extLst>
            </p:cNvPr>
            <p:cNvSpPr txBox="1"/>
            <p:nvPr/>
          </p:nvSpPr>
          <p:spPr>
            <a:xfrm>
              <a:off x="168848" y="3448258"/>
              <a:ext cx="1132260" cy="376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Fcst1930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73AF386-DC83-4C4B-9549-B3EDD0CE2A0F}"/>
                </a:ext>
              </a:extLst>
            </p:cNvPr>
            <p:cNvSpPr txBox="1"/>
            <p:nvPr/>
          </p:nvSpPr>
          <p:spPr>
            <a:xfrm>
              <a:off x="1793200" y="4887808"/>
              <a:ext cx="1132260" cy="376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Fcst2000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AF85951-16AE-0048-AC59-BD23EAFF97CC}"/>
                </a:ext>
              </a:extLst>
            </p:cNvPr>
            <p:cNvSpPr txBox="1"/>
            <p:nvPr/>
          </p:nvSpPr>
          <p:spPr>
            <a:xfrm>
              <a:off x="1793202" y="6326454"/>
              <a:ext cx="1132260" cy="376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Fcst2030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9929" y="1091740"/>
              <a:ext cx="1918978" cy="1440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610" y="2530387"/>
              <a:ext cx="1918978" cy="1440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0834" y="3984707"/>
              <a:ext cx="1918978" cy="1440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5554" y="5415026"/>
              <a:ext cx="1918978" cy="144000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676102" y="127461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266604" y="127461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2100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857105" y="127461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2200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436524" y="127461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2300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32567" y="127461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504763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894B7-6001-3D4F-9442-48A00CFEB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Deterministic Forecasts: UH and Vorticity</a:t>
            </a:r>
            <a:endParaRPr 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27464" y="1097281"/>
            <a:ext cx="8889074" cy="4655886"/>
            <a:chOff x="518960" y="1680211"/>
            <a:chExt cx="8106082" cy="42457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404F650-5AFB-ED48-B7F5-428941E855A8}"/>
                </a:ext>
              </a:extLst>
            </p:cNvPr>
            <p:cNvGrpSpPr/>
            <p:nvPr/>
          </p:nvGrpSpPr>
          <p:grpSpPr>
            <a:xfrm>
              <a:off x="518960" y="1680211"/>
              <a:ext cx="8106082" cy="4245773"/>
              <a:chOff x="0" y="1097281"/>
              <a:chExt cx="9831520" cy="514951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32668A7-084C-9348-B009-72F850D6F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097281"/>
                <a:ext cx="3657600" cy="274320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43020C6-6EAA-A149-9983-524E84D33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503597"/>
                <a:ext cx="3657600" cy="27432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8DC7406-F53F-8B48-92E1-A4F2566608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86960" y="1097281"/>
                <a:ext cx="3657600" cy="2743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01238CE-47BB-B74C-A560-DC8E4D6F2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86960" y="3503597"/>
                <a:ext cx="3657600" cy="27432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49AEEC1-62C3-6C43-A6DD-9C0EB37572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73920" y="1097281"/>
                <a:ext cx="3657600" cy="274320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DC18BFB-85A0-1347-88EF-73878CC57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73920" y="3503597"/>
                <a:ext cx="3657600" cy="274320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D6823CB-B853-3B42-9FC4-B553015C871E}"/>
                </a:ext>
              </a:extLst>
            </p:cNvPr>
            <p:cNvSpPr txBox="1"/>
            <p:nvPr/>
          </p:nvSpPr>
          <p:spPr>
            <a:xfrm>
              <a:off x="881743" y="1996813"/>
              <a:ext cx="1683474" cy="253916"/>
            </a:xfrm>
            <a:prstGeom prst="rect">
              <a:avLst/>
            </a:prstGeom>
            <a:solidFill>
              <a:srgbClr val="E7E6E6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2–5-km Updraft Helicity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C063121-0D1D-A248-A6B9-81F4A3BDEA93}"/>
                </a:ext>
              </a:extLst>
            </p:cNvPr>
            <p:cNvSpPr txBox="1"/>
            <p:nvPr/>
          </p:nvSpPr>
          <p:spPr>
            <a:xfrm>
              <a:off x="884218" y="3982021"/>
              <a:ext cx="2050561" cy="253916"/>
            </a:xfrm>
            <a:prstGeom prst="rect">
              <a:avLst/>
            </a:prstGeom>
            <a:solidFill>
              <a:srgbClr val="E7E6E6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0–1-km Max Vertical Vorticity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9383578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4BB72-6F09-D74B-BC8C-18163FF0E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Probabilistic Forecasts: Reflectivity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468" y="1097281"/>
            <a:ext cx="9131066" cy="4367782"/>
            <a:chOff x="270904" y="1439073"/>
            <a:chExt cx="8602194" cy="41148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05EFC90-C8C1-FE40-A8D8-2E75CF28689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0904" y="1439073"/>
              <a:ext cx="8602194" cy="4114800"/>
              <a:chOff x="0" y="1097281"/>
              <a:chExt cx="9460260" cy="452525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8DB4ADE-1709-514D-A3DB-15769C343C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097281"/>
                <a:ext cx="2194560" cy="164592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58D1205-6AE5-764F-93D5-5D4ADB498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16425" y="1097281"/>
                <a:ext cx="2194560" cy="164592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5CFB474-C5C3-1D4A-8DC0-88FB8AA667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32850" y="1097281"/>
                <a:ext cx="2194560" cy="164592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0B6F578-BD40-FF40-BA97-F6FA770A4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49275" y="1097281"/>
                <a:ext cx="2194560" cy="164592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837BBA2-A03C-314B-99B5-2FBB0E7CE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65700" y="1097281"/>
                <a:ext cx="2194560" cy="164592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F5CB870-6FE0-1B4A-9D17-49F11CC22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16425" y="2536946"/>
                <a:ext cx="2194560" cy="164592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6A89BE7-2218-564F-B3A1-A8AFC6A9C8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32850" y="2536946"/>
                <a:ext cx="2194560" cy="164592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5C5513-56F5-5D42-A42D-FD009F30A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49275" y="2536946"/>
                <a:ext cx="2194560" cy="164592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2E2A445-9255-CB41-80CA-8FCD5D1D28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65700" y="2536946"/>
                <a:ext cx="2194560" cy="164592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16D4812-C27F-8840-A712-50DE91D36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16425" y="3976611"/>
                <a:ext cx="2194560" cy="164592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EF552D9-E7E6-9B48-9A36-512E0E2F9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32850" y="3976611"/>
                <a:ext cx="2194560" cy="164592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AB915E2-5E86-2948-AAD2-C89D29FAE5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49275" y="3976611"/>
                <a:ext cx="2194560" cy="1645920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C5E3509-C202-9844-A19C-90B766274A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265700" y="3976611"/>
                <a:ext cx="2194560" cy="1645920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807E782-E613-5644-A524-AACFF2AB666B}"/>
                </a:ext>
              </a:extLst>
            </p:cNvPr>
            <p:cNvSpPr txBox="1"/>
            <p:nvPr/>
          </p:nvSpPr>
          <p:spPr>
            <a:xfrm>
              <a:off x="510482" y="2436316"/>
              <a:ext cx="6575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EF1930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E5DB20-057D-374E-B2F2-604967E62667}"/>
                </a:ext>
              </a:extLst>
            </p:cNvPr>
            <p:cNvSpPr txBox="1"/>
            <p:nvPr/>
          </p:nvSpPr>
          <p:spPr>
            <a:xfrm>
              <a:off x="2160455" y="3746900"/>
              <a:ext cx="6575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EF2000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D0A1079-14B1-E746-AA6C-AA97E85CE655}"/>
                </a:ext>
              </a:extLst>
            </p:cNvPr>
            <p:cNvSpPr txBox="1"/>
            <p:nvPr/>
          </p:nvSpPr>
          <p:spPr>
            <a:xfrm>
              <a:off x="2160455" y="5058819"/>
              <a:ext cx="6575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EF2040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60776" y="131895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12191" y="131895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2100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62895" y="131895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2200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19651" y="131895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2300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265324" y="131895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860003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1040C-8D11-BA42-98B7-FFD53E2B9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Probabilistic Forecasts: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UH and Vorticity</a:t>
            </a:r>
            <a:endParaRPr 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49877" y="1097281"/>
            <a:ext cx="9044248" cy="4756136"/>
            <a:chOff x="659658" y="1680211"/>
            <a:chExt cx="7824685" cy="41148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1A109CB-3A5C-4A42-BF1F-0AC6479B8AC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9658" y="1680211"/>
              <a:ext cx="7824685" cy="4114800"/>
              <a:chOff x="0" y="1097281"/>
              <a:chExt cx="9831518" cy="517014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D546945-13C6-074B-88F9-05ADB2EA0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097281"/>
                <a:ext cx="3657600" cy="274320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5098353-9BA9-F64D-B31F-B980009D2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524223"/>
                <a:ext cx="3657600" cy="27432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CFB7723-BAB5-9C43-B1B3-306FF47759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86959" y="1097281"/>
                <a:ext cx="3657600" cy="2743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717EBE5-74C4-F249-B492-201B290935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86959" y="3524223"/>
                <a:ext cx="3657600" cy="27432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A0AB366-ACEF-A549-B33C-3E9FE3366D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73918" y="1097281"/>
                <a:ext cx="3657600" cy="27432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7166324-EA89-9C45-A51A-F680BEC598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73918" y="3524223"/>
                <a:ext cx="3657600" cy="2735567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6B146B-C273-9444-8C41-ABF05BBC5AB2}"/>
                </a:ext>
              </a:extLst>
            </p:cNvPr>
            <p:cNvSpPr txBox="1"/>
            <p:nvPr/>
          </p:nvSpPr>
          <p:spPr>
            <a:xfrm>
              <a:off x="1005496" y="1996813"/>
              <a:ext cx="1683474" cy="253916"/>
            </a:xfrm>
            <a:prstGeom prst="rect">
              <a:avLst/>
            </a:prstGeom>
            <a:solidFill>
              <a:srgbClr val="E7E6E6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2–5-km Updraft Helicity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BC789F-47FC-9740-A72F-442C10D8E6E3}"/>
                </a:ext>
              </a:extLst>
            </p:cNvPr>
            <p:cNvSpPr txBox="1"/>
            <p:nvPr/>
          </p:nvSpPr>
          <p:spPr>
            <a:xfrm>
              <a:off x="1007972" y="3925302"/>
              <a:ext cx="2050561" cy="253916"/>
            </a:xfrm>
            <a:prstGeom prst="rect">
              <a:avLst/>
            </a:prstGeom>
            <a:solidFill>
              <a:srgbClr val="E7E6E6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0–1-km Max Vertical Vorticity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5346287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D413E-64DA-E149-8730-E24FBDEA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Concluding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7FC40-2A66-814E-9CCD-E1BC7DB5B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Assimilating infrared BT observations from GOES-16 ABI can improve analysis and prediction of a severe thunderstorm event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Effective removal of spurious clouds before CI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Better constraints on hydrometeors (especially ice particles)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Enhanced mid-level mesocyclone and low-level rotation forecasts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to better utilize BT to initialize clouds?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ABEI 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(Minamide &amp; Zhang 2018 MWR)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Simultaneous assimilation of BT and radar observations</a:t>
            </a:r>
          </a:p>
        </p:txBody>
      </p:sp>
    </p:spTree>
    <p:extLst>
      <p:ext uri="{BB962C8B-B14F-4D97-AF65-F5344CB8AC3E}">
        <p14:creationId xmlns:p14="http://schemas.microsoft.com/office/powerpoint/2010/main" val="3604966271"/>
      </p:ext>
    </p:extLst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FEAB0-85AE-8549-AFB5-8D5590B7C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Recent Progresses: EnKF &amp; All-Sky Radiance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7A9BC-32FF-534D-8AAA-D54F7E212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Tropical cyclone applications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GOES-13 for hurricane Karl (2010)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(Zhang et al. 2016 GRL)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GOES-13 for hurricane Patricia (2015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) (Presentation on Thu. by R. Nystrom)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Himawari-8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typhoon Soudelor (2015)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(Minamide &amp; Zhang 2018 MWR, Honda et al. 2018 MWR)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GOES-16 for hurricane Harvey (2017)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(Minamide &amp; Zhang 2018 QJRMS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Heavy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rainfall applications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Himawari-8 for flood in Sep 2015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(Honda et al. 2018 JGR)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Assimilation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Adaptive observation error inflation (AOEI)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(Minamide &amp; Zhang 2017 MWR)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Adaptive background error inflation (ABEI)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(Minamide &amp; Zhang 2018 MWR)</a:t>
            </a:r>
          </a:p>
          <a:p>
            <a:endPara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High-resolution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frequent assimilation on a tornadic thunderstorm event</a:t>
            </a:r>
          </a:p>
        </p:txBody>
      </p:sp>
    </p:spTree>
    <p:extLst>
      <p:ext uri="{BB962C8B-B14F-4D97-AF65-F5344CB8AC3E}">
        <p14:creationId xmlns:p14="http://schemas.microsoft.com/office/powerpoint/2010/main" val="3528192939"/>
      </p:ext>
    </p:extLst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44B5A-91AB-654E-A360-17086BF68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Even Overview: 12 June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D29EB3-DBAB-B841-BC20-4A9B2625E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0" y="1097281"/>
            <a:ext cx="4663440" cy="3497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771450-53B9-E04D-8F7C-EF212EAF4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281"/>
            <a:ext cx="4663440" cy="34975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1E0FB7-354F-764D-ADF8-1A1CBC6A311D}"/>
              </a:ext>
            </a:extLst>
          </p:cNvPr>
          <p:cNvGrpSpPr/>
          <p:nvPr/>
        </p:nvGrpSpPr>
        <p:grpSpPr>
          <a:xfrm>
            <a:off x="5142441" y="4359597"/>
            <a:ext cx="3148119" cy="2358990"/>
            <a:chOff x="8779329" y="5076640"/>
            <a:chExt cx="2798398" cy="20969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44E83F-789A-8743-B65B-28C387270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79329" y="5076640"/>
              <a:ext cx="2798398" cy="20969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6B0847-13F3-8C41-98CF-10902EF29E53}"/>
                </a:ext>
              </a:extLst>
            </p:cNvPr>
            <p:cNvSpPr/>
            <p:nvPr/>
          </p:nvSpPr>
          <p:spPr>
            <a:xfrm rot="572619">
              <a:off x="9736870" y="5793509"/>
              <a:ext cx="362276" cy="2983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9D61848-D5AA-6D49-B29C-1361247ED0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86" t="9970" r="9188" b="13158"/>
          <a:stretch/>
        </p:blipFill>
        <p:spPr>
          <a:xfrm>
            <a:off x="5015000" y="1561342"/>
            <a:ext cx="3333197" cy="245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60211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Forecasts w/o Data Assimilation</a:t>
            </a:r>
            <a:endParaRPr lang="zh-CN" altLang="en-US" dirty="0"/>
          </a:p>
        </p:txBody>
      </p:sp>
      <p:grpSp>
        <p:nvGrpSpPr>
          <p:cNvPr id="4" name="Group 33">
            <a:extLst>
              <a:ext uri="{FF2B5EF4-FFF2-40B4-BE49-F238E27FC236}">
                <a16:creationId xmlns:a16="http://schemas.microsoft.com/office/drawing/2014/main" id="{7C74949F-26E7-B642-9869-FD46FB1B867A}"/>
              </a:ext>
            </a:extLst>
          </p:cNvPr>
          <p:cNvGrpSpPr/>
          <p:nvPr/>
        </p:nvGrpSpPr>
        <p:grpSpPr>
          <a:xfrm>
            <a:off x="114451" y="1097281"/>
            <a:ext cx="8915100" cy="4240442"/>
            <a:chOff x="0" y="1097281"/>
            <a:chExt cx="9597760" cy="45651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3C2BA5-0153-0C48-9010-480C8A104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97281"/>
              <a:ext cx="2194560" cy="1645920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6695E499-149F-0C43-B3A9-6E8EE8C27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0800" y="1097281"/>
              <a:ext cx="2194560" cy="1645920"/>
            </a:xfrm>
            <a:prstGeom prst="rect">
              <a:avLst/>
            </a:prstGeom>
          </p:spPr>
        </p:pic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05668224-8A16-0446-B084-7F35DA2FC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1600" y="1097281"/>
              <a:ext cx="2194560" cy="1645920"/>
            </a:xfrm>
            <a:prstGeom prst="rect">
              <a:avLst/>
            </a:prstGeom>
          </p:spPr>
        </p:pic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E92D5079-663A-7D4A-A49E-CCA5FC613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2400" y="1097281"/>
              <a:ext cx="2194560" cy="1645920"/>
            </a:xfrm>
            <a:prstGeom prst="rect">
              <a:avLst/>
            </a:prstGeom>
          </p:spPr>
        </p:pic>
        <p:pic>
          <p:nvPicPr>
            <p:cNvPr id="9" name="Picture 12">
              <a:extLst>
                <a:ext uri="{FF2B5EF4-FFF2-40B4-BE49-F238E27FC236}">
                  <a16:creationId xmlns:a16="http://schemas.microsoft.com/office/drawing/2014/main" id="{ADC137EE-9854-9847-835F-3E3D23085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03200" y="1097281"/>
              <a:ext cx="2194560" cy="1645920"/>
            </a:xfrm>
            <a:prstGeom prst="rect">
              <a:avLst/>
            </a:prstGeom>
          </p:spPr>
        </p:pic>
        <p:pic>
          <p:nvPicPr>
            <p:cNvPr id="10" name="Picture 14">
              <a:extLst>
                <a:ext uri="{FF2B5EF4-FFF2-40B4-BE49-F238E27FC236}">
                  <a16:creationId xmlns:a16="http://schemas.microsoft.com/office/drawing/2014/main" id="{66DA043B-6D26-DA4F-A033-9699D508A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556895"/>
              <a:ext cx="2194560" cy="1645920"/>
            </a:xfrm>
            <a:prstGeom prst="rect">
              <a:avLst/>
            </a:prstGeom>
          </p:spPr>
        </p:pic>
        <p:pic>
          <p:nvPicPr>
            <p:cNvPr id="11" name="Picture 16">
              <a:extLst>
                <a:ext uri="{FF2B5EF4-FFF2-40B4-BE49-F238E27FC236}">
                  <a16:creationId xmlns:a16="http://schemas.microsoft.com/office/drawing/2014/main" id="{EFB1833C-E236-D64F-B030-DC32CCC07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0800" y="2556895"/>
              <a:ext cx="2194560" cy="1645920"/>
            </a:xfrm>
            <a:prstGeom prst="rect">
              <a:avLst/>
            </a:prstGeom>
          </p:spPr>
        </p:pic>
        <p:pic>
          <p:nvPicPr>
            <p:cNvPr id="12" name="Picture 18">
              <a:extLst>
                <a:ext uri="{FF2B5EF4-FFF2-40B4-BE49-F238E27FC236}">
                  <a16:creationId xmlns:a16="http://schemas.microsoft.com/office/drawing/2014/main" id="{F41AD825-EC9B-C542-8AA6-ACEDBA334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01600" y="2556895"/>
              <a:ext cx="2194560" cy="1645920"/>
            </a:xfrm>
            <a:prstGeom prst="rect">
              <a:avLst/>
            </a:prstGeom>
          </p:spPr>
        </p:pic>
        <p:pic>
          <p:nvPicPr>
            <p:cNvPr id="13" name="Picture 20">
              <a:extLst>
                <a:ext uri="{FF2B5EF4-FFF2-40B4-BE49-F238E27FC236}">
                  <a16:creationId xmlns:a16="http://schemas.microsoft.com/office/drawing/2014/main" id="{C66F1A5B-E3B7-C245-9B56-12776A412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52400" y="2556895"/>
              <a:ext cx="2194560" cy="1645920"/>
            </a:xfrm>
            <a:prstGeom prst="rect">
              <a:avLst/>
            </a:prstGeom>
          </p:spPr>
        </p:pic>
        <p:pic>
          <p:nvPicPr>
            <p:cNvPr id="14" name="Picture 22">
              <a:extLst>
                <a:ext uri="{FF2B5EF4-FFF2-40B4-BE49-F238E27FC236}">
                  <a16:creationId xmlns:a16="http://schemas.microsoft.com/office/drawing/2014/main" id="{D82809F3-487A-8040-A1A7-1412E8248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03200" y="2556895"/>
              <a:ext cx="2194560" cy="1645920"/>
            </a:xfrm>
            <a:prstGeom prst="rect">
              <a:avLst/>
            </a:prstGeom>
          </p:spPr>
        </p:pic>
        <p:pic>
          <p:nvPicPr>
            <p:cNvPr id="15" name="Picture 24">
              <a:extLst>
                <a:ext uri="{FF2B5EF4-FFF2-40B4-BE49-F238E27FC236}">
                  <a16:creationId xmlns:a16="http://schemas.microsoft.com/office/drawing/2014/main" id="{69EA9B90-1EB3-A34D-8832-6077DD42C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4016509"/>
              <a:ext cx="2194560" cy="1645920"/>
            </a:xfrm>
            <a:prstGeom prst="rect">
              <a:avLst/>
            </a:prstGeom>
          </p:spPr>
        </p:pic>
        <p:pic>
          <p:nvPicPr>
            <p:cNvPr id="16" name="Picture 26">
              <a:extLst>
                <a:ext uri="{FF2B5EF4-FFF2-40B4-BE49-F238E27FC236}">
                  <a16:creationId xmlns:a16="http://schemas.microsoft.com/office/drawing/2014/main" id="{6991821D-31E9-B54E-A6A2-91719DA62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50800" y="4016509"/>
              <a:ext cx="2194560" cy="1645920"/>
            </a:xfrm>
            <a:prstGeom prst="rect">
              <a:avLst/>
            </a:prstGeom>
          </p:spPr>
        </p:pic>
        <p:pic>
          <p:nvPicPr>
            <p:cNvPr id="17" name="Picture 28">
              <a:extLst>
                <a:ext uri="{FF2B5EF4-FFF2-40B4-BE49-F238E27FC236}">
                  <a16:creationId xmlns:a16="http://schemas.microsoft.com/office/drawing/2014/main" id="{4C878B43-13E1-A742-A3B4-5A4FE46B9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01600" y="4016509"/>
              <a:ext cx="2194560" cy="1645920"/>
            </a:xfrm>
            <a:prstGeom prst="rect">
              <a:avLst/>
            </a:prstGeom>
          </p:spPr>
        </p:pic>
        <p:pic>
          <p:nvPicPr>
            <p:cNvPr id="18" name="Picture 30">
              <a:extLst>
                <a:ext uri="{FF2B5EF4-FFF2-40B4-BE49-F238E27FC236}">
                  <a16:creationId xmlns:a16="http://schemas.microsoft.com/office/drawing/2014/main" id="{2300282D-72A6-B84C-A34A-D8FD9E9CB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52400" y="4016509"/>
              <a:ext cx="2194560" cy="1645920"/>
            </a:xfrm>
            <a:prstGeom prst="rect">
              <a:avLst/>
            </a:prstGeom>
          </p:spPr>
        </p:pic>
        <p:pic>
          <p:nvPicPr>
            <p:cNvPr id="19" name="Picture 32">
              <a:extLst>
                <a:ext uri="{FF2B5EF4-FFF2-40B4-BE49-F238E27FC236}">
                  <a16:creationId xmlns:a16="http://schemas.microsoft.com/office/drawing/2014/main" id="{1114BBDB-5584-1546-8649-3B9A0E058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403200" y="4016509"/>
              <a:ext cx="2194560" cy="1645920"/>
            </a:xfrm>
            <a:prstGeom prst="rect">
              <a:avLst/>
            </a:prstGeom>
          </p:spPr>
        </p:pic>
      </p:grpSp>
      <p:sp>
        <p:nvSpPr>
          <p:cNvPr id="20" name="TextBox 34">
            <a:extLst>
              <a:ext uri="{FF2B5EF4-FFF2-40B4-BE49-F238E27FC236}">
                <a16:creationId xmlns:a16="http://schemas.microsoft.com/office/drawing/2014/main" id="{AADA1B46-EA69-164A-83DB-25AA84667401}"/>
              </a:ext>
            </a:extLst>
          </p:cNvPr>
          <p:cNvSpPr txBox="1"/>
          <p:nvPr/>
        </p:nvSpPr>
        <p:spPr>
          <a:xfrm>
            <a:off x="319698" y="2174918"/>
            <a:ext cx="7922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WSR-88D</a:t>
            </a:r>
          </a:p>
        </p:txBody>
      </p:sp>
      <p:sp>
        <p:nvSpPr>
          <p:cNvPr id="21" name="TextBox 35">
            <a:extLst>
              <a:ext uri="{FF2B5EF4-FFF2-40B4-BE49-F238E27FC236}">
                <a16:creationId xmlns:a16="http://schemas.microsoft.com/office/drawing/2014/main" id="{A05E2ECC-7F57-4E48-A6F2-E0FEDBD4F13D}"/>
              </a:ext>
            </a:extLst>
          </p:cNvPr>
          <p:cNvSpPr txBox="1"/>
          <p:nvPr/>
        </p:nvSpPr>
        <p:spPr>
          <a:xfrm>
            <a:off x="319696" y="3531050"/>
            <a:ext cx="12266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Fcst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 from HRRR</a:t>
            </a:r>
          </a:p>
        </p:txBody>
      </p:sp>
      <p:sp>
        <p:nvSpPr>
          <p:cNvPr id="22" name="TextBox 36">
            <a:extLst>
              <a:ext uri="{FF2B5EF4-FFF2-40B4-BE49-F238E27FC236}">
                <a16:creationId xmlns:a16="http://schemas.microsoft.com/office/drawing/2014/main" id="{433CE15E-F26E-794D-B0CD-BDF32B71BE16}"/>
              </a:ext>
            </a:extLst>
          </p:cNvPr>
          <p:cNvSpPr txBox="1"/>
          <p:nvPr/>
        </p:nvSpPr>
        <p:spPr>
          <a:xfrm>
            <a:off x="314540" y="4876533"/>
            <a:ext cx="13933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HRRR + GEFS Pert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82881" y="5508568"/>
            <a:ext cx="8622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1-km WRF V3.8.1deterministic forecast from 1800 to 0000 from HRRR analysis </a:t>
            </a:r>
          </a:p>
          <a:p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1-km 40-member ensemble forecast from HRRR analysis with GEFS perturbations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9698" y="129678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1900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083724" y="129678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779520" y="129678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2100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519651" y="129678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2200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237615" y="129678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2300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445680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Experiment Design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Cycling EnSRF every 5 minutes from 1900 to 2040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UTC</a:t>
            </a:r>
          </a:p>
          <a:p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Assimilate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GOES-16 ABI brightness temperature only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Channel 10 (7.3 µm) -- lower-tropospheric water vapor channel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Raw BT observations with resolution of ~2.5 km at targeted region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Use AOEI to implicitly account for the spatially correlated errors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Assign vertical location of 620/250 hPa for cloudy/clear-sky observations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Vertical ROI 5x altitude, horizontal ROI 30 km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RTPP 80%</a:t>
            </a:r>
          </a:p>
          <a:p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Forecasts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from EnKF analysis: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Deterministic forecasts from 1930, 2000 and 2040 UTC analysis mean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Ensemble forecasts from 1930, 2000 and 2040 UTC analysis ensemble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9999387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38AC58-BAE4-4EC3-8827-1568F90BE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EnKF: Analysis Results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752029C-129B-431C-9322-6596B3790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0211"/>
            <a:ext cx="4590000" cy="344433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4DA4CF6-D080-4334-A453-358D5A46E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000" y="1680210"/>
            <a:ext cx="4590000" cy="344433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59A8F7E-D166-4BE7-951B-BE685A01BF39}"/>
              </a:ext>
            </a:extLst>
          </p:cNvPr>
          <p:cNvSpPr txBox="1"/>
          <p:nvPr/>
        </p:nvSpPr>
        <p:spPr>
          <a:xfrm>
            <a:off x="545977" y="4259617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 CH-10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7F3BFE1-9842-45AB-9427-E1CE0BB6F7ED}"/>
              </a:ext>
            </a:extLst>
          </p:cNvPr>
          <p:cNvSpPr txBox="1"/>
          <p:nvPr/>
        </p:nvSpPr>
        <p:spPr>
          <a:xfrm>
            <a:off x="5093563" y="4239644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EnKF analysis mean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081897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5161-3CE4-3E43-BCBD-CD52AA7EE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EnKF: Comparison with Observed BT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537762C-064C-7144-A2C1-88CA714888AA}"/>
              </a:ext>
            </a:extLst>
          </p:cNvPr>
          <p:cNvGrpSpPr/>
          <p:nvPr/>
        </p:nvGrpSpPr>
        <p:grpSpPr>
          <a:xfrm>
            <a:off x="173599" y="1097281"/>
            <a:ext cx="8796803" cy="4173599"/>
            <a:chOff x="0" y="1097281"/>
            <a:chExt cx="9597760" cy="45536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572ED39-B09B-394E-82FF-FDF3EC2FE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97281"/>
              <a:ext cx="2194560" cy="164592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5D0DA9-2983-CC43-9F78-2BD3A9F5E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0800" y="1097281"/>
              <a:ext cx="2194560" cy="164592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E3AC43-C0E0-F54A-91BF-D4C22ECDA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1600" y="1097281"/>
              <a:ext cx="2194560" cy="16459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2EC48E-9887-044C-BCE7-66373198F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2400" y="1097281"/>
              <a:ext cx="2194560" cy="16459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CFF6A3-84E3-8C43-9CDF-34264B805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03200" y="1097281"/>
              <a:ext cx="2194560" cy="164592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E8604D0-3964-AE47-8CFF-60CF705A5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2550696"/>
              <a:ext cx="2194560" cy="164592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67B733C-8D3F-B649-9A87-DAAD456E1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50800" y="2550696"/>
              <a:ext cx="2194560" cy="164592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7F682DD-23E6-224A-9FB8-A1E480B83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01600" y="2550696"/>
              <a:ext cx="2194560" cy="164592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8C910DA-5BD2-A145-BBD6-A8EB4625D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52400" y="2550696"/>
              <a:ext cx="2194560" cy="164592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F31594D-B78D-2845-8AD9-EE0A6563C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03200" y="2550696"/>
              <a:ext cx="2194560" cy="164592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FD3751F-9F69-CA4C-93F9-702BE6D24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4004111"/>
              <a:ext cx="2194560" cy="164592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2A9DD62-EA5F-3F4A-B75D-2FE6140FC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50800" y="4004970"/>
              <a:ext cx="2194560" cy="164592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AE24635-3B6F-5C4D-9449-A557A2F44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01600" y="4004111"/>
              <a:ext cx="2194560" cy="164592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8CB8627-65C9-7E43-B1BA-6FBC7BC21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52400" y="4004111"/>
              <a:ext cx="2194560" cy="164592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CD9D10C-406A-F545-9FB3-E53B04C82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403200" y="4004111"/>
              <a:ext cx="2194560" cy="1645920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48EC7D1-35E2-4747-8BB0-034735DAE382}"/>
              </a:ext>
            </a:extLst>
          </p:cNvPr>
          <p:cNvSpPr txBox="1"/>
          <p:nvPr/>
        </p:nvSpPr>
        <p:spPr>
          <a:xfrm>
            <a:off x="371263" y="2145474"/>
            <a:ext cx="8451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 CH-10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F95119-644A-9D46-9658-7BCB416C702A}"/>
              </a:ext>
            </a:extLst>
          </p:cNvPr>
          <p:cNvSpPr txBox="1"/>
          <p:nvPr/>
        </p:nvSpPr>
        <p:spPr>
          <a:xfrm>
            <a:off x="366106" y="3477600"/>
            <a:ext cx="13580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EnKF Background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938489-2738-094C-BB52-7A65A1000F5C}"/>
              </a:ext>
            </a:extLst>
          </p:cNvPr>
          <p:cNvSpPr txBox="1"/>
          <p:nvPr/>
        </p:nvSpPr>
        <p:spPr>
          <a:xfrm>
            <a:off x="366105" y="4805851"/>
            <a:ext cx="11272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EnKF Analysis</a:t>
            </a:r>
          </a:p>
        </p:txBody>
      </p:sp>
    </p:spTree>
    <p:extLst>
      <p:ext uri="{BB962C8B-B14F-4D97-AF65-F5344CB8AC3E}">
        <p14:creationId xmlns:p14="http://schemas.microsoft.com/office/powerpoint/2010/main" val="2490504057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14C77-B177-8041-BBC4-FCD53A341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EnKF: Comparison with Independent BT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3D77AB-FDBE-8346-A551-42E0D4DCA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282"/>
            <a:ext cx="1919506" cy="1440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E58AAE-F2B7-BF45-A8A8-7C23BC297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135" y="1097282"/>
            <a:ext cx="1919506" cy="14404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681BA4-AABB-334A-A063-8B538F93E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084" y="1097281"/>
            <a:ext cx="1919506" cy="1440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A2024E-A2B7-A847-8FD6-BEC31C101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215" y="1097281"/>
            <a:ext cx="1919506" cy="14404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CB76CC-D290-2340-9319-24586A4F2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8162" y="1097281"/>
            <a:ext cx="1919506" cy="14404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78977F-D1DC-D044-A07C-73534C448F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81358"/>
            <a:ext cx="1919506" cy="1439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E0F8E7-556C-F34A-91B2-78CBC4955A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5133" y="2381358"/>
            <a:ext cx="1919506" cy="14396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5B5156-1298-9F44-97C0-9A5A07DDC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4082" y="2381358"/>
            <a:ext cx="1919506" cy="14396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CC6883-24FF-184F-BFE9-1E55A00BD9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9215" y="2381358"/>
            <a:ext cx="1919506" cy="14396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0BD285-B8D0-094B-AD80-7E4DE4A283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8162" y="2381358"/>
            <a:ext cx="1919506" cy="14396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D9B927F-A3B8-BE47-A245-D2C3ADDFDD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665433"/>
            <a:ext cx="1919506" cy="14396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8D4524-D241-8442-9AD4-4B7D65EB2C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5133" y="3665433"/>
            <a:ext cx="1919506" cy="14396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D26548-8699-4C49-8FD3-5EA6380622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24082" y="3665433"/>
            <a:ext cx="1919506" cy="14396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A301169-88E5-6C45-B698-2A32695389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49215" y="3665433"/>
            <a:ext cx="1919506" cy="143963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C83CE2A-2ACE-5B4F-80C3-F2963A6F01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48162" y="3666231"/>
            <a:ext cx="1919506" cy="14396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4567C3B-932D-4342-A79B-2A121EAEFBA6}"/>
              </a:ext>
            </a:extLst>
          </p:cNvPr>
          <p:cNvSpPr txBox="1"/>
          <p:nvPr/>
        </p:nvSpPr>
        <p:spPr>
          <a:xfrm>
            <a:off x="185634" y="2094526"/>
            <a:ext cx="8451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 CH-14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7C85A93-AF95-0C4E-B78A-2B9FD5B7C3DD}"/>
              </a:ext>
            </a:extLst>
          </p:cNvPr>
          <p:cNvSpPr txBox="1"/>
          <p:nvPr/>
        </p:nvSpPr>
        <p:spPr>
          <a:xfrm>
            <a:off x="185633" y="3367161"/>
            <a:ext cx="13580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EnKF Background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17C650-166C-D848-B83A-E9C526933960}"/>
              </a:ext>
            </a:extLst>
          </p:cNvPr>
          <p:cNvSpPr txBox="1"/>
          <p:nvPr/>
        </p:nvSpPr>
        <p:spPr>
          <a:xfrm>
            <a:off x="185633" y="4654009"/>
            <a:ext cx="11272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EnKF Analysis</a:t>
            </a:r>
          </a:p>
        </p:txBody>
      </p:sp>
    </p:spTree>
    <p:extLst>
      <p:ext uri="{BB962C8B-B14F-4D97-AF65-F5344CB8AC3E}">
        <p14:creationId xmlns:p14="http://schemas.microsoft.com/office/powerpoint/2010/main" val="512766601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E8173-F96F-AE48-97D9-A9939386E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EnKF: Influence on Hydrometeors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8C2FD-62BB-A346-A19B-1AD12FA804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0" t="8421" r="9951" b="71879"/>
          <a:stretch/>
        </p:blipFill>
        <p:spPr>
          <a:xfrm>
            <a:off x="182881" y="1097281"/>
            <a:ext cx="8778240" cy="1636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2A8C76-E719-F04D-9C94-1576073527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0" t="38425" r="9951" b="41754"/>
          <a:stretch/>
        </p:blipFill>
        <p:spPr>
          <a:xfrm>
            <a:off x="182881" y="2733920"/>
            <a:ext cx="8778240" cy="16466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71300" y="2294317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Qc+Qr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1300" y="3923612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Qi+Qs+Qg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761244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SU_16-9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SU_16-9" id="{0E2286FE-8928-3A44-B6F1-0FFBE3241551}" vid="{36A3D7BE-451A-254A-9D36-4285C18A35A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PSU_16-9</Template>
  <TotalTime>1505</TotalTime>
  <Words>522</Words>
  <Application>Microsoft Office PowerPoint</Application>
  <PresentationFormat>全屏显示(4:3)</PresentationFormat>
  <Paragraphs>107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3" baseType="lpstr">
      <vt:lpstr>Serifa Light</vt:lpstr>
      <vt:lpstr>Serifa Roman</vt:lpstr>
      <vt:lpstr>等线</vt:lpstr>
      <vt:lpstr>Arial</vt:lpstr>
      <vt:lpstr>Calibri</vt:lpstr>
      <vt:lpstr>PSU_16-9</vt:lpstr>
      <vt:lpstr>Assimilating GOES-16 ABI all-sky IR radiance using EnKF for convection-permitting severe thunderstorm predictions</vt:lpstr>
      <vt:lpstr>Recent Progresses: EnKF &amp; All-Sky Radiance</vt:lpstr>
      <vt:lpstr>Even Overview: 12 June 2017</vt:lpstr>
      <vt:lpstr>Forecasts w/o Data Assimilation</vt:lpstr>
      <vt:lpstr>Experiment Design</vt:lpstr>
      <vt:lpstr>EnKF: Analysis Results</vt:lpstr>
      <vt:lpstr>EnKF: Comparison with Observed BT</vt:lpstr>
      <vt:lpstr>EnKF: Comparison with Independent BT</vt:lpstr>
      <vt:lpstr>EnKF: Influence on Hydrometeors</vt:lpstr>
      <vt:lpstr>EnKF: Influence on Hydrometeors</vt:lpstr>
      <vt:lpstr>EnKF: Influence on Hydrometeors</vt:lpstr>
      <vt:lpstr>EnKF: Observation-Space Verifications</vt:lpstr>
      <vt:lpstr>Deterministic Forecasts: Reflectivity</vt:lpstr>
      <vt:lpstr>Deterministic Forecasts: UH and Vorticity</vt:lpstr>
      <vt:lpstr>Probabilistic Forecasts: Reflectivity</vt:lpstr>
      <vt:lpstr>Probabilistic Forecasts: UH and Vorticity</vt:lpstr>
      <vt:lpstr>Concluding Remarks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Assimilating GOES-16 ABI all-sky IR radiance using EnKF for convection-permitting severe thunderstorm predictions</dc:title>
  <dc:creator>Gerald Zhang</dc:creator>
  <cp:lastModifiedBy>Zhang Gerald</cp:lastModifiedBy>
  <cp:revision>50</cp:revision>
  <dcterms:created xsi:type="dcterms:W3CDTF">2018-05-02T17:54:22Z</dcterms:created>
  <dcterms:modified xsi:type="dcterms:W3CDTF">2018-05-09T02:28:55Z</dcterms:modified>
</cp:coreProperties>
</file>