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53" r:id="rId2"/>
    <p:sldId id="690" r:id="rId3"/>
    <p:sldId id="598" r:id="rId4"/>
    <p:sldId id="650" r:id="rId5"/>
    <p:sldId id="649" r:id="rId6"/>
    <p:sldId id="500" r:id="rId7"/>
    <p:sldId id="501" r:id="rId8"/>
    <p:sldId id="602" r:id="rId9"/>
    <p:sldId id="603" r:id="rId10"/>
    <p:sldId id="601" r:id="rId11"/>
    <p:sldId id="555" r:id="rId12"/>
    <p:sldId id="599" r:id="rId13"/>
    <p:sldId id="600" r:id="rId14"/>
    <p:sldId id="508" r:id="rId15"/>
    <p:sldId id="651" r:id="rId16"/>
    <p:sldId id="556" r:id="rId17"/>
    <p:sldId id="557" r:id="rId18"/>
    <p:sldId id="537" r:id="rId19"/>
    <p:sldId id="558" r:id="rId20"/>
    <p:sldId id="652" r:id="rId21"/>
    <p:sldId id="605" r:id="rId22"/>
    <p:sldId id="611" r:id="rId23"/>
    <p:sldId id="692" r:id="rId24"/>
    <p:sldId id="657" r:id="rId25"/>
    <p:sldId id="636" r:id="rId26"/>
    <p:sldId id="637" r:id="rId27"/>
    <p:sldId id="668" r:id="rId28"/>
    <p:sldId id="680" r:id="rId29"/>
    <p:sldId id="638" r:id="rId30"/>
    <p:sldId id="639" r:id="rId31"/>
    <p:sldId id="672" r:id="rId32"/>
    <p:sldId id="681" r:id="rId33"/>
    <p:sldId id="641" r:id="rId34"/>
    <p:sldId id="642" r:id="rId35"/>
    <p:sldId id="661" r:id="rId36"/>
    <p:sldId id="630" r:id="rId37"/>
    <p:sldId id="679" r:id="rId38"/>
    <p:sldId id="682" r:id="rId39"/>
    <p:sldId id="686" r:id="rId40"/>
    <p:sldId id="689" r:id="rId41"/>
    <p:sldId id="687" r:id="rId42"/>
    <p:sldId id="691" r:id="rId43"/>
    <p:sldId id="582" r:id="rId44"/>
    <p:sldId id="683" r:id="rId45"/>
    <p:sldId id="622" r:id="rId46"/>
    <p:sldId id="623" r:id="rId47"/>
    <p:sldId id="624" r:id="rId48"/>
    <p:sldId id="625" r:id="rId49"/>
    <p:sldId id="684" r:id="rId50"/>
    <p:sldId id="505" r:id="rId51"/>
    <p:sldId id="608" r:id="rId52"/>
    <p:sldId id="647" r:id="rId53"/>
    <p:sldId id="648" r:id="rId54"/>
    <p:sldId id="509" r:id="rId55"/>
    <p:sldId id="510" r:id="rId56"/>
    <p:sldId id="511" r:id="rId57"/>
    <p:sldId id="612" r:id="rId58"/>
    <p:sldId id="655" r:id="rId5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FFCCCC"/>
    <a:srgbClr val="66FFFF"/>
    <a:srgbClr val="FFE1FF"/>
    <a:srgbClr val="FF99FF"/>
    <a:srgbClr val="F9EA9F"/>
    <a:srgbClr val="FFFF99"/>
    <a:srgbClr val="FFC9FF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1830" autoAdjust="0"/>
  </p:normalViewPr>
  <p:slideViewPr>
    <p:cSldViewPr>
      <p:cViewPr varScale="1">
        <p:scale>
          <a:sx n="55" d="100"/>
          <a:sy n="55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D96ED-20AE-4AF9-A8DD-23EC28BF475A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595D0-1EB2-48DD-AE6D-F6650FA6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7F244-D0C0-4ABC-9396-11A4D87D748D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03B9-EDAB-4FF0-B9B4-23C6E1260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45</a:t>
            </a:r>
            <a:r>
              <a:rPr lang="ja-JP" altLang="en-US" dirty="0"/>
              <a:t>分質疑込み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03B9-EDAB-4FF0-B9B4-23C6E1260CE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8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03B9-EDAB-4FF0-B9B4-23C6E1260CE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10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187F7-7C92-4E6E-8209-315A623E15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4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3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7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0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8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37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10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8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3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1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98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9918-740B-4EC3-B7C3-C33D0FDB47F4}" type="datetimeFigureOut">
              <a:rPr kumimoji="1" lang="ja-JP" altLang="en-US" smtClean="0"/>
              <a:t>2018/5/10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1A65-938E-4356-900F-A483CBCE47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33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35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8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-75086" y="1171064"/>
            <a:ext cx="9304086" cy="16910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dirty="0">
                <a:solidFill>
                  <a:srgbClr val="3333FF"/>
                </a:solidFill>
              </a:rPr>
              <a:t>Ensemble Forecast Sensitivity to Observations Verified with Multiple References</a:t>
            </a:r>
            <a:endParaRPr lang="en-US" sz="3200" b="1" dirty="0">
              <a:solidFill>
                <a:srgbClr val="3333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14284" y="6403999"/>
            <a:ext cx="9360532" cy="46166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u="sng" dirty="0">
                <a:solidFill>
                  <a:srgbClr val="FF0000"/>
                </a:solidFill>
              </a:rPr>
              <a:t>8th </a:t>
            </a:r>
            <a:r>
              <a:rPr lang="en-US" altLang="ja-JP" sz="2400" u="sng" dirty="0" err="1">
                <a:solidFill>
                  <a:srgbClr val="FF0000"/>
                </a:solidFill>
              </a:rPr>
              <a:t>EnKF</a:t>
            </a:r>
            <a:r>
              <a:rPr lang="en-US" altLang="ja-JP" sz="2400" u="sng" dirty="0">
                <a:solidFill>
                  <a:srgbClr val="FF0000"/>
                </a:solidFill>
              </a:rPr>
              <a:t>-WS, May. 9, 2018 @</a:t>
            </a:r>
            <a:r>
              <a:rPr lang="ja-JP" altLang="en-US" sz="2400" u="sng" dirty="0">
                <a:solidFill>
                  <a:srgbClr val="FF0000"/>
                </a:solidFill>
              </a:rPr>
              <a:t> </a:t>
            </a:r>
            <a:r>
              <a:rPr lang="en-US" altLang="ja-JP" sz="2400" u="sng" dirty="0">
                <a:solidFill>
                  <a:srgbClr val="FF0000"/>
                </a:solidFill>
              </a:rPr>
              <a:t>Montreal, Canada</a:t>
            </a:r>
            <a:endParaRPr kumimoji="1" lang="ja-JP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2118" y="3442255"/>
            <a:ext cx="9046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ja-JP" sz="3200" b="1" u="sng" dirty="0"/>
              <a:t>S. Kotsuki</a:t>
            </a:r>
            <a:r>
              <a:rPr lang="en-US" altLang="ja-JP" sz="3200" dirty="0"/>
              <a:t>, K. Kurosawa, T. Miyoshi</a:t>
            </a:r>
            <a:r>
              <a:rPr lang="en-US" sz="3200" dirty="0"/>
              <a:t> </a:t>
            </a:r>
            <a:endParaRPr lang="en-US" altLang="ja-JP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0869" y="4466847"/>
            <a:ext cx="5510226" cy="75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>
              <a:lnSpc>
                <a:spcPts val="216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ja-JP" sz="2800" dirty="0"/>
              <a:t>RIKEN </a:t>
            </a:r>
          </a:p>
          <a:p>
            <a:pPr marL="342900" lvl="0" indent="-342900" algn="ctr">
              <a:lnSpc>
                <a:spcPts val="216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ja-JP" sz="2800" dirty="0"/>
              <a:t>Center for Computational Science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" y="4200601"/>
            <a:ext cx="1800562" cy="81106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72" y="4365104"/>
            <a:ext cx="1660178" cy="19922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5" y="5243727"/>
            <a:ext cx="1872208" cy="9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Ensemble</a:t>
            </a:r>
            <a:r>
              <a:rPr lang="ja-JP" altLang="en-US" sz="3200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 (EFSO)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400480" y="1346814"/>
          <a:ext cx="43037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0" name="Equation" r:id="rId3" imgW="1955520" imgH="279360" progId="Equation.DSMT4">
                  <p:embed/>
                </p:oleObj>
              </mc:Choice>
              <mc:Fallback>
                <p:oleObj name="Equation" r:id="rId3" imgW="1955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80" y="1346814"/>
                        <a:ext cx="4303712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5718728" y="1328141"/>
          <a:ext cx="2613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1" name="Equation" r:id="rId5" imgW="1079280" imgH="241200" progId="Equation.DSMT4">
                  <p:embed/>
                </p:oleObj>
              </mc:Choice>
              <mc:Fallback>
                <p:oleObj name="Equation" r:id="rId5" imgW="1079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728" y="1328141"/>
                        <a:ext cx="2613025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51520" y="908720"/>
            <a:ext cx="68266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M</a:t>
            </a:r>
            <a:r>
              <a:rPr lang="en-US" sz="2200" b="1" i="1" dirty="0">
                <a:solidFill>
                  <a:prstClr val="black"/>
                </a:solidFill>
              </a:rPr>
              <a:t>oist </a:t>
            </a:r>
            <a:r>
              <a:rPr lang="en-US" sz="2200" b="1" i="1" dirty="0">
                <a:solidFill>
                  <a:srgbClr val="FF0000"/>
                </a:solidFill>
              </a:rPr>
              <a:t>T</a:t>
            </a:r>
            <a:r>
              <a:rPr lang="en-US" sz="2200" b="1" i="1" dirty="0">
                <a:solidFill>
                  <a:prstClr val="black"/>
                </a:solidFill>
              </a:rPr>
              <a:t>otal </a:t>
            </a:r>
            <a:r>
              <a:rPr lang="en-US" sz="2200" b="1" i="1" dirty="0">
                <a:solidFill>
                  <a:srgbClr val="FF0000"/>
                </a:solidFill>
              </a:rPr>
              <a:t>E</a:t>
            </a:r>
            <a:r>
              <a:rPr lang="en-US" sz="2200" b="1" i="1" dirty="0">
                <a:solidFill>
                  <a:prstClr val="black"/>
                </a:solidFill>
              </a:rPr>
              <a:t>nergy for Error Norm </a:t>
            </a:r>
            <a:r>
              <a:rPr lang="en-US" sz="1600" b="1" i="1" dirty="0">
                <a:solidFill>
                  <a:prstClr val="black"/>
                </a:solidFill>
              </a:rPr>
              <a:t>(</a:t>
            </a:r>
            <a:r>
              <a:rPr lang="en-US" sz="1600" b="1" i="1" dirty="0" err="1">
                <a:solidFill>
                  <a:prstClr val="black"/>
                </a:solidFill>
              </a:rPr>
              <a:t>Kalnay</a:t>
            </a:r>
            <a:r>
              <a:rPr lang="en-US" sz="1600" b="1" i="1" dirty="0">
                <a:solidFill>
                  <a:prstClr val="black"/>
                </a:solidFill>
              </a:rPr>
              <a:t> et al. 2012)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322309" y="2058588"/>
          <a:ext cx="547211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2" name="Equation" r:id="rId7" imgW="2260440" imgH="393480" progId="Equation.DSMT4">
                  <p:embed/>
                </p:oleObj>
              </mc:Choice>
              <mc:Fallback>
                <p:oleObj name="Equation" r:id="rId7" imgW="226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09" y="2058588"/>
                        <a:ext cx="5472112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484510" y="2876651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obs</a:t>
            </a:r>
            <a:r>
              <a:rPr lang="en-US" b="1" dirty="0">
                <a:solidFill>
                  <a:srgbClr val="FF0000"/>
                </a:solidFill>
              </a:rPr>
              <a:t>-minus-FG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3591" y="2876651"/>
            <a:ext cx="150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</a:rPr>
              <a:t>AN </a:t>
            </a:r>
            <a:r>
              <a:rPr lang="en-US" b="1" dirty="0" err="1">
                <a:solidFill>
                  <a:srgbClr val="6600FF"/>
                </a:solidFill>
              </a:rPr>
              <a:t>ptb</a:t>
            </a:r>
            <a:endParaRPr lang="en-US" b="1" dirty="0">
              <a:solidFill>
                <a:srgbClr val="6600FF"/>
              </a:solidFill>
            </a:endParaRPr>
          </a:p>
          <a:p>
            <a:pPr algn="ctr"/>
            <a:r>
              <a:rPr lang="en-US" b="1" dirty="0">
                <a:solidFill>
                  <a:srgbClr val="6600FF"/>
                </a:solidFill>
              </a:rPr>
              <a:t>in </a:t>
            </a:r>
            <a:r>
              <a:rPr lang="en-US" b="1" dirty="0" err="1">
                <a:solidFill>
                  <a:srgbClr val="6600FF"/>
                </a:solidFill>
              </a:rPr>
              <a:t>obs</a:t>
            </a:r>
            <a:r>
              <a:rPr lang="en-US" b="1" dirty="0">
                <a:solidFill>
                  <a:srgbClr val="6600FF"/>
                </a:solidFill>
              </a:rPr>
              <a:t> space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4944" y="2880000"/>
            <a:ext cx="115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FCST </a:t>
            </a:r>
            <a:r>
              <a:rPr lang="en-US" b="1" dirty="0" err="1">
                <a:solidFill>
                  <a:srgbClr val="00B050"/>
                </a:solidFill>
              </a:rPr>
              <a:t>ptb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34548" y="2074935"/>
            <a:ext cx="516420" cy="7920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90494" y="2074935"/>
            <a:ext cx="436316" cy="792088"/>
          </a:xfrm>
          <a:prstGeom prst="rect">
            <a:avLst/>
          </a:prstGeom>
          <a:solidFill>
            <a:srgbClr val="66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93494" y="2074935"/>
            <a:ext cx="595620" cy="79208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394402" y="4490826"/>
          <a:ext cx="5226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3" name="Equation" r:id="rId9" imgW="2374560" imgH="279360" progId="Equation.DSMT4">
                  <p:embed/>
                </p:oleObj>
              </mc:Choice>
              <mc:Fallback>
                <p:oleObj name="Equation" r:id="rId9" imgW="2374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02" y="4490826"/>
                        <a:ext cx="52260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5806167" y="4480964"/>
          <a:ext cx="2184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4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167" y="4480964"/>
                        <a:ext cx="218440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265683" y="3953398"/>
            <a:ext cx="8971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3333FF"/>
                </a:solidFill>
              </a:rPr>
              <a:t>N</a:t>
            </a:r>
            <a:r>
              <a:rPr lang="en-US" sz="2200" b="1" i="1" dirty="0">
                <a:solidFill>
                  <a:prstClr val="black"/>
                </a:solidFill>
              </a:rPr>
              <a:t>ormalized </a:t>
            </a:r>
            <a:r>
              <a:rPr lang="en-US" sz="2200" b="1" i="1" dirty="0">
                <a:solidFill>
                  <a:srgbClr val="3333FF"/>
                </a:solidFill>
              </a:rPr>
              <a:t>O</a:t>
            </a:r>
            <a:r>
              <a:rPr lang="en-US" sz="2200" b="1" i="1" dirty="0">
                <a:solidFill>
                  <a:prstClr val="black"/>
                </a:solidFill>
              </a:rPr>
              <a:t>bs. </a:t>
            </a:r>
            <a:r>
              <a:rPr lang="en-US" sz="2200" b="1" i="1" dirty="0">
                <a:solidFill>
                  <a:srgbClr val="3333FF"/>
                </a:solidFill>
              </a:rPr>
              <a:t>D</a:t>
            </a:r>
            <a:r>
              <a:rPr lang="en-US" sz="2200" b="1" i="1" dirty="0">
                <a:solidFill>
                  <a:prstClr val="black"/>
                </a:solidFill>
              </a:rPr>
              <a:t>eparture for Error Norm</a:t>
            </a:r>
            <a:r>
              <a:rPr lang="ja-JP" altLang="en-US" sz="2200" b="1" i="1" dirty="0">
                <a:solidFill>
                  <a:prstClr val="black"/>
                </a:solidFill>
              </a:rPr>
              <a:t> </a:t>
            </a:r>
            <a:r>
              <a:rPr lang="en-US" altLang="ja-JP" sz="1600" b="1" i="1" dirty="0">
                <a:solidFill>
                  <a:prstClr val="black"/>
                </a:solidFill>
              </a:rPr>
              <a:t>(Sommer and </a:t>
            </a:r>
            <a:r>
              <a:rPr lang="en-US" altLang="ja-JP" sz="1600" b="1" i="1">
                <a:solidFill>
                  <a:prstClr val="black"/>
                </a:solidFill>
              </a:rPr>
              <a:t>Weissmann </a:t>
            </a:r>
            <a:r>
              <a:rPr lang="en-US" altLang="ja-JP" sz="1600" b="1" i="1" dirty="0">
                <a:solidFill>
                  <a:prstClr val="black"/>
                </a:solidFill>
              </a:rPr>
              <a:t>2016)</a:t>
            </a:r>
            <a:endParaRPr lang="en-US" sz="2200" b="1" i="1" dirty="0">
              <a:solidFill>
                <a:prstClr val="black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03811" y="5329358"/>
            <a:ext cx="547180" cy="79208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401007" y="5329358"/>
            <a:ext cx="391171" cy="792088"/>
          </a:xfrm>
          <a:prstGeom prst="rect">
            <a:avLst/>
          </a:prstGeom>
          <a:solidFill>
            <a:srgbClr val="66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62757" y="5329358"/>
            <a:ext cx="598549" cy="79208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303766" y="5246812"/>
          <a:ext cx="6362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5" name="Equation" r:id="rId13" imgW="2628720" imgH="419040" progId="Equation.DSMT4">
                  <p:embed/>
                </p:oleObj>
              </mc:Choice>
              <mc:Fallback>
                <p:oleObj name="Equation" r:id="rId13" imgW="262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66" y="5246812"/>
                        <a:ext cx="6362700" cy="1004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1998508" y="609503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obs</a:t>
            </a:r>
            <a:r>
              <a:rPr lang="en-US" b="1" dirty="0">
                <a:solidFill>
                  <a:srgbClr val="FF0000"/>
                </a:solidFill>
              </a:rPr>
              <a:t>-minus-FG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77589" y="6095037"/>
            <a:ext cx="1503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</a:rPr>
              <a:t>AN </a:t>
            </a:r>
            <a:r>
              <a:rPr lang="en-US" b="1" dirty="0" err="1">
                <a:solidFill>
                  <a:srgbClr val="6600FF"/>
                </a:solidFill>
              </a:rPr>
              <a:t>ptb</a:t>
            </a:r>
            <a:endParaRPr lang="en-US" b="1" dirty="0">
              <a:solidFill>
                <a:srgbClr val="6600FF"/>
              </a:solidFill>
            </a:endParaRPr>
          </a:p>
          <a:p>
            <a:pPr algn="ctr"/>
            <a:r>
              <a:rPr lang="en-US" b="1" dirty="0">
                <a:solidFill>
                  <a:srgbClr val="6600FF"/>
                </a:solidFill>
              </a:rPr>
              <a:t>in </a:t>
            </a:r>
            <a:r>
              <a:rPr lang="en-US" b="1" dirty="0" err="1">
                <a:solidFill>
                  <a:srgbClr val="6600FF"/>
                </a:solidFill>
              </a:rPr>
              <a:t>obs</a:t>
            </a:r>
            <a:r>
              <a:rPr lang="en-US" b="1" dirty="0">
                <a:solidFill>
                  <a:srgbClr val="6600FF"/>
                </a:solidFill>
              </a:rPr>
              <a:t> space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77401" y="6138417"/>
            <a:ext cx="115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FCST </a:t>
            </a:r>
            <a:r>
              <a:rPr lang="en-US" b="1" dirty="0" err="1">
                <a:solidFill>
                  <a:srgbClr val="00B050"/>
                </a:solidFill>
              </a:rPr>
              <a:t>ptb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dvof_06hr_efso_vsANL_mon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4"/>
          <a:stretch/>
        </p:blipFill>
        <p:spPr bwMode="auto">
          <a:xfrm>
            <a:off x="130452" y="1547995"/>
            <a:ext cx="8976082" cy="29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EFSO: FCST </a:t>
            </a:r>
            <a:r>
              <a:rPr lang="en-US" altLang="ja-JP" sz="3200" b="1" dirty="0">
                <a:solidFill>
                  <a:srgbClr val="FFFF00"/>
                </a:solidFill>
                <a:latin typeface="Times New Roman" pitchFamily="18" charset="0"/>
              </a:rPr>
              <a:t>MTE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Error Reduction (2014/07)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908720"/>
            <a:ext cx="310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prstClr val="black"/>
                </a:solidFill>
              </a:rPr>
              <a:t>vs. NICAM-LETKF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02130" y="908720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solidFill>
                  <a:prstClr val="black"/>
                </a:solidFill>
              </a:rPr>
              <a:t>vs. ERA Interim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6763" y="4755127"/>
            <a:ext cx="356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3333FF"/>
                </a:solidFill>
              </a:rPr>
              <a:t>■</a:t>
            </a:r>
            <a:r>
              <a:rPr lang="en-US" sz="2400" b="1" dirty="0">
                <a:solidFill>
                  <a:srgbClr val="3333FF"/>
                </a:solidFill>
              </a:rPr>
              <a:t>ME : Moist Energy</a:t>
            </a:r>
          </a:p>
          <a:p>
            <a:pPr>
              <a:defRPr/>
            </a:pPr>
            <a:r>
              <a:rPr lang="ja-JP" altLang="en-US" sz="2400" b="1" dirty="0">
                <a:solidFill>
                  <a:srgbClr val="00B050"/>
                </a:solidFill>
              </a:rPr>
              <a:t>■</a:t>
            </a:r>
            <a:r>
              <a:rPr lang="en-US" altLang="ja-JP" sz="2400" b="1" dirty="0">
                <a:solidFill>
                  <a:srgbClr val="00B050"/>
                </a:solidFill>
              </a:rPr>
              <a:t>PE  : Potential Energy</a:t>
            </a:r>
          </a:p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■</a:t>
            </a:r>
            <a:r>
              <a:rPr lang="en-US" altLang="ja-JP" sz="2400" b="1" dirty="0">
                <a:solidFill>
                  <a:srgbClr val="FF0000"/>
                </a:solidFill>
              </a:rPr>
              <a:t>KE  : Kinetic Energy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865438" y="1883891"/>
            <a:ext cx="0" cy="2857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4341" y="4760807"/>
            <a:ext cx="3484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Positive Impact</a:t>
            </a:r>
          </a:p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 (improving 6-hr FCST)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F5B74B-AB8C-4EA1-8C08-7EACCCCF7C38}"/>
              </a:ext>
            </a:extLst>
          </p:cNvPr>
          <p:cNvSpPr txBox="1"/>
          <p:nvPr/>
        </p:nvSpPr>
        <p:spPr>
          <a:xfrm>
            <a:off x="2381956" y="6381328"/>
            <a:ext cx="445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Monthly average in July 2014; FT 06hr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EFSO: FCST </a:t>
            </a:r>
            <a:r>
              <a:rPr lang="en-US" altLang="ja-JP" sz="3200" b="1" dirty="0">
                <a:solidFill>
                  <a:srgbClr val="FFFF00"/>
                </a:solidFill>
                <a:latin typeface="Times New Roman" pitchFamily="18" charset="0"/>
              </a:rPr>
              <a:t>NOD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Error Reduction (2014/07)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19810" name="Picture 2" descr="advof_efso_vsOBS_mon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/>
          <a:stretch/>
        </p:blipFill>
        <p:spPr bwMode="auto">
          <a:xfrm>
            <a:off x="1022506" y="785806"/>
            <a:ext cx="6480720" cy="43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F5B74B-AB8C-4EA1-8C08-7EACCCCF7C38}"/>
              </a:ext>
            </a:extLst>
          </p:cNvPr>
          <p:cNvSpPr txBox="1"/>
          <p:nvPr/>
        </p:nvSpPr>
        <p:spPr>
          <a:xfrm>
            <a:off x="2381956" y="6381328"/>
            <a:ext cx="445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Monthly average in July 2014; FT 12hr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79A330-75EB-471F-A9A4-556EC1104731}"/>
              </a:ext>
            </a:extLst>
          </p:cNvPr>
          <p:cNvSpPr txBox="1"/>
          <p:nvPr/>
        </p:nvSpPr>
        <p:spPr>
          <a:xfrm>
            <a:off x="3707904" y="512093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3333FF"/>
                </a:solidFill>
              </a:rPr>
              <a:t>O</a:t>
            </a:r>
            <a:r>
              <a:rPr kumimoji="1" lang="en-US" altLang="ja-JP" sz="2400" b="1" dirty="0" err="1">
                <a:solidFill>
                  <a:srgbClr val="3333FF"/>
                </a:solidFill>
              </a:rPr>
              <a:t>thConv</a:t>
            </a:r>
            <a:endParaRPr kumimoji="1" lang="ja-JP" altLang="en-US" sz="2400" b="1" dirty="0">
              <a:solidFill>
                <a:srgbClr val="3333FF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58B375C-277A-4256-AE59-31C2A82C0BA7}"/>
              </a:ext>
            </a:extLst>
          </p:cNvPr>
          <p:cNvSpPr/>
          <p:nvPr/>
        </p:nvSpPr>
        <p:spPr>
          <a:xfrm>
            <a:off x="2381956" y="4092259"/>
            <a:ext cx="317836" cy="981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86DEC3-EFEF-4824-89E3-1149B50473EA}"/>
              </a:ext>
            </a:extLst>
          </p:cNvPr>
          <p:cNvSpPr/>
          <p:nvPr/>
        </p:nvSpPr>
        <p:spPr>
          <a:xfrm>
            <a:off x="6077514" y="4092259"/>
            <a:ext cx="317836" cy="9810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C84DEBF-BDA9-4797-9290-65DD1C15FD9A}"/>
              </a:ext>
            </a:extLst>
          </p:cNvPr>
          <p:cNvSpPr/>
          <p:nvPr/>
        </p:nvSpPr>
        <p:spPr>
          <a:xfrm>
            <a:off x="6535270" y="4092259"/>
            <a:ext cx="317836" cy="981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DE538F-78E5-4BED-8EBC-A8F51922128A}"/>
              </a:ext>
            </a:extLst>
          </p:cNvPr>
          <p:cNvSpPr/>
          <p:nvPr/>
        </p:nvSpPr>
        <p:spPr>
          <a:xfrm>
            <a:off x="2852510" y="4092259"/>
            <a:ext cx="3087642" cy="98106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24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EFSO: FCST </a:t>
            </a:r>
            <a:r>
              <a:rPr lang="en-US" altLang="ja-JP" sz="3200" b="1" dirty="0">
                <a:solidFill>
                  <a:srgbClr val="FFFF00"/>
                </a:solidFill>
                <a:latin typeface="Times New Roman" pitchFamily="18" charset="0"/>
              </a:rPr>
              <a:t>NOD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Error Reduction (2014/07)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19810" name="Picture 2" descr="advof_efso_vsOBS_mon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/>
          <a:stretch/>
        </p:blipFill>
        <p:spPr bwMode="auto">
          <a:xfrm>
            <a:off x="1022506" y="785806"/>
            <a:ext cx="6480720" cy="43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F5B74B-AB8C-4EA1-8C08-7EACCCCF7C38}"/>
              </a:ext>
            </a:extLst>
          </p:cNvPr>
          <p:cNvSpPr txBox="1"/>
          <p:nvPr/>
        </p:nvSpPr>
        <p:spPr>
          <a:xfrm>
            <a:off x="2381956" y="6381328"/>
            <a:ext cx="445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Monthly average in July 2014; FT 12hr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/>
          <p:nvPr/>
        </p:nvCxnSpPr>
        <p:spPr>
          <a:xfrm flipH="1" flipV="1">
            <a:off x="6876256" y="1924955"/>
            <a:ext cx="626970" cy="4239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00272" y="220021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-32.6x10</a:t>
            </a:r>
            <a:r>
              <a:rPr lang="en-US" b="1" baseline="30000" dirty="0">
                <a:solidFill>
                  <a:srgbClr val="00B050"/>
                </a:solidFill>
              </a:rPr>
              <a:t>-3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673222" y="1556793"/>
            <a:ext cx="873277" cy="504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95071" y="287442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-0.02x10</a:t>
            </a:r>
            <a:r>
              <a:rPr lang="en-US" b="1" baseline="30000" dirty="0">
                <a:solidFill>
                  <a:srgbClr val="FF00FF"/>
                </a:solidFill>
              </a:rPr>
              <a:t>-3</a:t>
            </a:r>
          </a:p>
        </p:txBody>
      </p:sp>
      <p:cxnSp>
        <p:nvCxnSpPr>
          <p:cNvPr id="13" name="直線矢印コネクタ 12"/>
          <p:cNvCxnSpPr>
            <a:stCxn id="12" idx="0"/>
          </p:cNvCxnSpPr>
          <p:nvPr/>
        </p:nvCxnSpPr>
        <p:spPr>
          <a:xfrm flipV="1">
            <a:off x="6537234" y="1539533"/>
            <a:ext cx="226082" cy="133489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6109860" y="1556794"/>
            <a:ext cx="531638" cy="1012756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806834" y="2084003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-1.15x10</a:t>
            </a:r>
            <a:r>
              <a:rPr lang="en-US" b="1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75677" y="254939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-1.11x10</a:t>
            </a:r>
            <a:r>
              <a:rPr lang="en-US" b="1" baseline="30000" dirty="0">
                <a:solidFill>
                  <a:srgbClr val="3333FF"/>
                </a:solidFill>
              </a:rPr>
              <a:t>-3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19653F-F3B6-47AA-AE2A-929F0B9EFDB1}"/>
              </a:ext>
            </a:extLst>
          </p:cNvPr>
          <p:cNvSpPr txBox="1"/>
          <p:nvPr/>
        </p:nvSpPr>
        <p:spPr>
          <a:xfrm>
            <a:off x="3707904" y="512093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>
                <a:solidFill>
                  <a:srgbClr val="3333FF"/>
                </a:solidFill>
              </a:rPr>
              <a:t>O</a:t>
            </a:r>
            <a:r>
              <a:rPr kumimoji="1" lang="en-US" altLang="ja-JP" sz="2400" b="1" dirty="0" err="1">
                <a:solidFill>
                  <a:srgbClr val="3333FF"/>
                </a:solidFill>
              </a:rPr>
              <a:t>thConv</a:t>
            </a:r>
            <a:endParaRPr kumimoji="1" lang="ja-JP" altLang="en-US" sz="2400" b="1" dirty="0">
              <a:solidFill>
                <a:srgbClr val="3333FF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0EBD794-FEC7-45B8-A4F5-1D8DBDEECD72}"/>
              </a:ext>
            </a:extLst>
          </p:cNvPr>
          <p:cNvSpPr/>
          <p:nvPr/>
        </p:nvSpPr>
        <p:spPr>
          <a:xfrm>
            <a:off x="2381956" y="4092259"/>
            <a:ext cx="317836" cy="981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1A3F66-57AD-4455-B1E7-D1C76E78AA5A}"/>
              </a:ext>
            </a:extLst>
          </p:cNvPr>
          <p:cNvSpPr/>
          <p:nvPr/>
        </p:nvSpPr>
        <p:spPr>
          <a:xfrm>
            <a:off x="6077514" y="4092259"/>
            <a:ext cx="317836" cy="9810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41D589-89C9-42A4-AB04-A5E540D2C279}"/>
              </a:ext>
            </a:extLst>
          </p:cNvPr>
          <p:cNvSpPr/>
          <p:nvPr/>
        </p:nvSpPr>
        <p:spPr>
          <a:xfrm>
            <a:off x="6546845" y="4092259"/>
            <a:ext cx="317836" cy="981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FE94257-4884-4263-9736-AC3C8726D205}"/>
              </a:ext>
            </a:extLst>
          </p:cNvPr>
          <p:cNvSpPr/>
          <p:nvPr/>
        </p:nvSpPr>
        <p:spPr>
          <a:xfrm>
            <a:off x="2852510" y="4092259"/>
            <a:ext cx="3087642" cy="981065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3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EFSO: FCST </a:t>
            </a:r>
            <a:r>
              <a:rPr lang="en-US" altLang="ja-JP" sz="3200" b="1" dirty="0">
                <a:solidFill>
                  <a:srgbClr val="FFFF00"/>
                </a:solidFill>
                <a:latin typeface="Times New Roman" pitchFamily="18" charset="0"/>
              </a:rPr>
              <a:t>NOD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Error Reduction (2014/07)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119810" name="Picture 2" descr="advof_efso_vsOBS_mon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/>
          <a:stretch/>
        </p:blipFill>
        <p:spPr bwMode="auto">
          <a:xfrm>
            <a:off x="1022506" y="785806"/>
            <a:ext cx="6480720" cy="43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51520" y="5162356"/>
            <a:ext cx="8637489" cy="1008113"/>
          </a:xfrm>
          <a:prstGeom prst="roundRect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>
                <a:solidFill>
                  <a:srgbClr val="FF0000"/>
                </a:solidFill>
              </a:rPr>
              <a:t>ach type of observations mainly contributes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to the improvement of the observed variable!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F5B74B-AB8C-4EA1-8C08-7EACCCCF7C38}"/>
              </a:ext>
            </a:extLst>
          </p:cNvPr>
          <p:cNvSpPr txBox="1"/>
          <p:nvPr/>
        </p:nvSpPr>
        <p:spPr>
          <a:xfrm>
            <a:off x="2381956" y="6381328"/>
            <a:ext cx="4456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Monthly average in July 2014; FT 12hr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6876256" y="1924955"/>
            <a:ext cx="626970" cy="4239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500272" y="220021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-32.6x10</a:t>
            </a:r>
            <a:r>
              <a:rPr lang="en-US" b="1" baseline="30000" dirty="0">
                <a:solidFill>
                  <a:srgbClr val="00B050"/>
                </a:solidFill>
              </a:rPr>
              <a:t>-3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5673222" y="1556793"/>
            <a:ext cx="873277" cy="504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95071" y="287442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-0.02x10</a:t>
            </a:r>
            <a:r>
              <a:rPr lang="en-US" b="1" baseline="30000" dirty="0">
                <a:solidFill>
                  <a:srgbClr val="FF00FF"/>
                </a:solidFill>
              </a:rPr>
              <a:t>-3</a:t>
            </a:r>
          </a:p>
        </p:txBody>
      </p:sp>
      <p:cxnSp>
        <p:nvCxnSpPr>
          <p:cNvPr id="13" name="直線矢印コネクタ 12"/>
          <p:cNvCxnSpPr>
            <a:stCxn id="12" idx="0"/>
          </p:cNvCxnSpPr>
          <p:nvPr/>
        </p:nvCxnSpPr>
        <p:spPr>
          <a:xfrm flipV="1">
            <a:off x="6537234" y="1539533"/>
            <a:ext cx="226082" cy="133489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109860" y="1556794"/>
            <a:ext cx="531638" cy="1012756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806834" y="2084003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-1.15x10</a:t>
            </a:r>
            <a:r>
              <a:rPr lang="en-US" b="1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5677" y="254939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-1.11x10</a:t>
            </a:r>
            <a:r>
              <a:rPr lang="en-US" b="1" baseline="30000" dirty="0">
                <a:solidFill>
                  <a:srgbClr val="3333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425730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5170" y="0"/>
            <a:ext cx="0" cy="685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130426" y="3140968"/>
            <a:ext cx="9073008" cy="230425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ja-JP" altLang="en-US" sz="3000" b="1" baseline="0" dirty="0">
                <a:latin typeface="Candara" panose="020E0502030303020204" pitchFamily="34" charset="0"/>
                <a:ea typeface="Meiryo UI"/>
                <a:cs typeface="Meiryo UI"/>
                <a:sym typeface="Meiryo UI"/>
              </a:defRPr>
            </a:lvl1pPr>
            <a:lvl2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2pPr>
            <a:lvl3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3pPr>
            <a:lvl4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4pPr>
            <a:lvl5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5pPr>
            <a:lvl6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6pPr>
            <a:lvl7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7pPr>
            <a:lvl8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8pPr>
            <a:lvl9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Meiryo UI"/>
                <a:sym typeface="Meiryo UI"/>
              </a:rPr>
              <a:t>Beneficial Observation Rate</a:t>
            </a:r>
          </a:p>
        </p:txBody>
      </p:sp>
    </p:spTree>
    <p:extLst>
      <p:ext uri="{BB962C8B-B14F-4D97-AF65-F5344CB8AC3E}">
        <p14:creationId xmlns:p14="http://schemas.microsoft.com/office/powerpoint/2010/main" val="251207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6657"/>
          <a:stretch/>
        </p:blipFill>
        <p:spPr>
          <a:xfrm>
            <a:off x="1247456" y="692696"/>
            <a:ext cx="7560000" cy="309634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FCST Error Reduction per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</a:t>
            </a:r>
            <a:r>
              <a:rPr lang="en-US" altLang="ja-JP" sz="3200">
                <a:solidFill>
                  <a:prstClr val="white"/>
                </a:solidFill>
                <a:latin typeface="Times New Roman" pitchFamily="18" charset="0"/>
              </a:rPr>
              <a:t>bs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(2014/07/11/00)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9467394">
            <a:off x="7395455" y="2853167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FCST improved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1074380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prstClr val="black"/>
                </a:solidFill>
              </a:rPr>
              <a:t>vs. ERA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9467394">
            <a:off x="7333962" y="1174762"/>
            <a:ext cx="17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FCST degraded</a:t>
            </a:r>
          </a:p>
        </p:txBody>
      </p:sp>
      <p:sp>
        <p:nvSpPr>
          <p:cNvPr id="2" name="テキスト ボックス 1"/>
          <p:cNvSpPr txBox="1"/>
          <p:nvPr/>
        </p:nvSpPr>
        <p:spPr>
          <a:xfrm rot="19644845">
            <a:off x="7698146" y="2101960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FT 06hr</a:t>
            </a:r>
          </a:p>
        </p:txBody>
      </p:sp>
    </p:spTree>
    <p:extLst>
      <p:ext uri="{BB962C8B-B14F-4D97-AF65-F5344CB8AC3E}">
        <p14:creationId xmlns:p14="http://schemas.microsoft.com/office/powerpoint/2010/main" val="150973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6657"/>
          <a:stretch/>
        </p:blipFill>
        <p:spPr>
          <a:xfrm>
            <a:off x="1247456" y="692696"/>
            <a:ext cx="7560000" cy="309634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FCST Error Reduction per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</a:t>
            </a:r>
            <a:r>
              <a:rPr lang="en-US" altLang="ja-JP" sz="3200">
                <a:solidFill>
                  <a:prstClr val="white"/>
                </a:solidFill>
                <a:latin typeface="Times New Roman" pitchFamily="18" charset="0"/>
              </a:rPr>
              <a:t>bs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(2014/07/11/00)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 b="8879"/>
          <a:stretch/>
        </p:blipFill>
        <p:spPr>
          <a:xfrm>
            <a:off x="1247456" y="3717032"/>
            <a:ext cx="7560000" cy="30243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19467394">
            <a:off x="7395455" y="2853167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FCST improved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467394">
            <a:off x="7428295" y="5865349"/>
            <a:ext cx="18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FCST improved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7463" y="3948063"/>
            <a:ext cx="15760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prstClr val="black"/>
                </a:solidFill>
              </a:rPr>
              <a:t>vs. </a:t>
            </a:r>
          </a:p>
          <a:p>
            <a:pPr algn="ctr">
              <a:defRPr/>
            </a:pPr>
            <a:r>
              <a:rPr lang="en-US" altLang="ja-JP" sz="3200" b="1" dirty="0">
                <a:solidFill>
                  <a:prstClr val="black"/>
                </a:solidFill>
              </a:rPr>
              <a:t>NICAM</a:t>
            </a:r>
          </a:p>
          <a:p>
            <a:pPr algn="ctr">
              <a:defRPr/>
            </a:pPr>
            <a:r>
              <a:rPr lang="en-US" altLang="ja-JP" sz="3200" b="1" dirty="0">
                <a:solidFill>
                  <a:prstClr val="black"/>
                </a:solidFill>
              </a:rPr>
              <a:t>-LETKF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496" y="1074380"/>
            <a:ext cx="176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prstClr val="black"/>
                </a:solidFill>
              </a:rPr>
              <a:t>vs. ERA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9467394">
            <a:off x="7333962" y="1174762"/>
            <a:ext cx="17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FCST degraded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 rot="19467394">
            <a:off x="7333962" y="3841076"/>
            <a:ext cx="1788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FCST degraded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19644845">
            <a:off x="7698146" y="2101960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FT 06hr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 rot="19644845">
            <a:off x="7688822" y="4978775"/>
            <a:ext cx="100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FT 06hr</a:t>
            </a:r>
          </a:p>
        </p:txBody>
      </p:sp>
    </p:spTree>
    <p:extLst>
      <p:ext uri="{BB962C8B-B14F-4D97-AF65-F5344CB8AC3E}">
        <p14:creationId xmlns:p14="http://schemas.microsoft.com/office/powerpoint/2010/main" val="355692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2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星 5 20"/>
          <p:cNvSpPr/>
          <p:nvPr/>
        </p:nvSpPr>
        <p:spPr>
          <a:xfrm>
            <a:off x="3779596" y="3674213"/>
            <a:ext cx="168280" cy="158242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885797">
            <a:off x="3163499" y="26586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AN incr.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By DA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3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4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682409" y="289662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806920" y="3431849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425293" y="3515597"/>
          <a:ext cx="398274" cy="53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5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293" y="3515597"/>
                        <a:ext cx="398274" cy="536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矢印 30"/>
          <p:cNvSpPr/>
          <p:nvPr/>
        </p:nvSpPr>
        <p:spPr>
          <a:xfrm rot="5400000">
            <a:off x="3606958" y="2977822"/>
            <a:ext cx="500081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3357298" y="3118653"/>
          <a:ext cx="421097" cy="5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6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298" y="3118653"/>
                        <a:ext cx="421097" cy="52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フリーフォーム 32"/>
          <p:cNvSpPr/>
          <p:nvPr/>
        </p:nvSpPr>
        <p:spPr>
          <a:xfrm>
            <a:off x="3862198" y="2948303"/>
            <a:ext cx="2870041" cy="559006"/>
          </a:xfrm>
          <a:custGeom>
            <a:avLst/>
            <a:gdLst>
              <a:gd name="connsiteX0" fmla="*/ 0 w 1422400"/>
              <a:gd name="connsiteY0" fmla="*/ 543858 h 559006"/>
              <a:gd name="connsiteX1" fmla="*/ 466165 w 1422400"/>
              <a:gd name="connsiteY1" fmla="*/ 490070 h 559006"/>
              <a:gd name="connsiteX2" fmla="*/ 1422400 w 1422400"/>
              <a:gd name="connsiteY2" fmla="*/ 0 h 5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559006">
                <a:moveTo>
                  <a:pt x="0" y="543858"/>
                </a:moveTo>
                <a:cubicBezTo>
                  <a:pt x="114549" y="562285"/>
                  <a:pt x="229098" y="580713"/>
                  <a:pt x="466165" y="490070"/>
                </a:cubicBezTo>
                <a:cubicBezTo>
                  <a:pt x="703232" y="399427"/>
                  <a:pt x="1062816" y="199713"/>
                  <a:pt x="142240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6156175" y="2465734"/>
          <a:ext cx="486065" cy="56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7" name="Equation" r:id="rId13" imgW="215640" imgH="253800" progId="Equation.DSMT4">
                  <p:embed/>
                </p:oleObj>
              </mc:Choice>
              <mc:Fallback>
                <p:oleObj name="Equation" r:id="rId13" imgW="215640" imgH="253800" progId="Equation.DSMT4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2465734"/>
                        <a:ext cx="486065" cy="56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矢印 34"/>
          <p:cNvSpPr/>
          <p:nvPr/>
        </p:nvSpPr>
        <p:spPr>
          <a:xfrm rot="5400000">
            <a:off x="6152377" y="2159561"/>
            <a:ext cx="1149572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19885797">
            <a:off x="6258691" y="16371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FCST Error 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Reduced by DA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6146ADB3-F338-4A28-9E7A-01755DB6392F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3915737" y="3832455"/>
            <a:ext cx="1205512" cy="125412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7C09A3E-C265-4D80-9C23-2869F4DC10D8}"/>
              </a:ext>
            </a:extLst>
          </p:cNvPr>
          <p:cNvCxnSpPr>
            <a:cxnSpLocks/>
          </p:cNvCxnSpPr>
          <p:nvPr/>
        </p:nvCxnSpPr>
        <p:spPr>
          <a:xfrm flipV="1">
            <a:off x="5097618" y="3754316"/>
            <a:ext cx="1489068" cy="1332262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A19DD09-6D80-48EB-919D-4DBD94F79B0D}"/>
              </a:ext>
            </a:extLst>
          </p:cNvPr>
          <p:cNvSpPr txBox="1"/>
          <p:nvPr/>
        </p:nvSpPr>
        <p:spPr>
          <a:xfrm>
            <a:off x="1253281" y="5158933"/>
            <a:ext cx="7362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FF00FF"/>
                </a:solidFill>
              </a:rPr>
              <a:t>FSO assumes no error correlation</a:t>
            </a:r>
            <a:endParaRPr kumimoji="1" lang="ja-JP" altLang="en-US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Fraction of beneficial observations (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ave.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2014/07)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03467"/>
              </p:ext>
            </p:extLst>
          </p:nvPr>
        </p:nvGraphicFramePr>
        <p:xfrm>
          <a:off x="277484" y="1412775"/>
          <a:ext cx="8614997" cy="288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391">
                  <a:extLst>
                    <a:ext uri="{9D8B030D-6E8A-4147-A177-3AD203B41FA5}">
                      <a16:colId xmlns:a16="http://schemas.microsoft.com/office/drawing/2014/main" val="4235251887"/>
                    </a:ext>
                  </a:extLst>
                </a:gridCol>
                <a:gridCol w="2338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1" dirty="0"/>
                        <a:t>Ref.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Subseq</a:t>
                      </a:r>
                      <a:r>
                        <a:rPr lang="en-US" sz="2400" b="1" dirty="0"/>
                        <a:t>. 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ERA Interim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AMSU-A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FT 06hr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58.8 %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55.4 %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53.1 %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0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FT 12hr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56.1 %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54.2</a:t>
                      </a:r>
                      <a:r>
                        <a:rPr lang="en-US" sz="2400" b="0" baseline="0" dirty="0"/>
                        <a:t> %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53.2 %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261389" y="4941168"/>
            <a:ext cx="8711729" cy="1296144"/>
          </a:xfrm>
          <a:prstGeom prst="roundRect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FSO may overestimate observational impact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with subsequent analyses for verification reference.</a:t>
            </a:r>
          </a:p>
        </p:txBody>
      </p:sp>
      <p:sp>
        <p:nvSpPr>
          <p:cNvPr id="6" name="下矢印 5"/>
          <p:cNvSpPr/>
          <p:nvPr/>
        </p:nvSpPr>
        <p:spPr>
          <a:xfrm>
            <a:off x="3347864" y="3135208"/>
            <a:ext cx="720080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下矢印 7">
            <a:extLst>
              <a:ext uri="{FF2B5EF4-FFF2-40B4-BE49-F238E27FC236}">
                <a16:creationId xmlns:a16="http://schemas.microsoft.com/office/drawing/2014/main" id="{340F0781-7004-46E1-A455-0F07FEB52E13}"/>
              </a:ext>
            </a:extLst>
          </p:cNvPr>
          <p:cNvSpPr/>
          <p:nvPr/>
        </p:nvSpPr>
        <p:spPr>
          <a:xfrm>
            <a:off x="5795798" y="3211408"/>
            <a:ext cx="454297" cy="207640"/>
          </a:xfrm>
          <a:prstGeom prst="downArrow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48E2C7-8749-4E5F-BF25-4F65927B7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1429" r="21907" b="13417"/>
          <a:stretch/>
        </p:blipFill>
        <p:spPr>
          <a:xfrm>
            <a:off x="179512" y="980728"/>
            <a:ext cx="9110482" cy="485703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61990E-2A7E-4061-83AC-35CB843D5F7B}"/>
              </a:ext>
            </a:extLst>
          </p:cNvPr>
          <p:cNvSpPr txBox="1"/>
          <p:nvPr/>
        </p:nvSpPr>
        <p:spPr>
          <a:xfrm>
            <a:off x="251520" y="5859269"/>
            <a:ext cx="4069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i="1" dirty="0">
                <a:solidFill>
                  <a:srgbClr val="FF0000"/>
                </a:solidFill>
              </a:rPr>
              <a:t>● </a:t>
            </a:r>
            <a:r>
              <a:rPr lang="en-US" altLang="ja-JP" sz="2800" b="1" i="1" dirty="0">
                <a:solidFill>
                  <a:srgbClr val="FF0000"/>
                </a:solidFill>
              </a:rPr>
              <a:t>Beneficial observation</a:t>
            </a:r>
          </a:p>
          <a:p>
            <a:r>
              <a:rPr lang="ja-JP" altLang="en-US" sz="2800" b="1" i="1" dirty="0">
                <a:solidFill>
                  <a:srgbClr val="3333FF"/>
                </a:solidFill>
              </a:rPr>
              <a:t>● </a:t>
            </a:r>
            <a:r>
              <a:rPr lang="en-US" altLang="ja-JP" sz="2800" b="1" i="1" dirty="0">
                <a:solidFill>
                  <a:srgbClr val="3333FF"/>
                </a:solidFill>
              </a:rPr>
              <a:t>Detrimental observation</a:t>
            </a:r>
            <a:endParaRPr lang="en-US" sz="2800" b="1" i="1" dirty="0">
              <a:solidFill>
                <a:srgbClr val="3333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3E88CE-8019-4D79-A773-913DB401D120}"/>
              </a:ext>
            </a:extLst>
          </p:cNvPr>
          <p:cNvSpPr txBox="1"/>
          <p:nvPr/>
        </p:nvSpPr>
        <p:spPr>
          <a:xfrm>
            <a:off x="5378471" y="6384109"/>
            <a:ext cx="373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2014/07/11/00UTC; vs. ERA interim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7EDF55-7845-40B3-9D48-9BD5825F9DCA}"/>
              </a:ext>
            </a:extLst>
          </p:cNvPr>
          <p:cNvSpPr txBox="1"/>
          <p:nvPr/>
        </p:nvSpPr>
        <p:spPr>
          <a:xfrm>
            <a:off x="683568" y="128826"/>
            <a:ext cx="7814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/>
              <a:t>Estimated </a:t>
            </a:r>
            <a:r>
              <a:rPr lang="en-US" altLang="ja-JP" sz="4400" dirty="0" err="1"/>
              <a:t>Obs</a:t>
            </a:r>
            <a:r>
              <a:rPr lang="en-US" altLang="ja-JP" sz="4400" dirty="0"/>
              <a:t> Impact by EFSO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3184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5170" y="0"/>
            <a:ext cx="0" cy="685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467544" y="2708920"/>
            <a:ext cx="8229600" cy="1584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ja-JP" altLang="en-US" sz="3000" b="1" baseline="0" dirty="0">
                <a:latin typeface="Candara" panose="020E0502030303020204" pitchFamily="34" charset="0"/>
                <a:ea typeface="Meiryo UI"/>
                <a:cs typeface="Meiryo UI"/>
                <a:sym typeface="Meiryo UI"/>
              </a:defRPr>
            </a:lvl1pPr>
            <a:lvl2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2pPr>
            <a:lvl3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3pPr>
            <a:lvl4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4pPr>
            <a:lvl5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5pPr>
            <a:lvl6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6pPr>
            <a:lvl7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7pPr>
            <a:lvl8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8pPr>
            <a:lvl9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400" kern="0" dirty="0">
                <a:solidFill>
                  <a:sysClr val="windowText" lastClr="000000"/>
                </a:solidFill>
              </a:rPr>
              <a:t>Denying</a:t>
            </a:r>
            <a:r>
              <a:rPr kumimoji="1" lang="en-US" altLang="ja-JP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Meiryo UI"/>
                <a:sym typeface="Meiryo UI"/>
              </a:rPr>
              <a:t> detrimental </a:t>
            </a:r>
            <a:r>
              <a:rPr kumimoji="1" lang="en-US" altLang="ja-JP" sz="5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Meiryo UI"/>
                <a:sym typeface="Meiryo UI"/>
              </a:rPr>
              <a:t>obs</a:t>
            </a:r>
            <a:r>
              <a:rPr kumimoji="1" lang="en-US" altLang="ja-JP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Meiryo UI"/>
                <a:sym typeface="Meiryo UI"/>
              </a:rPr>
              <a:t> with EFSO</a:t>
            </a:r>
            <a:endParaRPr kumimoji="1" lang="en-US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Meiryo UI"/>
              <a:sym typeface="Meiryo UI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DE3C17-5EDB-4F72-8D90-354F876419AC}"/>
              </a:ext>
            </a:extLst>
          </p:cNvPr>
          <p:cNvSpPr txBox="1"/>
          <p:nvPr/>
        </p:nvSpPr>
        <p:spPr>
          <a:xfrm>
            <a:off x="888257" y="5661248"/>
            <a:ext cx="7517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Many thanks: </a:t>
            </a:r>
            <a:r>
              <a:rPr lang="en-US" altLang="ja-JP" sz="2800" dirty="0"/>
              <a:t>Daisuke </a:t>
            </a:r>
            <a:r>
              <a:rPr lang="en-US" altLang="ja-JP" sz="2800" dirty="0" err="1"/>
              <a:t>Hotta</a:t>
            </a:r>
            <a:r>
              <a:rPr lang="en-US" altLang="ja-JP" sz="2800" dirty="0"/>
              <a:t> (JMA),</a:t>
            </a:r>
            <a:r>
              <a:rPr lang="ja-JP" altLang="en-US" sz="2800" dirty="0"/>
              <a:t> </a:t>
            </a:r>
            <a:endParaRPr lang="en-US" altLang="ja-JP" sz="2800" dirty="0"/>
          </a:p>
          <a:p>
            <a:pPr algn="ctr"/>
            <a:r>
              <a:rPr lang="en-US" altLang="ja-JP" sz="2800" dirty="0" err="1"/>
              <a:t>Tse</a:t>
            </a:r>
            <a:r>
              <a:rPr lang="en-US" altLang="ja-JP" sz="2800" dirty="0"/>
              <a:t>-Chun Chen (UMD), Eugenia</a:t>
            </a:r>
            <a:r>
              <a:rPr lang="ja-JP" altLang="en-US" sz="2800" dirty="0"/>
              <a:t> </a:t>
            </a:r>
            <a:r>
              <a:rPr lang="en-US" altLang="ja-JP" sz="2800" dirty="0" err="1"/>
              <a:t>Kalnay</a:t>
            </a:r>
            <a:r>
              <a:rPr lang="ja-JP" altLang="en-US" sz="2800" dirty="0"/>
              <a:t> </a:t>
            </a:r>
            <a:r>
              <a:rPr lang="en-US" altLang="ja-JP" sz="2800" dirty="0"/>
              <a:t>(UMD)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533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EFSO with Lorenz-96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Serial </a:t>
            </a:r>
            <a:r>
              <a:rPr lang="en-US" dirty="0" err="1"/>
              <a:t>EnSRF</a:t>
            </a:r>
            <a:r>
              <a:rPr lang="en-US" dirty="0"/>
              <a:t> (Whitaker and Hamill 2001)</a:t>
            </a:r>
          </a:p>
          <a:p>
            <a:pPr lvl="1"/>
            <a:r>
              <a:rPr lang="en-US" dirty="0"/>
              <a:t>Ensemble size : 8</a:t>
            </a:r>
          </a:p>
          <a:p>
            <a:pPr lvl="1"/>
            <a:r>
              <a:rPr lang="en-US" dirty="0"/>
              <a:t># of observations : 40</a:t>
            </a:r>
          </a:p>
          <a:p>
            <a:pPr lvl="1"/>
            <a:r>
              <a:rPr lang="en-US" dirty="0"/>
              <a:t>Adaptive multiplicative inflation (Miyoshi 2011)</a:t>
            </a:r>
          </a:p>
          <a:p>
            <a:pPr lvl="1"/>
            <a:endParaRPr lang="en-US" dirty="0"/>
          </a:p>
          <a:p>
            <a:r>
              <a:rPr lang="en-US" dirty="0"/>
              <a:t>Assimilation order</a:t>
            </a:r>
          </a:p>
          <a:p>
            <a:pPr marL="457200" lvl="1" indent="0">
              <a:buNone/>
            </a:pPr>
            <a:r>
              <a:rPr lang="en-US" b="1" dirty="0"/>
              <a:t>1. Random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3333FF"/>
                </a:solidFill>
              </a:rPr>
              <a:t>2. From worse to better impacts based on EFSO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3. From better to worse impacts based on EFSO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23906" y="6214482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Kotsuki et al. (2017, MWR); POSTER #8</a:t>
            </a:r>
          </a:p>
        </p:txBody>
      </p:sp>
    </p:spTree>
    <p:extLst>
      <p:ext uri="{BB962C8B-B14F-4D97-AF65-F5344CB8AC3E}">
        <p14:creationId xmlns:p14="http://schemas.microsoft.com/office/powerpoint/2010/main" val="101749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" y="1039291"/>
            <a:ext cx="8572500" cy="4953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 during serial assimilation (</a:t>
            </a:r>
            <a:r>
              <a:rPr kumimoji="1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one case</a:t>
            </a: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707" y="6022851"/>
            <a:ext cx="26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random order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5992291"/>
            <a:ext cx="436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better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worse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worse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better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845519"/>
            <a:ext cx="12859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---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SPRD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2378" y="5445224"/>
            <a:ext cx="56457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5304" y="5445224"/>
            <a:ext cx="6447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6976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" y="1039291"/>
            <a:ext cx="8572500" cy="4953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 during serial assimilation (</a:t>
            </a:r>
            <a:r>
              <a:rPr kumimoji="1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one case</a:t>
            </a:r>
            <a:r>
              <a:rPr kumimoji="1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707" y="6022851"/>
            <a:ext cx="26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random order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5992291"/>
            <a:ext cx="436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better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worse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worse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better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845519"/>
            <a:ext cx="12859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---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SPRD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2378" y="5445224"/>
            <a:ext cx="56457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5304" y="5445224"/>
            <a:ext cx="6447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AN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9BF1D0-E310-4BBC-91E0-B128EEFDD5D7}"/>
              </a:ext>
            </a:extLst>
          </p:cNvPr>
          <p:cNvSpPr txBox="1"/>
          <p:nvPr/>
        </p:nvSpPr>
        <p:spPr>
          <a:xfrm>
            <a:off x="1043608" y="3054556"/>
            <a:ext cx="3645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79646">
                    <a:lumMod val="75000"/>
                  </a:srgbClr>
                </a:solidFill>
              </a:rPr>
              <a:t>Can we stop </a:t>
            </a:r>
          </a:p>
          <a:p>
            <a:pPr algn="ctr"/>
            <a:r>
              <a:rPr lang="en-US" sz="3200" b="1" dirty="0">
                <a:solidFill>
                  <a:srgbClr val="F79646">
                    <a:lumMod val="75000"/>
                  </a:srgbClr>
                </a:solidFill>
              </a:rPr>
              <a:t>assimilating here?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F12695B1-1E92-43B7-B3FD-C1FA19A3B17F}"/>
              </a:ext>
            </a:extLst>
          </p:cNvPr>
          <p:cNvSpPr/>
          <p:nvPr/>
        </p:nvSpPr>
        <p:spPr>
          <a:xfrm rot="4615788">
            <a:off x="4141375" y="3341391"/>
            <a:ext cx="1505632" cy="87620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79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476" y="931776"/>
            <a:ext cx="9322084" cy="58095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Denying detrimental </a:t>
            </a:r>
            <a:r>
              <a:rPr lang="en-US" dirty="0" err="1"/>
              <a:t>obs</a:t>
            </a:r>
            <a:r>
              <a:rPr lang="en-US" dirty="0"/>
              <a:t> w/ EFSO (EFSO-DN) </a:t>
            </a:r>
          </a:p>
          <a:p>
            <a:pPr marL="0" indent="0">
              <a:buNone/>
            </a:pPr>
            <a:r>
              <a:rPr lang="en-US" dirty="0"/>
              <a:t>				(similar to proactive QC)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motivated by </a:t>
            </a:r>
            <a:r>
              <a:rPr lang="en-US" dirty="0" err="1"/>
              <a:t>Hotta</a:t>
            </a:r>
            <a:r>
              <a:rPr lang="en-US" dirty="0"/>
              <a:t> et al. (2017; MWR)</a:t>
            </a:r>
          </a:p>
          <a:p>
            <a:pPr lvl="2"/>
            <a:r>
              <a:rPr lang="en-US" dirty="0"/>
              <a:t>PQC in GFS w/ MODIS winds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works for L96 when denying top 10% bad </a:t>
            </a:r>
            <a:r>
              <a:rPr lang="en-US" dirty="0" err="1"/>
              <a:t>obs</a:t>
            </a:r>
            <a:endParaRPr lang="en-US" dirty="0"/>
          </a:p>
          <a:p>
            <a:pPr lvl="2"/>
            <a:r>
              <a:rPr lang="en-US" dirty="0"/>
              <a:t>Chen et al., personal communications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was not successful for L96 when denying </a:t>
            </a:r>
            <a:r>
              <a:rPr lang="en-US" u="sng" dirty="0"/>
              <a:t>all</a:t>
            </a:r>
            <a:r>
              <a:rPr lang="en-US" dirty="0"/>
              <a:t> bad </a:t>
            </a:r>
            <a:r>
              <a:rPr lang="en-US" dirty="0" err="1"/>
              <a:t>obs</a:t>
            </a:r>
            <a:endParaRPr lang="en-US" dirty="0"/>
          </a:p>
          <a:p>
            <a:pPr lvl="2"/>
            <a:r>
              <a:rPr lang="en-US" dirty="0"/>
              <a:t>Our study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100" dirty="0">
                <a:solidFill>
                  <a:prstClr val="white"/>
                </a:solidFill>
              </a:rPr>
              <a:t>Quick Review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41E1E7-73BF-4620-86FD-FCDDC10949DE}"/>
              </a:ext>
            </a:extLst>
          </p:cNvPr>
          <p:cNvSpPr txBox="1"/>
          <p:nvPr/>
        </p:nvSpPr>
        <p:spPr>
          <a:xfrm>
            <a:off x="1222349" y="1988840"/>
            <a:ext cx="668253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/>
              <a:t>Two kinds of detrimental </a:t>
            </a:r>
            <a:r>
              <a:rPr kumimoji="1" lang="en-US" altLang="ja-JP" sz="2800" dirty="0" err="1"/>
              <a:t>obs</a:t>
            </a:r>
            <a:endParaRPr kumimoji="1" lang="en-US" altLang="ja-JP" sz="2800" dirty="0"/>
          </a:p>
          <a:p>
            <a:r>
              <a:rPr kumimoji="1" lang="ja-JP" altLang="en-US" sz="2400" dirty="0"/>
              <a:t>　・ </a:t>
            </a:r>
            <a:r>
              <a:rPr kumimoji="1" lang="en-US" altLang="ja-JP" sz="2400" dirty="0"/>
              <a:t>flawed (e.g. biased, w/ non-Gaussian error)</a:t>
            </a:r>
          </a:p>
          <a:p>
            <a:r>
              <a:rPr lang="ja-JP" altLang="en-US" sz="2400" dirty="0"/>
              <a:t>　・ </a:t>
            </a:r>
            <a:r>
              <a:rPr lang="en-US" altLang="ja-JP" sz="2400" b="1" u="sng" dirty="0"/>
              <a:t>unflawed</a:t>
            </a:r>
            <a:endParaRPr kumimoji="1"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01010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Filter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1376" y="908720"/>
            <a:ext cx="158417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Filter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1158528" y="64869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乗算記号 19"/>
          <p:cNvSpPr/>
          <p:nvPr/>
        </p:nvSpPr>
        <p:spPr>
          <a:xfrm>
            <a:off x="4356391" y="6417633"/>
            <a:ext cx="360040" cy="360040"/>
          </a:xfrm>
          <a:prstGeom prst="mathMultiply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星 5 20"/>
          <p:cNvSpPr/>
          <p:nvPr/>
        </p:nvSpPr>
        <p:spPr>
          <a:xfrm>
            <a:off x="7919393" y="6435022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3555" y="635732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: FG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0080" y="6344266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3333FF"/>
                </a:solidFill>
              </a:rPr>
              <a:t>: OB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08585" y="634076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: AN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6009706" y="980728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996644" y="2181500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5904459" y="1510908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1335" y="2439349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(2) Nonlinear FCST</a:t>
            </a:r>
          </a:p>
        </p:txBody>
      </p:sp>
      <p:sp>
        <p:nvSpPr>
          <p:cNvPr id="30" name="フリーフォーム 29"/>
          <p:cNvSpPr/>
          <p:nvPr/>
        </p:nvSpPr>
        <p:spPr>
          <a:xfrm rot="428387">
            <a:off x="6085612" y="1353707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 flipV="1">
            <a:off x="2411659" y="980728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316709" y="1248870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398597" y="2181500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乗算記号 36"/>
          <p:cNvSpPr/>
          <p:nvPr/>
        </p:nvSpPr>
        <p:spPr>
          <a:xfrm>
            <a:off x="2291674" y="1743007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星 5 37"/>
          <p:cNvSpPr/>
          <p:nvPr/>
        </p:nvSpPr>
        <p:spPr>
          <a:xfrm>
            <a:off x="2306412" y="1510908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62411" y="2444806"/>
            <a:ext cx="271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(1) DA: AN @</a:t>
            </a:r>
            <a:r>
              <a:rPr lang="en-US" sz="2400" b="1" i="1" dirty="0">
                <a:solidFill>
                  <a:prstClr val="black"/>
                </a:solidFill>
              </a:rPr>
              <a:t> t=0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0080" y="180109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93350" y="180913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0" y="630262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2318475" y="2184315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931512" y="218161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68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47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コネクタ 49"/>
          <p:cNvCxnSpPr>
            <a:endCxn id="79" idx="7"/>
          </p:cNvCxnSpPr>
          <p:nvPr/>
        </p:nvCxnSpPr>
        <p:spPr>
          <a:xfrm flipV="1">
            <a:off x="3844633" y="1343557"/>
            <a:ext cx="778422" cy="6918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426325" y="1400416"/>
            <a:ext cx="755894" cy="2263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3109579" y="1594148"/>
            <a:ext cx="796607" cy="4056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Denying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Obs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 w/ EFSO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566" y="908720"/>
            <a:ext cx="2007915" cy="1046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Filter w/</a:t>
            </a:r>
          </a:p>
          <a:p>
            <a:pPr algn="ctr"/>
            <a:r>
              <a:rPr lang="en-US" sz="3000" b="1" dirty="0">
                <a:solidFill>
                  <a:prstClr val="black"/>
                </a:solidFill>
              </a:rPr>
              <a:t>EFSO-DN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1158528" y="64869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乗算記号 19"/>
          <p:cNvSpPr/>
          <p:nvPr/>
        </p:nvSpPr>
        <p:spPr>
          <a:xfrm>
            <a:off x="4356391" y="6417633"/>
            <a:ext cx="360040" cy="360040"/>
          </a:xfrm>
          <a:prstGeom prst="mathMultiply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星 5 20"/>
          <p:cNvSpPr/>
          <p:nvPr/>
        </p:nvSpPr>
        <p:spPr>
          <a:xfrm>
            <a:off x="7919393" y="6435022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3555" y="635732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: FG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0080" y="6344266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3333FF"/>
                </a:solidFill>
              </a:rPr>
              <a:t>: OB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08585" y="634076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: AN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6014420" y="3670951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001358" y="4871723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星 5 27"/>
          <p:cNvSpPr/>
          <p:nvPr/>
        </p:nvSpPr>
        <p:spPr>
          <a:xfrm>
            <a:off x="5909173" y="4201131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 rot="428387">
            <a:off x="6090326" y="4043930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 flipV="1">
            <a:off x="2416373" y="3670951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2321423" y="3939093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403311" y="4871723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乗算記号 36"/>
          <p:cNvSpPr/>
          <p:nvPr/>
        </p:nvSpPr>
        <p:spPr>
          <a:xfrm>
            <a:off x="2296388" y="4433230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星 5 37"/>
          <p:cNvSpPr/>
          <p:nvPr/>
        </p:nvSpPr>
        <p:spPr>
          <a:xfrm>
            <a:off x="2311126" y="4201131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51094" y="5178861"/>
            <a:ext cx="389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(3) Deny detrimental OBS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      &amp; DA: AN @ </a:t>
            </a:r>
            <a:r>
              <a:rPr lang="en-US" sz="2400" b="1" i="1" dirty="0">
                <a:solidFill>
                  <a:prstClr val="black"/>
                </a:solidFill>
              </a:rPr>
              <a:t>t=0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39737" y="178587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98064" y="449936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0" y="630262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4519230" y="1237986"/>
            <a:ext cx="91875" cy="91272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H="1" flipV="1">
            <a:off x="2414020" y="969845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2319070" y="1237987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2400958" y="2170617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乗算記号 64"/>
          <p:cNvSpPr/>
          <p:nvPr/>
        </p:nvSpPr>
        <p:spPr>
          <a:xfrm>
            <a:off x="2294035" y="1732124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星 5 66"/>
          <p:cNvSpPr/>
          <p:nvPr/>
        </p:nvSpPr>
        <p:spPr>
          <a:xfrm>
            <a:off x="2308773" y="1500025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乗算記号 67"/>
          <p:cNvSpPr/>
          <p:nvPr/>
        </p:nvSpPr>
        <p:spPr>
          <a:xfrm>
            <a:off x="2989520" y="1643932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乗算記号 68"/>
          <p:cNvSpPr/>
          <p:nvPr/>
        </p:nvSpPr>
        <p:spPr>
          <a:xfrm>
            <a:off x="3713913" y="1480432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乗算記号 69"/>
          <p:cNvSpPr/>
          <p:nvPr/>
        </p:nvSpPr>
        <p:spPr>
          <a:xfrm>
            <a:off x="4439387" y="1719696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139432" y="2472878"/>
            <a:ext cx="299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(1) DA-cycle by </a:t>
            </a:r>
            <a:r>
              <a:rPr lang="en-US" sz="2400" b="1" i="1" dirty="0">
                <a:solidFill>
                  <a:prstClr val="black"/>
                </a:solidFill>
              </a:rPr>
              <a:t>t=T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643735" y="1371496"/>
            <a:ext cx="103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Reference 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73" name="星 5 72"/>
          <p:cNvSpPr/>
          <p:nvPr/>
        </p:nvSpPr>
        <p:spPr>
          <a:xfrm>
            <a:off x="3021761" y="1495308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星 5 73"/>
          <p:cNvSpPr/>
          <p:nvPr/>
        </p:nvSpPr>
        <p:spPr>
          <a:xfrm>
            <a:off x="3744736" y="1657961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星 5 74"/>
          <p:cNvSpPr/>
          <p:nvPr/>
        </p:nvSpPr>
        <p:spPr>
          <a:xfrm>
            <a:off x="4457167" y="1544144"/>
            <a:ext cx="216000" cy="21046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3037351" y="1371857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764562" y="1905769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4478187" y="1321529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240137" y="1801285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8119630" y="1253393"/>
            <a:ext cx="91875" cy="91272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5999799" y="985252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円/楕円 84"/>
          <p:cNvSpPr/>
          <p:nvPr/>
        </p:nvSpPr>
        <p:spPr>
          <a:xfrm>
            <a:off x="5919470" y="1253394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6001358" y="2186024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乗算記号 86"/>
          <p:cNvSpPr/>
          <p:nvPr/>
        </p:nvSpPr>
        <p:spPr>
          <a:xfrm>
            <a:off x="5894435" y="1747531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星 5 87"/>
          <p:cNvSpPr/>
          <p:nvPr/>
        </p:nvSpPr>
        <p:spPr>
          <a:xfrm>
            <a:off x="5909173" y="1515432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674198" y="2467518"/>
            <a:ext cx="30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(2) </a:t>
            </a:r>
            <a:r>
              <a:rPr lang="en-US" sz="2400" b="1" dirty="0">
                <a:solidFill>
                  <a:srgbClr val="FF00FF"/>
                </a:solidFill>
              </a:rPr>
              <a:t>EFSO</a:t>
            </a:r>
            <a:r>
              <a:rPr lang="en-US" sz="2400" b="1" dirty="0">
                <a:solidFill>
                  <a:prstClr val="black"/>
                </a:solidFill>
              </a:rPr>
              <a:t> to evaluate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OBS at </a:t>
            </a:r>
            <a:r>
              <a:rPr lang="en-US" sz="2400" b="1" i="1" dirty="0">
                <a:solidFill>
                  <a:prstClr val="black"/>
                </a:solidFill>
              </a:rPr>
              <a:t>t=0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509015" y="884434"/>
            <a:ext cx="76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Target </a:t>
            </a:r>
          </a:p>
          <a:p>
            <a:pPr algn="ctr"/>
            <a:r>
              <a:rPr lang="en-US" sz="1400" b="1" i="1" dirty="0">
                <a:solidFill>
                  <a:srgbClr val="00B050"/>
                </a:solidFill>
              </a:rPr>
              <a:t>AN</a:t>
            </a:r>
          </a:p>
        </p:txBody>
      </p:sp>
      <p:sp>
        <p:nvSpPr>
          <p:cNvPr id="96" name="星 5 95"/>
          <p:cNvSpPr/>
          <p:nvPr/>
        </p:nvSpPr>
        <p:spPr>
          <a:xfrm>
            <a:off x="8057567" y="1559551"/>
            <a:ext cx="216000" cy="21046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318475" y="2184315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414346" y="218748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937542" y="22055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8033413" y="2208761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04" name="フリーフォーム 103"/>
          <p:cNvSpPr/>
          <p:nvPr/>
        </p:nvSpPr>
        <p:spPr>
          <a:xfrm rot="428387">
            <a:off x="6069135" y="1367718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フリーフォーム 104"/>
          <p:cNvSpPr/>
          <p:nvPr/>
        </p:nvSpPr>
        <p:spPr>
          <a:xfrm rot="428387">
            <a:off x="6074814" y="1043120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320159" y="4869765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4416030" y="487293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933305" y="4858951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730420" y="5164829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(4) Nonlinear FCST</a:t>
            </a:r>
          </a:p>
        </p:txBody>
      </p:sp>
      <p:cxnSp>
        <p:nvCxnSpPr>
          <p:cNvPr id="111" name="直線矢印コネクタ 110"/>
          <p:cNvCxnSpPr>
            <a:stCxn id="83" idx="1"/>
          </p:cNvCxnSpPr>
          <p:nvPr/>
        </p:nvCxnSpPr>
        <p:spPr>
          <a:xfrm flipH="1">
            <a:off x="6096282" y="1709757"/>
            <a:ext cx="2023348" cy="165207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5" grpId="0" animBg="1"/>
      <p:bldP spid="37" grpId="0" animBg="1"/>
      <p:bldP spid="38" grpId="0" animBg="1"/>
      <p:bldP spid="44" grpId="0"/>
      <p:bldP spid="47" grpId="0"/>
      <p:bldP spid="80" grpId="0"/>
      <p:bldP spid="83" grpId="0" animBg="1"/>
      <p:bldP spid="85" grpId="0" animBg="1"/>
      <p:bldP spid="87" grpId="0" animBg="1"/>
      <p:bldP spid="88" grpId="0" animBg="1"/>
      <p:bldP spid="92" grpId="0"/>
      <p:bldP spid="93" grpId="0"/>
      <p:bldP spid="96" grpId="0" animBg="1"/>
      <p:bldP spid="102" grpId="0"/>
      <p:bldP spid="103" grpId="0"/>
      <p:bldP spid="104" grpId="0" animBg="1"/>
      <p:bldP spid="105" grpId="0" animBg="1"/>
      <p:bldP spid="106" grpId="0"/>
      <p:bldP spid="107" grpId="0"/>
      <p:bldP spid="109" grpId="0"/>
      <p:bldP spid="1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Smoother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37914" y="3913165"/>
            <a:ext cx="2138821" cy="91272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 rot="428387">
            <a:off x="2454998" y="4016246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2425368" y="3645024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2330418" y="3913166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412306" y="4845796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/>
          <p:cNvSpPr/>
          <p:nvPr/>
        </p:nvSpPr>
        <p:spPr>
          <a:xfrm>
            <a:off x="2305383" y="4407303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星 5 12"/>
          <p:cNvSpPr/>
          <p:nvPr/>
        </p:nvSpPr>
        <p:spPr>
          <a:xfrm>
            <a:off x="2320121" y="4175204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乗算記号 13"/>
          <p:cNvSpPr/>
          <p:nvPr/>
        </p:nvSpPr>
        <p:spPr>
          <a:xfrm>
            <a:off x="3009604" y="4182302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乗算記号 14"/>
          <p:cNvSpPr/>
          <p:nvPr/>
        </p:nvSpPr>
        <p:spPr>
          <a:xfrm>
            <a:off x="3725261" y="4254795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乗算記号 15"/>
          <p:cNvSpPr/>
          <p:nvPr/>
        </p:nvSpPr>
        <p:spPr>
          <a:xfrm>
            <a:off x="4450735" y="4394875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019084" y="4644077"/>
            <a:ext cx="322807" cy="253233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4833" y="4584186"/>
            <a:ext cx="195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3333FF"/>
                </a:solidFill>
              </a:rPr>
              <a:t>※ should be excluded</a:t>
            </a:r>
          </a:p>
          <a:p>
            <a:pPr algn="ctr"/>
            <a:r>
              <a:rPr lang="en-US" altLang="ja-JP" sz="1400" dirty="0">
                <a:solidFill>
                  <a:srgbClr val="3333FF"/>
                </a:solidFill>
              </a:rPr>
              <a:t> for smoother cycles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158528" y="6486908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乗算記号 19"/>
          <p:cNvSpPr/>
          <p:nvPr/>
        </p:nvSpPr>
        <p:spPr>
          <a:xfrm>
            <a:off x="4356391" y="6417633"/>
            <a:ext cx="360040" cy="360040"/>
          </a:xfrm>
          <a:prstGeom prst="mathMultiply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星 5 20"/>
          <p:cNvSpPr/>
          <p:nvPr/>
        </p:nvSpPr>
        <p:spPr>
          <a:xfrm>
            <a:off x="7919393" y="6435022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03555" y="635732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: FG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80080" y="6344266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3333FF"/>
                </a:solidFill>
              </a:rPr>
              <a:t>: OB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208585" y="6340767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: AN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55234" y="362231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B050"/>
                </a:solidFill>
              </a:rPr>
              <a:t>time window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3254" y="2780928"/>
            <a:ext cx="253665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Smoother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645064" y="4461271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67642" y="5154732"/>
            <a:ext cx="2828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Tx/>
              <a:buAutoNum type="arabicParenBoth"/>
            </a:pPr>
            <a:r>
              <a:rPr lang="en-US" sz="2400" b="1" dirty="0">
                <a:solidFill>
                  <a:prstClr val="black"/>
                </a:solidFill>
              </a:rPr>
              <a:t>DA: AN @</a:t>
            </a:r>
            <a:r>
              <a:rPr lang="en-US" sz="2400" b="1" i="1" dirty="0">
                <a:solidFill>
                  <a:prstClr val="black"/>
                </a:solidFill>
              </a:rPr>
              <a:t> t=0</a:t>
            </a:r>
          </a:p>
          <a:p>
            <a:pPr algn="ctr"/>
            <a:r>
              <a:rPr lang="en-US" sz="2400" b="1" i="1" dirty="0">
                <a:solidFill>
                  <a:prstClr val="black"/>
                </a:solidFill>
              </a:rPr>
              <a:t>w/ OBS in window</a:t>
            </a:r>
          </a:p>
        </p:txBody>
      </p:sp>
      <p:cxnSp>
        <p:nvCxnSpPr>
          <p:cNvPr id="51" name="直線矢印コネクタ 50"/>
          <p:cNvCxnSpPr/>
          <p:nvPr/>
        </p:nvCxnSpPr>
        <p:spPr>
          <a:xfrm flipH="1" flipV="1">
            <a:off x="6016582" y="3650257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6003520" y="4851029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星 5 52"/>
          <p:cNvSpPr/>
          <p:nvPr/>
        </p:nvSpPr>
        <p:spPr>
          <a:xfrm>
            <a:off x="5911335" y="4180437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48206" y="5165541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(2) Nonlinear FCST</a:t>
            </a:r>
          </a:p>
        </p:txBody>
      </p:sp>
      <p:sp>
        <p:nvSpPr>
          <p:cNvPr id="55" name="フリーフォーム 54"/>
          <p:cNvSpPr/>
          <p:nvPr/>
        </p:nvSpPr>
        <p:spPr>
          <a:xfrm rot="428387">
            <a:off x="6092488" y="4023236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300226" y="44786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0" y="630262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63" idx="2"/>
          </p:cNvCxnSpPr>
          <p:nvPr/>
        </p:nvCxnSpPr>
        <p:spPr>
          <a:xfrm flipH="1">
            <a:off x="5004623" y="3407443"/>
            <a:ext cx="1881406" cy="685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801437" y="2884223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>
                <a:solidFill>
                  <a:srgbClr val="FF0000"/>
                </a:solidFill>
              </a:rPr>
              <a:t>※ different due to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          model nonlinearity</a:t>
            </a:r>
          </a:p>
        </p:txBody>
      </p:sp>
      <p:cxnSp>
        <p:nvCxnSpPr>
          <p:cNvPr id="66" name="直線矢印コネクタ 65"/>
          <p:cNvCxnSpPr>
            <a:stCxn id="63" idx="2"/>
          </p:cNvCxnSpPr>
          <p:nvPr/>
        </p:nvCxnSpPr>
        <p:spPr>
          <a:xfrm flipH="1">
            <a:off x="6731105" y="3407443"/>
            <a:ext cx="154924" cy="688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2328515" y="4851489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941552" y="484879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467128" y="485221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5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6679" y="939919"/>
            <a:ext cx="8640960" cy="1643134"/>
          </a:xfrm>
        </p:spPr>
        <p:txBody>
          <a:bodyPr>
            <a:normAutofit/>
          </a:bodyPr>
          <a:lstStyle/>
          <a:p>
            <a:r>
              <a:rPr lang="en-US" dirty="0"/>
              <a:t>EFSO-DN uses future </a:t>
            </a:r>
            <a:r>
              <a:rPr lang="en-US" dirty="0" err="1"/>
              <a:t>obs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considered as a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smoother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31" grpId="0"/>
      <p:bldP spid="46" grpId="0" animBg="1"/>
      <p:bldP spid="48" grpId="0"/>
      <p:bldP spid="49" grpId="0"/>
      <p:bldP spid="53" grpId="0" animBg="1"/>
      <p:bldP spid="54" grpId="0"/>
      <p:bldP spid="55" grpId="0" animBg="1"/>
      <p:bldP spid="56" grpId="0"/>
      <p:bldP spid="63" grpId="0"/>
      <p:bldP spid="70" grpId="0"/>
      <p:bldP spid="71" grpId="0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785" y="1017427"/>
            <a:ext cx="8640960" cy="2886644"/>
          </a:xfrm>
        </p:spPr>
        <p:txBody>
          <a:bodyPr>
            <a:normAutofit/>
          </a:bodyPr>
          <a:lstStyle/>
          <a:p>
            <a:r>
              <a:rPr lang="en-US" dirty="0"/>
              <a:t>When denying all bad </a:t>
            </a:r>
            <a:r>
              <a:rPr lang="en-US" dirty="0" err="1"/>
              <a:t>obs</a:t>
            </a:r>
            <a:r>
              <a:rPr lang="en-US" dirty="0"/>
              <a:t> (in our L96 study)</a:t>
            </a:r>
          </a:p>
          <a:p>
            <a:pPr lvl="1"/>
            <a:r>
              <a:rPr lang="en-US" dirty="0"/>
              <a:t>DA cycle was not successful</a:t>
            </a:r>
          </a:p>
          <a:p>
            <a:pPr lvl="4"/>
            <a:endParaRPr lang="en-US" dirty="0"/>
          </a:p>
          <a:p>
            <a:r>
              <a:rPr lang="en-US" dirty="0"/>
              <a:t>This study conducts </a:t>
            </a:r>
            <a:r>
              <a:rPr lang="en-US" u="sng" dirty="0"/>
              <a:t>non-cycled experiments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100" dirty="0">
                <a:solidFill>
                  <a:prstClr val="white"/>
                </a:solidFill>
              </a:rPr>
              <a:t>Motivation</a:t>
            </a:r>
          </a:p>
        </p:txBody>
      </p:sp>
      <p:cxnSp>
        <p:nvCxnSpPr>
          <p:cNvPr id="5" name="カギ線コネクタ 4"/>
          <p:cNvCxnSpPr/>
          <p:nvPr/>
        </p:nvCxnSpPr>
        <p:spPr>
          <a:xfrm>
            <a:off x="1681886" y="4254128"/>
            <a:ext cx="723343" cy="311715"/>
          </a:xfrm>
          <a:prstGeom prst="bentConnector3">
            <a:avLst>
              <a:gd name="adj1" fmla="val 3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カギ線コネクタ 5"/>
          <p:cNvCxnSpPr/>
          <p:nvPr/>
        </p:nvCxnSpPr>
        <p:spPr>
          <a:xfrm>
            <a:off x="3131840" y="4254702"/>
            <a:ext cx="723343" cy="311715"/>
          </a:xfrm>
          <a:prstGeom prst="bentConnector3">
            <a:avLst>
              <a:gd name="adj1" fmla="val 3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カギ線コネクタ 6"/>
          <p:cNvCxnSpPr/>
          <p:nvPr/>
        </p:nvCxnSpPr>
        <p:spPr>
          <a:xfrm>
            <a:off x="4568737" y="4248171"/>
            <a:ext cx="723343" cy="311715"/>
          </a:xfrm>
          <a:prstGeom prst="bentConnector3">
            <a:avLst>
              <a:gd name="adj1" fmla="val 3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カギ線コネクタ 7"/>
          <p:cNvCxnSpPr/>
          <p:nvPr/>
        </p:nvCxnSpPr>
        <p:spPr>
          <a:xfrm>
            <a:off x="6008897" y="4248171"/>
            <a:ext cx="723343" cy="311715"/>
          </a:xfrm>
          <a:prstGeom prst="bentConnector3">
            <a:avLst>
              <a:gd name="adj1" fmla="val 3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カギ線コネクタ 8"/>
          <p:cNvCxnSpPr/>
          <p:nvPr/>
        </p:nvCxnSpPr>
        <p:spPr>
          <a:xfrm>
            <a:off x="7455588" y="4241640"/>
            <a:ext cx="723343" cy="311715"/>
          </a:xfrm>
          <a:prstGeom prst="bentConnector3">
            <a:avLst>
              <a:gd name="adj1" fmla="val 33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51520" y="4058438"/>
            <a:ext cx="87129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08916" y="3356992"/>
            <a:ext cx="183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LETKF cycle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266163" y="3806410"/>
            <a:ext cx="8445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2713021" y="3803061"/>
            <a:ext cx="8445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4153014" y="3809592"/>
            <a:ext cx="8445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5586643" y="3809592"/>
            <a:ext cx="8445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7026803" y="3809592"/>
            <a:ext cx="8445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4655170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DA &amp; FCST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4672" y="4648472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DA &amp; FCST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0486" y="4651031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DA &amp; FCST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94860" y="4647059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DA &amp; FCST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59830" y="4647059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DA &amp; FCST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6978"/>
              </p:ext>
            </p:extLst>
          </p:nvPr>
        </p:nvGraphicFramePr>
        <p:xfrm>
          <a:off x="299458" y="5424496"/>
          <a:ext cx="8617092" cy="131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53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DA methods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NoDA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LETKF</a:t>
                      </a:r>
                    </a:p>
                    <a:p>
                      <a:pPr algn="ctr"/>
                      <a:r>
                        <a:rPr lang="en-US" sz="2000" b="1" dirty="0"/>
                        <a:t>(Filter)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LETKF-DN</a:t>
                      </a:r>
                    </a:p>
                    <a:p>
                      <a:pPr algn="ctr"/>
                      <a:r>
                        <a:rPr lang="en-US" sz="2000" b="1" dirty="0"/>
                        <a:t>(w/ EFSO-DN)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LETKS</a:t>
                      </a:r>
                    </a:p>
                    <a:p>
                      <a:pPr algn="ctr"/>
                      <a:r>
                        <a:rPr lang="en-US" sz="2000" b="1" dirty="0"/>
                        <a:t>(Smoother)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Non-cycled Experiments w/ L96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6255"/>
              </p:ext>
            </p:extLst>
          </p:nvPr>
        </p:nvGraphicFramePr>
        <p:xfrm>
          <a:off x="263454" y="1867142"/>
          <a:ext cx="8701034" cy="329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0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Experimental</a:t>
                      </a:r>
                      <a:r>
                        <a:rPr lang="en-US" sz="2800" baseline="0" dirty="0"/>
                        <a:t> setting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1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 Ensemble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1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# Observation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1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Localization 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 grids </a:t>
                      </a:r>
                      <a:r>
                        <a:rPr lang="en-US" sz="1800" dirty="0"/>
                        <a:t>(manually tuned)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1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Advection of localization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 grids</a:t>
                      </a:r>
                      <a:r>
                        <a:rPr lang="en-US" sz="2800" baseline="0" dirty="0"/>
                        <a:t> / day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baseline="0" dirty="0" err="1"/>
                        <a:t>Kalnay</a:t>
                      </a:r>
                      <a:r>
                        <a:rPr lang="en-US" sz="1800" baseline="0" dirty="0"/>
                        <a:t> et al. 2012)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81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Outline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4659" y="2276872"/>
            <a:ext cx="8579296" cy="3888432"/>
          </a:xfrm>
        </p:spPr>
        <p:txBody>
          <a:bodyPr>
            <a:normAutofit/>
          </a:bodyPr>
          <a:lstStyle/>
          <a:p>
            <a:r>
              <a:rPr lang="en-US" sz="3600" dirty="0"/>
              <a:t>EFSO with NICAM-LETKF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Denying detrimental </a:t>
            </a:r>
            <a:r>
              <a:rPr lang="en-US" sz="3600" dirty="0" err="1"/>
              <a:t>obs</a:t>
            </a:r>
            <a:r>
              <a:rPr lang="en-US" sz="3600" dirty="0"/>
              <a:t> w/ EFSO (L96)</a:t>
            </a:r>
          </a:p>
        </p:txBody>
      </p:sp>
    </p:spTree>
    <p:extLst>
      <p:ext uri="{BB962C8B-B14F-4D97-AF65-F5344CB8AC3E}">
        <p14:creationId xmlns:p14="http://schemas.microsoft.com/office/powerpoint/2010/main" val="315544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00076" y="671444"/>
            <a:ext cx="7920000" cy="4248472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1721608" y="5472273"/>
            <a:ext cx="637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1721608" y="5820968"/>
            <a:ext cx="63720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1721608" y="6181008"/>
            <a:ext cx="6372000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1721608" y="6541048"/>
            <a:ext cx="637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星 5 26"/>
          <p:cNvSpPr/>
          <p:nvPr/>
        </p:nvSpPr>
        <p:spPr>
          <a:xfrm>
            <a:off x="1602568" y="5361953"/>
            <a:ext cx="180000" cy="18000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星 5 27"/>
          <p:cNvSpPr/>
          <p:nvPr/>
        </p:nvSpPr>
        <p:spPr>
          <a:xfrm>
            <a:off x="1602568" y="5712976"/>
            <a:ext cx="180000" cy="180000"/>
          </a:xfrm>
          <a:prstGeom prst="star5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星 5 28"/>
          <p:cNvSpPr/>
          <p:nvPr/>
        </p:nvSpPr>
        <p:spPr>
          <a:xfrm>
            <a:off x="1602568" y="6073016"/>
            <a:ext cx="180000" cy="180000"/>
          </a:xfrm>
          <a:prstGeom prst="star5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1602568" y="6417352"/>
            <a:ext cx="180000" cy="180000"/>
          </a:xfrm>
          <a:prstGeom prst="star5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An Example :: LETKF w/wo EFSO-DN (1 step </a:t>
            </a:r>
            <a:r>
              <a:rPr lang="ja-JP" altLang="en-US" sz="3200" dirty="0">
                <a:solidFill>
                  <a:prstClr val="white"/>
                </a:solidFill>
                <a:latin typeface="Times New Roman" pitchFamily="18" charset="0"/>
              </a:rPr>
              <a:t>≈ 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6h)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7342" y="5456303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EFSO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17500" y="5868299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EFSO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92774" y="6239122"/>
            <a:ext cx="73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EFSO</a:t>
            </a: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1756600" y="5721753"/>
            <a:ext cx="630416" cy="75702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endCxn id="29" idx="4"/>
          </p:cNvCxnSpPr>
          <p:nvPr/>
        </p:nvCxnSpPr>
        <p:spPr>
          <a:xfrm flipH="1">
            <a:off x="1782568" y="6067274"/>
            <a:ext cx="1484880" cy="74496"/>
          </a:xfrm>
          <a:prstGeom prst="straightConnector1">
            <a:avLst/>
          </a:prstGeom>
          <a:ln>
            <a:solidFill>
              <a:srgbClr val="3333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endCxn id="30" idx="4"/>
          </p:cNvCxnSpPr>
          <p:nvPr/>
        </p:nvCxnSpPr>
        <p:spPr>
          <a:xfrm flipH="1">
            <a:off x="1782568" y="6391575"/>
            <a:ext cx="2277741" cy="9453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229192" y="5122666"/>
            <a:ext cx="83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LETKF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297143" y="5481533"/>
            <a:ext cx="27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LETKF-DN (EFSO@FT08)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298811" y="5840368"/>
            <a:ext cx="27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LETKF-DN (EFSO@FT16)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304177" y="6205620"/>
            <a:ext cx="279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LETKF-DN (EFSO@FT24)</a:t>
            </a:r>
          </a:p>
        </p:txBody>
      </p:sp>
      <p:sp>
        <p:nvSpPr>
          <p:cNvPr id="55" name="下矢印 54"/>
          <p:cNvSpPr/>
          <p:nvPr/>
        </p:nvSpPr>
        <p:spPr>
          <a:xfrm rot="19706730">
            <a:off x="5335751" y="2298279"/>
            <a:ext cx="683568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76632" y="1456637"/>
            <a:ext cx="355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FF"/>
                </a:solidFill>
              </a:rPr>
              <a:t>Improved up to</a:t>
            </a:r>
          </a:p>
          <a:p>
            <a:pPr algn="ctr"/>
            <a:r>
              <a:rPr lang="en-US" sz="2400" b="1" i="1" dirty="0">
                <a:solidFill>
                  <a:srgbClr val="FF00FF"/>
                </a:solidFill>
              </a:rPr>
              <a:t> FT 40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22520" y="4236731"/>
            <a:ext cx="106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ym typeface="Wingdings" panose="05000000000000000000" pitchFamily="2" charset="2"/>
              </a:rPr>
              <a:t> </a:t>
            </a:r>
            <a:r>
              <a:rPr lang="en-US" sz="2800" b="1" i="1" dirty="0"/>
              <a:t>FT</a:t>
            </a:r>
          </a:p>
        </p:txBody>
      </p:sp>
      <p:sp>
        <p:nvSpPr>
          <p:cNvPr id="63" name="星 5 62"/>
          <p:cNvSpPr/>
          <p:nvPr/>
        </p:nvSpPr>
        <p:spPr>
          <a:xfrm>
            <a:off x="2411760" y="5605900"/>
            <a:ext cx="180000" cy="18000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星 5 63"/>
          <p:cNvSpPr/>
          <p:nvPr/>
        </p:nvSpPr>
        <p:spPr>
          <a:xfrm>
            <a:off x="3247492" y="5951396"/>
            <a:ext cx="180000" cy="18000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星 5 64"/>
          <p:cNvSpPr/>
          <p:nvPr/>
        </p:nvSpPr>
        <p:spPr>
          <a:xfrm>
            <a:off x="4081108" y="6288576"/>
            <a:ext cx="180000" cy="18000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FCA800-AAED-4DAF-85EA-0EEB9EE73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85843" r="891" b="709"/>
          <a:stretch/>
        </p:blipFill>
        <p:spPr>
          <a:xfrm>
            <a:off x="1752113" y="3951211"/>
            <a:ext cx="5040000" cy="5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>
            <a:off x="1719288" y="6496830"/>
            <a:ext cx="2520000" cy="0"/>
          </a:xfrm>
          <a:prstGeom prst="line">
            <a:avLst/>
          </a:prstGeom>
          <a:ln w="12700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712888" y="6143526"/>
            <a:ext cx="1692000" cy="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711448" y="5782903"/>
            <a:ext cx="864000" cy="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0"/>
          <a:stretch/>
        </p:blipFill>
        <p:spPr>
          <a:xfrm>
            <a:off x="595285" y="661542"/>
            <a:ext cx="7920000" cy="4224511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1721608" y="5434791"/>
            <a:ext cx="6372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1721608" y="5783486"/>
            <a:ext cx="63720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1721608" y="6143526"/>
            <a:ext cx="6372000" cy="0"/>
          </a:xfrm>
          <a:prstGeom prst="straightConnector1">
            <a:avLst/>
          </a:prstGeom>
          <a:ln w="19050">
            <a:solidFill>
              <a:srgbClr val="3333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1721608" y="6503566"/>
            <a:ext cx="637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星 5 26"/>
          <p:cNvSpPr/>
          <p:nvPr/>
        </p:nvSpPr>
        <p:spPr>
          <a:xfrm>
            <a:off x="1602568" y="5324471"/>
            <a:ext cx="180000" cy="180000"/>
          </a:xfrm>
          <a:prstGeom prst="star5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星 5 27"/>
          <p:cNvSpPr/>
          <p:nvPr/>
        </p:nvSpPr>
        <p:spPr>
          <a:xfrm>
            <a:off x="1602568" y="5675494"/>
            <a:ext cx="180000" cy="180000"/>
          </a:xfrm>
          <a:prstGeom prst="star5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星 5 28"/>
          <p:cNvSpPr/>
          <p:nvPr/>
        </p:nvSpPr>
        <p:spPr>
          <a:xfrm>
            <a:off x="1602568" y="6035534"/>
            <a:ext cx="180000" cy="180000"/>
          </a:xfrm>
          <a:prstGeom prst="star5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星 5 29"/>
          <p:cNvSpPr/>
          <p:nvPr/>
        </p:nvSpPr>
        <p:spPr>
          <a:xfrm>
            <a:off x="1602568" y="6379870"/>
            <a:ext cx="180000" cy="180000"/>
          </a:xfrm>
          <a:prstGeom prst="star5">
            <a:avLst/>
          </a:prstGeom>
          <a:solidFill>
            <a:srgbClr val="FF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An Example :: LETKF vs. LETKS (1 step </a:t>
            </a:r>
            <a:r>
              <a:rPr lang="ja-JP" altLang="en-US" sz="3200" dirty="0">
                <a:solidFill>
                  <a:prstClr val="white"/>
                </a:solidFill>
                <a:latin typeface="Times New Roman" pitchFamily="18" charset="0"/>
              </a:rPr>
              <a:t>≈ </a:t>
            </a:r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6h)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48654" y="5085184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LETKF (no-window)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48654" y="5444051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LETKS (08-window)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851414" y="580288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LETKS (16-window)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857470" y="6168138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LETKS (24-window)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677948" y="5416435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window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61275" y="5790192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3333FF"/>
                </a:solidFill>
              </a:rPr>
              <a:t>window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445457" y="6162978"/>
            <a:ext cx="10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window</a:t>
            </a:r>
          </a:p>
        </p:txBody>
      </p:sp>
      <p:sp>
        <p:nvSpPr>
          <p:cNvPr id="53" name="下矢印 52"/>
          <p:cNvSpPr/>
          <p:nvPr/>
        </p:nvSpPr>
        <p:spPr>
          <a:xfrm rot="12205726">
            <a:off x="5594108" y="3258798"/>
            <a:ext cx="683568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510394" y="3496853"/>
            <a:ext cx="355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FF"/>
                </a:solidFill>
              </a:rPr>
              <a:t>Improved up to FT 44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812360" y="4246891"/>
            <a:ext cx="106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ym typeface="Wingdings" panose="05000000000000000000" pitchFamily="2" charset="2"/>
              </a:rPr>
              <a:t> </a:t>
            </a:r>
            <a:r>
              <a:rPr lang="en-US" sz="2800" b="1" i="1" dirty="0"/>
              <a:t>FT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86000" r="6320" b="800"/>
          <a:stretch/>
        </p:blipFill>
        <p:spPr>
          <a:xfrm>
            <a:off x="1714932" y="4000275"/>
            <a:ext cx="4320000" cy="5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Mean RMSE (average of 1800 cases)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4"/>
          <a:stretch/>
        </p:blipFill>
        <p:spPr>
          <a:xfrm>
            <a:off x="288569" y="832732"/>
            <a:ext cx="8572500" cy="432446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899592" y="5344691"/>
            <a:ext cx="7775128" cy="1181388"/>
          </a:xfrm>
          <a:prstGeom prst="roundRect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</a:rPr>
              <a:t>LETKF-DN </a:t>
            </a:r>
            <a:r>
              <a:rPr lang="ja-JP" altLang="en-US" sz="2800" b="1" dirty="0">
                <a:solidFill>
                  <a:srgbClr val="FF0000"/>
                </a:solidFill>
              </a:rPr>
              <a:t>≤ </a:t>
            </a:r>
            <a:r>
              <a:rPr lang="en-US" altLang="ja-JP" sz="2800" b="1" dirty="0">
                <a:solidFill>
                  <a:srgbClr val="FF0000"/>
                </a:solidFill>
              </a:rPr>
              <a:t>LETKF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</a:rPr>
              <a:t>LETKS </a:t>
            </a:r>
            <a:r>
              <a:rPr lang="ja-JP" altLang="en-US" sz="2800" b="1" dirty="0">
                <a:solidFill>
                  <a:srgbClr val="FF0000"/>
                </a:solidFill>
              </a:rPr>
              <a:t>≤ </a:t>
            </a:r>
            <a:r>
              <a:rPr lang="en-US" altLang="ja-JP" sz="2800" b="1" dirty="0">
                <a:solidFill>
                  <a:srgbClr val="FF0000"/>
                </a:solidFill>
              </a:rPr>
              <a:t>LETKF-DN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57845" y="4459043"/>
            <a:ext cx="106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ym typeface="Wingdings" panose="05000000000000000000" pitchFamily="2" charset="2"/>
              </a:rPr>
              <a:t> </a:t>
            </a:r>
            <a:r>
              <a:rPr lang="en-US" sz="2800" b="1" i="1" dirty="0"/>
              <a:t>FT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585580" y="3717032"/>
            <a:ext cx="1807234" cy="1008107"/>
          </a:xfrm>
          <a:prstGeom prst="rect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4EC4F40-3E8B-4693-8F26-BCBEE6DE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81924"/>
          <a:stretch/>
        </p:blipFill>
        <p:spPr>
          <a:xfrm>
            <a:off x="1847271" y="1632918"/>
            <a:ext cx="4320000" cy="6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>
          <a:xfrm>
            <a:off x="286690" y="801836"/>
            <a:ext cx="8572500" cy="472856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Mean RMSE (average of 1800 cases)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57845" y="4459043"/>
            <a:ext cx="106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ym typeface="Wingdings" panose="05000000000000000000" pitchFamily="2" charset="2"/>
              </a:rPr>
              <a:t> </a:t>
            </a:r>
            <a:r>
              <a:rPr lang="en-US" sz="2800" b="1" i="1" dirty="0"/>
              <a:t>FT</a:t>
            </a:r>
          </a:p>
        </p:txBody>
      </p:sp>
      <p:sp>
        <p:nvSpPr>
          <p:cNvPr id="12" name="下矢印 11"/>
          <p:cNvSpPr/>
          <p:nvPr/>
        </p:nvSpPr>
        <p:spPr>
          <a:xfrm>
            <a:off x="1818382" y="3737458"/>
            <a:ext cx="683568" cy="360040"/>
          </a:xfrm>
          <a:prstGeom prst="downArrow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47159" y="3004569"/>
            <a:ext cx="14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EFSO@FT08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is the best</a:t>
            </a:r>
          </a:p>
        </p:txBody>
      </p:sp>
      <p:sp>
        <p:nvSpPr>
          <p:cNvPr id="13" name="下矢印 12"/>
          <p:cNvSpPr/>
          <p:nvPr/>
        </p:nvSpPr>
        <p:spPr>
          <a:xfrm>
            <a:off x="4637030" y="2741515"/>
            <a:ext cx="683568" cy="360040"/>
          </a:xfrm>
          <a:prstGeom prst="downArrow">
            <a:avLst/>
          </a:prstGeom>
          <a:solidFill>
            <a:srgbClr val="66FF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09086" y="2271680"/>
            <a:ext cx="1474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</a:rPr>
              <a:t>EFSO@FT16</a:t>
            </a:r>
          </a:p>
          <a:p>
            <a:pPr algn="ctr"/>
            <a:r>
              <a:rPr lang="en-US" b="1" dirty="0">
                <a:solidFill>
                  <a:srgbClr val="3333FF"/>
                </a:solidFill>
              </a:rPr>
              <a:t>is the best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65449" y="2681403"/>
            <a:ext cx="1474058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EFSO@FT24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is the best</a:t>
            </a:r>
          </a:p>
        </p:txBody>
      </p:sp>
      <p:sp>
        <p:nvSpPr>
          <p:cNvPr id="16" name="下矢印 15"/>
          <p:cNvSpPr/>
          <p:nvPr/>
        </p:nvSpPr>
        <p:spPr>
          <a:xfrm rot="10800000">
            <a:off x="7438252" y="2107274"/>
            <a:ext cx="683568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角丸四角形 17"/>
          <p:cNvSpPr/>
          <p:nvPr/>
        </p:nvSpPr>
        <p:spPr>
          <a:xfrm>
            <a:off x="899592" y="5733521"/>
            <a:ext cx="7775128" cy="805891"/>
          </a:xfrm>
          <a:prstGeom prst="roundRect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LETKF-DN works as designed!!!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890C10D-F191-4140-A60F-415987001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81924"/>
          <a:stretch/>
        </p:blipFill>
        <p:spPr>
          <a:xfrm>
            <a:off x="1847271" y="1598193"/>
            <a:ext cx="4320000" cy="6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1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8A120F-4006-483E-8909-2CB5294A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" y="224519"/>
            <a:ext cx="8064000" cy="56448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 flipV="1">
            <a:off x="1691680" y="1484784"/>
            <a:ext cx="1059344" cy="321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751024" y="1544638"/>
            <a:ext cx="158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LETKF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Mean Analysis RMSE (average of 1800 cases)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7256" y="5445224"/>
            <a:ext cx="8625224" cy="1316682"/>
          </a:xfrm>
          <a:prstGeom prst="roundRect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</a:rPr>
              <a:t>LETKS </a:t>
            </a:r>
            <a:r>
              <a:rPr lang="ja-JP" altLang="en-US" sz="2600" b="1" dirty="0">
                <a:solidFill>
                  <a:srgbClr val="FF0000"/>
                </a:solidFill>
              </a:rPr>
              <a:t>≤ </a:t>
            </a:r>
            <a:r>
              <a:rPr lang="en-US" altLang="ja-JP" sz="2600" b="1" dirty="0">
                <a:solidFill>
                  <a:srgbClr val="FF0000"/>
                </a:solidFill>
              </a:rPr>
              <a:t>LETKF-DN</a:t>
            </a:r>
          </a:p>
          <a:p>
            <a:pPr marL="457200" indent="-457200" algn="ctr">
              <a:buFontTx/>
              <a:buAutoNum type="arabicPeriod"/>
              <a:defRPr/>
            </a:pPr>
            <a:r>
              <a:rPr lang="en-US" altLang="ja-JP" sz="2600" b="1" dirty="0">
                <a:solidFill>
                  <a:srgbClr val="FF0000"/>
                </a:solidFill>
              </a:rPr>
              <a:t>Limitations for window &amp; verification time </a:t>
            </a:r>
          </a:p>
          <a:p>
            <a:pPr algn="ctr">
              <a:defRPr/>
            </a:pPr>
            <a:r>
              <a:rPr lang="en-US" altLang="ja-JP" sz="2600" b="1" dirty="0">
                <a:solidFill>
                  <a:srgbClr val="FF0000"/>
                </a:solidFill>
              </a:rPr>
              <a:t>due to linear error growth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7940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C5F1CE00-AC17-4BF3-A2E5-66136D55D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8840"/>
            <a:ext cx="4500000" cy="315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7097"/>
            <a:ext cx="4500000" cy="3150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Interpretation of EFSO-DN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14693" y="1945410"/>
            <a:ext cx="2138821" cy="91272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フリーフォーム 5"/>
          <p:cNvSpPr/>
          <p:nvPr/>
        </p:nvSpPr>
        <p:spPr>
          <a:xfrm rot="428387">
            <a:off x="1231777" y="2048491"/>
            <a:ext cx="2410042" cy="611390"/>
          </a:xfrm>
          <a:custGeom>
            <a:avLst/>
            <a:gdLst>
              <a:gd name="connsiteX0" fmla="*/ 0 w 2866030"/>
              <a:gd name="connsiteY0" fmla="*/ 627797 h 869564"/>
              <a:gd name="connsiteX1" fmla="*/ 723331 w 2866030"/>
              <a:gd name="connsiteY1" fmla="*/ 395785 h 869564"/>
              <a:gd name="connsiteX2" fmla="*/ 1405719 w 2866030"/>
              <a:gd name="connsiteY2" fmla="*/ 866633 h 869564"/>
              <a:gd name="connsiteX3" fmla="*/ 2320119 w 2866030"/>
              <a:gd name="connsiteY3" fmla="*/ 566382 h 869564"/>
              <a:gd name="connsiteX4" fmla="*/ 2866030 w 2866030"/>
              <a:gd name="connsiteY4" fmla="*/ 0 h 86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030" h="869564">
                <a:moveTo>
                  <a:pt x="0" y="627797"/>
                </a:moveTo>
                <a:cubicBezTo>
                  <a:pt x="244522" y="491888"/>
                  <a:pt x="489044" y="355979"/>
                  <a:pt x="723331" y="395785"/>
                </a:cubicBezTo>
                <a:cubicBezTo>
                  <a:pt x="957618" y="435591"/>
                  <a:pt x="1139588" y="838200"/>
                  <a:pt x="1405719" y="866633"/>
                </a:cubicBezTo>
                <a:cubicBezTo>
                  <a:pt x="1671850" y="895066"/>
                  <a:pt x="2076734" y="710821"/>
                  <a:pt x="2320119" y="566382"/>
                </a:cubicBezTo>
                <a:cubicBezTo>
                  <a:pt x="2563504" y="421943"/>
                  <a:pt x="2714767" y="210971"/>
                  <a:pt x="2866030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1202147" y="1677269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1107197" y="1945411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189085" y="2878041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乗算記号 9"/>
          <p:cNvSpPr/>
          <p:nvPr/>
        </p:nvSpPr>
        <p:spPr>
          <a:xfrm>
            <a:off x="1082162" y="2439548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1096900" y="2207449"/>
            <a:ext cx="216000" cy="21046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乗算記号 11"/>
          <p:cNvSpPr/>
          <p:nvPr/>
        </p:nvSpPr>
        <p:spPr>
          <a:xfrm>
            <a:off x="1786383" y="2214547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乗算記号 12"/>
          <p:cNvSpPr/>
          <p:nvPr/>
        </p:nvSpPr>
        <p:spPr>
          <a:xfrm>
            <a:off x="2502040" y="2287040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乗算記号 13"/>
          <p:cNvSpPr/>
          <p:nvPr/>
        </p:nvSpPr>
        <p:spPr>
          <a:xfrm>
            <a:off x="3227514" y="2427120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2013" y="16545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B050"/>
                </a:solidFill>
              </a:rPr>
              <a:t>time window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616" y="839536"/>
            <a:ext cx="253665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Smoother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21843" y="24935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7942" y="2918905"/>
            <a:ext cx="40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using future </a:t>
            </a:r>
            <a:r>
              <a:rPr lang="en-US" sz="2400" b="1" dirty="0" err="1">
                <a:solidFill>
                  <a:prstClr val="black"/>
                </a:solidFill>
              </a:rPr>
              <a:t>obs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directly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8686" y="3925757"/>
            <a:ext cx="222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Sample: 1800*40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/>
          </p:nvPr>
        </p:nvGraphicFramePr>
        <p:xfrm>
          <a:off x="2853066" y="3948815"/>
          <a:ext cx="1444728" cy="58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0" name="Equation" r:id="rId6" imgW="685800" imgH="279360" progId="Equation.DSMT4">
                  <p:embed/>
                </p:oleObj>
              </mc:Choice>
              <mc:Fallback>
                <p:oleObj name="Equation" r:id="rId6" imgW="685800" imgH="27936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3066" y="3948815"/>
                        <a:ext cx="1444728" cy="58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4993252" y="855989"/>
            <a:ext cx="345641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LETKF-DN</a:t>
            </a:r>
          </a:p>
        </p:txBody>
      </p:sp>
      <p:cxnSp>
        <p:nvCxnSpPr>
          <p:cNvPr id="51" name="直線コネクタ 50"/>
          <p:cNvCxnSpPr>
            <a:endCxn id="70" idx="7"/>
          </p:cNvCxnSpPr>
          <p:nvPr/>
        </p:nvCxnSpPr>
        <p:spPr>
          <a:xfrm flipV="1">
            <a:off x="6837673" y="2038995"/>
            <a:ext cx="778422" cy="6918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5419365" y="2095854"/>
            <a:ext cx="755894" cy="2263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102619" y="2289586"/>
            <a:ext cx="796607" cy="4056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632777" y="24813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7512270" y="1933424"/>
            <a:ext cx="91875" cy="91272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 flipV="1">
            <a:off x="5407060" y="1665283"/>
            <a:ext cx="869" cy="118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5312110" y="1933425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5393998" y="2866055"/>
            <a:ext cx="28871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乗算記号 58"/>
          <p:cNvSpPr/>
          <p:nvPr/>
        </p:nvSpPr>
        <p:spPr>
          <a:xfrm>
            <a:off x="5287075" y="2427562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星 5 59"/>
          <p:cNvSpPr/>
          <p:nvPr/>
        </p:nvSpPr>
        <p:spPr>
          <a:xfrm>
            <a:off x="5301813" y="2195463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乗算記号 60"/>
          <p:cNvSpPr/>
          <p:nvPr/>
        </p:nvSpPr>
        <p:spPr>
          <a:xfrm>
            <a:off x="5982560" y="2339370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乗算記号 61"/>
          <p:cNvSpPr/>
          <p:nvPr/>
        </p:nvSpPr>
        <p:spPr>
          <a:xfrm>
            <a:off x="6706953" y="2175870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乗算記号 62"/>
          <p:cNvSpPr/>
          <p:nvPr/>
        </p:nvSpPr>
        <p:spPr>
          <a:xfrm>
            <a:off x="7432427" y="2415134"/>
            <a:ext cx="252000" cy="252000"/>
          </a:xfrm>
          <a:prstGeom prst="mathMultipl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636775" y="2066934"/>
            <a:ext cx="103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Reference </a:t>
            </a:r>
          </a:p>
          <a:p>
            <a:pPr algn="ctr"/>
            <a:r>
              <a:rPr lang="en-US" sz="1400" b="1" i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65" name="星 5 64"/>
          <p:cNvSpPr/>
          <p:nvPr/>
        </p:nvSpPr>
        <p:spPr>
          <a:xfrm>
            <a:off x="6014801" y="2190746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星 5 65"/>
          <p:cNvSpPr/>
          <p:nvPr/>
        </p:nvSpPr>
        <p:spPr>
          <a:xfrm>
            <a:off x="6737776" y="2353399"/>
            <a:ext cx="216000" cy="21046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星 5 66"/>
          <p:cNvSpPr/>
          <p:nvPr/>
        </p:nvSpPr>
        <p:spPr>
          <a:xfrm>
            <a:off x="7450207" y="2239582"/>
            <a:ext cx="216000" cy="21046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6030391" y="2067295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6757602" y="2601207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7471227" y="2016967"/>
            <a:ext cx="169723" cy="1504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H="1">
            <a:off x="5499259" y="2402080"/>
            <a:ext cx="1939107" cy="15019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4910938" y="2915357"/>
            <a:ext cx="40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using future </a:t>
            </a:r>
            <a:r>
              <a:rPr lang="en-US" sz="2400" b="1" dirty="0" err="1">
                <a:solidFill>
                  <a:prstClr val="black"/>
                </a:solidFill>
              </a:rPr>
              <a:t>obs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srgbClr val="3333FF"/>
                </a:solidFill>
              </a:rPr>
              <a:t>indirectly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065063" y="3972343"/>
            <a:ext cx="222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Sample: 1800*40</a:t>
            </a:r>
          </a:p>
        </p:txBody>
      </p:sp>
      <p:graphicFrame>
        <p:nvGraphicFramePr>
          <p:cNvPr id="74" name="オブジェクト 73"/>
          <p:cNvGraphicFramePr>
            <a:graphicFrameLocks noChangeAspect="1"/>
          </p:cNvGraphicFramePr>
          <p:nvPr>
            <p:extLst/>
          </p:nvPr>
        </p:nvGraphicFramePr>
        <p:xfrm>
          <a:off x="6970121" y="3948814"/>
          <a:ext cx="1444728" cy="58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41" name="Equation" r:id="rId8" imgW="685800" imgH="279360" progId="Equation.DSMT4">
                  <p:embed/>
                </p:oleObj>
              </mc:Choice>
              <mc:Fallback>
                <p:oleObj name="Equation" r:id="rId8" imgW="685800" imgH="279360" progId="Equation.DSMT4">
                  <p:embed/>
                  <p:pic>
                    <p:nvPicPr>
                      <p:cNvPr id="74" name="オブジェクト 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0121" y="3948814"/>
                        <a:ext cx="1444728" cy="58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7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7" grpId="0" animBg="1"/>
      <p:bldP spid="54" grpId="0"/>
      <p:bldP spid="55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/>
      <p:bldP spid="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606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Reasons EFSO-DN did not work for cycled exp.</a:t>
            </a:r>
          </a:p>
          <a:p>
            <a:pPr lvl="1"/>
            <a:r>
              <a:rPr lang="en-US" dirty="0" err="1"/>
              <a:t>Overdispersive</a:t>
            </a:r>
            <a:r>
              <a:rPr lang="en-US" dirty="0"/>
              <a:t> analysis ensemble</a:t>
            </a:r>
          </a:p>
          <a:p>
            <a:pPr lvl="2"/>
            <a:r>
              <a:rPr lang="en-US" dirty="0"/>
              <a:t>More accurate analysis, but larger spread due to fewer </a:t>
            </a:r>
            <a:r>
              <a:rPr lang="en-US" dirty="0" err="1"/>
              <a:t>obs</a:t>
            </a:r>
            <a:endParaRPr lang="en-US" dirty="0"/>
          </a:p>
          <a:p>
            <a:pPr lvl="1"/>
            <a:r>
              <a:rPr lang="en-US" dirty="0"/>
              <a:t>OMB-OMB based adaptive inflation does not work</a:t>
            </a:r>
          </a:p>
          <a:p>
            <a:pPr lvl="2"/>
            <a:r>
              <a:rPr lang="en-US" dirty="0"/>
              <a:t>&lt;</a:t>
            </a:r>
            <a:r>
              <a:rPr lang="en-US" b="1" dirty="0" err="1"/>
              <a:t>dd</a:t>
            </a:r>
            <a:r>
              <a:rPr lang="en-US" b="1" baseline="30000" dirty="0" err="1"/>
              <a:t>T</a:t>
            </a:r>
            <a:r>
              <a:rPr lang="en-US" dirty="0"/>
              <a:t>&gt;=</a:t>
            </a:r>
            <a:r>
              <a:rPr lang="en-US" b="1" dirty="0"/>
              <a:t>HBH</a:t>
            </a:r>
            <a:r>
              <a:rPr lang="en-US" b="1" baseline="30000" dirty="0"/>
              <a:t>T</a:t>
            </a:r>
            <a:r>
              <a:rPr lang="en-US" b="1" dirty="0"/>
              <a:t> </a:t>
            </a:r>
            <a:r>
              <a:rPr lang="en-US" dirty="0"/>
              <a:t>+ </a:t>
            </a:r>
            <a:r>
              <a:rPr lang="en-US" b="1" dirty="0"/>
              <a:t>R </a:t>
            </a:r>
            <a:r>
              <a:rPr lang="en-US" dirty="0"/>
              <a:t>- &lt;</a:t>
            </a:r>
            <a:r>
              <a:rPr lang="en-US" altLang="ja-JP" b="1" dirty="0" err="1"/>
              <a:t>ε</a:t>
            </a:r>
            <a:r>
              <a:rPr lang="en-US" altLang="ja-JP" baseline="30000" dirty="0" err="1"/>
              <a:t>o</a:t>
            </a:r>
            <a:r>
              <a:rPr lang="en-US" dirty="0"/>
              <a:t>(</a:t>
            </a:r>
            <a:r>
              <a:rPr lang="en-US" b="1" dirty="0" err="1"/>
              <a:t>H</a:t>
            </a:r>
            <a:r>
              <a:rPr lang="en-US" altLang="ja-JP" b="1" dirty="0" err="1"/>
              <a:t>ε</a:t>
            </a:r>
            <a:r>
              <a:rPr lang="en-US" altLang="ja-JP" baseline="30000" dirty="0" err="1"/>
              <a:t>b</a:t>
            </a:r>
            <a:r>
              <a:rPr lang="en-US" altLang="ja-JP" dirty="0"/>
              <a:t>)</a:t>
            </a:r>
            <a:r>
              <a:rPr lang="en-US" b="1" baseline="30000" dirty="0"/>
              <a:t>T</a:t>
            </a:r>
            <a:r>
              <a:rPr lang="en-US" dirty="0"/>
              <a:t>&gt; - &lt;</a:t>
            </a:r>
            <a:r>
              <a:rPr lang="en-US" altLang="ja-JP" b="1" dirty="0" err="1"/>
              <a:t>Hε</a:t>
            </a:r>
            <a:r>
              <a:rPr lang="en-US" altLang="ja-JP" baseline="30000" dirty="0" err="1"/>
              <a:t>b</a:t>
            </a:r>
            <a:r>
              <a:rPr lang="en-US" dirty="0"/>
              <a:t>(</a:t>
            </a:r>
            <a:r>
              <a:rPr lang="en-US" altLang="ja-JP" b="1" dirty="0" err="1"/>
              <a:t>ε</a:t>
            </a:r>
            <a:r>
              <a:rPr lang="en-US" altLang="ja-JP" baseline="30000" dirty="0" err="1"/>
              <a:t>o</a:t>
            </a:r>
            <a:r>
              <a:rPr lang="en-US" altLang="ja-JP" dirty="0"/>
              <a:t>)</a:t>
            </a:r>
            <a:r>
              <a:rPr lang="en-US" b="1" baseline="30000" dirty="0"/>
              <a:t> T</a:t>
            </a:r>
            <a:r>
              <a:rPr lang="en-US" dirty="0"/>
              <a:t>&gt;</a:t>
            </a:r>
          </a:p>
          <a:p>
            <a:pPr lvl="1"/>
            <a:r>
              <a:rPr lang="en-US" altLang="ja-JP" dirty="0"/>
              <a:t>Remarks for cycled DA</a:t>
            </a:r>
          </a:p>
          <a:p>
            <a:pPr lvl="2"/>
            <a:r>
              <a:rPr lang="en-US" altLang="ja-JP" dirty="0"/>
              <a:t>Variational methods would not have those issues</a:t>
            </a:r>
          </a:p>
          <a:p>
            <a:pPr lvl="2"/>
            <a:r>
              <a:rPr lang="en-US" altLang="ja-JP" dirty="0"/>
              <a:t>Denying partially (e.g. only top 10% detrimental </a:t>
            </a:r>
            <a:r>
              <a:rPr lang="en-US" altLang="ja-JP" dirty="0" err="1"/>
              <a:t>obs</a:t>
            </a:r>
            <a:r>
              <a:rPr lang="en-US" altLang="ja-JP" dirty="0"/>
              <a:t>), or, manually-tuned inflation would mitigate those issues</a:t>
            </a:r>
          </a:p>
          <a:p>
            <a:pPr lvl="2"/>
            <a:r>
              <a:rPr lang="en-US" altLang="ja-JP" dirty="0"/>
              <a:t>However, mathematical approaches need to be developed to assimilate partially-used </a:t>
            </a:r>
            <a:r>
              <a:rPr lang="en-US" altLang="ja-JP" dirty="0" err="1"/>
              <a:t>obs</a:t>
            </a:r>
            <a:endParaRPr lang="en-US" dirty="0"/>
          </a:p>
          <a:p>
            <a:r>
              <a:rPr lang="en-US" dirty="0"/>
              <a:t>Smoother is better than the EFSO-DN</a:t>
            </a:r>
          </a:p>
          <a:p>
            <a:pPr lvl="1"/>
            <a:r>
              <a:rPr lang="en-US" dirty="0"/>
              <a:t>Both using the same future </a:t>
            </a:r>
            <a:r>
              <a:rPr lang="en-US" dirty="0" err="1"/>
              <a:t>obs</a:t>
            </a:r>
            <a:endParaRPr lang="en-US" dirty="0"/>
          </a:p>
          <a:p>
            <a:r>
              <a:rPr lang="en-US" dirty="0"/>
              <a:t>Remarks: </a:t>
            </a:r>
          </a:p>
          <a:p>
            <a:pPr lvl="1"/>
            <a:r>
              <a:rPr lang="en-US" dirty="0"/>
              <a:t>PQC has advantage to deny flawed obs.</a:t>
            </a:r>
          </a:p>
          <a:p>
            <a:pPr lvl="2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Results and discussion based on non-cycled exp.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030660" y="2513585"/>
            <a:ext cx="1224136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652120" y="2513585"/>
            <a:ext cx="1224136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24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22644"/>
            <a:ext cx="8640960" cy="5616624"/>
          </a:xfrm>
        </p:spPr>
        <p:txBody>
          <a:bodyPr>
            <a:normAutofit/>
          </a:bodyPr>
          <a:lstStyle/>
          <a:p>
            <a:r>
              <a:rPr lang="en-US" b="1" dirty="0"/>
              <a:t>NICAM-LETKF</a:t>
            </a:r>
          </a:p>
          <a:p>
            <a:pPr lvl="1"/>
            <a:r>
              <a:rPr lang="en-US" dirty="0"/>
              <a:t>OBS impacts are estimated vs. AN and OBS</a:t>
            </a:r>
          </a:p>
          <a:p>
            <a:pPr lvl="1"/>
            <a:r>
              <a:rPr lang="en-US" dirty="0"/>
              <a:t>Each type of observations mainly contributes to the improvement of the observed variable</a:t>
            </a:r>
          </a:p>
          <a:p>
            <a:pPr lvl="1"/>
            <a:r>
              <a:rPr lang="en-US" dirty="0"/>
              <a:t>FSO may overestimate observational impact w/ subsequent analyses for verification reference</a:t>
            </a:r>
          </a:p>
          <a:p>
            <a:pPr lvl="1"/>
            <a:endParaRPr lang="en-US" dirty="0"/>
          </a:p>
          <a:p>
            <a:r>
              <a:rPr lang="en-US" b="1" dirty="0"/>
              <a:t>L96: EFSO-DN </a:t>
            </a:r>
            <a:r>
              <a:rPr lang="en-US" b="1" dirty="0">
                <a:sym typeface="Wingdings" panose="05000000000000000000" pitchFamily="2" charset="2"/>
              </a:rPr>
              <a:t> Smoother 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Non-cycled experiments are conducted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Smoother is better than the EFSO-DN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EFSO-DN uses future OBS indirectly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Summary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9974" y="3717032"/>
            <a:ext cx="384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 et al. (in prep.)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9959" y="6334780"/>
            <a:ext cx="384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 et al. (in prep.) </a:t>
            </a:r>
          </a:p>
        </p:txBody>
      </p:sp>
    </p:spTree>
    <p:extLst>
      <p:ext uri="{BB962C8B-B14F-4D97-AF65-F5344CB8AC3E}">
        <p14:creationId xmlns:p14="http://schemas.microsoft.com/office/powerpoint/2010/main" val="1564286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FC2F2-7E43-4115-A93F-34D86D37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APPENDIX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A108C6-BD17-4897-AC15-AEC22026B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079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965"/>
            <a:ext cx="7920000" cy="4469339"/>
          </a:xfrm>
          <a:prstGeom prst="rect">
            <a:avLst/>
          </a:prstGeom>
        </p:spPr>
      </p:pic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2128750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0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28750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1062012-A385-4C87-ACD8-51E19C3CF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beneficial &amp; detrimental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obs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6" name="下矢印 1">
            <a:extLst>
              <a:ext uri="{FF2B5EF4-FFF2-40B4-BE49-F238E27FC236}">
                <a16:creationId xmlns:a16="http://schemas.microsoft.com/office/drawing/2014/main" id="{F5250A9D-C208-4612-8FFA-F9D6AF799F92}"/>
              </a:ext>
            </a:extLst>
          </p:cNvPr>
          <p:cNvSpPr/>
          <p:nvPr/>
        </p:nvSpPr>
        <p:spPr>
          <a:xfrm>
            <a:off x="4405950" y="5080174"/>
            <a:ext cx="321083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699BFB-6291-4A26-876F-91C871978362}"/>
              </a:ext>
            </a:extLst>
          </p:cNvPr>
          <p:cNvSpPr txBox="1"/>
          <p:nvPr/>
        </p:nvSpPr>
        <p:spPr>
          <a:xfrm>
            <a:off x="3634387" y="4502715"/>
            <a:ext cx="1214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Truth</a:t>
            </a:r>
          </a:p>
        </p:txBody>
      </p:sp>
    </p:spTree>
    <p:extLst>
      <p:ext uri="{BB962C8B-B14F-4D97-AF65-F5344CB8AC3E}">
        <p14:creationId xmlns:p14="http://schemas.microsoft.com/office/powerpoint/2010/main" val="21643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5170" y="0"/>
            <a:ext cx="0" cy="685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457200" y="3140968"/>
            <a:ext cx="8229600" cy="15841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ja-JP" altLang="en-US" sz="3000" b="1" baseline="0" dirty="0">
                <a:latin typeface="Candara" panose="020E0502030303020204" pitchFamily="34" charset="0"/>
                <a:ea typeface="Meiryo UI"/>
                <a:cs typeface="Meiryo UI"/>
                <a:sym typeface="Meiryo UI"/>
              </a:defRPr>
            </a:lvl1pPr>
            <a:lvl2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2pPr>
            <a:lvl3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3pPr>
            <a:lvl4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4pPr>
            <a:lvl5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5pPr>
            <a:lvl6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6pPr>
            <a:lvl7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7pPr>
            <a:lvl8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8pPr>
            <a:lvl9pPr>
              <a:lnSpc>
                <a:spcPct val="90000"/>
              </a:lnSpc>
              <a:defRPr sz="2400" b="1">
                <a:latin typeface="Meiryo UI"/>
                <a:ea typeface="Meiryo UI"/>
                <a:cs typeface="Meiryo UI"/>
                <a:sym typeface="Meiryo UI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  <a:ea typeface="Meiryo UI"/>
                <a:sym typeface="Meiryo UI"/>
              </a:rPr>
              <a:t>EFSO with NICAM-LETKF</a:t>
            </a:r>
            <a:endParaRPr kumimoji="1" lang="en-US" altLang="en-US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anose="020E0502030303020204" pitchFamily="34" charset="0"/>
              <a:ea typeface="Meiryo UI"/>
              <a:sym typeface="Meiryo UI"/>
            </a:endParaRPr>
          </a:p>
        </p:txBody>
      </p:sp>
    </p:spTree>
    <p:extLst>
      <p:ext uri="{BB962C8B-B14F-4D97-AF65-F5344CB8AC3E}">
        <p14:creationId xmlns:p14="http://schemas.microsoft.com/office/powerpoint/2010/main" val="1138252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5965"/>
            <a:ext cx="7920000" cy="4469339"/>
          </a:xfrm>
          <a:prstGeom prst="rect">
            <a:avLst/>
          </a:prstGeom>
        </p:spPr>
      </p:pic>
      <p:sp>
        <p:nvSpPr>
          <p:cNvPr id="2" name="下矢印 1"/>
          <p:cNvSpPr/>
          <p:nvPr/>
        </p:nvSpPr>
        <p:spPr>
          <a:xfrm>
            <a:off x="4405950" y="5080174"/>
            <a:ext cx="321083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34387" y="4502715"/>
            <a:ext cx="1214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Truth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2128750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4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28750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6A42DA6-9DFC-42CC-A824-CC1444D5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beneficial &amp; detrimental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obs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" name="下矢印 1">
            <a:extLst>
              <a:ext uri="{FF2B5EF4-FFF2-40B4-BE49-F238E27FC236}">
                <a16:creationId xmlns:a16="http://schemas.microsoft.com/office/drawing/2014/main" id="{CCE4EB5D-1E0F-4A1F-8411-F3460FB1A74A}"/>
              </a:ext>
            </a:extLst>
          </p:cNvPr>
          <p:cNvSpPr/>
          <p:nvPr/>
        </p:nvSpPr>
        <p:spPr>
          <a:xfrm>
            <a:off x="4913122" y="5086973"/>
            <a:ext cx="321083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67D658-6D3E-443A-9952-BE85FF06E22A}"/>
              </a:ext>
            </a:extLst>
          </p:cNvPr>
          <p:cNvSpPr txBox="1"/>
          <p:nvPr/>
        </p:nvSpPr>
        <p:spPr>
          <a:xfrm>
            <a:off x="4873091" y="4495399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</a:t>
            </a:r>
          </a:p>
        </p:txBody>
      </p:sp>
    </p:spTree>
    <p:extLst>
      <p:ext uri="{BB962C8B-B14F-4D97-AF65-F5344CB8AC3E}">
        <p14:creationId xmlns:p14="http://schemas.microsoft.com/office/powerpoint/2010/main" val="6450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6982"/>
            <a:ext cx="7920000" cy="4469339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2139934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78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9934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下矢印 1">
            <a:extLst>
              <a:ext uri="{FF2B5EF4-FFF2-40B4-BE49-F238E27FC236}">
                <a16:creationId xmlns:a16="http://schemas.microsoft.com/office/drawing/2014/main" id="{645D3FA1-9BC8-4106-AF47-B823D537BF42}"/>
              </a:ext>
            </a:extLst>
          </p:cNvPr>
          <p:cNvSpPr/>
          <p:nvPr/>
        </p:nvSpPr>
        <p:spPr>
          <a:xfrm>
            <a:off x="4405950" y="5080174"/>
            <a:ext cx="321083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D80AA3-E792-4E59-A39F-62F8CDB8C078}"/>
              </a:ext>
            </a:extLst>
          </p:cNvPr>
          <p:cNvSpPr txBox="1"/>
          <p:nvPr/>
        </p:nvSpPr>
        <p:spPr>
          <a:xfrm>
            <a:off x="3634387" y="4502715"/>
            <a:ext cx="1214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Truth</a:t>
            </a:r>
          </a:p>
        </p:txBody>
      </p:sp>
      <p:sp>
        <p:nvSpPr>
          <p:cNvPr id="13" name="下矢印 1">
            <a:extLst>
              <a:ext uri="{FF2B5EF4-FFF2-40B4-BE49-F238E27FC236}">
                <a16:creationId xmlns:a16="http://schemas.microsoft.com/office/drawing/2014/main" id="{ED5BDA03-2F6E-46A7-959C-E1B18DF4CEC0}"/>
              </a:ext>
            </a:extLst>
          </p:cNvPr>
          <p:cNvSpPr/>
          <p:nvPr/>
        </p:nvSpPr>
        <p:spPr>
          <a:xfrm>
            <a:off x="4913122" y="5086973"/>
            <a:ext cx="321083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A5FDA9-8688-48B9-A969-C7C7EA041AD6}"/>
              </a:ext>
            </a:extLst>
          </p:cNvPr>
          <p:cNvSpPr txBox="1"/>
          <p:nvPr/>
        </p:nvSpPr>
        <p:spPr>
          <a:xfrm>
            <a:off x="4873091" y="4495399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166F97-45A7-449C-AD72-D095DF13FCA2}"/>
              </a:ext>
            </a:extLst>
          </p:cNvPr>
          <p:cNvSpPr txBox="1"/>
          <p:nvPr/>
        </p:nvSpPr>
        <p:spPr>
          <a:xfrm>
            <a:off x="4522316" y="212351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3333FF"/>
                </a:solidFill>
              </a:rPr>
              <a:t>Beneficial </a:t>
            </a:r>
            <a:r>
              <a:rPr kumimoji="1" lang="en-US" altLang="ja-JP" sz="3200" dirty="0" err="1">
                <a:solidFill>
                  <a:srgbClr val="3333FF"/>
                </a:solidFill>
              </a:rPr>
              <a:t>obs</a:t>
            </a:r>
            <a:r>
              <a:rPr lang="en-US" altLang="ja-JP" sz="3200" dirty="0">
                <a:solidFill>
                  <a:srgbClr val="3333FF"/>
                </a:solidFill>
              </a:rPr>
              <a:t> </a:t>
            </a:r>
            <a:endParaRPr kumimoji="1" lang="ja-JP" altLang="en-US" sz="3200" dirty="0">
              <a:solidFill>
                <a:srgbClr val="3333FF"/>
              </a:solidFill>
            </a:endParaRP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8B0710D7-6D73-4404-B0A9-D4D007EA67B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08104" y="2693636"/>
          <a:ext cx="1788222" cy="65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79"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8B0710D7-6D73-4404-B0A9-D4D007EA6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693636"/>
                        <a:ext cx="1788222" cy="659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96FA85-029C-4C98-B577-B0277EAC6B83}"/>
              </a:ext>
            </a:extLst>
          </p:cNvPr>
          <p:cNvSpPr txBox="1"/>
          <p:nvPr/>
        </p:nvSpPr>
        <p:spPr>
          <a:xfrm>
            <a:off x="744397" y="6284780"/>
            <a:ext cx="820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See </a:t>
            </a:r>
            <a:r>
              <a:rPr kumimoji="1" lang="en-US" altLang="ja-JP" sz="2400" dirty="0" err="1"/>
              <a:t>Lorenc</a:t>
            </a:r>
            <a:r>
              <a:rPr kumimoji="1" lang="en-US" altLang="ja-JP" sz="2400" dirty="0"/>
              <a:t> and </a:t>
            </a:r>
            <a:r>
              <a:rPr kumimoji="1" lang="en-US" altLang="ja-JP" sz="2400" dirty="0" err="1"/>
              <a:t>Mariott</a:t>
            </a:r>
            <a:r>
              <a:rPr kumimoji="1" lang="en-US" altLang="ja-JP" sz="2400" dirty="0"/>
              <a:t> (2014) for more detailed discussion</a:t>
            </a:r>
            <a:endParaRPr kumimoji="1" lang="ja-JP" altLang="en-US" sz="24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6C01AD1-EDF6-4B60-8F8B-38F9DF62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beneficial &amp; detrimental </a:t>
            </a:r>
            <a:r>
              <a:rPr lang="en-US" altLang="ja-JP" sz="3200" dirty="0" err="1">
                <a:solidFill>
                  <a:prstClr val="white"/>
                </a:solidFill>
                <a:latin typeface="Times New Roman" pitchFamily="18" charset="0"/>
              </a:rPr>
              <a:t>obs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C2B56B0-189B-4685-97B8-289B9F9D2F3B}"/>
              </a:ext>
            </a:extLst>
          </p:cNvPr>
          <p:cNvCxnSpPr/>
          <p:nvPr/>
        </p:nvCxnSpPr>
        <p:spPr>
          <a:xfrm flipH="1">
            <a:off x="4522316" y="2708287"/>
            <a:ext cx="769764" cy="1008745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06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80" name="AutoShape 12"/>
          <p:cNvSpPr>
            <a:spLocks noChangeArrowheads="1"/>
          </p:cNvSpPr>
          <p:nvPr/>
        </p:nvSpPr>
        <p:spPr bwMode="auto">
          <a:xfrm>
            <a:off x="600221" y="1262079"/>
            <a:ext cx="7921625" cy="280769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Project Overview</a:t>
            </a: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5675118" y="1334509"/>
            <a:ext cx="2480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NICAM</a:t>
            </a:r>
          </a:p>
        </p:txBody>
      </p:sp>
      <p:sp>
        <p:nvSpPr>
          <p:cNvPr id="672774" name="Text Box 6"/>
          <p:cNvSpPr txBox="1">
            <a:spLocks noChangeArrowheads="1"/>
          </p:cNvSpPr>
          <p:nvPr/>
        </p:nvSpPr>
        <p:spPr bwMode="auto">
          <a:xfrm>
            <a:off x="1455574" y="1334509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GPM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2824163" y="4437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1240" y="1836149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n-cs"/>
              </a:rPr>
              <a:t>LETKF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2317879" y="4073458"/>
            <a:ext cx="4486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Local Ensemble Transform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Kalman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Filter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(Hunt et al. 2007)</a:t>
            </a:r>
            <a:endParaRPr kumimoji="1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971550" y="4924325"/>
            <a:ext cx="7200850" cy="1384995"/>
          </a:xfrm>
          <a:prstGeom prst="rect">
            <a:avLst/>
          </a:prstGeom>
          <a:solidFill>
            <a:srgbClr val="FF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n-cs"/>
              </a:rPr>
              <a:t>Goal: Look for most effective use of GPM precipitation measurements.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39" y="1796174"/>
            <a:ext cx="2021567" cy="202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s://encrypted-tbn1.gstatic.com/images?q=tbn:ANd9GcS-mvLQCXQTIrz6e7JnPjKCdM_mGq-7iltVUct9uP_dG4FZZg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43" y="2066982"/>
            <a:ext cx="1641758" cy="134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ds.exblog.jp/pds/1/201311/18/90/b0022690_17485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7" y="2054964"/>
            <a:ext cx="1988734" cy="14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95623" y="3422071"/>
            <a:ext cx="9284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(JAXA)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86" y="1484784"/>
            <a:ext cx="4257378" cy="244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5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25760" y="598576"/>
            <a:ext cx="9126760" cy="57107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NICAM-LETKF (NWP) system</a:t>
            </a:r>
          </a:p>
          <a:p>
            <a:pPr lvl="1"/>
            <a:r>
              <a:rPr lang="en-US" dirty="0"/>
              <a:t>System developed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Terasaki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2014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SOLA)</a:t>
            </a:r>
            <a:endParaRPr lang="en-US" dirty="0"/>
          </a:p>
          <a:p>
            <a:pPr lvl="1"/>
            <a:r>
              <a:rPr lang="en-US" dirty="0"/>
              <a:t>AMSU-A assimilated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Terasaki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Miyoshi 2018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JMSJ)</a:t>
            </a:r>
          </a:p>
          <a:p>
            <a:pPr lvl="1"/>
            <a:r>
              <a:rPr lang="en-US" dirty="0"/>
              <a:t>MHS assimilated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Terasaki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in prep.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  <a:p>
            <a:pPr lvl="1"/>
            <a:r>
              <a:rPr lang="en-US" dirty="0" err="1"/>
              <a:t>GSMaP</a:t>
            </a:r>
            <a:r>
              <a:rPr lang="en-US" dirty="0"/>
              <a:t> assimilated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 et al. 2017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JGR-A)</a:t>
            </a:r>
          </a:p>
          <a:p>
            <a:pPr lvl="1"/>
            <a:r>
              <a:rPr lang="en-US" altLang="ja-JP" dirty="0"/>
              <a:t>GPM/DPR assimilated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#9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en-US" dirty="0"/>
          </a:p>
          <a:p>
            <a:pPr lvl="1"/>
            <a:r>
              <a:rPr lang="en-US" dirty="0"/>
              <a:t>Model parameter DA w/ </a:t>
            </a:r>
            <a:r>
              <a:rPr lang="en-US" dirty="0" err="1"/>
              <a:t>GSMaP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revision)</a:t>
            </a:r>
            <a:endParaRPr lang="en-US" dirty="0"/>
          </a:p>
          <a:p>
            <a:pPr lvl="1"/>
            <a:r>
              <a:rPr lang="en-US" dirty="0"/>
              <a:t>Adaptive-RTPP&amp;RTPS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 et al. 2017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QJRMS)</a:t>
            </a:r>
          </a:p>
          <a:p>
            <a:pPr lvl="1"/>
            <a:r>
              <a:rPr lang="en-US" dirty="0"/>
              <a:t>Accounting for correlated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Terasaki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in prep.)</a:t>
            </a:r>
          </a:p>
          <a:p>
            <a:pPr lvl="1"/>
            <a:r>
              <a:rPr lang="en-US" altLang="ja-JP" dirty="0"/>
              <a:t>EFSO implemented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Kotsuki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in prep.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>
              <a:buNone/>
            </a:pPr>
            <a:endParaRPr lang="en-US" b="1" dirty="0"/>
          </a:p>
          <a:p>
            <a:pPr lvl="1"/>
            <a:r>
              <a:rPr lang="en-US" altLang="ja-JP" dirty="0"/>
              <a:t>System accelerated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Yashiro et al. 2016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GMD)</a:t>
            </a:r>
          </a:p>
          <a:p>
            <a:pPr lvl="1"/>
            <a:r>
              <a:rPr lang="en-US" altLang="ja-JP" dirty="0"/>
              <a:t>10,000-member DA 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Miyoshi et al. 2015</a:t>
            </a:r>
            <a:r>
              <a:rPr lang="en-US" altLang="ja-JP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Computer)</a:t>
            </a:r>
          </a:p>
          <a:p>
            <a:pPr marL="2286000" lvl="5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矢印 54">
            <a:extLst>
              <a:ext uri="{FF2B5EF4-FFF2-40B4-BE49-F238E27FC236}">
                <a16:creationId xmlns:a16="http://schemas.microsoft.com/office/drawing/2014/main" id="{E9E107B8-E316-47F5-930A-62017F19E8D1}"/>
              </a:ext>
            </a:extLst>
          </p:cNvPr>
          <p:cNvSpPr/>
          <p:nvPr/>
        </p:nvSpPr>
        <p:spPr>
          <a:xfrm rot="5400000">
            <a:off x="6485272" y="4761148"/>
            <a:ext cx="683568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D01324-8F7C-4C1E-923B-CDD284FC2EC6}"/>
              </a:ext>
            </a:extLst>
          </p:cNvPr>
          <p:cNvSpPr txBox="1"/>
          <p:nvPr/>
        </p:nvSpPr>
        <p:spPr>
          <a:xfrm>
            <a:off x="7007076" y="4710335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3333FF"/>
                </a:solidFill>
              </a:rPr>
              <a:t>This talk</a:t>
            </a:r>
            <a:endParaRPr kumimoji="1" lang="ja-JP" altLang="en-US" sz="2400" b="1" dirty="0">
              <a:solidFill>
                <a:srgbClr val="3333FF"/>
              </a:solidFill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D6D04B1-1A99-4D75-BA06-3FD480BF8684}"/>
              </a:ext>
            </a:extLst>
          </p:cNvPr>
          <p:cNvCxnSpPr/>
          <p:nvPr/>
        </p:nvCxnSpPr>
        <p:spPr>
          <a:xfrm>
            <a:off x="899592" y="4941168"/>
            <a:ext cx="5616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23EB2-8FDC-4AB6-9497-5C9FFEAA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89796-86C1-41F3-AFB4-2702EC9F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223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メイリオ"/>
                <a:cs typeface="+mn-cs"/>
              </a:rPr>
              <a:t>Interpretation of Positive Obs. Rate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メイリオ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1542"/>
            <a:ext cx="7920000" cy="4469339"/>
          </a:xfrm>
          <a:prstGeom prst="rect">
            <a:avLst/>
          </a:prstGeom>
        </p:spPr>
      </p:pic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1374327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9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74327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425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メイリオ"/>
                <a:cs typeface="+mn-cs"/>
              </a:rPr>
              <a:t>Interpretation of Positive Obs. Rate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メイリオ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1542"/>
            <a:ext cx="7920000" cy="4469339"/>
          </a:xfrm>
          <a:prstGeom prst="rect">
            <a:avLst/>
          </a:prstGeom>
        </p:spPr>
      </p:pic>
      <p:sp>
        <p:nvSpPr>
          <p:cNvPr id="2" name="下矢印 1"/>
          <p:cNvSpPr/>
          <p:nvPr/>
        </p:nvSpPr>
        <p:spPr>
          <a:xfrm>
            <a:off x="4716016" y="4325751"/>
            <a:ext cx="648072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63935" y="3228459"/>
            <a:ext cx="3858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(e.g., x=0.7,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σ=1.0</a:t>
            </a: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1374327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3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74327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523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メイリオ"/>
                <a:cs typeface="+mn-cs"/>
              </a:rPr>
              <a:t>Interpretation of Positive Obs. Rate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メイリオ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1542"/>
            <a:ext cx="7920000" cy="4469339"/>
          </a:xfrm>
          <a:prstGeom prst="rect">
            <a:avLst/>
          </a:prstGeom>
        </p:spPr>
      </p:pic>
      <p:sp>
        <p:nvSpPr>
          <p:cNvPr id="2" name="下矢印 1"/>
          <p:cNvSpPr/>
          <p:nvPr/>
        </p:nvSpPr>
        <p:spPr>
          <a:xfrm>
            <a:off x="4716016" y="4325751"/>
            <a:ext cx="648072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63935" y="3228459"/>
            <a:ext cx="3858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(e.g., x=0.7,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σ=1.0</a:t>
            </a: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1374327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9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74327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133275" y="5410881"/>
          <a:ext cx="52308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80" name="Equation" r:id="rId6" imgW="2679480" imgH="736560" progId="Equation.DSMT4">
                  <p:embed/>
                </p:oleObj>
              </mc:Choice>
              <mc:Fallback>
                <p:oleObj name="Equation" r:id="rId6" imgW="2679480" imgH="73656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5" y="5410881"/>
                        <a:ext cx="5230813" cy="1420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796136" y="5934749"/>
          <a:ext cx="3252789" cy="8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81" name="Equation" r:id="rId8" imgW="1701720" imgH="457200" progId="Equation.DSMT4">
                  <p:embed/>
                </p:oleObj>
              </mc:Choice>
              <mc:Fallback>
                <p:oleObj name="Equation" r:id="rId8" imgW="1701720" imgH="4572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934749"/>
                        <a:ext cx="3252789" cy="86343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510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41375"/>
            <a:ext cx="7920000" cy="446933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メイリオ"/>
                <a:cs typeface="+mn-cs"/>
              </a:rPr>
              <a:t>Interpretation of Positive Obs. Rate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メイリオ"/>
              <a:cs typeface="+mn-cs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133275" y="5410881"/>
          <a:ext cx="52308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3" name="Equation" r:id="rId4" imgW="2679480" imgH="736560" progId="Equation.DSMT4">
                  <p:embed/>
                </p:oleObj>
              </mc:Choice>
              <mc:Fallback>
                <p:oleObj name="Equation" r:id="rId4" imgW="2679480" imgH="73656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75" y="5410881"/>
                        <a:ext cx="5230813" cy="1420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796136" y="5934749"/>
          <a:ext cx="3252789" cy="86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4" name="Equation" r:id="rId6" imgW="1701720" imgH="457200" progId="Equation.DSMT4">
                  <p:embed/>
                </p:oleObj>
              </mc:Choice>
              <mc:Fallback>
                <p:oleObj name="Equation" r:id="rId6" imgW="1701720" imgH="4572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934749"/>
                        <a:ext cx="3252789" cy="86343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1115616" y="1374327"/>
          <a:ext cx="2614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5" name="Equation" r:id="rId8" imgW="1117440" imgH="253800" progId="Equation.DSMT4">
                  <p:embed/>
                </p:oleObj>
              </mc:Choice>
              <mc:Fallback>
                <p:oleObj name="Equation" r:id="rId8" imgW="1117440" imgH="25380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74327"/>
                        <a:ext cx="2614612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164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EEA39-8CCB-48F1-884D-36EB4461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0F2792-1CC0-468E-AB5D-8CE617446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79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30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31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32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55788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5892153" y="4106187"/>
            <a:ext cx="3113863" cy="1087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Derivation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141039" y="696913"/>
          <a:ext cx="86074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4" name="Equation" r:id="rId3" imgW="3555720" imgH="393480" progId="Equation.DSMT4">
                  <p:embed/>
                </p:oleObj>
              </mc:Choice>
              <mc:Fallback>
                <p:oleObj name="Equation" r:id="rId3" imgW="3555720" imgH="39348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39" y="696913"/>
                        <a:ext cx="8607425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7671" y="2941332"/>
          <a:ext cx="31051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5" name="Equation" r:id="rId5" imgW="1282680" imgH="253800" progId="Equation.DSMT4">
                  <p:embed/>
                </p:oleObj>
              </mc:Choice>
              <mc:Fallback>
                <p:oleObj name="Equation" r:id="rId5" imgW="128268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71" y="2941332"/>
                        <a:ext cx="3105150" cy="611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/>
          </p:nvPr>
        </p:nvGraphicFramePr>
        <p:xfrm>
          <a:off x="1207147" y="4370336"/>
          <a:ext cx="4089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6" name="Equation" r:id="rId7" imgW="1688760" imgH="241200" progId="Equation.DSMT4">
                  <p:embed/>
                </p:oleObj>
              </mc:Choice>
              <mc:Fallback>
                <p:oleObj name="Equation" r:id="rId7" imgW="1688760" imgH="24120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147" y="4370336"/>
                        <a:ext cx="4089400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774342" y="1509713"/>
          <a:ext cx="54721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7" name="Equation" r:id="rId9" imgW="2260440" imgH="393480" progId="Equation.DSMT4">
                  <p:embed/>
                </p:oleObj>
              </mc:Choice>
              <mc:Fallback>
                <p:oleObj name="Equation" r:id="rId9" imgW="2260440" imgH="393480" progId="Equation.DSMT4">
                  <p:embed/>
                  <p:pic>
                    <p:nvPicPr>
                      <p:cNvPr id="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42" y="1509713"/>
                        <a:ext cx="5472112" cy="944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コネクタ 20"/>
          <p:cNvCxnSpPr/>
          <p:nvPr/>
        </p:nvCxnSpPr>
        <p:spPr>
          <a:xfrm>
            <a:off x="0" y="293147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459612" y="4259463"/>
            <a:ext cx="21468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120495" y="2970498"/>
            <a:ext cx="264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>
                <a:solidFill>
                  <a:srgbClr val="FF0000"/>
                </a:solidFill>
              </a:rPr>
              <a:t>① </a:t>
            </a:r>
            <a:r>
              <a:rPr lang="en-US" altLang="ja-JP" sz="2000" b="1" i="1" dirty="0">
                <a:solidFill>
                  <a:srgbClr val="FF0000"/>
                </a:solidFill>
              </a:rPr>
              <a:t>liner error growth </a:t>
            </a:r>
            <a:r>
              <a:rPr lang="en-US" sz="2000" b="1" i="1" dirty="0">
                <a:solidFill>
                  <a:srgbClr val="FF0000"/>
                </a:solidFill>
              </a:rPr>
              <a:t>approximation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/>
          </p:nvPr>
        </p:nvGraphicFramePr>
        <p:xfrm>
          <a:off x="5984744" y="4214374"/>
          <a:ext cx="29845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8" name="Equation" r:id="rId11" imgW="1231560" imgH="393480" progId="Equation.DSMT4">
                  <p:embed/>
                </p:oleObj>
              </mc:Choice>
              <mc:Fallback>
                <p:oleObj name="Equation" r:id="rId11" imgW="1231560" imgH="39348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744" y="4214374"/>
                        <a:ext cx="2984500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/>
          </p:nvPr>
        </p:nvGraphicFramePr>
        <p:xfrm>
          <a:off x="1187624" y="3641743"/>
          <a:ext cx="2428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79" name="Equation" r:id="rId13" imgW="1002960" imgH="279360" progId="Equation.DSMT4">
                  <p:embed/>
                </p:oleObj>
              </mc:Choice>
              <mc:Fallback>
                <p:oleObj name="Equation" r:id="rId13" imgW="1002960" imgH="279360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641743"/>
                        <a:ext cx="2428875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5376891" y="3390951"/>
            <a:ext cx="376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>
                <a:solidFill>
                  <a:srgbClr val="3333FF"/>
                </a:solidFill>
              </a:rPr>
              <a:t>② </a:t>
            </a:r>
            <a:r>
              <a:rPr lang="en-US" altLang="ja-JP" sz="2000" b="1" i="1" dirty="0">
                <a:solidFill>
                  <a:srgbClr val="3333FF"/>
                </a:solidFill>
              </a:rPr>
              <a:t>ensemble error covariance </a:t>
            </a:r>
            <a:r>
              <a:rPr lang="en-US" sz="2000" b="1" i="1" dirty="0">
                <a:solidFill>
                  <a:srgbClr val="3333FF"/>
                </a:solidFill>
              </a:rPr>
              <a:t>approximation</a:t>
            </a:r>
          </a:p>
        </p:txBody>
      </p:sp>
      <p:sp>
        <p:nvSpPr>
          <p:cNvPr id="30" name="右矢印 29"/>
          <p:cNvSpPr/>
          <p:nvPr/>
        </p:nvSpPr>
        <p:spPr>
          <a:xfrm rot="10800000">
            <a:off x="5543696" y="4397899"/>
            <a:ext cx="330718" cy="576064"/>
          </a:xfrm>
          <a:prstGeom prst="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/>
          </p:nvPr>
        </p:nvGraphicFramePr>
        <p:xfrm>
          <a:off x="1219654" y="4932563"/>
          <a:ext cx="43370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80" name="Equation" r:id="rId15" imgW="1790640" imgH="393480" progId="Equation.DSMT4">
                  <p:embed/>
                </p:oleObj>
              </mc:Choice>
              <mc:Fallback>
                <p:oleObj name="Equation" r:id="rId15" imgW="1790640" imgH="39348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54" y="4932563"/>
                        <a:ext cx="4337050" cy="947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1218104" y="5880300"/>
          <a:ext cx="338296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281"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104" y="5880300"/>
                        <a:ext cx="3382962" cy="94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3297262" y="2333439"/>
            <a:ext cx="909139" cy="0"/>
          </a:xfrm>
          <a:prstGeom prst="line">
            <a:avLst/>
          </a:prstGeom>
          <a:ln w="762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626114" y="2301357"/>
            <a:ext cx="343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6600FF"/>
                </a:solidFill>
              </a:rPr>
              <a:t>These two variables should be</a:t>
            </a:r>
          </a:p>
          <a:p>
            <a:pPr algn="ctr"/>
            <a:r>
              <a:rPr lang="en-US" b="1" dirty="0">
                <a:solidFill>
                  <a:srgbClr val="6600FF"/>
                </a:solidFill>
              </a:rPr>
              <a:t>consistent with </a:t>
            </a:r>
            <a:r>
              <a:rPr lang="en-US" b="1" dirty="0" err="1">
                <a:solidFill>
                  <a:srgbClr val="6600FF"/>
                </a:solidFill>
              </a:rPr>
              <a:t>Kalman</a:t>
            </a:r>
            <a:r>
              <a:rPr lang="en-US" b="1" dirty="0">
                <a:solidFill>
                  <a:srgbClr val="6600FF"/>
                </a:solidFill>
              </a:rPr>
              <a:t> gain</a:t>
            </a:r>
          </a:p>
        </p:txBody>
      </p:sp>
      <p:sp>
        <p:nvSpPr>
          <p:cNvPr id="19" name="星 5 18"/>
          <p:cNvSpPr/>
          <p:nvPr/>
        </p:nvSpPr>
        <p:spPr>
          <a:xfrm>
            <a:off x="1045383" y="4298555"/>
            <a:ext cx="323528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>
                <a:solidFill>
                  <a:prstClr val="white"/>
                </a:solidFill>
                <a:ea typeface="メイリオ"/>
              </a:rPr>
              <a:t>Error Norms</a:t>
            </a:r>
            <a:endParaRPr lang="ja-JP" altLang="en-US" sz="3200" dirty="0">
              <a:solidFill>
                <a:prstClr val="white"/>
              </a:solidFill>
              <a:ea typeface="メイリオ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07504" y="980728"/>
            <a:ext cx="8840068" cy="2912207"/>
          </a:xfrm>
        </p:spPr>
        <p:txBody>
          <a:bodyPr>
            <a:normAutofit/>
          </a:bodyPr>
          <a:lstStyle/>
          <a:p>
            <a:r>
              <a:rPr lang="en-US" dirty="0"/>
              <a:t>L2 norm for Toy models (e.g. L63, L96)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Moist Total Energy norm for the atmosphere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1560" y="1628800"/>
          <a:ext cx="3352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68" name="Equation" r:id="rId3" imgW="1523880" imgH="431640" progId="Equation.DSMT4">
                  <p:embed/>
                </p:oleObj>
              </mc:Choice>
              <mc:Fallback>
                <p:oleObj name="Equation" r:id="rId3" imgW="152388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28800"/>
                        <a:ext cx="3352800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360363" y="3705225"/>
          <a:ext cx="48609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69" name="Equation" r:id="rId5" imgW="2209680" imgH="393480" progId="Equation.DSMT4">
                  <p:embed/>
                </p:oleObj>
              </mc:Choice>
              <mc:Fallback>
                <p:oleObj name="Equation" r:id="rId5" imgW="2209680" imgH="39348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705225"/>
                        <a:ext cx="4860925" cy="860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36096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755576" y="4896050"/>
          <a:ext cx="2967849" cy="80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70" name="Equation" r:id="rId7" imgW="1790700" imgH="444500" progId="Equation.DSMT4">
                  <p:embed/>
                </p:oleObj>
              </mc:Choice>
              <mc:Fallback>
                <p:oleObj name="Equation" r:id="rId7" imgW="1790700" imgH="444500" progId="Equation.DSMT4">
                  <p:embed/>
                  <p:pic>
                    <p:nvPicPr>
                      <p:cNvPr id="1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96050"/>
                        <a:ext cx="2967849" cy="801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4527538" y="4853170"/>
          <a:ext cx="4139190" cy="86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71" name="Equation" r:id="rId9" imgW="2501900" imgH="482600" progId="Equation.DSMT4">
                  <p:embed/>
                </p:oleObj>
              </mc:Choice>
              <mc:Fallback>
                <p:oleObj name="Equation" r:id="rId9" imgW="2501900" imgH="482600" progId="Equation.DSMT4">
                  <p:embed/>
                  <p:pic>
                    <p:nvPicPr>
                      <p:cNvPr id="12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38" y="4853170"/>
                        <a:ext cx="4139190" cy="866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508104" y="58028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/>
          </p:nvPr>
        </p:nvGraphicFramePr>
        <p:xfrm>
          <a:off x="755576" y="5756772"/>
          <a:ext cx="2859519" cy="84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72" name="Equation" r:id="rId11" imgW="1727200" imgH="469900" progId="Equation.DSMT4">
                  <p:embed/>
                </p:oleObj>
              </mc:Choice>
              <mc:Fallback>
                <p:oleObj name="Equation" r:id="rId11" imgW="1727200" imgH="469900" progId="Equation.DSMT4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756772"/>
                        <a:ext cx="2859519" cy="844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012160" y="6292804"/>
            <a:ext cx="311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cf. Ota et al. (2013, </a:t>
            </a:r>
            <a:r>
              <a:rPr lang="en-US" sz="2000" dirty="0" err="1"/>
              <a:t>Tellus</a:t>
            </a:r>
            <a:r>
              <a:rPr lang="en-US" sz="2000" dirty="0"/>
              <a:t>)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2160" y="3679403"/>
            <a:ext cx="227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KE: kinetic energy</a:t>
            </a:r>
          </a:p>
          <a:p>
            <a:r>
              <a:rPr lang="en-US" sz="2000" dirty="0"/>
              <a:t>PE: potential energy</a:t>
            </a:r>
          </a:p>
          <a:p>
            <a:r>
              <a:rPr lang="en-US" sz="2000" dirty="0"/>
              <a:t>ME: moist energy</a:t>
            </a:r>
          </a:p>
        </p:txBody>
      </p:sp>
    </p:spTree>
    <p:extLst>
      <p:ext uri="{BB962C8B-B14F-4D97-AF65-F5344CB8AC3E}">
        <p14:creationId xmlns:p14="http://schemas.microsoft.com/office/powerpoint/2010/main" val="1480043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9B0114E-A177-41B5-90E9-0F47A975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</a:t>
            </a:r>
            <a:r>
              <a:rPr lang="ja-JP" altLang="en-US" sz="3200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ja-JP" sz="3200">
                <a:solidFill>
                  <a:prstClr val="white"/>
                </a:solidFill>
                <a:latin typeface="Times New Roman" pitchFamily="18" charset="0"/>
              </a:rPr>
              <a:t>with NICAM-LETKF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784976" cy="518457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547664" y="3356992"/>
            <a:ext cx="741682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36064" y="1124744"/>
            <a:ext cx="316657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6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9B0114E-A177-41B5-90E9-0F47A9750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EFSO</a:t>
            </a:r>
            <a:r>
              <a:rPr lang="ja-JP" altLang="en-US" sz="3200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ja-JP" sz="3200">
                <a:solidFill>
                  <a:prstClr val="white"/>
                </a:solidFill>
                <a:latin typeface="Times New Roman" pitchFamily="18" charset="0"/>
              </a:rPr>
              <a:t>with NICAM-LETKF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7849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07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fsomap_t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>
            <a:fillRect/>
          </a:stretch>
        </p:blipFill>
        <p:spPr bwMode="auto">
          <a:xfrm>
            <a:off x="251520" y="794332"/>
            <a:ext cx="8424936" cy="60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Spatial Pattern of AMSU-A impacts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3789040"/>
            <a:ext cx="889248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5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fsomap_t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>
            <a:fillRect/>
          </a:stretch>
        </p:blipFill>
        <p:spPr bwMode="auto">
          <a:xfrm>
            <a:off x="251520" y="794332"/>
            <a:ext cx="8424936" cy="60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Spatial Pattern of AMSU-A impacts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下矢印 5"/>
          <p:cNvSpPr/>
          <p:nvPr/>
        </p:nvSpPr>
        <p:spPr>
          <a:xfrm rot="5400000">
            <a:off x="8424428" y="2083102"/>
            <a:ext cx="720080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36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fsomap_tv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6"/>
          <a:stretch/>
        </p:blipFill>
        <p:spPr bwMode="auto">
          <a:xfrm>
            <a:off x="251520" y="794332"/>
            <a:ext cx="8424936" cy="299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Impact of AMSU-A radiances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下矢印 5"/>
          <p:cNvSpPr/>
          <p:nvPr/>
        </p:nvSpPr>
        <p:spPr>
          <a:xfrm rot="5400000">
            <a:off x="8424428" y="2083102"/>
            <a:ext cx="720080" cy="360040"/>
          </a:xfrm>
          <a:prstGeom prst="downArrow">
            <a:avLst/>
          </a:prstGeom>
          <a:solidFill>
            <a:srgbClr val="FFC9FF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bias-change_t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7"/>
          <a:stretch>
            <a:fillRect/>
          </a:stretch>
        </p:blipFill>
        <p:spPr bwMode="auto">
          <a:xfrm>
            <a:off x="129897" y="3789040"/>
            <a:ext cx="8546560" cy="30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9414" y="4122699"/>
            <a:ext cx="2646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(a) w/ AMSU-A</a:t>
            </a:r>
            <a:r>
              <a:rPr lang="ja-JP" altLang="en-US" sz="1600" b="1" dirty="0">
                <a:solidFill>
                  <a:prstClr val="black"/>
                </a:solidFill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</a:rPr>
              <a:t>(500hPa)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79590" y="4125863"/>
            <a:ext cx="26460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(b) w/o AMSU-A</a:t>
            </a:r>
            <a:r>
              <a:rPr lang="en-US" altLang="ja-JP" sz="1600" b="1" dirty="0">
                <a:solidFill>
                  <a:prstClr val="black"/>
                </a:solidFill>
              </a:rPr>
              <a:t>(500hPa)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462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9291"/>
            <a:ext cx="8572500" cy="4953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 during serial assimilation (</a:t>
            </a:r>
            <a:r>
              <a:rPr kumimoji="1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ave</a:t>
            </a:r>
            <a:r>
              <a:rPr kumimoji="1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of 1460 cases)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707" y="6022851"/>
            <a:ext cx="26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random order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5992291"/>
            <a:ext cx="436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better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worse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: EFSO worse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  <a:sym typeface="Wingdings" panose="05000000000000000000" pitchFamily="2" charset="2"/>
              </a:rPr>
              <a:t> better obs.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845519"/>
            <a:ext cx="12859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ー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    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RMSE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---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SPRD</a:t>
            </a:r>
            <a:endParaRPr kumimoji="1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2378" y="5445224"/>
            <a:ext cx="56457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FG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5304" y="5445224"/>
            <a:ext cx="6447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221758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9291"/>
            <a:ext cx="8572500" cy="4953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100" dirty="0">
                <a:solidFill>
                  <a:prstClr val="white"/>
                </a:solidFill>
              </a:rPr>
              <a:t>Question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3707" y="6022851"/>
            <a:ext cx="266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prstClr val="black"/>
                </a:solidFill>
              </a:rPr>
              <a:t>－</a:t>
            </a:r>
            <a:r>
              <a:rPr lang="en-US" altLang="ja-JP" sz="2400" b="1" dirty="0">
                <a:solidFill>
                  <a:prstClr val="black"/>
                </a:solidFill>
              </a:rPr>
              <a:t>: random order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7984" y="5992291"/>
            <a:ext cx="436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3333FF"/>
                </a:solidFill>
              </a:rPr>
              <a:t>－</a:t>
            </a:r>
            <a:r>
              <a:rPr lang="en-US" altLang="ja-JP" sz="2400" b="1" dirty="0">
                <a:solidFill>
                  <a:srgbClr val="3333FF"/>
                </a:solidFill>
              </a:rPr>
              <a:t>: EFSO better </a:t>
            </a:r>
            <a:r>
              <a:rPr lang="en-US" altLang="ja-JP" sz="2400" b="1" dirty="0">
                <a:solidFill>
                  <a:srgbClr val="3333FF"/>
                </a:solidFill>
                <a:sym typeface="Wingdings" panose="05000000000000000000" pitchFamily="2" charset="2"/>
              </a:rPr>
              <a:t> worse obs.</a:t>
            </a:r>
            <a:endParaRPr lang="en-US" altLang="ja-JP" sz="2400" b="1" dirty="0">
              <a:solidFill>
                <a:srgbClr val="3333FF"/>
              </a:solidFill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</a:rPr>
              <a:t>: EFSO worse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better obs.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96336" y="845519"/>
            <a:ext cx="12859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b="1" dirty="0" err="1">
                <a:solidFill>
                  <a:prstClr val="black"/>
                </a:solidFill>
              </a:rPr>
              <a:t>ー</a:t>
            </a:r>
            <a:r>
              <a:rPr lang="ja-JP" altLang="en-US" b="1" dirty="0">
                <a:solidFill>
                  <a:prstClr val="black"/>
                </a:solidFill>
              </a:rPr>
              <a:t>    </a:t>
            </a:r>
            <a:r>
              <a:rPr lang="en-US" b="1" dirty="0">
                <a:solidFill>
                  <a:prstClr val="black"/>
                </a:solidFill>
              </a:rPr>
              <a:t>RMSE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</a:rPr>
              <a:t>---</a:t>
            </a:r>
            <a:r>
              <a:rPr lang="ja-JP" altLang="en-US" b="1" dirty="0">
                <a:solidFill>
                  <a:prstClr val="black"/>
                </a:solidFill>
              </a:rPr>
              <a:t>　</a:t>
            </a:r>
            <a:r>
              <a:rPr lang="en-US" altLang="ja-JP" b="1" dirty="0">
                <a:solidFill>
                  <a:prstClr val="black"/>
                </a:solidFill>
              </a:rPr>
              <a:t>SPRD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62378" y="5445224"/>
            <a:ext cx="56457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</a:rPr>
              <a:t>FG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55304" y="5445224"/>
            <a:ext cx="6447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</a:rPr>
              <a:t>AN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5736" y="2153796"/>
            <a:ext cx="407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79646">
                    <a:lumMod val="75000"/>
                  </a:srgbClr>
                </a:solidFill>
              </a:rPr>
              <a:t>Can we stop </a:t>
            </a:r>
          </a:p>
          <a:p>
            <a:pPr algn="ctr"/>
            <a:r>
              <a:rPr lang="en-US" sz="3600" b="1" dirty="0">
                <a:solidFill>
                  <a:srgbClr val="F79646">
                    <a:lumMod val="75000"/>
                  </a:srgbClr>
                </a:solidFill>
              </a:rPr>
              <a:t>assimilating here?</a:t>
            </a:r>
          </a:p>
        </p:txBody>
      </p:sp>
      <p:sp>
        <p:nvSpPr>
          <p:cNvPr id="14" name="右矢印 13"/>
          <p:cNvSpPr/>
          <p:nvPr/>
        </p:nvSpPr>
        <p:spPr>
          <a:xfrm rot="4615788">
            <a:off x="4141375" y="3722371"/>
            <a:ext cx="1505632" cy="87620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4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69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星 5 20"/>
          <p:cNvSpPr/>
          <p:nvPr/>
        </p:nvSpPr>
        <p:spPr>
          <a:xfrm>
            <a:off x="3779596" y="3674213"/>
            <a:ext cx="168280" cy="158242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885797">
            <a:off x="3163499" y="26586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AN incr.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By DA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0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1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806920" y="3431849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425293" y="3515597"/>
          <a:ext cx="398274" cy="53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2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293" y="3515597"/>
                        <a:ext cx="398274" cy="536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矢印 30"/>
          <p:cNvSpPr/>
          <p:nvPr/>
        </p:nvSpPr>
        <p:spPr>
          <a:xfrm rot="5400000">
            <a:off x="3606958" y="2977822"/>
            <a:ext cx="500081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3357298" y="3118653"/>
          <a:ext cx="421097" cy="5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73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298" y="3118653"/>
                        <a:ext cx="421097" cy="52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9722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0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星 5 20"/>
          <p:cNvSpPr/>
          <p:nvPr/>
        </p:nvSpPr>
        <p:spPr>
          <a:xfrm>
            <a:off x="3779596" y="3674213"/>
            <a:ext cx="168280" cy="158242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885797">
            <a:off x="3163499" y="26586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AN incr.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By DA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1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2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682409" y="289662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806920" y="3431849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425293" y="3515597"/>
          <a:ext cx="398274" cy="53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3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293" y="3515597"/>
                        <a:ext cx="398274" cy="536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矢印 30"/>
          <p:cNvSpPr/>
          <p:nvPr/>
        </p:nvSpPr>
        <p:spPr>
          <a:xfrm rot="5400000">
            <a:off x="3606958" y="2977822"/>
            <a:ext cx="500081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3357298" y="3118653"/>
          <a:ext cx="421097" cy="5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4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298" y="3118653"/>
                        <a:ext cx="421097" cy="52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フリーフォーム 32"/>
          <p:cNvSpPr/>
          <p:nvPr/>
        </p:nvSpPr>
        <p:spPr>
          <a:xfrm>
            <a:off x="3862198" y="2948303"/>
            <a:ext cx="2870041" cy="559006"/>
          </a:xfrm>
          <a:custGeom>
            <a:avLst/>
            <a:gdLst>
              <a:gd name="connsiteX0" fmla="*/ 0 w 1422400"/>
              <a:gd name="connsiteY0" fmla="*/ 543858 h 559006"/>
              <a:gd name="connsiteX1" fmla="*/ 466165 w 1422400"/>
              <a:gd name="connsiteY1" fmla="*/ 490070 h 559006"/>
              <a:gd name="connsiteX2" fmla="*/ 1422400 w 1422400"/>
              <a:gd name="connsiteY2" fmla="*/ 0 h 5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559006">
                <a:moveTo>
                  <a:pt x="0" y="543858"/>
                </a:moveTo>
                <a:cubicBezTo>
                  <a:pt x="114549" y="562285"/>
                  <a:pt x="229098" y="580713"/>
                  <a:pt x="466165" y="490070"/>
                </a:cubicBezTo>
                <a:cubicBezTo>
                  <a:pt x="703232" y="399427"/>
                  <a:pt x="1062816" y="199713"/>
                  <a:pt x="142240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6156175" y="2465734"/>
          <a:ext cx="486065" cy="56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5" name="Equation" r:id="rId13" imgW="215640" imgH="253800" progId="Equation.DSMT4">
                  <p:embed/>
                </p:oleObj>
              </mc:Choice>
              <mc:Fallback>
                <p:oleObj name="Equation" r:id="rId13" imgW="215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2465734"/>
                        <a:ext cx="486065" cy="56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矢印 34"/>
          <p:cNvSpPr/>
          <p:nvPr/>
        </p:nvSpPr>
        <p:spPr>
          <a:xfrm rot="5400000">
            <a:off x="6152377" y="2159561"/>
            <a:ext cx="1149572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19885797">
            <a:off x="6258691" y="16371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FCST Error 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Reduced by DA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01779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370785" y="4551381"/>
            <a:ext cx="8386715" cy="1080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8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星 5 20"/>
          <p:cNvSpPr/>
          <p:nvPr/>
        </p:nvSpPr>
        <p:spPr>
          <a:xfrm>
            <a:off x="3779596" y="3674213"/>
            <a:ext cx="168280" cy="158242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885797">
            <a:off x="3163499" y="26586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AN incr.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By DA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9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0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682409" y="289662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806920" y="3431849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425293" y="3515597"/>
          <a:ext cx="398274" cy="53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1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293" y="3515597"/>
                        <a:ext cx="398274" cy="536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矢印 30"/>
          <p:cNvSpPr/>
          <p:nvPr/>
        </p:nvSpPr>
        <p:spPr>
          <a:xfrm rot="5400000">
            <a:off x="3606958" y="2977822"/>
            <a:ext cx="500081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3357298" y="3118653"/>
          <a:ext cx="421097" cy="5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2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298" y="3118653"/>
                        <a:ext cx="421097" cy="52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フリーフォーム 32"/>
          <p:cNvSpPr/>
          <p:nvPr/>
        </p:nvSpPr>
        <p:spPr>
          <a:xfrm>
            <a:off x="3862198" y="2948303"/>
            <a:ext cx="2870041" cy="559006"/>
          </a:xfrm>
          <a:custGeom>
            <a:avLst/>
            <a:gdLst>
              <a:gd name="connsiteX0" fmla="*/ 0 w 1422400"/>
              <a:gd name="connsiteY0" fmla="*/ 543858 h 559006"/>
              <a:gd name="connsiteX1" fmla="*/ 466165 w 1422400"/>
              <a:gd name="connsiteY1" fmla="*/ 490070 h 559006"/>
              <a:gd name="connsiteX2" fmla="*/ 1422400 w 1422400"/>
              <a:gd name="connsiteY2" fmla="*/ 0 h 5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559006">
                <a:moveTo>
                  <a:pt x="0" y="543858"/>
                </a:moveTo>
                <a:cubicBezTo>
                  <a:pt x="114549" y="562285"/>
                  <a:pt x="229098" y="580713"/>
                  <a:pt x="466165" y="490070"/>
                </a:cubicBezTo>
                <a:cubicBezTo>
                  <a:pt x="703232" y="399427"/>
                  <a:pt x="1062816" y="199713"/>
                  <a:pt x="142240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6156175" y="2465734"/>
          <a:ext cx="486065" cy="56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3" name="Equation" r:id="rId13" imgW="215640" imgH="253800" progId="Equation.DSMT4">
                  <p:embed/>
                </p:oleObj>
              </mc:Choice>
              <mc:Fallback>
                <p:oleObj name="Equation" r:id="rId13" imgW="215640" imgH="253800" progId="Equation.DSMT4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2465734"/>
                        <a:ext cx="486065" cy="56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矢印 34"/>
          <p:cNvSpPr/>
          <p:nvPr/>
        </p:nvSpPr>
        <p:spPr>
          <a:xfrm rot="5400000">
            <a:off x="6152377" y="2159561"/>
            <a:ext cx="1149572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19885797">
            <a:off x="6258691" y="16371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FCST Error 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Reduced by DA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/>
          </p:nvPr>
        </p:nvGraphicFramePr>
        <p:xfrm>
          <a:off x="621453" y="4987603"/>
          <a:ext cx="43037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4" name="Equation" r:id="rId15" imgW="1955520" imgH="279360" progId="Equation.DSMT4">
                  <p:embed/>
                </p:oleObj>
              </mc:Choice>
              <mc:Fallback>
                <p:oleObj name="Equation" r:id="rId15" imgW="1955520" imgH="27936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53" y="4987603"/>
                        <a:ext cx="4303712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/>
          </p:nvPr>
        </p:nvGraphicFramePr>
        <p:xfrm>
          <a:off x="5939701" y="4968930"/>
          <a:ext cx="2613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5" name="Equation" r:id="rId17" imgW="1079280" imgH="241200" progId="Equation.DSMT4">
                  <p:embed/>
                </p:oleObj>
              </mc:Choice>
              <mc:Fallback>
                <p:oleObj name="Equation" r:id="rId17" imgW="1079280" imgH="241200" progId="Equation.DSMT4">
                  <p:embed/>
                  <p:pic>
                    <p:nvPicPr>
                      <p:cNvPr id="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701" y="4968930"/>
                        <a:ext cx="2613025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472493" y="4549509"/>
            <a:ext cx="4623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M</a:t>
            </a:r>
            <a:r>
              <a:rPr lang="en-US" sz="2200" b="1" i="1" dirty="0">
                <a:solidFill>
                  <a:prstClr val="black"/>
                </a:solidFill>
              </a:rPr>
              <a:t>oist </a:t>
            </a:r>
            <a:r>
              <a:rPr lang="en-US" sz="2200" b="1" i="1" dirty="0">
                <a:solidFill>
                  <a:srgbClr val="FF0000"/>
                </a:solidFill>
              </a:rPr>
              <a:t>T</a:t>
            </a:r>
            <a:r>
              <a:rPr lang="en-US" sz="2200" b="1" i="1" dirty="0">
                <a:solidFill>
                  <a:prstClr val="black"/>
                </a:solidFill>
              </a:rPr>
              <a:t>otal </a:t>
            </a:r>
            <a:r>
              <a:rPr lang="en-US" sz="2200" b="1" i="1" dirty="0">
                <a:solidFill>
                  <a:srgbClr val="FF0000"/>
                </a:solidFill>
              </a:rPr>
              <a:t>E</a:t>
            </a:r>
            <a:r>
              <a:rPr lang="en-US" sz="2200" b="1" i="1" dirty="0">
                <a:solidFill>
                  <a:prstClr val="black"/>
                </a:solidFill>
              </a:rPr>
              <a:t>nergy for Error Norm</a:t>
            </a:r>
          </a:p>
        </p:txBody>
      </p:sp>
    </p:spTree>
    <p:extLst>
      <p:ext uri="{BB962C8B-B14F-4D97-AF65-F5344CB8AC3E}">
        <p14:creationId xmlns:p14="http://schemas.microsoft.com/office/powerpoint/2010/main" val="30938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378642" y="5734382"/>
            <a:ext cx="8386715" cy="1080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70785" y="4551381"/>
            <a:ext cx="8386715" cy="10801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dirty="0">
                <a:solidFill>
                  <a:prstClr val="white"/>
                </a:solidFill>
                <a:latin typeface="Times New Roman" pitchFamily="18" charset="0"/>
              </a:rPr>
              <a:t>FSO: Forecast Sensitivity to Observation</a:t>
            </a:r>
            <a:endParaRPr lang="ja-JP" altLang="en-US" sz="32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968156" y="1295032"/>
            <a:ext cx="3444" cy="2880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 rot="16200000">
            <a:off x="-82222" y="1519786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model space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68156" y="4175854"/>
            <a:ext cx="77768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884368" y="420289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(</a:t>
            </a:r>
            <a:r>
              <a:rPr lang="en-US" dirty="0" err="1">
                <a:solidFill>
                  <a:prstClr val="black"/>
                </a:solidFill>
              </a:rPr>
              <a:t>hr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2411760" y="1274846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851920" y="1274847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732240" y="1248135"/>
            <a:ext cx="0" cy="2880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3548" y="419601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7070" y="42028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5361" y="4189142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7" name="フリーフォーム 16"/>
          <p:cNvSpPr/>
          <p:nvPr/>
        </p:nvSpPr>
        <p:spPr>
          <a:xfrm rot="219154">
            <a:off x="1475656" y="3201056"/>
            <a:ext cx="6264696" cy="903516"/>
          </a:xfrm>
          <a:custGeom>
            <a:avLst/>
            <a:gdLst>
              <a:gd name="connsiteX0" fmla="*/ 0 w 3077882"/>
              <a:gd name="connsiteY0" fmla="*/ 1422400 h 1422400"/>
              <a:gd name="connsiteX1" fmla="*/ 591670 w 3077882"/>
              <a:gd name="connsiteY1" fmla="*/ 705223 h 1422400"/>
              <a:gd name="connsiteX2" fmla="*/ 1571812 w 3077882"/>
              <a:gd name="connsiteY2" fmla="*/ 806823 h 1422400"/>
              <a:gd name="connsiteX3" fmla="*/ 3077882 w 3077882"/>
              <a:gd name="connsiteY3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882" h="1422400">
                <a:moveTo>
                  <a:pt x="0" y="1422400"/>
                </a:moveTo>
                <a:cubicBezTo>
                  <a:pt x="164850" y="1115109"/>
                  <a:pt x="329701" y="807819"/>
                  <a:pt x="591670" y="705223"/>
                </a:cubicBezTo>
                <a:cubicBezTo>
                  <a:pt x="853639" y="602627"/>
                  <a:pt x="1157443" y="924360"/>
                  <a:pt x="1571812" y="806823"/>
                </a:cubicBezTo>
                <a:cubicBezTo>
                  <a:pt x="1986181" y="689286"/>
                  <a:pt x="2532031" y="344643"/>
                  <a:pt x="307788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7361" y="3041899"/>
            <a:ext cx="177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truth state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(unknown)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2411760" y="1632719"/>
            <a:ext cx="4320480" cy="1236008"/>
          </a:xfrm>
          <a:custGeom>
            <a:avLst/>
            <a:gdLst>
              <a:gd name="connsiteX0" fmla="*/ 0 w 2169459"/>
              <a:gd name="connsiteY0" fmla="*/ 1171388 h 1236008"/>
              <a:gd name="connsiteX1" fmla="*/ 759012 w 2169459"/>
              <a:gd name="connsiteY1" fmla="*/ 1105647 h 1236008"/>
              <a:gd name="connsiteX2" fmla="*/ 2169459 w 2169459"/>
              <a:gd name="connsiteY2" fmla="*/ 0 h 123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9459" h="1236008">
                <a:moveTo>
                  <a:pt x="0" y="1171388"/>
                </a:moveTo>
                <a:cubicBezTo>
                  <a:pt x="198718" y="1236133"/>
                  <a:pt x="397436" y="1300878"/>
                  <a:pt x="759012" y="1105647"/>
                </a:cubicBezTo>
                <a:cubicBezTo>
                  <a:pt x="1120588" y="910416"/>
                  <a:pt x="1645023" y="455208"/>
                  <a:pt x="2169459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1205616"/>
          <a:ext cx="622424" cy="5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18"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1205616"/>
                        <a:ext cx="622424" cy="58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星 5 20"/>
          <p:cNvSpPr/>
          <p:nvPr/>
        </p:nvSpPr>
        <p:spPr>
          <a:xfrm>
            <a:off x="3779596" y="3674213"/>
            <a:ext cx="168280" cy="158242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9885797">
            <a:off x="3163499" y="26586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AN incr.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By DA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125268" y="2176381"/>
          <a:ext cx="654123" cy="58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19" name="Equation" r:id="rId5" imgW="279360" imgH="253800" progId="Equation.DSMT4">
                  <p:embed/>
                </p:oleObj>
              </mc:Choice>
              <mc:Fallback>
                <p:oleObj name="Equation" r:id="rId5" imgW="279360" imgH="25380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268" y="2176381"/>
                        <a:ext cx="654123" cy="587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820671" y="2385632"/>
          <a:ext cx="536616" cy="55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0" name="Equation" r:id="rId7" imgW="228600" imgH="241200" progId="Equation.DSMT4">
                  <p:embed/>
                </p:oleObj>
              </mc:Choice>
              <mc:Fallback>
                <p:oleObj name="Equation" r:id="rId7" imgW="228600" imgH="2412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71" y="2385632"/>
                        <a:ext cx="536616" cy="55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円/楕円 24"/>
          <p:cNvSpPr/>
          <p:nvPr/>
        </p:nvSpPr>
        <p:spPr>
          <a:xfrm>
            <a:off x="2364471" y="2760057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682409" y="2896627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01797" y="2708182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806920" y="3431849"/>
            <a:ext cx="90000" cy="90000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675534" y="1587719"/>
            <a:ext cx="90000" cy="9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3425293" y="3515597"/>
          <a:ext cx="398274" cy="53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1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293" y="3515597"/>
                        <a:ext cx="398274" cy="536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矢印 30"/>
          <p:cNvSpPr/>
          <p:nvPr/>
        </p:nvSpPr>
        <p:spPr>
          <a:xfrm rot="5400000">
            <a:off x="3606958" y="2977822"/>
            <a:ext cx="500081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3357298" y="3118653"/>
          <a:ext cx="421097" cy="5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2" name="Equation" r:id="rId11" imgW="190440" imgH="241200" progId="Equation.DSMT4">
                  <p:embed/>
                </p:oleObj>
              </mc:Choice>
              <mc:Fallback>
                <p:oleObj name="Equation" r:id="rId11" imgW="190440" imgH="2412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298" y="3118653"/>
                        <a:ext cx="421097" cy="526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フリーフォーム 32"/>
          <p:cNvSpPr/>
          <p:nvPr/>
        </p:nvSpPr>
        <p:spPr>
          <a:xfrm>
            <a:off x="3862198" y="2948303"/>
            <a:ext cx="2870041" cy="559006"/>
          </a:xfrm>
          <a:custGeom>
            <a:avLst/>
            <a:gdLst>
              <a:gd name="connsiteX0" fmla="*/ 0 w 1422400"/>
              <a:gd name="connsiteY0" fmla="*/ 543858 h 559006"/>
              <a:gd name="connsiteX1" fmla="*/ 466165 w 1422400"/>
              <a:gd name="connsiteY1" fmla="*/ 490070 h 559006"/>
              <a:gd name="connsiteX2" fmla="*/ 1422400 w 1422400"/>
              <a:gd name="connsiteY2" fmla="*/ 0 h 5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559006">
                <a:moveTo>
                  <a:pt x="0" y="543858"/>
                </a:moveTo>
                <a:cubicBezTo>
                  <a:pt x="114549" y="562285"/>
                  <a:pt x="229098" y="580713"/>
                  <a:pt x="466165" y="490070"/>
                </a:cubicBezTo>
                <a:cubicBezTo>
                  <a:pt x="703232" y="399427"/>
                  <a:pt x="1062816" y="199713"/>
                  <a:pt x="142240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6156175" y="2465734"/>
          <a:ext cx="486065" cy="56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3" name="Equation" r:id="rId13" imgW="215640" imgH="253800" progId="Equation.DSMT4">
                  <p:embed/>
                </p:oleObj>
              </mc:Choice>
              <mc:Fallback>
                <p:oleObj name="Equation" r:id="rId13" imgW="215640" imgH="253800" progId="Equation.DSMT4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2465734"/>
                        <a:ext cx="486065" cy="56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右矢印 34"/>
          <p:cNvSpPr/>
          <p:nvPr/>
        </p:nvSpPr>
        <p:spPr>
          <a:xfrm rot="5400000">
            <a:off x="6152377" y="2159561"/>
            <a:ext cx="1149572" cy="23142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01048" y="88122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analysis time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 rot="19885797">
            <a:off x="6258691" y="16371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FCST Error </a:t>
            </a:r>
          </a:p>
          <a:p>
            <a:pPr algn="ctr"/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</a:rPr>
              <a:t>Reduced by DA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2775" y="881220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verification time</a:t>
            </a:r>
          </a:p>
        </p:txBody>
      </p:sp>
      <p:sp>
        <p:nvSpPr>
          <p:cNvPr id="39" name="二等辺三角形 38"/>
          <p:cNvSpPr/>
          <p:nvPr/>
        </p:nvSpPr>
        <p:spPr>
          <a:xfrm>
            <a:off x="6657752" y="3570941"/>
            <a:ext cx="138822" cy="13204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801011" y="3509771"/>
            <a:ext cx="17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reference</a:t>
            </a: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/>
          </p:nvPr>
        </p:nvGraphicFramePr>
        <p:xfrm>
          <a:off x="621453" y="4987603"/>
          <a:ext cx="43037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4" name="Equation" r:id="rId15" imgW="1955520" imgH="279360" progId="Equation.DSMT4">
                  <p:embed/>
                </p:oleObj>
              </mc:Choice>
              <mc:Fallback>
                <p:oleObj name="Equation" r:id="rId15" imgW="1955520" imgH="27936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453" y="4987603"/>
                        <a:ext cx="4303712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/>
          </p:nvPr>
        </p:nvGraphicFramePr>
        <p:xfrm>
          <a:off x="596263" y="6199077"/>
          <a:ext cx="5226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5" name="Equation" r:id="rId17" imgW="2374560" imgH="279360" progId="Equation.DSMT4">
                  <p:embed/>
                </p:oleObj>
              </mc:Choice>
              <mc:Fallback>
                <p:oleObj name="Equation" r:id="rId17" imgW="2374560" imgH="279360" progId="Equation.DSMT4">
                  <p:embed/>
                  <p:pic>
                    <p:nvPicPr>
                      <p:cNvPr id="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3" y="6199077"/>
                        <a:ext cx="52260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/>
          </p:nvPr>
        </p:nvGraphicFramePr>
        <p:xfrm>
          <a:off x="5939701" y="4968930"/>
          <a:ext cx="2613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6" name="Equation" r:id="rId19" imgW="1079280" imgH="241200" progId="Equation.DSMT4">
                  <p:embed/>
                </p:oleObj>
              </mc:Choice>
              <mc:Fallback>
                <p:oleObj name="Equation" r:id="rId19" imgW="1079280" imgH="241200" progId="Equation.DSMT4">
                  <p:embed/>
                  <p:pic>
                    <p:nvPicPr>
                      <p:cNvPr id="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701" y="4968930"/>
                        <a:ext cx="2613025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/>
          </p:nvPr>
        </p:nvGraphicFramePr>
        <p:xfrm>
          <a:off x="6008028" y="6175465"/>
          <a:ext cx="21844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7" name="Equation" r:id="rId21" imgW="901440" imgH="241200" progId="Equation.DSMT4">
                  <p:embed/>
                </p:oleObj>
              </mc:Choice>
              <mc:Fallback>
                <p:oleObj name="Equation" r:id="rId21" imgW="901440" imgH="241200" progId="Equation.DSMT4">
                  <p:embed/>
                  <p:pic>
                    <p:nvPicPr>
                      <p:cNvPr id="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028" y="6175465"/>
                        <a:ext cx="2184400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472493" y="4549509"/>
            <a:ext cx="4623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M</a:t>
            </a:r>
            <a:r>
              <a:rPr lang="en-US" sz="2200" b="1" i="1" dirty="0">
                <a:solidFill>
                  <a:prstClr val="black"/>
                </a:solidFill>
              </a:rPr>
              <a:t>oist </a:t>
            </a:r>
            <a:r>
              <a:rPr lang="en-US" sz="2200" b="1" i="1" dirty="0">
                <a:solidFill>
                  <a:srgbClr val="FF0000"/>
                </a:solidFill>
              </a:rPr>
              <a:t>T</a:t>
            </a:r>
            <a:r>
              <a:rPr lang="en-US" sz="2200" b="1" i="1" dirty="0">
                <a:solidFill>
                  <a:prstClr val="black"/>
                </a:solidFill>
              </a:rPr>
              <a:t>otal </a:t>
            </a:r>
            <a:r>
              <a:rPr lang="en-US" sz="2200" b="1" i="1" dirty="0">
                <a:solidFill>
                  <a:srgbClr val="FF0000"/>
                </a:solidFill>
              </a:rPr>
              <a:t>E</a:t>
            </a:r>
            <a:r>
              <a:rPr lang="en-US" sz="2200" b="1" i="1" dirty="0">
                <a:solidFill>
                  <a:prstClr val="black"/>
                </a:solidFill>
              </a:rPr>
              <a:t>nergy for Error Norm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67544" y="5748628"/>
            <a:ext cx="5830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3333FF"/>
                </a:solidFill>
              </a:rPr>
              <a:t>N</a:t>
            </a:r>
            <a:r>
              <a:rPr lang="en-US" sz="2200" b="1" i="1" dirty="0">
                <a:solidFill>
                  <a:prstClr val="black"/>
                </a:solidFill>
              </a:rPr>
              <a:t>ormalized </a:t>
            </a:r>
            <a:r>
              <a:rPr lang="en-US" sz="2200" b="1" i="1" dirty="0">
                <a:solidFill>
                  <a:srgbClr val="3333FF"/>
                </a:solidFill>
              </a:rPr>
              <a:t>O</a:t>
            </a:r>
            <a:r>
              <a:rPr lang="en-US" sz="2200" b="1" i="1" dirty="0">
                <a:solidFill>
                  <a:prstClr val="black"/>
                </a:solidFill>
              </a:rPr>
              <a:t>bs. </a:t>
            </a:r>
            <a:r>
              <a:rPr lang="en-US" sz="2200" b="1" i="1" dirty="0">
                <a:solidFill>
                  <a:srgbClr val="3333FF"/>
                </a:solidFill>
              </a:rPr>
              <a:t>D</a:t>
            </a:r>
            <a:r>
              <a:rPr lang="en-US" sz="2200" b="1" i="1" dirty="0">
                <a:solidFill>
                  <a:prstClr val="black"/>
                </a:solidFill>
              </a:rPr>
              <a:t>eparture for Error Norm</a:t>
            </a:r>
          </a:p>
        </p:txBody>
      </p:sp>
    </p:spTree>
    <p:extLst>
      <p:ext uri="{BB962C8B-B14F-4D97-AF65-F5344CB8AC3E}">
        <p14:creationId xmlns:p14="http://schemas.microsoft.com/office/powerpoint/2010/main" val="377982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11695</TotalTime>
  <Words>1792</Words>
  <Application>Microsoft Office PowerPoint</Application>
  <PresentationFormat>画面に合わせる (4:3)</PresentationFormat>
  <Paragraphs>476</Paragraphs>
  <Slides>58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70" baseType="lpstr">
      <vt:lpstr>Meiryo UI</vt:lpstr>
      <vt:lpstr>ＭＳ Ｐゴシック</vt:lpstr>
      <vt:lpstr>メイリオ</vt:lpstr>
      <vt:lpstr>Arial</vt:lpstr>
      <vt:lpstr>Calibri</vt:lpstr>
      <vt:lpstr>Candara</vt:lpstr>
      <vt:lpstr>Segoe UI</vt:lpstr>
      <vt:lpstr>Times New Roman</vt:lpstr>
      <vt:lpstr>Verdana</vt:lpstr>
      <vt:lpstr>Wingdings</vt:lpstr>
      <vt:lpstr>Office ​​テーマ</vt:lpstr>
      <vt:lpstr>Equation</vt:lpstr>
      <vt:lpstr>Ensemble Forecast Sensitivity to Observations Verified with Multiple References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EFSO with Lorenz-96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APPENDIX</vt:lpstr>
      <vt:lpstr>PowerPoint プレゼンテーション</vt:lpstr>
      <vt:lpstr>PowerPoint プレゼンテーション</vt:lpstr>
      <vt:lpstr>PowerPoint プレゼンテーション</vt:lpstr>
      <vt:lpstr>Project Overview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kotsuki</dc:creator>
  <cp:lastModifiedBy>kotsuki-vaio2</cp:lastModifiedBy>
  <cp:revision>9066</cp:revision>
  <cp:lastPrinted>2015-06-30T02:14:05Z</cp:lastPrinted>
  <dcterms:created xsi:type="dcterms:W3CDTF">2013-04-12T14:01:27Z</dcterms:created>
  <dcterms:modified xsi:type="dcterms:W3CDTF">2018-05-09T17:02:54Z</dcterms:modified>
</cp:coreProperties>
</file>