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34"/>
  </p:notesMasterIdLst>
  <p:sldIdLst>
    <p:sldId id="535" r:id="rId5"/>
    <p:sldId id="413" r:id="rId6"/>
    <p:sldId id="385" r:id="rId7"/>
    <p:sldId id="544" r:id="rId8"/>
    <p:sldId id="415" r:id="rId9"/>
    <p:sldId id="543" r:id="rId10"/>
    <p:sldId id="416" r:id="rId11"/>
    <p:sldId id="545" r:id="rId12"/>
    <p:sldId id="450" r:id="rId13"/>
    <p:sldId id="453" r:id="rId14"/>
    <p:sldId id="454" r:id="rId15"/>
    <p:sldId id="455" r:id="rId16"/>
    <p:sldId id="456" r:id="rId17"/>
    <p:sldId id="475" r:id="rId18"/>
    <p:sldId id="476" r:id="rId19"/>
    <p:sldId id="477" r:id="rId20"/>
    <p:sldId id="478" r:id="rId21"/>
    <p:sldId id="479" r:id="rId22"/>
    <p:sldId id="504" r:id="rId23"/>
    <p:sldId id="538" r:id="rId24"/>
    <p:sldId id="557" r:id="rId25"/>
    <p:sldId id="540" r:id="rId26"/>
    <p:sldId id="549" r:id="rId27"/>
    <p:sldId id="550" r:id="rId28"/>
    <p:sldId id="551" r:id="rId29"/>
    <p:sldId id="553" r:id="rId30"/>
    <p:sldId id="561" r:id="rId31"/>
    <p:sldId id="562" r:id="rId32"/>
    <p:sldId id="563" r:id="rId33"/>
  </p:sldIdLst>
  <p:sldSz cx="9144000" cy="6858000" type="screen4x3"/>
  <p:notesSz cx="6858000" cy="92964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FF"/>
    <a:srgbClr val="66FF33"/>
    <a:srgbClr val="000099"/>
    <a:srgbClr val="0000FF"/>
    <a:srgbClr val="3399FF"/>
    <a:srgbClr val="00FFFF"/>
    <a:srgbClr val="006600"/>
    <a:srgbClr val="66FF66"/>
    <a:srgbClr val="E7F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6" autoAdjust="0"/>
    <p:restoredTop sz="72388" autoAdjust="0"/>
  </p:normalViewPr>
  <p:slideViewPr>
    <p:cSldViewPr>
      <p:cViewPr varScale="1">
        <p:scale>
          <a:sx n="66" d="100"/>
          <a:sy n="66" d="100"/>
        </p:scale>
        <p:origin x="1425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ED37B-E61B-48FF-884F-85CF3C7575D8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363D8-4BC4-4D6A-BFF4-B43F51262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20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63D8-4BC4-4D6A-BFF4-B43F51262F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20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63D8-4BC4-4D6A-BFF4-B43F51262F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38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63D8-4BC4-4D6A-BFF4-B43F51262F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15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63D8-4BC4-4D6A-BFF4-B43F51262F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78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63D8-4BC4-4D6A-BFF4-B43F51262F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46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63D8-4BC4-4D6A-BFF4-B43F51262F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25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63D8-4BC4-4D6A-BFF4-B43F51262F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61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63D8-4BC4-4D6A-BFF4-B43F51262F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34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63D8-4BC4-4D6A-BFF4-B43F51262F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98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63D8-4BC4-4D6A-BFF4-B43F51262F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02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63D8-4BC4-4D6A-BFF4-B43F51262F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3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BA0EE-A574-4FA0-9216-5E615ECD75AD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9850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63D8-4BC4-4D6A-BFF4-B43F51262FE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61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63D8-4BC4-4D6A-BFF4-B43F51262FE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069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63D8-4BC4-4D6A-BFF4-B43F51262FE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36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63D8-4BC4-4D6A-BFF4-B43F51262FE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652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63D8-4BC4-4D6A-BFF4-B43F51262FE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3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63D8-4BC4-4D6A-BFF4-B43F51262FE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251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63D8-4BC4-4D6A-BFF4-B43F51262FE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262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63D8-4BC4-4D6A-BFF4-B43F51262FE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438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63D8-4BC4-4D6A-BFF4-B43F51262FE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15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C8B4B-620B-443D-9D2D-23BB1559151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8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D258F9-2B3D-4C7B-8B39-F4626CD9C6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11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147576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63D8-4BC4-4D6A-BFF4-B43F51262F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36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63D8-4BC4-4D6A-BFF4-B43F51262F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46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63D8-4BC4-4D6A-BFF4-B43F51262F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34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dirty="0"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63D8-4BC4-4D6A-BFF4-B43F51262F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71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63D8-4BC4-4D6A-BFF4-B43F51262F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3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AC6D-093A-49D4-A13D-E2C1865FE81B}" type="datetimeFigureOut">
              <a:rPr lang="ko-KR" altLang="en-US" smtClean="0"/>
              <a:t>2018-05-06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AD24-8AED-4827-BC1F-AA5A124DAC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8463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AC6D-093A-49D4-A13D-E2C1865FE81B}" type="datetimeFigureOut">
              <a:rPr lang="ko-KR" altLang="en-US" smtClean="0"/>
              <a:t>2018-05-06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AD24-8AED-4827-BC1F-AA5A124DAC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712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AC6D-093A-49D4-A13D-E2C1865FE81B}" type="datetimeFigureOut">
              <a:rPr lang="ko-KR" altLang="en-US" smtClean="0"/>
              <a:t>2018-05-06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AD24-8AED-4827-BC1F-AA5A124DAC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3668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-16934"/>
            <a:ext cx="4800600" cy="40978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343400" y="0"/>
            <a:ext cx="4800600" cy="40978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0" y="2769387"/>
            <a:ext cx="4800600" cy="40978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343400" y="2760129"/>
            <a:ext cx="4800600" cy="40978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8531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F199-E96A-DD41-B339-337EB7975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6D34-5602-8C42-B98E-08F06EBA60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50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F199-E96A-DD41-B339-337EB7975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6D34-5602-8C42-B98E-08F06EBA60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37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F199-E96A-DD41-B339-337EB7975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6D34-5602-8C42-B98E-08F06EBA60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86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F199-E96A-DD41-B339-337EB7975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6D34-5602-8C42-B98E-08F06EBA60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83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F199-E96A-DD41-B339-337EB7975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6D34-5602-8C42-B98E-08F06EBA60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70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F199-E96A-DD41-B339-337EB7975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6D34-5602-8C42-B98E-08F06EBA60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22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F199-E96A-DD41-B339-337EB7975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6D34-5602-8C42-B98E-08F06EBA60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5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latinLnBrk="0">
              <a:defRPr/>
            </a:lvl1pPr>
          </a:lstStyle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AC6D-093A-49D4-A13D-E2C1865FE81B}" type="datetimeFigureOut">
              <a:rPr lang="ko-KR" altLang="en-US" smtClean="0"/>
              <a:t>2018-05-06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AD24-8AED-4827-BC1F-AA5A124DAC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2093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F199-E96A-DD41-B339-337EB7975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6D34-5602-8C42-B98E-08F06EBA60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01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F199-E96A-DD41-B339-337EB7975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6D34-5602-8C42-B98E-08F06EBA60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64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F199-E96A-DD41-B339-337EB7975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6D34-5602-8C42-B98E-08F06EBA60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30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F199-E96A-DD41-B339-337EB7975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6D34-5602-8C42-B98E-08F06EBA60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354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F199-E96A-DD41-B339-337EB7975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6D34-5602-8C42-B98E-08F06EBA60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54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F199-E96A-DD41-B339-337EB7975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6D34-5602-8C42-B98E-08F06EBA60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66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F199-E96A-DD41-B339-337EB7975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6D34-5602-8C42-B98E-08F06EBA60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65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F199-E96A-DD41-B339-337EB7975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6D34-5602-8C42-B98E-08F06EBA60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74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F199-E96A-DD41-B339-337EB7975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6D34-5602-8C42-B98E-08F06EBA60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17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F199-E96A-DD41-B339-337EB7975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6D34-5602-8C42-B98E-08F06EBA60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1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AC6D-093A-49D4-A13D-E2C1865FE81B}" type="datetimeFigureOut">
              <a:rPr lang="ko-KR" altLang="en-US" smtClean="0"/>
              <a:t>2018-05-06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AD24-8AED-4827-BC1F-AA5A124DAC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2652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F199-E96A-DD41-B339-337EB7975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6D34-5602-8C42-B98E-08F06EBA60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55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F199-E96A-DD41-B339-337EB7975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6D34-5602-8C42-B98E-08F06EBA60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69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F199-E96A-DD41-B339-337EB7975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6D34-5602-8C42-B98E-08F06EBA60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77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F199-E96A-DD41-B339-337EB7975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6D34-5602-8C42-B98E-08F06EBA60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009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F199-E96A-DD41-B339-337EB7975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6D34-5602-8C42-B98E-08F06EBA60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74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 userDrawn="1"/>
        </p:nvGrpSpPr>
        <p:grpSpPr bwMode="auto">
          <a:xfrm>
            <a:off x="577850" y="6057900"/>
            <a:ext cx="8356600" cy="673100"/>
            <a:chOff x="364" y="3816"/>
            <a:chExt cx="5264" cy="424"/>
          </a:xfrm>
        </p:grpSpPr>
        <p:sp>
          <p:nvSpPr>
            <p:cNvPr id="5" name="Line 18"/>
            <p:cNvSpPr>
              <a:spLocks noChangeShapeType="1"/>
            </p:cNvSpPr>
            <p:nvPr userDrawn="1"/>
          </p:nvSpPr>
          <p:spPr bwMode="auto">
            <a:xfrm>
              <a:off x="364" y="4088"/>
              <a:ext cx="43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" name="Line 19"/>
            <p:cNvSpPr>
              <a:spLocks noChangeShapeType="1"/>
            </p:cNvSpPr>
            <p:nvPr userDrawn="1"/>
          </p:nvSpPr>
          <p:spPr bwMode="auto">
            <a:xfrm>
              <a:off x="364" y="4040"/>
              <a:ext cx="43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Line 20"/>
            <p:cNvSpPr>
              <a:spLocks noChangeShapeType="1"/>
            </p:cNvSpPr>
            <p:nvPr userDrawn="1"/>
          </p:nvSpPr>
          <p:spPr bwMode="auto">
            <a:xfrm>
              <a:off x="364" y="4136"/>
              <a:ext cx="43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89" t="7634" r="925" b="8389"/>
            <a:stretch>
              <a:fillRect/>
            </a:stretch>
          </p:blipFill>
          <p:spPr bwMode="auto">
            <a:xfrm>
              <a:off x="4781" y="3816"/>
              <a:ext cx="847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7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9C5904E-86B4-44D9-89D9-F480C24DBAB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46814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FE7983-D4D7-4F32-8001-14E532CD195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13658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F2D8E0-FF7A-428C-B00A-5EFF96CF2B9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7039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600200"/>
            <a:ext cx="38100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600200"/>
            <a:ext cx="38100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49AC1-E280-4ABF-90DA-5CFD3D58245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8672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8D1BA6-4565-45F2-B8AF-160A77DE4DA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578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AC6D-093A-49D4-A13D-E2C1865FE81B}" type="datetimeFigureOut">
              <a:rPr lang="ko-KR" altLang="en-US" smtClean="0"/>
              <a:t>2018-05-06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AD24-8AED-4827-BC1F-AA5A124DAC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2065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CDEE0-2A7E-41C7-8D0A-697B55689B5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6575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5FFD1-AD65-4218-9AE5-E0FD2B61814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54033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AD7A5-1833-460C-BAE4-80BE9D6E03C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5385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2DAB4D-760E-4829-AA66-2EE5D0354FB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49279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33345-5ED4-46B5-AEA2-DE422EAEF62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53654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7B680-036A-4135-A522-BEADF75D006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17443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04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600200"/>
            <a:ext cx="3810000" cy="4532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1600200"/>
            <a:ext cx="38100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3941763"/>
            <a:ext cx="381000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6561A-81A0-4725-A426-8090A72E426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15454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04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1600200"/>
            <a:ext cx="38100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182688" y="3941763"/>
            <a:ext cx="381000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145088" y="1600200"/>
            <a:ext cx="3810000" cy="4532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09A5E-FE82-464B-89A7-5ADC42ED811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28011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F11BD3-2C20-499B-B665-AB880C5F2BF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82959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04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600200"/>
            <a:ext cx="3810000" cy="4532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600200"/>
            <a:ext cx="3810000" cy="4532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DCE8A-01B0-4440-ABD0-2E55C0FF719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906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AC6D-093A-49D4-A13D-E2C1865FE81B}" type="datetimeFigureOut">
              <a:rPr lang="ko-KR" altLang="en-US" smtClean="0"/>
              <a:t>2018-05-06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AD24-8AED-4827-BC1F-AA5A124DAC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09803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69ECB-B07C-4502-A615-FFBDC3438C0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59380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6C99A-5BB7-40DB-80A0-276301084ED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69348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A4A38-4E7C-408B-8B5C-2A4706468EA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425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AC6D-093A-49D4-A13D-E2C1865FE81B}" type="datetimeFigureOut">
              <a:rPr lang="ko-KR" altLang="en-US" smtClean="0"/>
              <a:t>2018-05-06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AD24-8AED-4827-BC1F-AA5A124DAC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683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AC6D-093A-49D4-A13D-E2C1865FE81B}" type="datetimeFigureOut">
              <a:rPr lang="ko-KR" altLang="en-US" smtClean="0"/>
              <a:t>2018-05-06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AD24-8AED-4827-BC1F-AA5A124DAC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817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AC6D-093A-49D4-A13D-E2C1865FE81B}" type="datetimeFigureOut">
              <a:rPr lang="ko-KR" altLang="en-US" smtClean="0"/>
              <a:t>2018-05-06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AD24-8AED-4827-BC1F-AA5A124DAC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9079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AC6D-093A-49D4-A13D-E2C1865FE81B}" type="datetimeFigureOut">
              <a:rPr lang="ko-KR" altLang="en-US" smtClean="0"/>
              <a:t>2018-05-06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9AD24-8AED-4827-BC1F-AA5A124DAC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09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7AC6D-093A-49D4-A13D-E2C1865FE81B}" type="datetimeFigureOut">
              <a:rPr lang="ko-KR" altLang="en-US" smtClean="0"/>
              <a:t>2018-05-06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9AD24-8AED-4827-BC1F-AA5A124DAC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531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latinLnBrk="0"/>
            <a:fld id="{621EF199-E96A-DD41-B339-337EB7975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latinLnBrk="0"/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latinLnBrk="0"/>
            <a:fld id="{8A7B6D34-5602-8C42-B98E-08F06EBA60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9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latinLnBrk="0"/>
            <a:fld id="{621EF199-E96A-DD41-B339-337EB79752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latinLnBrk="0"/>
              <a:t>5/6/2018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latinLnBrk="0"/>
            <a:fld id="{8A7B6D34-5602-8C42-B98E-08F06EBA60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9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6413" y="214313"/>
            <a:ext cx="83121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8163" y="1600200"/>
            <a:ext cx="82899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宋体" panose="02010600030101010101" pitchFamily="2" charset="-122"/>
              </a:defRPr>
            </a:lvl1pPr>
          </a:lstStyle>
          <a:p>
            <a:fld id="{3E8BE77B-B06D-4FE0-84EC-9B67D5FF5EBC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031" name="Picture 5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9" t="7634" r="925" b="8389"/>
          <a:stretch>
            <a:fillRect/>
          </a:stretch>
        </p:blipFill>
        <p:spPr bwMode="auto">
          <a:xfrm>
            <a:off x="7589838" y="6057900"/>
            <a:ext cx="134461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31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55000"/>
        <a:buFont typeface="Wingdings" panose="05000000000000000000" pitchFamily="2" charset="2"/>
        <a:buChar char="n"/>
        <a:defRPr sz="28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jan_animation_new_data.mpe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s.ou.edu/~fkong/sub_atm/spring17-enkf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New Fold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8938071" cy="2083702"/>
          </a:xfrm>
          <a:solidFill>
            <a:srgbClr val="FFFFCC">
              <a:alpha val="69019"/>
            </a:srgbClr>
          </a:solidFill>
        </p:spPr>
        <p:txBody>
          <a:bodyPr/>
          <a:lstStyle/>
          <a:p>
            <a:pPr algn="ctr"/>
            <a:r>
              <a:rPr lang="en-US" altLang="zh-CN" sz="2400" b="1" dirty="0"/>
              <a:t>CAPS </a:t>
            </a:r>
            <a:r>
              <a:rPr lang="en-US" sz="2400" b="1" dirty="0"/>
              <a:t>Real-time Storm-Scale </a:t>
            </a:r>
            <a:r>
              <a:rPr lang="en-US" sz="2400" b="1" dirty="0" err="1"/>
              <a:t>EnKF</a:t>
            </a:r>
            <a:r>
              <a:rPr lang="en-US" sz="2400" b="1" dirty="0"/>
              <a:t> Data Assimilation and Forecasts for the NOAA Hazardous Weather Testbed Spring Forecasting Experiments: Towards the Goal of Operational Ensemble-</a:t>
            </a:r>
            <a:r>
              <a:rPr lang="en-US" sz="2400" b="1" dirty="0" err="1"/>
              <a:t>Variational</a:t>
            </a:r>
            <a:r>
              <a:rPr lang="en-US" sz="2400" b="1" dirty="0"/>
              <a:t> Data Assimilation for Convection-Permitting Models</a:t>
            </a:r>
            <a:endParaRPr lang="en-US" sz="2400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99471" y="2689295"/>
            <a:ext cx="6506911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Presented by Youngsun Jung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Center for Analysis and Prediction of Storms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Rong Kong,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Chengsi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Liu, Jingyao Luo,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Ming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Xue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Gang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Zhao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Acknowledgement:</a:t>
            </a:r>
            <a:r>
              <a:rPr kumimoji="0" lang="en-US" altLang="zh-CN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real-time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HWT team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May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7, 2018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077" name="Picture 5" descr="ca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t="7123" r="3473" b="11096"/>
          <a:stretch>
            <a:fillRect/>
          </a:stretch>
        </p:blipFill>
        <p:spPr bwMode="auto">
          <a:xfrm>
            <a:off x="0" y="5910263"/>
            <a:ext cx="1852613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6216" y="6300028"/>
            <a:ext cx="2600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youngsun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</a:rPr>
              <a:t>jung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@ou.edu</a:t>
            </a:r>
          </a:p>
        </p:txBody>
      </p:sp>
    </p:spTree>
    <p:extLst>
      <p:ext uri="{BB962C8B-B14F-4D97-AF65-F5344CB8AC3E}">
        <p14:creationId xmlns:p14="http://schemas.microsoft.com/office/powerpoint/2010/main" val="1586363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84" y="476672"/>
            <a:ext cx="5185976" cy="16051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84" y="2060848"/>
            <a:ext cx="5185976" cy="1605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84" y="5229200"/>
            <a:ext cx="5185976" cy="1605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84" y="3645024"/>
            <a:ext cx="5185976" cy="16051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118872"/>
            <a:ext cx="1831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0006 UTC</a:t>
            </a:r>
          </a:p>
        </p:txBody>
      </p:sp>
      <p:sp>
        <p:nvSpPr>
          <p:cNvPr id="11" name="TextBox 10"/>
          <p:cNvSpPr txBox="1"/>
          <p:nvPr/>
        </p:nvSpPr>
        <p:spPr>
          <a:xfrm rot="10800000">
            <a:off x="2198458" y="666435"/>
            <a:ext cx="461665" cy="1225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5/17/2017</a:t>
            </a:r>
          </a:p>
        </p:txBody>
      </p:sp>
      <p:sp>
        <p:nvSpPr>
          <p:cNvPr id="12" name="TextBox 11"/>
          <p:cNvSpPr txBox="1"/>
          <p:nvPr/>
        </p:nvSpPr>
        <p:spPr>
          <a:xfrm rot="10800000">
            <a:off x="2198458" y="2250610"/>
            <a:ext cx="461665" cy="1225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5/26/2017</a:t>
            </a:r>
          </a:p>
        </p:txBody>
      </p:sp>
      <p:sp>
        <p:nvSpPr>
          <p:cNvPr id="13" name="TextBox 12"/>
          <p:cNvSpPr txBox="1"/>
          <p:nvPr/>
        </p:nvSpPr>
        <p:spPr>
          <a:xfrm rot="10800000">
            <a:off x="2198458" y="3834786"/>
            <a:ext cx="461665" cy="1225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5/29/2017</a:t>
            </a:r>
          </a:p>
        </p:txBody>
      </p:sp>
      <p:sp>
        <p:nvSpPr>
          <p:cNvPr id="14" name="TextBox 13"/>
          <p:cNvSpPr txBox="1"/>
          <p:nvPr/>
        </p:nvSpPr>
        <p:spPr>
          <a:xfrm rot="10800000">
            <a:off x="2198457" y="5418962"/>
            <a:ext cx="461665" cy="1225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5/30/2017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ADEBAF-581A-443C-9F2D-B98C6E298113}"/>
              </a:ext>
            </a:extLst>
          </p:cNvPr>
          <p:cNvSpPr txBox="1"/>
          <p:nvPr/>
        </p:nvSpPr>
        <p:spPr>
          <a:xfrm>
            <a:off x="2626384" y="107340"/>
            <a:ext cx="51859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MRMS                   Cloud-analysis                 EnKF</a:t>
            </a: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7886300" y="1866620"/>
            <a:ext cx="544778" cy="3193823"/>
            <a:chOff x="7964061" y="1556792"/>
            <a:chExt cx="712395" cy="417646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/>
            <a:srcRect r="8965"/>
            <a:stretch/>
          </p:blipFill>
          <p:spPr>
            <a:xfrm>
              <a:off x="7964061" y="1556792"/>
              <a:ext cx="502920" cy="40005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8388424" y="5301208"/>
              <a:ext cx="28803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4850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84" y="476672"/>
            <a:ext cx="5185976" cy="16051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84" y="2060848"/>
            <a:ext cx="5185976" cy="1605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84" y="3645024"/>
            <a:ext cx="5185976" cy="1605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84" y="5229200"/>
            <a:ext cx="5185976" cy="16051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118872"/>
            <a:ext cx="1831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0012 UTC</a:t>
            </a:r>
          </a:p>
        </p:txBody>
      </p:sp>
      <p:sp>
        <p:nvSpPr>
          <p:cNvPr id="10" name="TextBox 9"/>
          <p:cNvSpPr txBox="1"/>
          <p:nvPr/>
        </p:nvSpPr>
        <p:spPr>
          <a:xfrm rot="10800000">
            <a:off x="2198458" y="666435"/>
            <a:ext cx="461665" cy="1225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5/17/2017</a:t>
            </a:r>
          </a:p>
        </p:txBody>
      </p:sp>
      <p:sp>
        <p:nvSpPr>
          <p:cNvPr id="11" name="TextBox 10"/>
          <p:cNvSpPr txBox="1"/>
          <p:nvPr/>
        </p:nvSpPr>
        <p:spPr>
          <a:xfrm rot="10800000">
            <a:off x="2198458" y="2250610"/>
            <a:ext cx="461665" cy="1225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5/26/2017</a:t>
            </a:r>
          </a:p>
        </p:txBody>
      </p:sp>
      <p:sp>
        <p:nvSpPr>
          <p:cNvPr id="12" name="TextBox 11"/>
          <p:cNvSpPr txBox="1"/>
          <p:nvPr/>
        </p:nvSpPr>
        <p:spPr>
          <a:xfrm rot="10800000">
            <a:off x="2198458" y="3834786"/>
            <a:ext cx="461665" cy="1225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5/29/2017</a:t>
            </a:r>
          </a:p>
        </p:txBody>
      </p:sp>
      <p:sp>
        <p:nvSpPr>
          <p:cNvPr id="13" name="TextBox 12"/>
          <p:cNvSpPr txBox="1"/>
          <p:nvPr/>
        </p:nvSpPr>
        <p:spPr>
          <a:xfrm rot="10800000">
            <a:off x="2198457" y="5418962"/>
            <a:ext cx="461665" cy="1225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5/30/2017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8FC07D-FC2D-458D-9D8C-CEE34CB0908D}"/>
              </a:ext>
            </a:extLst>
          </p:cNvPr>
          <p:cNvSpPr txBox="1"/>
          <p:nvPr/>
        </p:nvSpPr>
        <p:spPr>
          <a:xfrm>
            <a:off x="2626384" y="107340"/>
            <a:ext cx="51859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MRMS                   Cloud-analysis                 EnKF</a:t>
            </a: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886300" y="1866620"/>
            <a:ext cx="544778" cy="3193823"/>
            <a:chOff x="7964061" y="1556792"/>
            <a:chExt cx="712395" cy="417646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/>
            <a:srcRect r="8965"/>
            <a:stretch/>
          </p:blipFill>
          <p:spPr>
            <a:xfrm>
              <a:off x="7964061" y="1556792"/>
              <a:ext cx="502920" cy="40005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8388424" y="5301208"/>
              <a:ext cx="28803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8708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84" y="476672"/>
            <a:ext cx="5185976" cy="16051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84" y="2060848"/>
            <a:ext cx="5185976" cy="1605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84" y="3645024"/>
            <a:ext cx="5185976" cy="1605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84" y="5229200"/>
            <a:ext cx="5185976" cy="16051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118872"/>
            <a:ext cx="1831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0030 UTC</a:t>
            </a:r>
          </a:p>
        </p:txBody>
      </p:sp>
      <p:sp>
        <p:nvSpPr>
          <p:cNvPr id="10" name="TextBox 9"/>
          <p:cNvSpPr txBox="1"/>
          <p:nvPr/>
        </p:nvSpPr>
        <p:spPr>
          <a:xfrm rot="10800000">
            <a:off x="2198458" y="666435"/>
            <a:ext cx="461665" cy="1225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5/17/2017</a:t>
            </a:r>
          </a:p>
        </p:txBody>
      </p:sp>
      <p:sp>
        <p:nvSpPr>
          <p:cNvPr id="11" name="TextBox 10"/>
          <p:cNvSpPr txBox="1"/>
          <p:nvPr/>
        </p:nvSpPr>
        <p:spPr>
          <a:xfrm rot="10800000">
            <a:off x="2198458" y="2250610"/>
            <a:ext cx="461665" cy="1225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5/26/2017</a:t>
            </a:r>
          </a:p>
        </p:txBody>
      </p:sp>
      <p:sp>
        <p:nvSpPr>
          <p:cNvPr id="12" name="TextBox 11"/>
          <p:cNvSpPr txBox="1"/>
          <p:nvPr/>
        </p:nvSpPr>
        <p:spPr>
          <a:xfrm rot="10800000">
            <a:off x="2198458" y="3834786"/>
            <a:ext cx="461665" cy="1225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5/29/2017</a:t>
            </a:r>
          </a:p>
        </p:txBody>
      </p:sp>
      <p:sp>
        <p:nvSpPr>
          <p:cNvPr id="13" name="TextBox 12"/>
          <p:cNvSpPr txBox="1"/>
          <p:nvPr/>
        </p:nvSpPr>
        <p:spPr>
          <a:xfrm rot="10800000">
            <a:off x="2198457" y="5418962"/>
            <a:ext cx="461665" cy="1225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5/30/2017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138F08-2BC7-4B01-AB8E-52CC182AFB0B}"/>
              </a:ext>
            </a:extLst>
          </p:cNvPr>
          <p:cNvSpPr txBox="1"/>
          <p:nvPr/>
        </p:nvSpPr>
        <p:spPr>
          <a:xfrm>
            <a:off x="2626384" y="107340"/>
            <a:ext cx="51859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MRMS                   Cloud-analysis                 EnKF</a:t>
            </a: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886300" y="1866620"/>
            <a:ext cx="544778" cy="3193823"/>
            <a:chOff x="7964061" y="1556792"/>
            <a:chExt cx="712395" cy="417646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/>
            <a:srcRect r="8965"/>
            <a:stretch/>
          </p:blipFill>
          <p:spPr>
            <a:xfrm>
              <a:off x="7964061" y="1556792"/>
              <a:ext cx="502920" cy="40005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8388424" y="5301208"/>
              <a:ext cx="28803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2477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41" y="476672"/>
            <a:ext cx="5185976" cy="1605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41" y="2060848"/>
            <a:ext cx="5185976" cy="16051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41" y="3645024"/>
            <a:ext cx="5185976" cy="1605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41" y="5229200"/>
            <a:ext cx="5185976" cy="1605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18872"/>
            <a:ext cx="1831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0100 UTC</a:t>
            </a:r>
          </a:p>
        </p:txBody>
      </p:sp>
      <p:sp>
        <p:nvSpPr>
          <p:cNvPr id="8" name="TextBox 7"/>
          <p:cNvSpPr txBox="1"/>
          <p:nvPr/>
        </p:nvSpPr>
        <p:spPr>
          <a:xfrm rot="10800000">
            <a:off x="2198458" y="666435"/>
            <a:ext cx="461665" cy="1225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5/17/2017</a:t>
            </a:r>
          </a:p>
        </p:txBody>
      </p:sp>
      <p:sp>
        <p:nvSpPr>
          <p:cNvPr id="9" name="TextBox 8"/>
          <p:cNvSpPr txBox="1"/>
          <p:nvPr/>
        </p:nvSpPr>
        <p:spPr>
          <a:xfrm rot="10800000">
            <a:off x="2198458" y="2250610"/>
            <a:ext cx="461665" cy="1225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5/26/2017</a:t>
            </a:r>
          </a:p>
        </p:txBody>
      </p:sp>
      <p:sp>
        <p:nvSpPr>
          <p:cNvPr id="10" name="TextBox 9"/>
          <p:cNvSpPr txBox="1"/>
          <p:nvPr/>
        </p:nvSpPr>
        <p:spPr>
          <a:xfrm rot="10800000">
            <a:off x="2198458" y="3834786"/>
            <a:ext cx="461665" cy="1225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5/29/2017</a:t>
            </a:r>
          </a:p>
        </p:txBody>
      </p:sp>
      <p:sp>
        <p:nvSpPr>
          <p:cNvPr id="11" name="TextBox 10"/>
          <p:cNvSpPr txBox="1"/>
          <p:nvPr/>
        </p:nvSpPr>
        <p:spPr>
          <a:xfrm rot="10800000">
            <a:off x="2198457" y="5418962"/>
            <a:ext cx="461665" cy="1225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5/30/2017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2BEF8C-78A4-4840-A6C7-190EFF125800}"/>
              </a:ext>
            </a:extLst>
          </p:cNvPr>
          <p:cNvSpPr txBox="1"/>
          <p:nvPr/>
        </p:nvSpPr>
        <p:spPr>
          <a:xfrm>
            <a:off x="2626384" y="107340"/>
            <a:ext cx="51859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MRMS                   Cloud-analysis                 EnKF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7886300" y="1866620"/>
            <a:ext cx="544778" cy="3193823"/>
            <a:chOff x="7964061" y="1556792"/>
            <a:chExt cx="712395" cy="417646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/>
            <a:srcRect r="8965"/>
            <a:stretch/>
          </p:blipFill>
          <p:spPr>
            <a:xfrm>
              <a:off x="7964061" y="1556792"/>
              <a:ext cx="502920" cy="40005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8388424" y="5301208"/>
              <a:ext cx="28803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619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189"/>
            <a:ext cx="4572009" cy="5486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1" y="1219189"/>
            <a:ext cx="4572009" cy="548641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Mixing Ratio Power Spectra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4508" y="881379"/>
            <a:ext cx="1592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0000 UTC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1404599"/>
            <a:ext cx="2737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Graupel</a:t>
            </a:r>
            <a:r>
              <a:rPr lang="en-US" dirty="0"/>
              <a:t> mixing ratio (k=25)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6136" y="1404599"/>
            <a:ext cx="228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Rain mixing ratio (k=2)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r="1538"/>
          <a:stretch/>
        </p:blipFill>
        <p:spPr>
          <a:xfrm>
            <a:off x="2264450" y="1794978"/>
            <a:ext cx="1828800" cy="676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r="1538"/>
          <a:stretch/>
        </p:blipFill>
        <p:spPr>
          <a:xfrm>
            <a:off x="6836441" y="1805624"/>
            <a:ext cx="1828800" cy="6762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F98058-C73A-4568-A980-EB4FCE5FEF5B}"/>
              </a:ext>
            </a:extLst>
          </p:cNvPr>
          <p:cNvSpPr txBox="1"/>
          <p:nvPr/>
        </p:nvSpPr>
        <p:spPr>
          <a:xfrm flipH="1">
            <a:off x="4753073" y="1700808"/>
            <a:ext cx="394991" cy="470898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-3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10-</a:t>
            </a:r>
            <a:r>
              <a:rPr lang="en-US" baseline="30000" dirty="0"/>
              <a:t>4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-5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sz="800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-6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37DDB4-1A9D-498D-A5E1-7F00CC242086}"/>
              </a:ext>
            </a:extLst>
          </p:cNvPr>
          <p:cNvSpPr txBox="1"/>
          <p:nvPr/>
        </p:nvSpPr>
        <p:spPr>
          <a:xfrm rot="10800000">
            <a:off x="4211961" y="2924944"/>
            <a:ext cx="461665" cy="1712599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dirty="0"/>
              <a:t>Power (kg</a:t>
            </a:r>
            <a:r>
              <a:rPr lang="en-US" baseline="30000" dirty="0"/>
              <a:t>2</a:t>
            </a:r>
            <a:r>
              <a:rPr lang="en-US" dirty="0"/>
              <a:t>/kg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5B7775-033A-407B-B16B-2F0B25ABAA00}"/>
              </a:ext>
            </a:extLst>
          </p:cNvPr>
          <p:cNvSpPr txBox="1"/>
          <p:nvPr/>
        </p:nvSpPr>
        <p:spPr>
          <a:xfrm flipH="1">
            <a:off x="144561" y="1700808"/>
            <a:ext cx="394991" cy="470898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-3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10-</a:t>
            </a:r>
            <a:r>
              <a:rPr lang="en-US" baseline="30000" dirty="0"/>
              <a:t>4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-5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sz="800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-6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343B05-3FB7-4E05-89A8-688DE979041B}"/>
              </a:ext>
            </a:extLst>
          </p:cNvPr>
          <p:cNvSpPr txBox="1"/>
          <p:nvPr/>
        </p:nvSpPr>
        <p:spPr>
          <a:xfrm flipH="1">
            <a:off x="5087271" y="6187370"/>
            <a:ext cx="3661193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3</a:t>
            </a:r>
            <a:r>
              <a:rPr lang="en-US" dirty="0"/>
              <a:t>                        10</a:t>
            </a:r>
            <a:r>
              <a:rPr lang="en-US" baseline="30000" dirty="0"/>
              <a:t>2</a:t>
            </a:r>
            <a:r>
              <a:rPr lang="en-US" dirty="0"/>
              <a:t>                       10</a:t>
            </a:r>
            <a:r>
              <a:rPr lang="en-US" baseline="30000" dirty="0"/>
              <a:t>1</a:t>
            </a:r>
          </a:p>
          <a:p>
            <a:r>
              <a:rPr lang="en-US" dirty="0"/>
              <a:t>                              L (km)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6DDC14-0F89-440A-968D-FCE7B57D96EC}"/>
              </a:ext>
            </a:extLst>
          </p:cNvPr>
          <p:cNvSpPr txBox="1"/>
          <p:nvPr/>
        </p:nvSpPr>
        <p:spPr>
          <a:xfrm flipH="1">
            <a:off x="509935" y="6187370"/>
            <a:ext cx="3661193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3</a:t>
            </a:r>
            <a:r>
              <a:rPr lang="en-US" dirty="0"/>
              <a:t>                        10</a:t>
            </a:r>
            <a:r>
              <a:rPr lang="en-US" baseline="30000" dirty="0"/>
              <a:t>2</a:t>
            </a:r>
            <a:r>
              <a:rPr lang="en-US" dirty="0"/>
              <a:t>                       10</a:t>
            </a:r>
            <a:r>
              <a:rPr lang="en-US" baseline="30000" dirty="0"/>
              <a:t>1</a:t>
            </a:r>
          </a:p>
          <a:p>
            <a:r>
              <a:rPr lang="en-US" dirty="0"/>
              <a:t>                              L (km) </a:t>
            </a:r>
          </a:p>
        </p:txBody>
      </p:sp>
    </p:spTree>
    <p:extLst>
      <p:ext uri="{BB962C8B-B14F-4D97-AF65-F5344CB8AC3E}">
        <p14:creationId xmlns:p14="http://schemas.microsoft.com/office/powerpoint/2010/main" val="3641848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" y="1219189"/>
            <a:ext cx="4572009" cy="5486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1" y="1219189"/>
            <a:ext cx="4572009" cy="5486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4508" y="881379"/>
            <a:ext cx="1592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0006 UTC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r="1538"/>
          <a:stretch/>
        </p:blipFill>
        <p:spPr>
          <a:xfrm>
            <a:off x="2264450" y="1794978"/>
            <a:ext cx="1828800" cy="676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r="1538"/>
          <a:stretch/>
        </p:blipFill>
        <p:spPr>
          <a:xfrm>
            <a:off x="6836441" y="1805624"/>
            <a:ext cx="1828800" cy="6762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1600" y="1404599"/>
            <a:ext cx="2737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Graupel</a:t>
            </a:r>
            <a:r>
              <a:rPr lang="en-US" dirty="0"/>
              <a:t> mixing ratio (k=25)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6136" y="1404599"/>
            <a:ext cx="228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Rain mixing ratio (k=2)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Mixing Ratio Power Spectra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6D02EC-0B4A-419F-B8FC-0EB6DA76E552}"/>
              </a:ext>
            </a:extLst>
          </p:cNvPr>
          <p:cNvSpPr txBox="1"/>
          <p:nvPr/>
        </p:nvSpPr>
        <p:spPr>
          <a:xfrm flipH="1">
            <a:off x="4753073" y="1700808"/>
            <a:ext cx="394991" cy="470898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-3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10-</a:t>
            </a:r>
            <a:r>
              <a:rPr lang="en-US" baseline="30000" dirty="0"/>
              <a:t>4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-5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sz="800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-6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9689D3-EDFE-45AE-A26F-906279CD3BE2}"/>
              </a:ext>
            </a:extLst>
          </p:cNvPr>
          <p:cNvSpPr txBox="1"/>
          <p:nvPr/>
        </p:nvSpPr>
        <p:spPr>
          <a:xfrm rot="10800000">
            <a:off x="4211961" y="2924944"/>
            <a:ext cx="461665" cy="1712599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dirty="0"/>
              <a:t>Power (kg</a:t>
            </a:r>
            <a:r>
              <a:rPr lang="en-US" baseline="30000" dirty="0"/>
              <a:t>2</a:t>
            </a:r>
            <a:r>
              <a:rPr lang="en-US" dirty="0"/>
              <a:t>/kg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31C7F7-33EC-4A0A-BCA7-98CE6EF4F9CD}"/>
              </a:ext>
            </a:extLst>
          </p:cNvPr>
          <p:cNvSpPr txBox="1"/>
          <p:nvPr/>
        </p:nvSpPr>
        <p:spPr>
          <a:xfrm flipH="1">
            <a:off x="144561" y="1700808"/>
            <a:ext cx="394991" cy="470898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-3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10-</a:t>
            </a:r>
            <a:r>
              <a:rPr lang="en-US" baseline="30000" dirty="0"/>
              <a:t>4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-5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sz="800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-6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E76EB1-612E-4E81-A6A6-4AAB888A3F83}"/>
              </a:ext>
            </a:extLst>
          </p:cNvPr>
          <p:cNvSpPr txBox="1"/>
          <p:nvPr/>
        </p:nvSpPr>
        <p:spPr>
          <a:xfrm flipH="1">
            <a:off x="5087271" y="6187370"/>
            <a:ext cx="3661193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3</a:t>
            </a:r>
            <a:r>
              <a:rPr lang="en-US" dirty="0"/>
              <a:t>                        10</a:t>
            </a:r>
            <a:r>
              <a:rPr lang="en-US" baseline="30000" dirty="0"/>
              <a:t>2</a:t>
            </a:r>
            <a:r>
              <a:rPr lang="en-US" dirty="0"/>
              <a:t>                       10</a:t>
            </a:r>
            <a:r>
              <a:rPr lang="en-US" baseline="30000" dirty="0"/>
              <a:t>1</a:t>
            </a:r>
          </a:p>
          <a:p>
            <a:r>
              <a:rPr lang="en-US" dirty="0"/>
              <a:t>                              L (km)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365D5B-5F24-4063-9CE9-BCCC84309245}"/>
              </a:ext>
            </a:extLst>
          </p:cNvPr>
          <p:cNvSpPr txBox="1"/>
          <p:nvPr/>
        </p:nvSpPr>
        <p:spPr>
          <a:xfrm flipH="1">
            <a:off x="509935" y="6187370"/>
            <a:ext cx="3661193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3</a:t>
            </a:r>
            <a:r>
              <a:rPr lang="en-US" dirty="0"/>
              <a:t>                        10</a:t>
            </a:r>
            <a:r>
              <a:rPr lang="en-US" baseline="30000" dirty="0"/>
              <a:t>2</a:t>
            </a:r>
            <a:r>
              <a:rPr lang="en-US" dirty="0"/>
              <a:t>                       10</a:t>
            </a:r>
            <a:r>
              <a:rPr lang="en-US" baseline="30000" dirty="0"/>
              <a:t>1</a:t>
            </a:r>
          </a:p>
          <a:p>
            <a:r>
              <a:rPr lang="en-US" dirty="0"/>
              <a:t>                              L (km) </a:t>
            </a:r>
          </a:p>
        </p:txBody>
      </p:sp>
    </p:spTree>
    <p:extLst>
      <p:ext uri="{BB962C8B-B14F-4D97-AF65-F5344CB8AC3E}">
        <p14:creationId xmlns:p14="http://schemas.microsoft.com/office/powerpoint/2010/main" val="1293011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4572009" cy="5486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1" y="1219200"/>
            <a:ext cx="4572009" cy="5486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4508" y="881379"/>
            <a:ext cx="1592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0012 UTC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r="1538"/>
          <a:stretch/>
        </p:blipFill>
        <p:spPr>
          <a:xfrm>
            <a:off x="2264450" y="1794978"/>
            <a:ext cx="1828800" cy="676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r="1538"/>
          <a:stretch/>
        </p:blipFill>
        <p:spPr>
          <a:xfrm>
            <a:off x="6836441" y="1805624"/>
            <a:ext cx="1828800" cy="6762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1600" y="1404599"/>
            <a:ext cx="2737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Graupel</a:t>
            </a:r>
            <a:r>
              <a:rPr lang="en-US" dirty="0"/>
              <a:t> mixing ratio (k=25)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6136" y="1404599"/>
            <a:ext cx="228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Rain mixing ratio (k=2)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Mixing Ratio Power Spectra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1773E5-25C8-4577-A42E-C7574BC1800D}"/>
              </a:ext>
            </a:extLst>
          </p:cNvPr>
          <p:cNvSpPr txBox="1"/>
          <p:nvPr/>
        </p:nvSpPr>
        <p:spPr>
          <a:xfrm flipH="1">
            <a:off x="4753073" y="1700808"/>
            <a:ext cx="394991" cy="470898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-3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10-</a:t>
            </a:r>
            <a:r>
              <a:rPr lang="en-US" baseline="30000" dirty="0"/>
              <a:t>4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-5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sz="800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-6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C36FAC-56FC-48EF-8364-3A72C3D5254A}"/>
              </a:ext>
            </a:extLst>
          </p:cNvPr>
          <p:cNvSpPr txBox="1"/>
          <p:nvPr/>
        </p:nvSpPr>
        <p:spPr>
          <a:xfrm rot="10800000">
            <a:off x="4211961" y="2924944"/>
            <a:ext cx="461665" cy="1712599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dirty="0"/>
              <a:t>Power (kg</a:t>
            </a:r>
            <a:r>
              <a:rPr lang="en-US" baseline="30000" dirty="0"/>
              <a:t>2</a:t>
            </a:r>
            <a:r>
              <a:rPr lang="en-US" dirty="0"/>
              <a:t>/kg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A3DFA2-DCFF-4025-8828-6F0BD32622C7}"/>
              </a:ext>
            </a:extLst>
          </p:cNvPr>
          <p:cNvSpPr txBox="1"/>
          <p:nvPr/>
        </p:nvSpPr>
        <p:spPr>
          <a:xfrm flipH="1">
            <a:off x="144561" y="1700808"/>
            <a:ext cx="394991" cy="470898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-3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10-</a:t>
            </a:r>
            <a:r>
              <a:rPr lang="en-US" baseline="30000" dirty="0"/>
              <a:t>4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-5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sz="800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-6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EEA6B3-A3F0-43D2-88DB-B324E41CC1BA}"/>
              </a:ext>
            </a:extLst>
          </p:cNvPr>
          <p:cNvSpPr txBox="1"/>
          <p:nvPr/>
        </p:nvSpPr>
        <p:spPr>
          <a:xfrm flipH="1">
            <a:off x="5087271" y="6187370"/>
            <a:ext cx="3661193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3</a:t>
            </a:r>
            <a:r>
              <a:rPr lang="en-US" dirty="0"/>
              <a:t>                        10</a:t>
            </a:r>
            <a:r>
              <a:rPr lang="en-US" baseline="30000" dirty="0"/>
              <a:t>2</a:t>
            </a:r>
            <a:r>
              <a:rPr lang="en-US" dirty="0"/>
              <a:t>                       10</a:t>
            </a:r>
            <a:r>
              <a:rPr lang="en-US" baseline="30000" dirty="0"/>
              <a:t>1</a:t>
            </a:r>
          </a:p>
          <a:p>
            <a:r>
              <a:rPr lang="en-US" dirty="0"/>
              <a:t>                              L (km)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D19514-B17E-4E91-AB76-3D1886A11AF1}"/>
              </a:ext>
            </a:extLst>
          </p:cNvPr>
          <p:cNvSpPr txBox="1"/>
          <p:nvPr/>
        </p:nvSpPr>
        <p:spPr>
          <a:xfrm flipH="1">
            <a:off x="509935" y="6187370"/>
            <a:ext cx="3661193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3</a:t>
            </a:r>
            <a:r>
              <a:rPr lang="en-US" dirty="0"/>
              <a:t>                        10</a:t>
            </a:r>
            <a:r>
              <a:rPr lang="en-US" baseline="30000" dirty="0"/>
              <a:t>2</a:t>
            </a:r>
            <a:r>
              <a:rPr lang="en-US" dirty="0"/>
              <a:t>                       10</a:t>
            </a:r>
            <a:r>
              <a:rPr lang="en-US" baseline="30000" dirty="0"/>
              <a:t>1</a:t>
            </a:r>
          </a:p>
          <a:p>
            <a:r>
              <a:rPr lang="en-US" dirty="0"/>
              <a:t>                              L (km) </a:t>
            </a:r>
          </a:p>
        </p:txBody>
      </p:sp>
    </p:spTree>
    <p:extLst>
      <p:ext uri="{BB962C8B-B14F-4D97-AF65-F5344CB8AC3E}">
        <p14:creationId xmlns:p14="http://schemas.microsoft.com/office/powerpoint/2010/main" val="4120757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4572009" cy="5486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66" y="1219200"/>
            <a:ext cx="4572009" cy="5486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4508" y="881379"/>
            <a:ext cx="1592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0018 UTC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1538"/>
          <a:stretch/>
        </p:blipFill>
        <p:spPr>
          <a:xfrm>
            <a:off x="2264450" y="1794978"/>
            <a:ext cx="1828800" cy="676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1538"/>
          <a:stretch/>
        </p:blipFill>
        <p:spPr>
          <a:xfrm>
            <a:off x="6836441" y="1805624"/>
            <a:ext cx="1828800" cy="6762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1600" y="1404599"/>
            <a:ext cx="2737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Graupel</a:t>
            </a:r>
            <a:r>
              <a:rPr lang="en-US" dirty="0"/>
              <a:t> mixing ratio (k=25)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6136" y="1404599"/>
            <a:ext cx="228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Rain mixing ratio (k=2)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Mixing Ratio Power Spectra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1D6F35-EC89-46C3-A5E5-632BED9E64D1}"/>
              </a:ext>
            </a:extLst>
          </p:cNvPr>
          <p:cNvSpPr txBox="1"/>
          <p:nvPr/>
        </p:nvSpPr>
        <p:spPr>
          <a:xfrm flipH="1">
            <a:off x="4753073" y="1700808"/>
            <a:ext cx="394991" cy="470898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-3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10-</a:t>
            </a:r>
            <a:r>
              <a:rPr lang="en-US" baseline="30000" dirty="0"/>
              <a:t>4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-5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sz="800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-6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95AD75-ABE5-417D-A333-589CAE60484F}"/>
              </a:ext>
            </a:extLst>
          </p:cNvPr>
          <p:cNvSpPr txBox="1"/>
          <p:nvPr/>
        </p:nvSpPr>
        <p:spPr>
          <a:xfrm rot="10800000">
            <a:off x="4211961" y="2924944"/>
            <a:ext cx="461665" cy="1712599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dirty="0"/>
              <a:t>Power (kg</a:t>
            </a:r>
            <a:r>
              <a:rPr lang="en-US" baseline="30000" dirty="0"/>
              <a:t>2</a:t>
            </a:r>
            <a:r>
              <a:rPr lang="en-US" dirty="0"/>
              <a:t>/kg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17D5EC-3672-4E3B-941F-5039051E4CE5}"/>
              </a:ext>
            </a:extLst>
          </p:cNvPr>
          <p:cNvSpPr txBox="1"/>
          <p:nvPr/>
        </p:nvSpPr>
        <p:spPr>
          <a:xfrm flipH="1">
            <a:off x="144561" y="1700808"/>
            <a:ext cx="394991" cy="470898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-3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10-</a:t>
            </a:r>
            <a:r>
              <a:rPr lang="en-US" baseline="30000" dirty="0"/>
              <a:t>4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-5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sz="800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-6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CFF4A4-A044-4741-AAB9-92B71D80B084}"/>
              </a:ext>
            </a:extLst>
          </p:cNvPr>
          <p:cNvSpPr txBox="1"/>
          <p:nvPr/>
        </p:nvSpPr>
        <p:spPr>
          <a:xfrm flipH="1">
            <a:off x="5087271" y="6187370"/>
            <a:ext cx="3661193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3</a:t>
            </a:r>
            <a:r>
              <a:rPr lang="en-US" dirty="0"/>
              <a:t>                        10</a:t>
            </a:r>
            <a:r>
              <a:rPr lang="en-US" baseline="30000" dirty="0"/>
              <a:t>2</a:t>
            </a:r>
            <a:r>
              <a:rPr lang="en-US" dirty="0"/>
              <a:t>                       10</a:t>
            </a:r>
            <a:r>
              <a:rPr lang="en-US" baseline="30000" dirty="0"/>
              <a:t>1</a:t>
            </a:r>
          </a:p>
          <a:p>
            <a:r>
              <a:rPr lang="en-US" dirty="0"/>
              <a:t>                              L (km)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089222-916D-454B-8C79-7A7F6E9DBC03}"/>
              </a:ext>
            </a:extLst>
          </p:cNvPr>
          <p:cNvSpPr txBox="1"/>
          <p:nvPr/>
        </p:nvSpPr>
        <p:spPr>
          <a:xfrm flipH="1">
            <a:off x="509935" y="6187370"/>
            <a:ext cx="3661193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3</a:t>
            </a:r>
            <a:r>
              <a:rPr lang="en-US" dirty="0"/>
              <a:t>                        10</a:t>
            </a:r>
            <a:r>
              <a:rPr lang="en-US" baseline="30000" dirty="0"/>
              <a:t>2</a:t>
            </a:r>
            <a:r>
              <a:rPr lang="en-US" dirty="0"/>
              <a:t>                       10</a:t>
            </a:r>
            <a:r>
              <a:rPr lang="en-US" baseline="30000" dirty="0"/>
              <a:t>1</a:t>
            </a:r>
          </a:p>
          <a:p>
            <a:r>
              <a:rPr lang="en-US" dirty="0"/>
              <a:t>                              L (km) </a:t>
            </a:r>
          </a:p>
        </p:txBody>
      </p:sp>
    </p:spTree>
    <p:extLst>
      <p:ext uri="{BB962C8B-B14F-4D97-AF65-F5344CB8AC3E}">
        <p14:creationId xmlns:p14="http://schemas.microsoft.com/office/powerpoint/2010/main" val="2215287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4572009" cy="5486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4572009" cy="5486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4508" y="881379"/>
            <a:ext cx="1592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0030 UTC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r="1538"/>
          <a:stretch/>
        </p:blipFill>
        <p:spPr>
          <a:xfrm>
            <a:off x="2264450" y="1794978"/>
            <a:ext cx="1828800" cy="676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r="1538"/>
          <a:stretch/>
        </p:blipFill>
        <p:spPr>
          <a:xfrm>
            <a:off x="6836441" y="1805624"/>
            <a:ext cx="1828800" cy="6762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1600" y="1404599"/>
            <a:ext cx="2737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Graupel</a:t>
            </a:r>
            <a:r>
              <a:rPr lang="en-US" dirty="0"/>
              <a:t> mixing ratio (k=25)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6136" y="1404599"/>
            <a:ext cx="228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Rain mixing ratio (k=2)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Mixing Ratio Power Spectra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5AF5A8-025F-4FB2-AB4D-127B03CCC6D0}"/>
              </a:ext>
            </a:extLst>
          </p:cNvPr>
          <p:cNvSpPr txBox="1"/>
          <p:nvPr/>
        </p:nvSpPr>
        <p:spPr>
          <a:xfrm flipH="1">
            <a:off x="4753073" y="1700808"/>
            <a:ext cx="394991" cy="470898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-3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10-</a:t>
            </a:r>
            <a:r>
              <a:rPr lang="en-US" baseline="30000" dirty="0"/>
              <a:t>4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-5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sz="800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-6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F8DE88-D7CF-44C9-99BF-EC2C8B6C479D}"/>
              </a:ext>
            </a:extLst>
          </p:cNvPr>
          <p:cNvSpPr txBox="1"/>
          <p:nvPr/>
        </p:nvSpPr>
        <p:spPr>
          <a:xfrm rot="10800000">
            <a:off x="4211961" y="2924944"/>
            <a:ext cx="461665" cy="1712599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dirty="0"/>
              <a:t>Power (kg</a:t>
            </a:r>
            <a:r>
              <a:rPr lang="en-US" baseline="30000" dirty="0"/>
              <a:t>2</a:t>
            </a:r>
            <a:r>
              <a:rPr lang="en-US" dirty="0"/>
              <a:t>/kg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428580-E765-4DF8-9915-D86B4F114A28}"/>
              </a:ext>
            </a:extLst>
          </p:cNvPr>
          <p:cNvSpPr txBox="1"/>
          <p:nvPr/>
        </p:nvSpPr>
        <p:spPr>
          <a:xfrm flipH="1">
            <a:off x="144561" y="1700808"/>
            <a:ext cx="394991" cy="470898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-3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10-</a:t>
            </a:r>
            <a:r>
              <a:rPr lang="en-US" baseline="30000" dirty="0"/>
              <a:t>4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-5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sz="800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-6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5274BB-95A7-4BBE-B584-4936726EC051}"/>
              </a:ext>
            </a:extLst>
          </p:cNvPr>
          <p:cNvSpPr txBox="1"/>
          <p:nvPr/>
        </p:nvSpPr>
        <p:spPr>
          <a:xfrm flipH="1">
            <a:off x="5087271" y="6187370"/>
            <a:ext cx="3661193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3</a:t>
            </a:r>
            <a:r>
              <a:rPr lang="en-US" dirty="0"/>
              <a:t>                        10</a:t>
            </a:r>
            <a:r>
              <a:rPr lang="en-US" baseline="30000" dirty="0"/>
              <a:t>2</a:t>
            </a:r>
            <a:r>
              <a:rPr lang="en-US" dirty="0"/>
              <a:t>                       10</a:t>
            </a:r>
            <a:r>
              <a:rPr lang="en-US" baseline="30000" dirty="0"/>
              <a:t>1</a:t>
            </a:r>
          </a:p>
          <a:p>
            <a:r>
              <a:rPr lang="en-US" dirty="0"/>
              <a:t>                              L (km)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75D81E-C0F0-4E66-9257-161AB3DC5255}"/>
              </a:ext>
            </a:extLst>
          </p:cNvPr>
          <p:cNvSpPr txBox="1"/>
          <p:nvPr/>
        </p:nvSpPr>
        <p:spPr>
          <a:xfrm flipH="1">
            <a:off x="509935" y="6187370"/>
            <a:ext cx="3661193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3</a:t>
            </a:r>
            <a:r>
              <a:rPr lang="en-US" dirty="0"/>
              <a:t>                        10</a:t>
            </a:r>
            <a:r>
              <a:rPr lang="en-US" baseline="30000" dirty="0"/>
              <a:t>2</a:t>
            </a:r>
            <a:r>
              <a:rPr lang="en-US" dirty="0"/>
              <a:t>                       10</a:t>
            </a:r>
            <a:r>
              <a:rPr lang="en-US" baseline="30000" dirty="0"/>
              <a:t>1</a:t>
            </a:r>
          </a:p>
          <a:p>
            <a:r>
              <a:rPr lang="en-US" dirty="0"/>
              <a:t>                              L (km) </a:t>
            </a:r>
          </a:p>
        </p:txBody>
      </p:sp>
    </p:spTree>
    <p:extLst>
      <p:ext uri="{BB962C8B-B14F-4D97-AF65-F5344CB8AC3E}">
        <p14:creationId xmlns:p14="http://schemas.microsoft.com/office/powerpoint/2010/main" val="3847967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" y="1219189"/>
            <a:ext cx="4572009" cy="5486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1" y="1219189"/>
            <a:ext cx="4572009" cy="54864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4508" y="881379"/>
            <a:ext cx="1592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0100 UTC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1538"/>
          <a:stretch/>
        </p:blipFill>
        <p:spPr>
          <a:xfrm>
            <a:off x="2264450" y="1794978"/>
            <a:ext cx="1828800" cy="676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r="1538"/>
          <a:stretch/>
        </p:blipFill>
        <p:spPr>
          <a:xfrm>
            <a:off x="6836441" y="1805624"/>
            <a:ext cx="1828800" cy="6762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1600" y="1404599"/>
            <a:ext cx="2737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Graupel</a:t>
            </a:r>
            <a:r>
              <a:rPr lang="en-US" dirty="0"/>
              <a:t> mixing ratio (k=25)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6136" y="1404599"/>
            <a:ext cx="228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Rain mixing ratio (k=2)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Mixing Ratio Power Spectra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CC6C00-8A1F-474E-B6FF-F35899077E67}"/>
              </a:ext>
            </a:extLst>
          </p:cNvPr>
          <p:cNvSpPr txBox="1"/>
          <p:nvPr/>
        </p:nvSpPr>
        <p:spPr>
          <a:xfrm flipH="1">
            <a:off x="4753073" y="1700808"/>
            <a:ext cx="394991" cy="470898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-3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10-</a:t>
            </a:r>
            <a:r>
              <a:rPr lang="en-US" baseline="30000" dirty="0"/>
              <a:t>4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-5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sz="800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-6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393F1E-478E-4381-9DCF-50173169A5DC}"/>
              </a:ext>
            </a:extLst>
          </p:cNvPr>
          <p:cNvSpPr txBox="1"/>
          <p:nvPr/>
        </p:nvSpPr>
        <p:spPr>
          <a:xfrm rot="10800000">
            <a:off x="4211961" y="2924944"/>
            <a:ext cx="461665" cy="1712599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dirty="0"/>
              <a:t>Power (kg</a:t>
            </a:r>
            <a:r>
              <a:rPr lang="en-US" baseline="30000" dirty="0"/>
              <a:t>2</a:t>
            </a:r>
            <a:r>
              <a:rPr lang="en-US" dirty="0"/>
              <a:t>/kg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3435C2-31B7-473E-8D29-6C45345D3537}"/>
              </a:ext>
            </a:extLst>
          </p:cNvPr>
          <p:cNvSpPr txBox="1"/>
          <p:nvPr/>
        </p:nvSpPr>
        <p:spPr>
          <a:xfrm flipH="1">
            <a:off x="144561" y="1700808"/>
            <a:ext cx="394991" cy="470898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-3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10-</a:t>
            </a:r>
            <a:r>
              <a:rPr lang="en-US" baseline="30000" dirty="0"/>
              <a:t>4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-5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sz="800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-6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10</a:t>
            </a:r>
            <a:r>
              <a:rPr lang="en-US" baseline="30000" dirty="0"/>
              <a:t>-7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DE2864-61B4-4F74-A541-939F47869730}"/>
              </a:ext>
            </a:extLst>
          </p:cNvPr>
          <p:cNvSpPr txBox="1"/>
          <p:nvPr/>
        </p:nvSpPr>
        <p:spPr>
          <a:xfrm flipH="1">
            <a:off x="5087271" y="6187370"/>
            <a:ext cx="3661193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3</a:t>
            </a:r>
            <a:r>
              <a:rPr lang="en-US" dirty="0"/>
              <a:t>                        10</a:t>
            </a:r>
            <a:r>
              <a:rPr lang="en-US" baseline="30000" dirty="0"/>
              <a:t>2</a:t>
            </a:r>
            <a:r>
              <a:rPr lang="en-US" dirty="0"/>
              <a:t>                       10</a:t>
            </a:r>
            <a:r>
              <a:rPr lang="en-US" baseline="30000" dirty="0"/>
              <a:t>1</a:t>
            </a:r>
          </a:p>
          <a:p>
            <a:r>
              <a:rPr lang="en-US" dirty="0"/>
              <a:t>                              L (km)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021B46-5D83-4107-AF8B-1BD4499DB0B8}"/>
              </a:ext>
            </a:extLst>
          </p:cNvPr>
          <p:cNvSpPr txBox="1"/>
          <p:nvPr/>
        </p:nvSpPr>
        <p:spPr>
          <a:xfrm flipH="1">
            <a:off x="509935" y="6187370"/>
            <a:ext cx="3661193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3</a:t>
            </a:r>
            <a:r>
              <a:rPr lang="en-US" dirty="0"/>
              <a:t>                        10</a:t>
            </a:r>
            <a:r>
              <a:rPr lang="en-US" baseline="30000" dirty="0"/>
              <a:t>2</a:t>
            </a:r>
            <a:r>
              <a:rPr lang="en-US" dirty="0"/>
              <a:t>                       10</a:t>
            </a:r>
            <a:r>
              <a:rPr lang="en-US" baseline="30000" dirty="0"/>
              <a:t>1</a:t>
            </a:r>
          </a:p>
          <a:p>
            <a:r>
              <a:rPr lang="en-US" dirty="0"/>
              <a:t>                              L (km) </a:t>
            </a:r>
          </a:p>
        </p:txBody>
      </p:sp>
    </p:spTree>
    <p:extLst>
      <p:ext uri="{BB962C8B-B14F-4D97-AF65-F5344CB8AC3E}">
        <p14:creationId xmlns:p14="http://schemas.microsoft.com/office/powerpoint/2010/main" val="314114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152" y="710917"/>
            <a:ext cx="8229600" cy="70589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Real-time DA and NWP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7586"/>
            <a:ext cx="8229600" cy="5147670"/>
          </a:xfrm>
        </p:spPr>
        <p:txBody>
          <a:bodyPr>
            <a:normAutofit/>
          </a:bodyPr>
          <a:lstStyle/>
          <a:p>
            <a:pPr latinLnBrk="0">
              <a:spcAft>
                <a:spcPts val="1200"/>
              </a:spcAft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CAPS/OU has been producing </a:t>
            </a:r>
            <a:r>
              <a:rPr lang="en-US" altLang="zh-C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3-km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(previously 4-km) </a:t>
            </a:r>
            <a:r>
              <a:rPr lang="en-US" altLang="zh-C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CONUS-domain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ensemble forecasts for evaluation at NOAA HWT since 2007 and HMT since 2017.</a:t>
            </a:r>
          </a:p>
          <a:p>
            <a:pPr latinLnBrk="0">
              <a:spcAft>
                <a:spcPts val="1200"/>
              </a:spcAft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Goals: To determine the </a:t>
            </a:r>
            <a:r>
              <a:rPr lang="en-US" altLang="zh-C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optimal design, configurations, and post-processing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altLang="zh-C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storm-scale ensemble prediction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, and to provide the products for evaluation by forecasters and researchers, and test storm-scale data assimilation methods.</a:t>
            </a:r>
          </a:p>
          <a:p>
            <a:pPr latinLnBrk="0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Part of the Community Leveraged Unified Ensemble (CLUE) since 2017.</a:t>
            </a:r>
          </a:p>
          <a:p>
            <a:pPr latinLnBrk="0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distinct feature of the CAPS SSEFs: the assimilation of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full-volume radial velocity and reflectivity data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from the WSR-88D network.</a:t>
            </a:r>
          </a:p>
          <a:p>
            <a:pPr latinLnBrk="0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gain understanding to optimize and further calibrate a short-term probabilistic forecast system to support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WoF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79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95" y="639956"/>
            <a:ext cx="4443993" cy="44439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4443993" cy="44439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0803" y="4082841"/>
            <a:ext cx="1479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00-03 UTC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8064" y="4082841"/>
            <a:ext cx="1479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21-00 UTC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131801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Power Spectra (3-hr rainfall)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476105" y="6021288"/>
            <a:ext cx="4897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dirty="0">
                <a:solidFill>
                  <a:srgbClr val="0000FF"/>
                </a:solidFill>
              </a:rPr>
              <a:t>3-hour accumulated rainfall (mm) averaged over 18 days. The inner box shows the spectral domain.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" t="12501" r="8751" b="9164"/>
          <a:stretch/>
        </p:blipFill>
        <p:spPr>
          <a:xfrm>
            <a:off x="574448" y="4869160"/>
            <a:ext cx="2877471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82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of Real-time </a:t>
            </a:r>
            <a:r>
              <a:rPr lang="en-US" dirty="0" err="1"/>
              <a:t>EnKF</a:t>
            </a:r>
            <a:r>
              <a:rPr lang="en-US" dirty="0"/>
              <a:t> 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A convective-scale </a:t>
            </a:r>
            <a:r>
              <a:rPr lang="en-US" sz="2600" dirty="0" err="1"/>
              <a:t>EnKF</a:t>
            </a:r>
            <a:r>
              <a:rPr lang="en-US" sz="2600" dirty="0"/>
              <a:t> DA system that assimilates full volume radar data has been developed and is running in real-time.</a:t>
            </a:r>
          </a:p>
          <a:p>
            <a:r>
              <a:rPr lang="en-US" sz="2600" dirty="0"/>
              <a:t>The precipitation forecasts show large sensitivity to the choice of microphysics schemes.</a:t>
            </a:r>
          </a:p>
          <a:p>
            <a:r>
              <a:rPr lang="en-US" sz="2600" dirty="0"/>
              <a:t>The </a:t>
            </a:r>
            <a:r>
              <a:rPr lang="en-US" sz="2600" dirty="0" err="1"/>
              <a:t>EnKF</a:t>
            </a:r>
            <a:r>
              <a:rPr lang="en-US" sz="2600" dirty="0"/>
              <a:t> forecasts are able to maintain the storm structure throughout the first forecast hour, suggesting that the </a:t>
            </a:r>
            <a:r>
              <a:rPr lang="en-US" sz="2600" dirty="0" err="1"/>
              <a:t>EnKF</a:t>
            </a:r>
            <a:r>
              <a:rPr lang="en-US" sz="2600" dirty="0"/>
              <a:t> analysis is well balanced.</a:t>
            </a:r>
          </a:p>
          <a:p>
            <a:r>
              <a:rPr lang="en-US" sz="2600" dirty="0"/>
              <a:t>Optimization of EnKF-En3DVar hybrid DA system for real-time applications is underway.</a:t>
            </a:r>
          </a:p>
        </p:txBody>
      </p:sp>
    </p:spTree>
    <p:extLst>
      <p:ext uri="{BB962C8B-B14F-4D97-AF65-F5344CB8AC3E}">
        <p14:creationId xmlns:p14="http://schemas.microsoft.com/office/powerpoint/2010/main" val="3862105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pPr latinLnBrk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GSI-based 3DVar, EnKF,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EnVar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En3DVar Hybrid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3650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zh-CN" sz="2800" dirty="0"/>
              <a:t>Optimization of the 3-km-grid-spacing EnKF-En3DVAR hybrid DA system for radar DA </a:t>
            </a:r>
          </a:p>
          <a:p>
            <a:pPr lvl="1">
              <a:spcBef>
                <a:spcPts val="1200"/>
              </a:spcBef>
            </a:pPr>
            <a:r>
              <a:rPr lang="en-US" sz="2400" dirty="0" err="1"/>
              <a:t>EnKF</a:t>
            </a:r>
            <a:r>
              <a:rPr lang="en-US" sz="2400" dirty="0"/>
              <a:t>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Thompson</a:t>
            </a:r>
            <a:endParaRPr lang="en-US" sz="24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sz="2400" dirty="0"/>
              <a:t>3DVar, </a:t>
            </a:r>
            <a:r>
              <a:rPr lang="en-US" sz="2400" dirty="0" err="1"/>
              <a:t>EnVar</a:t>
            </a:r>
            <a:r>
              <a:rPr lang="en-US" sz="2400" dirty="0"/>
              <a:t>, EnKF-En3DVar hybrid: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LFO (1983)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Special treatments to improve analysis and convergence rate are developed.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Limited by parallel efficiency and memory requirement</a:t>
            </a:r>
          </a:p>
        </p:txBody>
      </p:sp>
    </p:spTree>
    <p:extLst>
      <p:ext uri="{BB962C8B-B14F-4D97-AF65-F5344CB8AC3E}">
        <p14:creationId xmlns:p14="http://schemas.microsoft.com/office/powerpoint/2010/main" val="1923361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3" b="30334"/>
          <a:stretch/>
        </p:blipFill>
        <p:spPr>
          <a:xfrm>
            <a:off x="1907704" y="2636907"/>
            <a:ext cx="7209976" cy="290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8" t="30000" r="10689" b="30167"/>
          <a:stretch/>
        </p:blipFill>
        <p:spPr>
          <a:xfrm>
            <a:off x="2821175" y="2687581"/>
            <a:ext cx="2902953" cy="28719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75856" y="1414424"/>
            <a:ext cx="2520280" cy="57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 Cycle1 (23:00)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68344" y="6381328"/>
            <a:ext cx="1384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Jingyao Luo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8112" y="476672"/>
            <a:ext cx="5444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GSI EnKF Radar DA (</a:t>
            </a:r>
            <a:r>
              <a:rPr lang="en-US" sz="4000" dirty="0" err="1"/>
              <a:t>Z+Vr</a:t>
            </a:r>
            <a:r>
              <a:rPr lang="en-US" sz="4000" dirty="0"/>
              <a:t>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E926AA-4434-470F-A220-70C8D70797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t="30000" r="59677" b="30167"/>
          <a:stretch/>
        </p:blipFill>
        <p:spPr>
          <a:xfrm>
            <a:off x="224128" y="2670384"/>
            <a:ext cx="2907712" cy="28719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32AD47-731E-4390-9EBE-C473ADB58741}"/>
              </a:ext>
            </a:extLst>
          </p:cNvPr>
          <p:cNvSpPr txBox="1"/>
          <p:nvPr/>
        </p:nvSpPr>
        <p:spPr>
          <a:xfrm>
            <a:off x="1043608" y="2304669"/>
            <a:ext cx="1505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observation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CA6C83-E32E-4EAB-88A6-A8FA324700C8}"/>
              </a:ext>
            </a:extLst>
          </p:cNvPr>
          <p:cNvSpPr txBox="1"/>
          <p:nvPr/>
        </p:nvSpPr>
        <p:spPr>
          <a:xfrm>
            <a:off x="3995936" y="2304669"/>
            <a:ext cx="1205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Forecast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F43EB1-8889-43E3-8F2B-FB040EC4CB8A}"/>
              </a:ext>
            </a:extLst>
          </p:cNvPr>
          <p:cNvSpPr txBox="1"/>
          <p:nvPr/>
        </p:nvSpPr>
        <p:spPr>
          <a:xfrm>
            <a:off x="6588224" y="2304669"/>
            <a:ext cx="1075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13233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33" b="29333"/>
          <a:stretch/>
        </p:blipFill>
        <p:spPr>
          <a:xfrm>
            <a:off x="1898528" y="2674632"/>
            <a:ext cx="7209976" cy="29441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68344" y="6381328"/>
            <a:ext cx="1384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Jingyao Luo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5F4A34-AE02-41C7-8945-5F2008A33F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8" t="29000" r="10390" b="30000"/>
          <a:stretch/>
        </p:blipFill>
        <p:spPr>
          <a:xfrm>
            <a:off x="2740496" y="2637439"/>
            <a:ext cx="2983632" cy="2946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29000" r="60061" b="30000"/>
          <a:stretch/>
        </p:blipFill>
        <p:spPr>
          <a:xfrm>
            <a:off x="223200" y="2636912"/>
            <a:ext cx="2880000" cy="29465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C747447-59D3-4D7B-8268-605A3E86E752}"/>
              </a:ext>
            </a:extLst>
          </p:cNvPr>
          <p:cNvSpPr/>
          <p:nvPr/>
        </p:nvSpPr>
        <p:spPr>
          <a:xfrm>
            <a:off x="3275856" y="1414424"/>
            <a:ext cx="2520280" cy="57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 Cycle3 (23:30)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4B8B09-1893-4597-8853-F1052AE2A6A3}"/>
              </a:ext>
            </a:extLst>
          </p:cNvPr>
          <p:cNvSpPr txBox="1"/>
          <p:nvPr/>
        </p:nvSpPr>
        <p:spPr>
          <a:xfrm>
            <a:off x="1043608" y="2304669"/>
            <a:ext cx="1505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observation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86DBE5-E064-470A-B4E2-D6B582336DBF}"/>
              </a:ext>
            </a:extLst>
          </p:cNvPr>
          <p:cNvSpPr txBox="1"/>
          <p:nvPr/>
        </p:nvSpPr>
        <p:spPr>
          <a:xfrm>
            <a:off x="3995936" y="2304669"/>
            <a:ext cx="1205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Forecast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28568C-A9E1-48FB-B970-A653D8DA1EE0}"/>
              </a:ext>
            </a:extLst>
          </p:cNvPr>
          <p:cNvSpPr txBox="1"/>
          <p:nvPr/>
        </p:nvSpPr>
        <p:spPr>
          <a:xfrm>
            <a:off x="6588224" y="2304669"/>
            <a:ext cx="1075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Analysis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DE7761-CFC4-4A19-A60E-42591CCA49A6}"/>
              </a:ext>
            </a:extLst>
          </p:cNvPr>
          <p:cNvSpPr txBox="1"/>
          <p:nvPr/>
        </p:nvSpPr>
        <p:spPr>
          <a:xfrm>
            <a:off x="1978112" y="476672"/>
            <a:ext cx="5444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GSI EnKF Radar DA (</a:t>
            </a:r>
            <a:r>
              <a:rPr lang="en-US" sz="4000" dirty="0" err="1"/>
              <a:t>Z+Vr</a:t>
            </a:r>
            <a:r>
              <a:rPr lang="en-US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9961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7" b="29667"/>
          <a:stretch/>
        </p:blipFill>
        <p:spPr>
          <a:xfrm>
            <a:off x="1880903" y="2673706"/>
            <a:ext cx="7227601" cy="29391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68344" y="6381328"/>
            <a:ext cx="1384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Jingyao Luo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AFC9EA-E641-4289-ADD1-0D08E2E4AED9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6" t="29834" r="9994" b="30333"/>
          <a:stretch/>
        </p:blipFill>
        <p:spPr>
          <a:xfrm>
            <a:off x="2761332" y="2708920"/>
            <a:ext cx="2973889" cy="286967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423064" y="2673706"/>
            <a:ext cx="792088" cy="1543613"/>
          </a:xfrm>
          <a:prstGeom prst="ellipse">
            <a:avLst/>
          </a:prstGeom>
          <a:noFill/>
          <a:ln w="3175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502288" y="4528099"/>
            <a:ext cx="72008" cy="485077"/>
          </a:xfrm>
          <a:prstGeom prst="straightConnector1">
            <a:avLst/>
          </a:prstGeom>
          <a:ln w="412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0DC7EF9-0870-4AD5-BAFC-3F4B7BE5DF2F}"/>
              </a:ext>
            </a:extLst>
          </p:cNvPr>
          <p:cNvSpPr/>
          <p:nvPr/>
        </p:nvSpPr>
        <p:spPr>
          <a:xfrm>
            <a:off x="3275856" y="1414424"/>
            <a:ext cx="2520280" cy="57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 Cycle5 (00:00)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EA6FD3-642E-4724-822E-8CEC118CB047}"/>
              </a:ext>
            </a:extLst>
          </p:cNvPr>
          <p:cNvSpPr txBox="1"/>
          <p:nvPr/>
        </p:nvSpPr>
        <p:spPr>
          <a:xfrm>
            <a:off x="1978112" y="476672"/>
            <a:ext cx="5444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GSI EnKF Radar DA (</a:t>
            </a:r>
            <a:r>
              <a:rPr lang="en-US" sz="4000" dirty="0" err="1"/>
              <a:t>Z+Vr</a:t>
            </a:r>
            <a:r>
              <a:rPr lang="en-US" sz="4000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29834" r="59157" b="30333"/>
          <a:stretch/>
        </p:blipFill>
        <p:spPr>
          <a:xfrm>
            <a:off x="251848" y="2694510"/>
            <a:ext cx="2952000" cy="28696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87435A-B05A-41E9-811C-AB77B0BE365C}"/>
              </a:ext>
            </a:extLst>
          </p:cNvPr>
          <p:cNvSpPr txBox="1"/>
          <p:nvPr/>
        </p:nvSpPr>
        <p:spPr>
          <a:xfrm>
            <a:off x="1043608" y="2304669"/>
            <a:ext cx="1505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observation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A735AF-A702-4AE2-BA4B-4AFE52C81429}"/>
              </a:ext>
            </a:extLst>
          </p:cNvPr>
          <p:cNvSpPr txBox="1"/>
          <p:nvPr/>
        </p:nvSpPr>
        <p:spPr>
          <a:xfrm>
            <a:off x="3995936" y="2304669"/>
            <a:ext cx="1205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Forecast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C18B4E-C881-4E32-8834-D0BD4C7E1A81}"/>
              </a:ext>
            </a:extLst>
          </p:cNvPr>
          <p:cNvSpPr txBox="1"/>
          <p:nvPr/>
        </p:nvSpPr>
        <p:spPr>
          <a:xfrm>
            <a:off x="6588224" y="2304669"/>
            <a:ext cx="1075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52876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804"/>
          <a:stretch/>
        </p:blipFill>
        <p:spPr>
          <a:xfrm>
            <a:off x="5580112" y="2421240"/>
            <a:ext cx="2936832" cy="3168000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804"/>
          <a:stretch/>
        </p:blipFill>
        <p:spPr>
          <a:xfrm>
            <a:off x="2843808" y="2421240"/>
            <a:ext cx="2936832" cy="3168000"/>
          </a:xfrm>
        </p:spPr>
      </p:pic>
      <p:sp>
        <p:nvSpPr>
          <p:cNvPr id="18" name="TextBox 17"/>
          <p:cNvSpPr txBox="1"/>
          <p:nvPr/>
        </p:nvSpPr>
        <p:spPr>
          <a:xfrm>
            <a:off x="7668344" y="6381328"/>
            <a:ext cx="1284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Rong Kong</a:t>
            </a:r>
          </a:p>
        </p:txBody>
      </p:sp>
      <p:pic>
        <p:nvPicPr>
          <p:cNvPr id="20" name="Content Placeholder 1"/>
          <p:cNvPicPr>
            <a:picLocks noGrp="1" noChangeAspect="1"/>
          </p:cNvPicPr>
          <p:nvPr>
            <p:ph sz="half"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9873"/>
          <a:stretch/>
        </p:blipFill>
        <p:spPr>
          <a:xfrm>
            <a:off x="107504" y="2567831"/>
            <a:ext cx="3011311" cy="3000095"/>
          </a:xfrm>
        </p:spPr>
      </p:pic>
      <p:pic>
        <p:nvPicPr>
          <p:cNvPr id="21" name="Content Placeholder 1"/>
          <p:cNvPicPr>
            <a:picLocks noGrp="1" noChangeAspect="1"/>
          </p:cNvPicPr>
          <p:nvPr>
            <p:ph sz="half"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0" r="50743"/>
          <a:stretch/>
        </p:blipFill>
        <p:spPr>
          <a:xfrm>
            <a:off x="8532440" y="2567830"/>
            <a:ext cx="540000" cy="3000096"/>
          </a:xfrm>
        </p:spPr>
      </p:pic>
      <p:sp>
        <p:nvSpPr>
          <p:cNvPr id="22" name="Rectangle 21"/>
          <p:cNvSpPr/>
          <p:nvPr/>
        </p:nvSpPr>
        <p:spPr>
          <a:xfrm>
            <a:off x="2771800" y="1299513"/>
            <a:ext cx="3356482" cy="578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 Cycle3 (23:30)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78112" y="416858"/>
            <a:ext cx="563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GSI </a:t>
            </a:r>
            <a:r>
              <a:rPr lang="en-US" sz="4000" dirty="0" err="1"/>
              <a:t>EnVar</a:t>
            </a:r>
            <a:r>
              <a:rPr lang="en-US" sz="4000" dirty="0"/>
              <a:t> Radar DA (</a:t>
            </a:r>
            <a:r>
              <a:rPr lang="en-US" sz="4000" dirty="0" err="1"/>
              <a:t>Z+Vr</a:t>
            </a:r>
            <a:r>
              <a:rPr lang="en-US" sz="4000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D04078-C321-4DBA-888C-324EDEFA5C7A}"/>
              </a:ext>
            </a:extLst>
          </p:cNvPr>
          <p:cNvSpPr txBox="1"/>
          <p:nvPr/>
        </p:nvSpPr>
        <p:spPr>
          <a:xfrm>
            <a:off x="1043608" y="2114116"/>
            <a:ext cx="15051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observation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6E43DA-3F0F-489B-9155-241D217F2BAE}"/>
              </a:ext>
            </a:extLst>
          </p:cNvPr>
          <p:cNvSpPr txBox="1"/>
          <p:nvPr/>
        </p:nvSpPr>
        <p:spPr>
          <a:xfrm>
            <a:off x="3995936" y="2114116"/>
            <a:ext cx="12056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Forecast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748469-0707-4E8A-B7ED-018C60B8A9FD}"/>
              </a:ext>
            </a:extLst>
          </p:cNvPr>
          <p:cNvSpPr txBox="1"/>
          <p:nvPr/>
        </p:nvSpPr>
        <p:spPr>
          <a:xfrm>
            <a:off x="6588224" y="2114116"/>
            <a:ext cx="10758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2543006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0" t="28179" r="-73" b="29642"/>
          <a:stretch/>
        </p:blipFill>
        <p:spPr>
          <a:xfrm>
            <a:off x="6548449" y="4372757"/>
            <a:ext cx="2488047" cy="207383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0" t="27441" r="664" b="30381"/>
          <a:stretch/>
        </p:blipFill>
        <p:spPr>
          <a:xfrm>
            <a:off x="6512676" y="1985018"/>
            <a:ext cx="2451812" cy="207383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1" t="27431" r="9313" b="30407"/>
          <a:stretch/>
        </p:blipFill>
        <p:spPr>
          <a:xfrm>
            <a:off x="2363319" y="1914298"/>
            <a:ext cx="1987422" cy="207383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5" t="27971" r="9314" b="28108"/>
          <a:stretch/>
        </p:blipFill>
        <p:spPr>
          <a:xfrm>
            <a:off x="2228576" y="4384766"/>
            <a:ext cx="2073830" cy="2160241"/>
          </a:xfrm>
        </p:spPr>
      </p:pic>
      <p:sp>
        <p:nvSpPr>
          <p:cNvPr id="12" name="TextBox 11"/>
          <p:cNvSpPr txBox="1"/>
          <p:nvPr/>
        </p:nvSpPr>
        <p:spPr>
          <a:xfrm>
            <a:off x="7452320" y="6457890"/>
            <a:ext cx="1284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Rong Kong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186" y="193781"/>
            <a:ext cx="8627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GSI 3DVAR, EnKF, En3DVar hybrid </a:t>
            </a:r>
            <a:br>
              <a:rPr lang="en-US" sz="3600" dirty="0"/>
            </a:br>
            <a:r>
              <a:rPr lang="en-US" sz="3600" dirty="0"/>
              <a:t>Assimilation of Z: 5</a:t>
            </a:r>
            <a:r>
              <a:rPr lang="en-US" sz="3600" baseline="30000" dirty="0"/>
              <a:t>th</a:t>
            </a:r>
            <a:r>
              <a:rPr lang="en-US" sz="3600" dirty="0"/>
              <a:t> cycle after 1 </a:t>
            </a:r>
            <a:r>
              <a:rPr lang="en-US" sz="3600" dirty="0" err="1"/>
              <a:t>hr</a:t>
            </a:r>
            <a:r>
              <a:rPr lang="en-US" sz="3600" dirty="0"/>
              <a:t> radar DA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4C4C38-8288-44E3-9FDA-CC0FFEB5E6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4" t="29758" r="8766" b="30116"/>
          <a:stretch/>
        </p:blipFill>
        <p:spPr>
          <a:xfrm>
            <a:off x="4387984" y="4465916"/>
            <a:ext cx="1912208" cy="1980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29AFE8-759D-4D0B-877D-CD93F777C07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2" t="29159" r="9608" b="29816"/>
          <a:stretch/>
        </p:blipFill>
        <p:spPr>
          <a:xfrm>
            <a:off x="4362524" y="2030577"/>
            <a:ext cx="1865660" cy="2041938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864178" y="4798533"/>
            <a:ext cx="555875" cy="857431"/>
          </a:xfrm>
          <a:prstGeom prst="ellipse">
            <a:avLst/>
          </a:prstGeom>
          <a:noFill/>
          <a:ln w="3175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812360" y="2386123"/>
            <a:ext cx="607694" cy="857431"/>
          </a:xfrm>
          <a:prstGeom prst="ellipse">
            <a:avLst/>
          </a:prstGeom>
          <a:noFill/>
          <a:ln w="3175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681318" y="2570152"/>
            <a:ext cx="504056" cy="576065"/>
          </a:xfrm>
          <a:prstGeom prst="ellipse">
            <a:avLst/>
          </a:prstGeom>
          <a:noFill/>
          <a:ln w="3175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56063" y="4737479"/>
            <a:ext cx="504056" cy="1028917"/>
          </a:xfrm>
          <a:prstGeom prst="ellipse">
            <a:avLst/>
          </a:prstGeom>
          <a:noFill/>
          <a:ln w="3175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Content Placeholder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4" r="59458" b="29068"/>
          <a:stretch/>
        </p:blipFill>
        <p:spPr>
          <a:xfrm>
            <a:off x="345608" y="1886951"/>
            <a:ext cx="1994144" cy="21602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90746" y="1715001"/>
            <a:ext cx="75076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OBS                                    H(</a:t>
            </a:r>
            <a:r>
              <a:rPr lang="en-US" sz="1400" b="1" dirty="0" err="1"/>
              <a:t>xb</a:t>
            </a:r>
            <a:r>
              <a:rPr lang="en-US" sz="1400" b="1" dirty="0"/>
              <a:t>)  3DVar                              H(</a:t>
            </a:r>
            <a:r>
              <a:rPr lang="en-US" sz="1400" b="1" dirty="0" err="1"/>
              <a:t>xb</a:t>
            </a:r>
            <a:r>
              <a:rPr lang="en-US" sz="1400" b="1" dirty="0"/>
              <a:t>)_EnKF                        H(</a:t>
            </a:r>
            <a:r>
              <a:rPr lang="en-US" sz="1400" b="1" dirty="0" err="1"/>
              <a:t>xb</a:t>
            </a:r>
            <a:r>
              <a:rPr lang="en-US" sz="1400" b="1" dirty="0"/>
              <a:t>)  Hybrid 50% B </a:t>
            </a:r>
          </a:p>
        </p:txBody>
      </p:sp>
      <p:pic>
        <p:nvPicPr>
          <p:cNvPr id="22" name="Content Placeholder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4" r="59458" b="29068"/>
          <a:stretch/>
        </p:blipFill>
        <p:spPr>
          <a:xfrm>
            <a:off x="345608" y="4329552"/>
            <a:ext cx="1994144" cy="21602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99592" y="4216723"/>
            <a:ext cx="77588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       OBS                                 H(</a:t>
            </a:r>
            <a:r>
              <a:rPr lang="en-US" sz="1400" b="1" dirty="0" err="1"/>
              <a:t>xa</a:t>
            </a:r>
            <a:r>
              <a:rPr lang="en-US" sz="1400" b="1" dirty="0"/>
              <a:t>) 3DVar                            H(</a:t>
            </a:r>
            <a:r>
              <a:rPr lang="en-US" sz="1400" b="1" dirty="0" err="1"/>
              <a:t>xa</a:t>
            </a:r>
            <a:r>
              <a:rPr lang="en-US" sz="1400" b="1" dirty="0"/>
              <a:t>)_EnKF                             H(</a:t>
            </a:r>
            <a:r>
              <a:rPr lang="en-US" sz="1400" b="1" dirty="0" err="1"/>
              <a:t>xa</a:t>
            </a:r>
            <a:r>
              <a:rPr lang="en-US" sz="1400" b="1" dirty="0"/>
              <a:t>) Hybrid 50% B </a:t>
            </a:r>
          </a:p>
        </p:txBody>
      </p:sp>
    </p:spTree>
    <p:extLst>
      <p:ext uri="{BB962C8B-B14F-4D97-AF65-F5344CB8AC3E}">
        <p14:creationId xmlns:p14="http://schemas.microsoft.com/office/powerpoint/2010/main" val="353553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atinLnBrk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EnKF can produce well-balanced model state variables while under-dispersion hampers quality of analysis.</a:t>
            </a:r>
          </a:p>
          <a:p>
            <a:pPr latinLnBrk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Clear benefit of static BEC in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EnVar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hybrid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Special treatments for Z assimilation are necessary in the variational framework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 vs log(q), non-zero lower limits to variables, etc.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Liu et al. (2018, in review)</a:t>
            </a:r>
          </a:p>
        </p:txBody>
      </p:sp>
    </p:spTree>
    <p:extLst>
      <p:ext uri="{BB962C8B-B14F-4D97-AF65-F5344CB8AC3E}">
        <p14:creationId xmlns:p14="http://schemas.microsoft.com/office/powerpoint/2010/main" val="4147897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Research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Autofit/>
          </a:bodyPr>
          <a:lstStyle/>
          <a:p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EnKF-EnVar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hybrid system – </a:t>
            </a:r>
            <a:r>
              <a:rPr 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Rong Kong (Tue. 11:20 am)</a:t>
            </a:r>
          </a:p>
          <a:p>
            <a:pPr latinLnBrk="0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Warn-on-Forecast (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WoF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atinLnBrk="0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Phased-array radar DA – </a:t>
            </a:r>
            <a:r>
              <a:rPr 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 Supinie (Tue. 2:10 pm)</a:t>
            </a:r>
          </a:p>
          <a:p>
            <a:pPr latinLnBrk="0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Analysis and forecast sensitivity to the microphysics scheme with EnKF DA </a:t>
            </a:r>
            <a:r>
              <a:rPr lang="en-US" sz="2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Jon Labriola (Tue. 11: 40 am)</a:t>
            </a:r>
          </a:p>
          <a:p>
            <a:pPr latinLnBrk="0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Key points:</a:t>
            </a:r>
          </a:p>
          <a:p>
            <a:pPr lvl="1" latinLnBrk="0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Continuous rapid update (≤ 5 min), cycled storm-scale ensemble DA and forecasts</a:t>
            </a:r>
          </a:p>
          <a:p>
            <a:pPr lvl="1" latinLnBrk="0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High-resolution (≤ 1 km) ensemble forecasts</a:t>
            </a:r>
          </a:p>
          <a:p>
            <a:pPr lvl="1" latinLnBrk="0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Dual-polarization, phased array radar DA</a:t>
            </a:r>
          </a:p>
          <a:p>
            <a:pPr latinLnBrk="0"/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7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2017 HWT Model and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67198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Forecast model: </a:t>
            </a:r>
            <a:r>
              <a:rPr lang="en-US" altLang="ko-K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WRF-ARW v3.8.1 (2017)</a:t>
            </a:r>
          </a:p>
          <a:p>
            <a:pPr>
              <a:spcAft>
                <a:spcPts val="600"/>
              </a:spcAft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DA systems: CAPS 3DVAR/cloud analysis, GSI-EnKF, CAPS EnKF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3-km horizontal grid spacing, 51 vertical levels</a:t>
            </a:r>
          </a:p>
          <a:p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http://www.caps.ou.edu/~fkong/sub_atm/spring17-enkf.html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78528"/>
            <a:ext cx="4144600" cy="28188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93325" y="5817531"/>
            <a:ext cx="176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Forecast domain</a:t>
            </a:r>
          </a:p>
          <a:p>
            <a:r>
              <a:rPr lang="en-US" b="1" dirty="0">
                <a:solidFill>
                  <a:srgbClr val="0000FF"/>
                </a:solidFill>
              </a:rPr>
              <a:t>(1160 X 1120)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0112" y="5373216"/>
            <a:ext cx="2062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Verification domain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97" y="4221088"/>
            <a:ext cx="4651135" cy="222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08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482980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Computing Resource (EnKF Ensemble)</a:t>
            </a:r>
          </a:p>
        </p:txBody>
      </p:sp>
      <p:sp>
        <p:nvSpPr>
          <p:cNvPr id="5" name="Content Placeholder 10"/>
          <p:cNvSpPr>
            <a:spLocks noGrp="1"/>
          </p:cNvSpPr>
          <p:nvPr>
            <p:ph idx="1"/>
          </p:nvPr>
        </p:nvSpPr>
        <p:spPr>
          <a:xfrm>
            <a:off x="381000" y="1662545"/>
            <a:ext cx="8382000" cy="4868884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PSC Bridges (21,056 cores)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-"/>
            </a:pPr>
            <a:r>
              <a:rPr lang="en-US" altLang="ko-KR" sz="2000" dirty="0"/>
              <a:t>Two Intel Haswell (E5-2695 v3) 14-core CPUs, 2.3-3.3 GHz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CAPS HWT Spring Experiment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000" dirty="0"/>
              <a:t>Using 205 nodes (205*28 = 5740 cores)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Data archive: ~ 1 TB/day (not all data is archived)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Performance statistics: 26 April 2018 case</a:t>
            </a:r>
          </a:p>
          <a:p>
            <a:pPr lvl="2">
              <a:lnSpc>
                <a:spcPct val="150000"/>
              </a:lnSpc>
              <a:buFont typeface="Arial" pitchFamily="34" charset="0"/>
              <a:buChar char="-"/>
            </a:pPr>
            <a:r>
              <a:rPr lang="en-US" sz="1600" dirty="0"/>
              <a:t>Conventional observation assimilation: &lt; 3 minutes</a:t>
            </a:r>
          </a:p>
          <a:p>
            <a:pPr lvl="2">
              <a:lnSpc>
                <a:spcPct val="150000"/>
              </a:lnSpc>
              <a:buFont typeface="Arial" pitchFamily="34" charset="0"/>
              <a:buChar char="-"/>
            </a:pPr>
            <a:r>
              <a:rPr lang="en-US" sz="1600" dirty="0"/>
              <a:t>Radar data assimilation: ~ 5</a:t>
            </a:r>
            <a:r>
              <a:rPr lang="en-US" altLang="ko-KR" sz="1600" dirty="0"/>
              <a:t> </a:t>
            </a:r>
            <a:r>
              <a:rPr lang="en-US" sz="1600" dirty="0"/>
              <a:t>min (20x56 = 1120 cores)</a:t>
            </a:r>
          </a:p>
          <a:p>
            <a:pPr lvl="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cs typeface="Arial" panose="020B0604020202020204" pitchFamily="34" charset="0"/>
              </a:rPr>
              <a:t>radar reflectivity: </a:t>
            </a:r>
            <a:r>
              <a:rPr lang="en-US" altLang="ko-KR" sz="1400" dirty="0">
                <a:latin typeface="Calibri" panose="020F0502020204030204" pitchFamily="34" charset="0"/>
                <a:cs typeface="Arial" panose="020B0604020202020204" pitchFamily="34" charset="0"/>
              </a:rPr>
              <a:t>~ 1 millions</a:t>
            </a:r>
            <a:r>
              <a:rPr lang="en-US" sz="1400" dirty="0">
                <a:latin typeface="Calibri" panose="020F0502020204030204" pitchFamily="34" charset="0"/>
                <a:cs typeface="Arial" panose="020B0604020202020204" pitchFamily="34" charset="0"/>
              </a:rPr>
              <a:t>    radial velocity: </a:t>
            </a:r>
            <a:r>
              <a:rPr lang="en-US" altLang="ko-KR" sz="1400" dirty="0">
                <a:latin typeface="Calibri" panose="020F0502020204030204" pitchFamily="34" charset="0"/>
                <a:cs typeface="Arial" panose="020B0604020202020204" pitchFamily="34" charset="0"/>
              </a:rPr>
              <a:t>~ 60 K  </a:t>
            </a:r>
            <a:r>
              <a:rPr lang="en-US" sz="1400" dirty="0">
                <a:latin typeface="Calibri" panose="020F0502020204030204" pitchFamily="34" charset="0"/>
                <a:cs typeface="Arial" panose="020B0604020202020204" pitchFamily="34" charset="0"/>
              </a:rPr>
              <a:t>(from 139 sites)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286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1" y="1909161"/>
            <a:ext cx="8316416" cy="382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Configuration for the EnKF Ensemble Forecasts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46889" y="5224208"/>
            <a:ext cx="8303707" cy="440360"/>
          </a:xfrm>
          <a:prstGeom prst="rect">
            <a:avLst/>
          </a:prstGeom>
          <a:noFill/>
          <a:ln w="25400">
            <a:solidFill>
              <a:srgbClr val="66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4757" y="4224408"/>
            <a:ext cx="8303707" cy="216024"/>
          </a:xfrm>
          <a:prstGeom prst="rect">
            <a:avLst/>
          </a:prstGeom>
          <a:noFill/>
          <a:ln w="25400">
            <a:solidFill>
              <a:srgbClr val="66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8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9"/>
          <a:stretch/>
        </p:blipFill>
        <p:spPr>
          <a:xfrm>
            <a:off x="4427984" y="2161844"/>
            <a:ext cx="4530187" cy="3730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8"/>
          <a:stretch/>
        </p:blipFill>
        <p:spPr>
          <a:xfrm>
            <a:off x="-3675" y="2161843"/>
            <a:ext cx="4572000" cy="373075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7200" y="620688"/>
            <a:ext cx="8229600" cy="79695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Neighborhood ETS of 1-hour rainfall </a:t>
            </a:r>
          </a:p>
          <a:p>
            <a:r>
              <a:rPr lang="en-US" sz="2800" dirty="0"/>
              <a:t>(R=15km)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5154" y="1948190"/>
            <a:ext cx="184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a) ≥ 1.27 mm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11658" y="1948190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b) ≥  6.35 mm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379" y="6105490"/>
            <a:ext cx="7318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Experiment (number of cases): </a:t>
            </a:r>
          </a:p>
          <a:p>
            <a:r>
              <a:rPr lang="en-US" sz="2000" dirty="0">
                <a:solidFill>
                  <a:srgbClr val="0000FF"/>
                </a:solidFill>
              </a:rPr>
              <a:t>3DVar_2016 (18), EnKF_2016 (16), 3DVar_2017 (22), EnKF_2017 (21)</a:t>
            </a:r>
          </a:p>
        </p:txBody>
      </p:sp>
      <p:sp>
        <p:nvSpPr>
          <p:cNvPr id="2" name="Oval 1"/>
          <p:cNvSpPr/>
          <p:nvPr/>
        </p:nvSpPr>
        <p:spPr>
          <a:xfrm rot="20494571">
            <a:off x="4840814" y="2838537"/>
            <a:ext cx="1008883" cy="1887990"/>
          </a:xfrm>
          <a:prstGeom prst="ellipse">
            <a:avLst/>
          </a:prstGeom>
          <a:noFill/>
          <a:ln w="38100">
            <a:solidFill>
              <a:srgbClr val="66FF33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20343351">
            <a:off x="500363" y="2746888"/>
            <a:ext cx="1008883" cy="1700327"/>
          </a:xfrm>
          <a:prstGeom prst="ellipse">
            <a:avLst/>
          </a:prstGeom>
          <a:noFill/>
          <a:ln w="38100">
            <a:solidFill>
              <a:srgbClr val="66FF33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7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t="7250" r="8999" b="4252"/>
          <a:stretch/>
        </p:blipFill>
        <p:spPr>
          <a:xfrm>
            <a:off x="18553" y="1848274"/>
            <a:ext cx="4553447" cy="3236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7250" r="9000" b="4250"/>
          <a:stretch/>
        </p:blipFill>
        <p:spPr>
          <a:xfrm>
            <a:off x="4573047" y="1828049"/>
            <a:ext cx="4553721" cy="323698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7200" y="620688"/>
            <a:ext cx="8229600" cy="79695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ETSs of 1-hour rainfall accumulations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5154" y="194819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 ≥ 0.05 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11658" y="1948190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b) ≥ 0.25 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3528" y="5445224"/>
            <a:ext cx="8142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Green: Thompson (m1: 23, m5: 23, m9: 20 days)	 	</a:t>
            </a:r>
            <a:r>
              <a:rPr lang="en-US" dirty="0"/>
              <a:t>Black: 3DVAR (22 days) </a:t>
            </a:r>
          </a:p>
          <a:p>
            <a:r>
              <a:rPr lang="en-US" dirty="0">
                <a:solidFill>
                  <a:srgbClr val="00B0F0"/>
                </a:solidFill>
              </a:rPr>
              <a:t>Cyan: MY (m3: 16, m6: 16, m7: 18 days)		</a:t>
            </a:r>
            <a:r>
              <a:rPr lang="en-US" dirty="0">
                <a:solidFill>
                  <a:srgbClr val="990000"/>
                </a:solidFill>
              </a:rPr>
              <a:t>Brown: </a:t>
            </a:r>
            <a:r>
              <a:rPr lang="en-US" dirty="0" err="1">
                <a:solidFill>
                  <a:srgbClr val="990000"/>
                </a:solidFill>
              </a:rPr>
              <a:t>noRadar</a:t>
            </a:r>
            <a:r>
              <a:rPr lang="en-US" dirty="0">
                <a:solidFill>
                  <a:srgbClr val="990000"/>
                </a:solidFill>
              </a:rPr>
              <a:t> (11 days)</a:t>
            </a:r>
          </a:p>
          <a:p>
            <a:r>
              <a:rPr lang="en-US" dirty="0">
                <a:solidFill>
                  <a:srgbClr val="FFC000"/>
                </a:solidFill>
              </a:rPr>
              <a:t>Orange: Morrison (m2: 22, m4: 23 days)		</a:t>
            </a:r>
            <a:r>
              <a:rPr lang="en-US" dirty="0">
                <a:solidFill>
                  <a:srgbClr val="0000FF"/>
                </a:solidFill>
              </a:rPr>
              <a:t>Blue: PM (23 days)</a:t>
            </a:r>
          </a:p>
          <a:p>
            <a:r>
              <a:rPr lang="en-US" dirty="0">
                <a:solidFill>
                  <a:srgbClr val="9900FF"/>
                </a:solidFill>
              </a:rPr>
              <a:t>Purple: NSSL (m8: 20, m10: 20 days)</a:t>
            </a:r>
          </a:p>
        </p:txBody>
      </p:sp>
    </p:spTree>
    <p:extLst>
      <p:ext uri="{BB962C8B-B14F-4D97-AF65-F5344CB8AC3E}">
        <p14:creationId xmlns:p14="http://schemas.microsoft.com/office/powerpoint/2010/main" val="293401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17789" y="1988840"/>
            <a:ext cx="7394533" cy="4609277"/>
            <a:chOff x="277193" y="1152044"/>
            <a:chExt cx="8489189" cy="52916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93" y="1157462"/>
              <a:ext cx="4822496" cy="528619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1" y="1152044"/>
              <a:ext cx="3546311" cy="5291615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8042325" y="3983276"/>
              <a:ext cx="0" cy="1514755"/>
            </a:xfrm>
            <a:prstGeom prst="straightConnector1">
              <a:avLst/>
            </a:prstGeom>
            <a:ln w="3175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384066" y="3986405"/>
              <a:ext cx="0" cy="1514755"/>
            </a:xfrm>
            <a:prstGeom prst="straightConnector1">
              <a:avLst/>
            </a:prstGeom>
            <a:ln w="3175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32" y="4704648"/>
            <a:ext cx="1724962" cy="10575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760" y="2276872"/>
            <a:ext cx="176618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a) 0015 UTC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7914" y="2276872"/>
            <a:ext cx="17790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b) 0100 UTC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8054" y="4946223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∆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x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1947" y="4946223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∆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x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3048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3200" b="1" dirty="0">
                <a:latin typeface="Calibri" panose="020F0502020204030204" pitchFamily="34" charset="0"/>
              </a:rPr>
              <a:t>14 day averaged Composite Reflectivity Power Spectra (dBZ</a:t>
            </a:r>
            <a:r>
              <a:rPr lang="en-US" sz="3200" b="1" baseline="30000" dirty="0">
                <a:latin typeface="Calibri" panose="020F0502020204030204" pitchFamily="34" charset="0"/>
              </a:rPr>
              <a:t>2</a:t>
            </a:r>
            <a:r>
              <a:rPr lang="en-US" sz="3200" b="1" dirty="0"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4501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84" y="476672"/>
            <a:ext cx="5185976" cy="1605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84" y="2060848"/>
            <a:ext cx="5185976" cy="16051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84" y="3645024"/>
            <a:ext cx="5185976" cy="1605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84" y="5229200"/>
            <a:ext cx="5185976" cy="1605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18872"/>
            <a:ext cx="1831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0000 UTC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6384" y="107340"/>
            <a:ext cx="51859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MRMS                   Cloud-analysis                 EnKF</a:t>
            </a:r>
          </a:p>
        </p:txBody>
      </p:sp>
      <p:sp>
        <p:nvSpPr>
          <p:cNvPr id="8" name="TextBox 7"/>
          <p:cNvSpPr txBox="1"/>
          <p:nvPr/>
        </p:nvSpPr>
        <p:spPr>
          <a:xfrm rot="10800000">
            <a:off x="2198458" y="666435"/>
            <a:ext cx="461665" cy="1225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5/17/2017</a:t>
            </a:r>
          </a:p>
        </p:txBody>
      </p:sp>
      <p:sp>
        <p:nvSpPr>
          <p:cNvPr id="9" name="TextBox 8"/>
          <p:cNvSpPr txBox="1"/>
          <p:nvPr/>
        </p:nvSpPr>
        <p:spPr>
          <a:xfrm rot="10800000">
            <a:off x="2198458" y="2250610"/>
            <a:ext cx="461665" cy="1225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5/26/2017</a:t>
            </a:r>
          </a:p>
        </p:txBody>
      </p:sp>
      <p:sp>
        <p:nvSpPr>
          <p:cNvPr id="10" name="TextBox 9"/>
          <p:cNvSpPr txBox="1"/>
          <p:nvPr/>
        </p:nvSpPr>
        <p:spPr>
          <a:xfrm rot="10800000">
            <a:off x="2198458" y="3834786"/>
            <a:ext cx="461665" cy="1225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5/29/2017</a:t>
            </a:r>
          </a:p>
        </p:txBody>
      </p:sp>
      <p:sp>
        <p:nvSpPr>
          <p:cNvPr id="11" name="TextBox 10"/>
          <p:cNvSpPr txBox="1"/>
          <p:nvPr/>
        </p:nvSpPr>
        <p:spPr>
          <a:xfrm rot="10800000">
            <a:off x="2198457" y="5418962"/>
            <a:ext cx="461665" cy="1225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5/30/2017</a:t>
            </a: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886300" y="1866620"/>
            <a:ext cx="544778" cy="3193823"/>
            <a:chOff x="7964061" y="1556792"/>
            <a:chExt cx="712395" cy="417646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r="8965"/>
            <a:stretch/>
          </p:blipFill>
          <p:spPr>
            <a:xfrm>
              <a:off x="7964061" y="1556792"/>
              <a:ext cx="502920" cy="40005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388424" y="5301208"/>
              <a:ext cx="28803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3433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13412</TotalTime>
  <Words>1280</Words>
  <Application>Microsoft Office PowerPoint</Application>
  <PresentationFormat>On-screen Show (4:3)</PresentationFormat>
  <Paragraphs>499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宋体</vt:lpstr>
      <vt:lpstr>맑은 고딕</vt:lpstr>
      <vt:lpstr>Arial</vt:lpstr>
      <vt:lpstr>Calibri</vt:lpstr>
      <vt:lpstr>Courier New</vt:lpstr>
      <vt:lpstr>Tahoma</vt:lpstr>
      <vt:lpstr>Times New Roman</vt:lpstr>
      <vt:lpstr>Wingdings</vt:lpstr>
      <vt:lpstr>Office Theme</vt:lpstr>
      <vt:lpstr>1_Office Theme</vt:lpstr>
      <vt:lpstr>2_Office Theme</vt:lpstr>
      <vt:lpstr>Blends</vt:lpstr>
      <vt:lpstr>CAPS Real-time Storm-Scale EnKF Data Assimilation and Forecasts for the NOAA Hazardous Weather Testbed Spring Forecasting Experiments: Towards the Goal of Operational Ensemble-Variational Data Assimilation for Convection-Permitting Models</vt:lpstr>
      <vt:lpstr>Real-time DA and NWP</vt:lpstr>
      <vt:lpstr>2017 HWT Model and Configuration</vt:lpstr>
      <vt:lpstr>Computing Resource (EnKF Ensemble)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Real-time EnKF DA</vt:lpstr>
      <vt:lpstr>GSI-based 3DVar, EnKF, EnVar, and En3DVar Hybrid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Research Projects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youngsun</dc:creator>
  <cp:lastModifiedBy>jung2116</cp:lastModifiedBy>
  <cp:revision>726</cp:revision>
  <cp:lastPrinted>2017-11-06T23:14:10Z</cp:lastPrinted>
  <dcterms:created xsi:type="dcterms:W3CDTF">2016-05-18T01:00:52Z</dcterms:created>
  <dcterms:modified xsi:type="dcterms:W3CDTF">2018-05-07T02:53:57Z</dcterms:modified>
</cp:coreProperties>
</file>