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8" r:id="rId5"/>
    <p:sldMasterId id="2147483804" r:id="rId6"/>
  </p:sldMasterIdLst>
  <p:notesMasterIdLst>
    <p:notesMasterId r:id="rId24"/>
  </p:notesMasterIdLst>
  <p:handoutMasterIdLst>
    <p:handoutMasterId r:id="rId25"/>
  </p:handoutMasterIdLst>
  <p:sldIdLst>
    <p:sldId id="318" r:id="rId7"/>
    <p:sldId id="375" r:id="rId8"/>
    <p:sldId id="405" r:id="rId9"/>
    <p:sldId id="376" r:id="rId10"/>
    <p:sldId id="377" r:id="rId11"/>
    <p:sldId id="378" r:id="rId12"/>
    <p:sldId id="401" r:id="rId13"/>
    <p:sldId id="407" r:id="rId14"/>
    <p:sldId id="406" r:id="rId15"/>
    <p:sldId id="400" r:id="rId16"/>
    <p:sldId id="380" r:id="rId17"/>
    <p:sldId id="382" r:id="rId18"/>
    <p:sldId id="404" r:id="rId19"/>
    <p:sldId id="402" r:id="rId20"/>
    <p:sldId id="403" r:id="rId21"/>
    <p:sldId id="395" r:id="rId22"/>
    <p:sldId id="390" r:id="rId23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FF"/>
    <a:srgbClr val="AC8B00"/>
    <a:srgbClr val="EABD00"/>
    <a:srgbClr val="C8A200"/>
    <a:srgbClr val="E3DE00"/>
    <a:srgbClr val="003399"/>
    <a:srgbClr val="3366CC"/>
    <a:srgbClr val="3A601B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94615" autoAdjust="0"/>
  </p:normalViewPr>
  <p:slideViewPr>
    <p:cSldViewPr>
      <p:cViewPr varScale="1">
        <p:scale>
          <a:sx n="79" d="100"/>
          <a:sy n="7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064CB-9180-45C0-8EFD-2F676007F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395159-4DEE-455E-A6EE-C16A5BFE4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85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06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39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26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1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98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32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08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85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29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205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93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42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9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35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18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7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2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2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08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1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04D83623-47C5-4FA9-B479-DDACB2D6F411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May 8, 2018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16D905D8-43AC-4AEE-A4C2-1CE50DBC31FB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May 8, 2018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6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2390775"/>
            <a:ext cx="7992888" cy="14700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CA" sz="3200" dirty="0"/>
              <a:t>Using </a:t>
            </a:r>
            <a:r>
              <a:rPr lang="en-CA" sz="3200" dirty="0" smtClean="0"/>
              <a:t>ensembles </a:t>
            </a:r>
            <a:r>
              <a:rPr lang="en-CA" sz="3200" dirty="0"/>
              <a:t>to estimate the forecast impact of observations within the Canadian </a:t>
            </a:r>
            <a:r>
              <a:rPr lang="en-CA" sz="3200" dirty="0" smtClean="0"/>
              <a:t>4D-EnVar</a:t>
            </a:r>
            <a:endParaRPr lang="fr-CA" altLang="en-US" sz="3200" u="sng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2483768" y="4077072"/>
            <a:ext cx="6660232" cy="2592288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CA" altLang="zh-TW" sz="1800" b="1" dirty="0" smtClean="0"/>
              <a:t>8</a:t>
            </a:r>
            <a:r>
              <a:rPr lang="en-CA" altLang="zh-TW" sz="1800" b="1" baseline="30000" dirty="0" smtClean="0"/>
              <a:t>th</a:t>
            </a:r>
            <a:r>
              <a:rPr lang="en-CA" altLang="zh-TW" sz="1800" b="1" dirty="0" smtClean="0"/>
              <a:t> </a:t>
            </a:r>
            <a:r>
              <a:rPr lang="en-CA" altLang="zh-TW" sz="1800" b="1" dirty="0" err="1" smtClean="0"/>
              <a:t>EnKF</a:t>
            </a:r>
            <a:r>
              <a:rPr lang="en-CA" altLang="zh-TW" sz="1800" b="1" dirty="0" smtClean="0"/>
              <a:t> Workshop</a:t>
            </a:r>
          </a:p>
          <a:p>
            <a:pPr marL="0" indent="0" eaLnBrk="1" hangingPunct="1">
              <a:buNone/>
            </a:pPr>
            <a:r>
              <a:rPr lang="en-CA" altLang="zh-TW" sz="1800" b="1" dirty="0" smtClean="0"/>
              <a:t>7-10 May 2018</a:t>
            </a:r>
            <a:endParaRPr lang="en-CA" altLang="zh-TW" sz="1800" b="1" dirty="0"/>
          </a:p>
          <a:p>
            <a:pPr marL="0" indent="0" eaLnBrk="1" hangingPunct="1">
              <a:buNone/>
            </a:pPr>
            <a:endParaRPr lang="en-US" altLang="zh-TW" sz="600" b="1" dirty="0" smtClean="0"/>
          </a:p>
          <a:p>
            <a:pPr marL="0" indent="0" eaLnBrk="1" hangingPunct="1">
              <a:buFontTx/>
              <a:buNone/>
            </a:pPr>
            <a:r>
              <a:rPr lang="en-US" altLang="zh-TW" sz="1800" b="1" dirty="0" smtClean="0"/>
              <a:t>Mark Buehner</a:t>
            </a:r>
            <a:r>
              <a:rPr lang="en-US" altLang="zh-TW" sz="1800" b="1" baseline="30000" dirty="0" smtClean="0"/>
              <a:t>1</a:t>
            </a:r>
            <a:r>
              <a:rPr lang="en-US" altLang="zh-TW" sz="1800" b="1" dirty="0" smtClean="0"/>
              <a:t> and Ping Du</a:t>
            </a:r>
            <a:r>
              <a:rPr lang="en-US" altLang="zh-TW" sz="1800" b="1" baseline="30000" dirty="0" smtClean="0"/>
              <a:t>2</a:t>
            </a:r>
            <a:endParaRPr lang="en-US" altLang="zh-TW" sz="1800" b="1" dirty="0" smtClean="0"/>
          </a:p>
          <a:p>
            <a:pPr marL="0" indent="0" eaLnBrk="1" hangingPunct="1">
              <a:buFontTx/>
              <a:buNone/>
            </a:pPr>
            <a:r>
              <a:rPr lang="en-US" altLang="zh-TW" sz="1800" b="1" baseline="30000" dirty="0"/>
              <a:t>1</a:t>
            </a:r>
            <a:r>
              <a:rPr lang="en-CA" altLang="zh-TW" sz="1800" dirty="0" smtClean="0"/>
              <a:t>Data Assimilation and Satellite Meteorology Research Section</a:t>
            </a:r>
          </a:p>
          <a:p>
            <a:pPr marL="0" indent="0" eaLnBrk="1" hangingPunct="1">
              <a:buFontTx/>
              <a:buNone/>
            </a:pPr>
            <a:r>
              <a:rPr lang="en-US" altLang="zh-TW" sz="1800" b="1" baseline="30000" dirty="0" smtClean="0"/>
              <a:t>2</a:t>
            </a:r>
            <a:r>
              <a:rPr lang="en-CA" altLang="zh-TW" sz="1800" dirty="0" smtClean="0"/>
              <a:t>Data </a:t>
            </a:r>
            <a:r>
              <a:rPr lang="en-CA" altLang="zh-TW" sz="1800" dirty="0"/>
              <a:t>Assimilation and Quality Control Development Section</a:t>
            </a:r>
            <a:endParaRPr lang="en-CA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12991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9776"/>
            <a:ext cx="8229600" cy="566936"/>
          </a:xfrm>
        </p:spPr>
        <p:txBody>
          <a:bodyPr/>
          <a:lstStyle/>
          <a:p>
            <a:pPr eaLnBrk="1" hangingPunct="1"/>
            <a:r>
              <a:rPr lang="en-US" altLang="en-US" sz="2800" u="sng" dirty="0" smtClean="0"/>
              <a:t>Similarity with EFSOI approach (Ota et al. 2013)</a:t>
            </a:r>
            <a:endParaRPr lang="en-CA" altLang="en-US" sz="3200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0308" y="876583"/>
                <a:ext cx="8388424" cy="5260146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b="1" dirty="0" smtClean="0"/>
                  <a:t>Hybrid FSOI approach (HFSOI)</a:t>
                </a:r>
                <a:r>
                  <a:rPr lang="en-CA" sz="2000" dirty="0" smtClean="0"/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𝐇</m:t>
                      </m:r>
                      <m:sSubSup>
                        <m:sSub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bSup>
                      <m:acc>
                        <m:accPr>
                          <m:chr m:val="̃"/>
                          <m:ctrlPr>
                            <a:rPr lang="en-CA" sz="2000" b="1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acc>
                      <m:sSubSup>
                        <m:sSub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/2</m:t>
                          </m:r>
                        </m:sup>
                      </m:sSub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2000" dirty="0" smtClean="0"/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CA" sz="20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CA" sz="20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CA" sz="2000" dirty="0" smtClean="0"/>
                  <a:t> in control vector space: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003399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CA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1/2</m:t>
                        </m:r>
                      </m:sup>
                    </m:sSubSup>
                    <m:acc>
                      <m:accPr>
                        <m:chr m:val="̃"/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𝐀</m:t>
                        </m:r>
                      </m:e>
                    </m:acc>
                    <m:sSubSup>
                      <m:sSubSup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CA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  <m:r>
                      <a:rPr lang="en-CA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sz="2000" b="1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000" b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sz="2000" b="1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000" b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CA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CA" sz="2000" dirty="0" smtClean="0"/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CA" sz="2000" dirty="0"/>
                  <a:t>m</a:t>
                </a:r>
                <a:r>
                  <a:rPr lang="en-CA" sz="2000" dirty="0" smtClean="0"/>
                  <a:t>ultiplication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CA" sz="2000" dirty="0" smtClean="0"/>
                  <a:t> implemented by minimizing a cost function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endParaRPr lang="en-CA" sz="1000" b="1" dirty="0" smtClean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b="1" dirty="0" smtClean="0"/>
                  <a:t>EFSOI </a:t>
                </a:r>
                <a:r>
                  <a:rPr lang="en-CA" sz="2000" b="1" dirty="0"/>
                  <a:t>approach </a:t>
                </a:r>
                <a:r>
                  <a:rPr lang="en-CA" sz="2000" dirty="0" smtClean="0"/>
                  <a:t>obtained by combining these equations: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𝐇</m:t>
                      </m:r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2000" b="1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000" b="1" i="0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bSup>
                        <m:sSub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000" b="1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CA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/2</m:t>
                          </m:r>
                        </m:sup>
                      </m:sSub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2000" dirty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endParaRPr lang="en-CA" sz="1000" dirty="0" smtClean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None/>
                </a:pPr>
                <a:r>
                  <a:rPr lang="en-CA" sz="2000" dirty="0" smtClean="0"/>
                  <a:t>Note that the ensemble valid at forecast time differs in the two formulations: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</a:pPr>
                <a:r>
                  <a:rPr lang="en-CA" sz="2000" dirty="0" smtClean="0"/>
                  <a:t>HFSOI: forecasts initialized with the background ensemble,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</m:oMath>
                </a14:m>
                <a:endParaRPr lang="en-CA" sz="2000" dirty="0" smtClean="0"/>
              </a:p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</a:pPr>
                <a:r>
                  <a:rPr lang="en-CA" sz="2000" dirty="0" smtClean="0"/>
                  <a:t>EFSOI: forecasts initialized with the analysis ensemble,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1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sz="20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</m:oMath>
                </a14:m>
                <a:endParaRPr lang="en-CA" sz="2000" dirty="0" smtClean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Starting with code for HFSOI, EFSOI implemented by simply reading appropriate analysis-based ensembles and removing the minimization</a:t>
                </a:r>
                <a:endParaRPr lang="en-CA" sz="2000" dirty="0"/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endParaRPr lang="en-CA" sz="2000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0308" y="876583"/>
                <a:ext cx="8388424" cy="5260146"/>
              </a:xfrm>
              <a:blipFill rotWithShape="1">
                <a:blip r:embed="rId2"/>
                <a:stretch>
                  <a:fillRect l="-945" t="-1043" b="-34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4227074" y="1163210"/>
            <a:ext cx="1224136" cy="519046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91463" y="3238800"/>
            <a:ext cx="1080120" cy="519046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13" y="184198"/>
            <a:ext cx="8352929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Comparison of impacts from HFSOI and  EFSOI</a:t>
            </a:r>
            <a:endParaRPr lang="en-CA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25910"/>
            <a:ext cx="8321432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Performed EnVar data assimilation experiment similar to operational configuration, but with 100% ensemble </a:t>
            </a:r>
            <a:r>
              <a:rPr lang="en-US" altLang="en-US" b="1" dirty="0" smtClean="0"/>
              <a:t>B</a:t>
            </a:r>
            <a:r>
              <a:rPr lang="en-US" altLang="en-US" dirty="0" smtClean="0"/>
              <a:t>, same resolution (39km) and observations as </a:t>
            </a:r>
            <a:r>
              <a:rPr lang="en-US" altLang="en-US" dirty="0" err="1" smtClean="0"/>
              <a:t>EnKF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CA" altLang="en-US" dirty="0" smtClean="0">
                <a:sym typeface="Wingdings" panose="05000000000000000000" pitchFamily="2" charset="2"/>
              </a:rPr>
              <a:t>Evaluated FSOI 4x/day between Sept 1 – Oct 16, 2016 (NAWDEX period) for 24h deterministic forecasts</a:t>
            </a:r>
            <a:endParaRPr lang="en-CA" altLang="en-US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Forecast error measured with </a:t>
            </a:r>
            <a:r>
              <a:rPr lang="en-US" altLang="en-US" b="1" dirty="0" smtClean="0"/>
              <a:t>dry global energy norm up to 100hPa</a:t>
            </a:r>
            <a:r>
              <a:rPr lang="en-US" altLang="en-US" dirty="0" smtClean="0"/>
              <a:t> relative to analyses</a:t>
            </a:r>
            <a:endParaRPr lang="en-US" altLang="en-US" b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For EFSOI, computed FSOI using analysis ensemble both w/ and w/o additive inflation at initial time, but forecast ensemble only available from inflated analyses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dirty="0" smtClean="0"/>
              <a:t>For both approaches, localization is </a:t>
            </a:r>
            <a:r>
              <a:rPr lang="en-US" altLang="en-US" dirty="0" err="1" smtClean="0"/>
              <a:t>advected</a:t>
            </a:r>
            <a:r>
              <a:rPr lang="en-US" altLang="en-US" dirty="0" smtClean="0"/>
              <a:t> between forecast and analysis time (0.75 × wind)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2748404"/>
                <a:ext cx="8208912" cy="3200876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n-CA" sz="2400" dirty="0" smtClean="0">
                  <a:solidFill>
                    <a:srgbClr val="CC33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CA" sz="2400" dirty="0" smtClean="0"/>
                  <a:t>In hindsight, for EFSOI it does not make sense to use analysis and forecast ensembles with additive inflation, since inflation is applied after the </a:t>
                </a:r>
                <a:r>
                  <a:rPr lang="en-CA" sz="2400" dirty="0" err="1" smtClean="0"/>
                  <a:t>EnKF</a:t>
                </a:r>
                <a:r>
                  <a:rPr lang="en-CA" sz="2400" dirty="0" smtClean="0"/>
                  <a:t> analysis step and these ensembles appear in the formulation due to their relationship to </a:t>
                </a:r>
                <a:r>
                  <a:rPr lang="en-CA" sz="2400" b="1" dirty="0" smtClean="0"/>
                  <a:t>K</a:t>
                </a:r>
                <a:r>
                  <a:rPr lang="en-CA" sz="2400" dirty="0" smtClean="0"/>
                  <a:t>: </a:t>
                </a:r>
                <a:endParaRPr lang="en-CA" sz="2400" i="1" dirty="0" smtClean="0">
                  <a:latin typeface="Cambria Math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sz="240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sz="2400" b="1" i="0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CA" sz="24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sz="2400" b="1" i="0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𝐌</m:t>
                              </m:r>
                            </m:e>
                            <m:sup>
                              <m:r>
                                <a:rPr lang="en-CA" sz="24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4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CA" sz="24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4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sz="2400" b="1" i="1">
                          <a:solidFill>
                            <a:srgbClr val="003399"/>
                          </a:solidFill>
                          <a:latin typeface="Cambria Math"/>
                        </a:rPr>
                        <m:t>𝐇</m:t>
                      </m:r>
                      <m:sSubSup>
                        <m:sSubSupPr>
                          <m:ctrlPr>
                            <a:rPr lang="en-CA" sz="24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4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CA" sz="24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en-CA" sz="24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4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𝐌</m:t>
                          </m:r>
                        </m:e>
                        <m:sup>
                          <m:r>
                            <a:rPr lang="en-CA" sz="24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sz="2400" dirty="0" smtClean="0">
                  <a:solidFill>
                    <a:srgbClr val="003399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CA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48404"/>
                <a:ext cx="8208912" cy="3200876"/>
              </a:xfrm>
              <a:prstGeom prst="rect">
                <a:avLst/>
              </a:prstGeom>
              <a:blipFill rotWithShape="1">
                <a:blip r:embed="rId2"/>
                <a:stretch>
                  <a:fillRect l="-111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Results</a:t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Number of assimilated observations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665508" cy="4032448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46122" y="5523314"/>
            <a:ext cx="8393757" cy="133468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AMSU-A is dominant observation type due to reduced use of IR radiances in the </a:t>
            </a:r>
            <a:r>
              <a:rPr lang="en-CA" sz="2000" dirty="0" err="1" smtClean="0">
                <a:sym typeface="Wingdings" panose="05000000000000000000" pitchFamily="2" charset="2"/>
              </a:rPr>
              <a:t>EnKF</a:t>
            </a:r>
            <a:r>
              <a:rPr lang="en-CA" sz="2000" dirty="0" smtClean="0">
                <a:sym typeface="Wingdings" panose="05000000000000000000" pitchFamily="2" charset="2"/>
              </a:rPr>
              <a:t> (relative to operational EnVar configuration)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CA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51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728145"/>
            <a:ext cx="899592" cy="2132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5492668"/>
            <a:ext cx="8991600" cy="1196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4845" y="5523314"/>
            <a:ext cx="8892480" cy="133468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EFSOI using analyses with additive inflation overestimates impact by ~ 2x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EFSOI using analyses w/o perturbations gives best estimate of total impact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HFSOI underestimates total impact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CA" sz="2000" dirty="0" smtClean="0">
              <a:sym typeface="Wingdings" panose="05000000000000000000" pitchFamily="2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Results</a:t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Averaged total impact per day for </a:t>
            </a:r>
            <a:r>
              <a:rPr lang="en-CA" altLang="en-US" sz="2400" u="sng" dirty="0" smtClean="0">
                <a:solidFill>
                  <a:schemeClr val="tx1"/>
                </a:solidFill>
              </a:rPr>
              <a:t>24h forecasts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0472" y="629578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7119"/>
            <a:ext cx="6696744" cy="4439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1700627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solidFill>
                  <a:srgbClr val="7030A0"/>
                </a:solidFill>
              </a:rPr>
              <a:t>Fcst</a:t>
            </a:r>
            <a:r>
              <a:rPr lang="en-CA" sz="2400" dirty="0" smtClean="0">
                <a:solidFill>
                  <a:srgbClr val="7030A0"/>
                </a:solidFill>
              </a:rPr>
              <a:t> from </a:t>
            </a:r>
            <a:r>
              <a:rPr lang="en-CA" sz="2400" b="1" dirty="0" err="1" smtClean="0">
                <a:solidFill>
                  <a:srgbClr val="7030A0"/>
                </a:solidFill>
              </a:rPr>
              <a:t>x</a:t>
            </a:r>
            <a:r>
              <a:rPr lang="en-CA" sz="2400" baseline="-25000" dirty="0" err="1" smtClean="0">
                <a:solidFill>
                  <a:srgbClr val="7030A0"/>
                </a:solidFill>
              </a:rPr>
              <a:t>b</a:t>
            </a:r>
            <a:endParaRPr lang="en-CA" sz="2400" baseline="-25000" dirty="0" smtClean="0">
              <a:solidFill>
                <a:srgbClr val="7030A0"/>
              </a:solidFill>
            </a:endParaRPr>
          </a:p>
          <a:p>
            <a:r>
              <a:rPr lang="en-CA" sz="2400" dirty="0" err="1">
                <a:solidFill>
                  <a:srgbClr val="AC8B00"/>
                </a:solidFill>
              </a:rPr>
              <a:t>Fcst</a:t>
            </a:r>
            <a:r>
              <a:rPr lang="en-CA" sz="2400" dirty="0">
                <a:solidFill>
                  <a:srgbClr val="AC8B00"/>
                </a:solidFill>
              </a:rPr>
              <a:t> from </a:t>
            </a:r>
            <a:r>
              <a:rPr lang="en-CA" sz="2400" b="1" dirty="0" err="1" smtClean="0">
                <a:solidFill>
                  <a:srgbClr val="AC8B00"/>
                </a:solidFill>
              </a:rPr>
              <a:t>x</a:t>
            </a:r>
            <a:r>
              <a:rPr lang="en-CA" sz="2400" baseline="-25000" dirty="0" err="1" smtClean="0">
                <a:solidFill>
                  <a:srgbClr val="AC8B00"/>
                </a:solidFill>
              </a:rPr>
              <a:t>a</a:t>
            </a:r>
            <a:endParaRPr lang="en-CA" sz="2400" b="1" baseline="-25000" dirty="0">
              <a:solidFill>
                <a:srgbClr val="AC8B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3687135"/>
            <a:ext cx="2449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70C0"/>
                </a:solidFill>
              </a:rPr>
              <a:t>HFSOI</a:t>
            </a:r>
          </a:p>
          <a:p>
            <a:r>
              <a:rPr lang="en-CA" sz="2400" dirty="0"/>
              <a:t>True reduction</a:t>
            </a:r>
          </a:p>
          <a:p>
            <a:r>
              <a:rPr lang="en-CA" sz="2400" dirty="0" smtClean="0">
                <a:solidFill>
                  <a:srgbClr val="00B050"/>
                </a:solidFill>
              </a:rPr>
              <a:t>EFSOI </a:t>
            </a:r>
            <a:r>
              <a:rPr lang="en-CA" sz="1600" b="1" dirty="0" err="1" smtClean="0">
                <a:solidFill>
                  <a:srgbClr val="00B050"/>
                </a:solidFill>
              </a:rPr>
              <a:t>anl</a:t>
            </a:r>
            <a:r>
              <a:rPr lang="en-CA" sz="1600" b="1" dirty="0" smtClean="0">
                <a:solidFill>
                  <a:srgbClr val="00B050"/>
                </a:solidFill>
              </a:rPr>
              <a:t>. w/o pert.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EFSOI </a:t>
            </a:r>
            <a:r>
              <a:rPr lang="en-CA" sz="1600" b="1" dirty="0" err="1" smtClean="0">
                <a:solidFill>
                  <a:srgbClr val="FF0000"/>
                </a:solidFill>
              </a:rPr>
              <a:t>anl</a:t>
            </a:r>
            <a:r>
              <a:rPr lang="en-CA" sz="1600" b="1" dirty="0" smtClean="0">
                <a:solidFill>
                  <a:srgbClr val="FF0000"/>
                </a:solidFill>
              </a:rPr>
              <a:t>. w/ pert.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372" y="3747012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="1" dirty="0" smtClean="0"/>
              <a:t>0.0</a:t>
            </a:r>
            <a:endParaRPr lang="en-CA" sz="11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73540" y="3877817"/>
            <a:ext cx="5970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24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28" y="1035603"/>
            <a:ext cx="7564844" cy="4640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4725144"/>
            <a:ext cx="899592" cy="2132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5661248"/>
            <a:ext cx="8991600" cy="1196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5763843"/>
            <a:ext cx="8892480" cy="1102432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Radiances, Radiosonde, GPS-RO and surface </a:t>
            </a:r>
            <a:r>
              <a:rPr lang="en-CA" sz="2000" dirty="0" err="1" smtClean="0">
                <a:sym typeface="Wingdings" panose="05000000000000000000" pitchFamily="2" charset="2"/>
              </a:rPr>
              <a:t>obs</a:t>
            </a:r>
            <a:r>
              <a:rPr lang="en-CA" sz="2000" dirty="0" smtClean="0">
                <a:sym typeface="Wingdings" panose="05000000000000000000" pitchFamily="2" charset="2"/>
              </a:rPr>
              <a:t> have larger apparent impact with EFSOI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000" dirty="0" smtClean="0">
                <a:sym typeface="Wingdings" panose="05000000000000000000" pitchFamily="2" charset="2"/>
              </a:rPr>
              <a:t>Due to using </a:t>
            </a:r>
            <a:r>
              <a:rPr lang="en-CA" sz="2000" dirty="0" err="1" smtClean="0">
                <a:sym typeface="Wingdings" panose="05000000000000000000" pitchFamily="2" charset="2"/>
              </a:rPr>
              <a:t>ens</a:t>
            </a:r>
            <a:r>
              <a:rPr lang="en-CA" sz="2000" dirty="0" smtClean="0">
                <a:sym typeface="Wingdings" panose="05000000000000000000" pitchFamily="2" charset="2"/>
              </a:rPr>
              <a:t> forecasts initialized with inflated analysis </a:t>
            </a:r>
            <a:r>
              <a:rPr lang="en-CA" sz="2000" dirty="0" err="1" smtClean="0">
                <a:sym typeface="Wingdings" panose="05000000000000000000" pitchFamily="2" charset="2"/>
              </a:rPr>
              <a:t>ens</a:t>
            </a:r>
            <a:r>
              <a:rPr lang="en-CA" sz="2000" dirty="0" smtClean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Results</a:t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Average impact per analysis for </a:t>
            </a:r>
            <a:r>
              <a:rPr lang="en-CA" altLang="en-US" sz="2400" u="sng" dirty="0" smtClean="0">
                <a:solidFill>
                  <a:schemeClr val="tx1"/>
                </a:solidFill>
              </a:rPr>
              <a:t>24h forecasts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1091454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Ordered by EFSOI</a:t>
            </a:r>
            <a:endParaRPr lang="en-CA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763688" y="1163462"/>
            <a:ext cx="0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403648" y="1163462"/>
            <a:ext cx="3600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820472" y="64643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155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r="33888"/>
          <a:stretch/>
        </p:blipFill>
        <p:spPr>
          <a:xfrm>
            <a:off x="864208" y="1365151"/>
            <a:ext cx="5580000" cy="475252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Results: 24h forecasts</a:t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Average impact of In situ surface observations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590" y="25857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humidity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314" y="337208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temperature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358" y="438019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surface pressure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297" y="12866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00"/>
                </a:solidFill>
              </a:rPr>
              <a:t>Land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7593" y="128667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00"/>
                </a:solidFill>
              </a:rPr>
              <a:t>Ship (+buoy)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73026" y="224665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humidity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6750" y="301204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temperature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66750" y="366011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wind components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9075" y="446149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surface pressure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5576" y="1802944"/>
            <a:ext cx="432048" cy="3528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98056" y="1802944"/>
            <a:ext cx="488169" cy="3528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6" t="7588" r="6667" b="76475"/>
          <a:stretch/>
        </p:blipFill>
        <p:spPr>
          <a:xfrm>
            <a:off x="6483522" y="1437159"/>
            <a:ext cx="2480966" cy="11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8784976" cy="489654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9776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Results: 24h forecasts</a:t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Vertical distribution: Impact of </a:t>
            </a:r>
            <a:r>
              <a:rPr lang="en-US" altLang="en-US" sz="2400" dirty="0" err="1">
                <a:solidFill>
                  <a:schemeClr val="tx1"/>
                </a:solidFill>
              </a:rPr>
              <a:t>R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aob</a:t>
            </a:r>
            <a:r>
              <a:rPr lang="en-US" altLang="en-US" sz="2400" dirty="0" smtClean="0">
                <a:solidFill>
                  <a:schemeClr val="tx1"/>
                </a:solidFill>
              </a:rPr>
              <a:t> and AMSU-A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2509627"/>
            <a:ext cx="1565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000000"/>
                </a:solidFill>
              </a:rPr>
              <a:t>Raob</a:t>
            </a:r>
            <a:r>
              <a:rPr lang="en-CA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CA" b="1" dirty="0" smtClean="0">
                <a:solidFill>
                  <a:srgbClr val="000000"/>
                </a:solidFill>
              </a:rPr>
              <a:t>Temperature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3968" y="250962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000000"/>
                </a:solidFill>
              </a:rPr>
              <a:t>Raob</a:t>
            </a:r>
            <a:r>
              <a:rPr lang="en-CA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CA" b="1" dirty="0" smtClean="0">
                <a:solidFill>
                  <a:srgbClr val="000000"/>
                </a:solidFill>
              </a:rPr>
              <a:t>Humidity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29399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00"/>
                </a:solidFill>
              </a:rPr>
              <a:t>AMSU-A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Conclusions</a:t>
            </a:r>
            <a:endParaRPr lang="en-CA" alt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616" y="1286838"/>
            <a:ext cx="8346384" cy="501352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Results with HFSOI and EFSOI (w/o additive inflation) give qualitatively similar results, but differences for some </a:t>
            </a:r>
            <a:r>
              <a:rPr lang="en-US" altLang="en-US" sz="2000" dirty="0" err="1" smtClean="0"/>
              <a:t>obs</a:t>
            </a:r>
            <a:r>
              <a:rPr lang="en-US" altLang="en-US" sz="2000" dirty="0" smtClean="0"/>
              <a:t> types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Current EFSOI results use analysis ensemble without additive inflation, but forecasts initialized from inflated analyses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Additional EFSOI tests to be done using forecasts initialized from </a:t>
            </a:r>
            <a:r>
              <a:rPr lang="en-US" altLang="en-US" sz="2000" b="1" dirty="0" smtClean="0"/>
              <a:t>un</a:t>
            </a:r>
            <a:r>
              <a:rPr lang="en-US" altLang="en-US" sz="2000" dirty="0" smtClean="0"/>
              <a:t>inflated analyses - inflation likely artificially boosts </a:t>
            </a:r>
            <a:r>
              <a:rPr lang="en-US" altLang="en-US" sz="2000" dirty="0" err="1" smtClean="0"/>
              <a:t>obs</a:t>
            </a:r>
            <a:r>
              <a:rPr lang="en-US" altLang="en-US" sz="2000" dirty="0" smtClean="0"/>
              <a:t> impact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For HFSOI approach, must use background and forecast ensembles initialized with inflated analyses since background ensembles must be the same as those used for EnVar analysis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Also, investigate effect of using single model configuration in 24h ensemble forecasts for FSOI (now multi-physics)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Plan to apply FSOI to evaluate impact of supplementary observations during NAWDEX and YOPP in combination with OSE's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Starting preparations for operational implementation of HFSOI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3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FSOI adapted for EnVar: Motivation</a:t>
            </a:r>
            <a:endParaRPr lang="en-CA" alt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23317"/>
            <a:ext cx="838842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4DVar for both global and regional DA replaced by 4D-EnVar (November 2014) at ECCC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Development/support essentially discontinued of tangent linear and adjoint of forecast model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Therefore, to perform FSOI in context of 4D-EnVar, requires adapting approach to avoid use of adjoint of forecast model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Pure ensemble approach (EFSOI) exists (e.g. as used at NCEP), but can only give impact of observations assimilated in </a:t>
            </a:r>
            <a:r>
              <a:rPr lang="en-US" altLang="en-US" sz="2000" dirty="0" err="1" smtClean="0"/>
              <a:t>EnKF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t ECCC, less observations assimilated in </a:t>
            </a:r>
            <a:r>
              <a:rPr lang="en-US" altLang="en-US" sz="2000" dirty="0" err="1" smtClean="0"/>
              <a:t>EnKF</a:t>
            </a:r>
            <a:r>
              <a:rPr lang="en-US" altLang="en-US" sz="2000" dirty="0" smtClean="0"/>
              <a:t> than in 4D-EnVar, affecting the relative impacts of each observation type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New Hybrid-FSOI (HFSOI) approach combines elements of standard adjoint approach (for analysis) and pure ensemble approach (for forecast propagation)</a:t>
            </a:r>
            <a:endParaRPr lang="en-C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78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4" descr="grids_rd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12526" r="1393" b="17169"/>
          <a:stretch/>
        </p:blipFill>
        <p:spPr bwMode="auto">
          <a:xfrm>
            <a:off x="3121066" y="5085182"/>
            <a:ext cx="1648800" cy="120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5"/>
          <p:cNvSpPr>
            <a:spLocks noChangeArrowheads="1"/>
          </p:cNvSpPr>
          <p:nvPr/>
        </p:nvSpPr>
        <p:spPr bwMode="auto">
          <a:xfrm rot="21477871">
            <a:off x="3374417" y="5467066"/>
            <a:ext cx="1351570" cy="61032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fr-CA" altLang="en-US">
              <a:solidFill>
                <a:srgbClr val="000000"/>
              </a:solidFill>
            </a:endParaRPr>
          </a:p>
        </p:txBody>
      </p:sp>
      <p:pic>
        <p:nvPicPr>
          <p:cNvPr id="98" name="Picture 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186206" cy="122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2224"/>
            <a:ext cx="1186206" cy="122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2800" dirty="0" smtClean="0"/>
              <a:t>ECCC's operational NWP systems</a:t>
            </a:r>
          </a:p>
        </p:txBody>
      </p:sp>
      <p:pic>
        <p:nvPicPr>
          <p:cNvPr id="5124" name="Picture 4" descr="Lam649x672fin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122221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m649x672fin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06" y="3645024"/>
            <a:ext cx="122221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48264" y="40677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x 20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08304" y="249289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x 20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250128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Global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399577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000000"/>
                </a:solidFill>
              </a:rPr>
              <a:t>Regional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5373216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Convective-</a:t>
            </a:r>
            <a:r>
              <a:rPr lang="fr-CA" b="1" dirty="0" err="1" smtClean="0">
                <a:solidFill>
                  <a:srgbClr val="000000"/>
                </a:solidFill>
              </a:rPr>
              <a:t>scale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39752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err="1" smtClean="0">
                <a:solidFill>
                  <a:srgbClr val="000000"/>
                </a:solidFill>
              </a:rPr>
              <a:t>Deterministic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Ensemble</a:t>
            </a:r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5076056" y="1484784"/>
            <a:ext cx="0" cy="48965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>
            <a:off x="1691680" y="1484784"/>
            <a:ext cx="0" cy="48965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 flipH="1">
            <a:off x="107504" y="3428999"/>
            <a:ext cx="885698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H="1">
            <a:off x="107504" y="1916832"/>
            <a:ext cx="89289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107504" y="4941168"/>
            <a:ext cx="8928992" cy="40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6516216" y="1916832"/>
            <a:ext cx="0" cy="15121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 flipH="1">
            <a:off x="107504" y="6381328"/>
            <a:ext cx="49685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>
            <a:off x="9036496" y="1484784"/>
            <a:ext cx="0" cy="34604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107504" y="1484784"/>
            <a:ext cx="89289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34"/>
          <p:cNvCxnSpPr/>
          <p:nvPr/>
        </p:nvCxnSpPr>
        <p:spPr bwMode="auto">
          <a:xfrm>
            <a:off x="107504" y="1484784"/>
            <a:ext cx="0" cy="48965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ZoneTexte 35"/>
          <p:cNvSpPr txBox="1"/>
          <p:nvPr/>
        </p:nvSpPr>
        <p:spPr>
          <a:xfrm>
            <a:off x="5148064" y="22048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err="1" smtClean="0">
                <a:solidFill>
                  <a:srgbClr val="000000"/>
                </a:solidFill>
              </a:rPr>
              <a:t>EnKF</a:t>
            </a:r>
            <a:endParaRPr lang="fr-CA" b="1" dirty="0" smtClean="0">
              <a:solidFill>
                <a:srgbClr val="000000"/>
              </a:solidFill>
            </a:endParaRPr>
          </a:p>
          <a:p>
            <a:pPr algn="ctr"/>
            <a:r>
              <a:rPr lang="fr-CA" b="1" dirty="0" smtClean="0">
                <a:solidFill>
                  <a:srgbClr val="FF0000"/>
                </a:solidFill>
              </a:rPr>
              <a:t>256</a:t>
            </a:r>
            <a:r>
              <a:rPr lang="fr-CA" b="1" dirty="0" smtClean="0">
                <a:solidFill>
                  <a:srgbClr val="000000"/>
                </a:solidFill>
              </a:rPr>
              <a:t>-member</a:t>
            </a:r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 bwMode="auto">
          <a:xfrm>
            <a:off x="2987824" y="1916832"/>
            <a:ext cx="0" cy="30243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1187624" y="24836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FF0000"/>
                </a:solidFill>
              </a:rPr>
              <a:t>4DEnVar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619672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FF0000"/>
                </a:solidFill>
              </a:rPr>
              <a:t>4DEnVar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5130" name="Connecteur en angle 5129"/>
          <p:cNvCxnSpPr/>
          <p:nvPr/>
        </p:nvCxnSpPr>
        <p:spPr bwMode="auto">
          <a:xfrm>
            <a:off x="2267744" y="4633391"/>
            <a:ext cx="1152128" cy="991853"/>
          </a:xfrm>
          <a:prstGeom prst="bentConnector3">
            <a:avLst>
              <a:gd name="adj1" fmla="val -680"/>
            </a:avLst>
          </a:prstGeom>
          <a:solidFill>
            <a:schemeClr val="accent1"/>
          </a:solidFill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42" name="Connecteur droit avec flèche 5141"/>
          <p:cNvCxnSpPr/>
          <p:nvPr/>
        </p:nvCxnSpPr>
        <p:spPr bwMode="auto">
          <a:xfrm>
            <a:off x="2699792" y="4149080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Connecteur droit avec flèche 87"/>
          <p:cNvCxnSpPr/>
          <p:nvPr/>
        </p:nvCxnSpPr>
        <p:spPr bwMode="auto">
          <a:xfrm>
            <a:off x="2699792" y="2708920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Connecteur droit avec flèche 88"/>
          <p:cNvCxnSpPr/>
          <p:nvPr/>
        </p:nvCxnSpPr>
        <p:spPr bwMode="auto">
          <a:xfrm>
            <a:off x="6300192" y="2708920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Connecteur en angle 89"/>
          <p:cNvCxnSpPr>
            <a:endCxn id="6" idx="1"/>
          </p:cNvCxnSpPr>
          <p:nvPr/>
        </p:nvCxnSpPr>
        <p:spPr bwMode="auto">
          <a:xfrm>
            <a:off x="5688124" y="3294856"/>
            <a:ext cx="1406082" cy="962236"/>
          </a:xfrm>
          <a:prstGeom prst="bentConnector3">
            <a:avLst>
              <a:gd name="adj1" fmla="val -145"/>
            </a:avLst>
          </a:prstGeom>
          <a:solidFill>
            <a:schemeClr val="accent1"/>
          </a:solidFill>
          <a:ln w="1905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46" name="Connecteur en angle 5145"/>
          <p:cNvCxnSpPr>
            <a:stCxn id="5124" idx="3"/>
          </p:cNvCxnSpPr>
          <p:nvPr/>
        </p:nvCxnSpPr>
        <p:spPr bwMode="auto">
          <a:xfrm>
            <a:off x="4642082" y="4185084"/>
            <a:ext cx="12700" cy="144016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51" name="Connecteur en angle 5150"/>
          <p:cNvCxnSpPr>
            <a:stCxn id="99" idx="3"/>
            <a:endCxn id="6" idx="3"/>
          </p:cNvCxnSpPr>
          <p:nvPr/>
        </p:nvCxnSpPr>
        <p:spPr bwMode="auto">
          <a:xfrm>
            <a:off x="8278486" y="2673604"/>
            <a:ext cx="37930" cy="1583488"/>
          </a:xfrm>
          <a:prstGeom prst="bentConnector3">
            <a:avLst>
              <a:gd name="adj1" fmla="val 702689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Connecteur en angle 101"/>
          <p:cNvCxnSpPr>
            <a:endCxn id="5124" idx="3"/>
          </p:cNvCxnSpPr>
          <p:nvPr/>
        </p:nvCxnSpPr>
        <p:spPr bwMode="auto">
          <a:xfrm>
            <a:off x="4570074" y="2672916"/>
            <a:ext cx="72008" cy="1512168"/>
          </a:xfrm>
          <a:prstGeom prst="bentConnector3">
            <a:avLst>
              <a:gd name="adj1" fmla="val 417465"/>
            </a:avLst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ZoneTexte 104"/>
          <p:cNvSpPr txBox="1"/>
          <p:nvPr/>
        </p:nvSpPr>
        <p:spPr>
          <a:xfrm>
            <a:off x="2555776" y="1988840"/>
            <a:ext cx="86409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FFFFFF"/>
                </a:solidFill>
              </a:rPr>
              <a:t>GDPS</a:t>
            </a: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555776" y="3501008"/>
            <a:ext cx="86409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rgbClr val="FFFFFF"/>
                </a:solidFill>
              </a:rPr>
              <a:t>R</a:t>
            </a:r>
            <a:r>
              <a:rPr lang="fr-CA" sz="1400" dirty="0" smtClean="0">
                <a:solidFill>
                  <a:srgbClr val="FFFFFF"/>
                </a:solidFill>
              </a:rPr>
              <a:t>DPS</a:t>
            </a: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2555776" y="5065439"/>
            <a:ext cx="86409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FFFFFF"/>
                </a:solidFill>
              </a:rPr>
              <a:t>HRDPS</a:t>
            </a: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084168" y="1988840"/>
            <a:ext cx="86409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FFFFFF"/>
                </a:solidFill>
              </a:rPr>
              <a:t>GEPS</a:t>
            </a: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6084168" y="3520753"/>
            <a:ext cx="86409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FFFFFF"/>
                </a:solidFill>
              </a:rPr>
              <a:t>R</a:t>
            </a:r>
            <a:r>
              <a:rPr lang="fr-CA" sz="1400" dirty="0">
                <a:solidFill>
                  <a:srgbClr val="FFFFFF"/>
                </a:solidFill>
              </a:rPr>
              <a:t>E</a:t>
            </a:r>
            <a:r>
              <a:rPr lang="fr-CA" sz="1400" dirty="0" smtClean="0">
                <a:solidFill>
                  <a:srgbClr val="FFFFFF"/>
                </a:solidFill>
              </a:rPr>
              <a:t>PS</a:t>
            </a:r>
            <a:endParaRPr lang="en-CA" sz="1400" dirty="0">
              <a:solidFill>
                <a:srgbClr val="FFFFFF"/>
              </a:solidFill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3059832" y="463339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rgbClr val="000000"/>
                </a:solidFill>
                <a:sym typeface="Symbol"/>
              </a:rPr>
              <a:t>x=10</a:t>
            </a:r>
            <a:r>
              <a:rPr lang="fr-CA" sz="1400" dirty="0" smtClean="0">
                <a:solidFill>
                  <a:srgbClr val="000000"/>
                </a:solidFill>
              </a:rPr>
              <a:t>km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3059832" y="602128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rgbClr val="000000"/>
                </a:solidFill>
                <a:sym typeface="Symbol"/>
              </a:rPr>
              <a:t>x=2.5</a:t>
            </a:r>
            <a:r>
              <a:rPr lang="fr-CA" sz="1400" dirty="0" smtClean="0">
                <a:solidFill>
                  <a:srgbClr val="000000"/>
                </a:solidFill>
              </a:rPr>
              <a:t>km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6588224" y="463339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rgbClr val="000000"/>
                </a:solidFill>
                <a:sym typeface="Symbol"/>
              </a:rPr>
              <a:t>x=15</a:t>
            </a:r>
            <a:r>
              <a:rPr lang="fr-CA" sz="1400" dirty="0" smtClean="0">
                <a:solidFill>
                  <a:srgbClr val="000000"/>
                </a:solidFill>
              </a:rPr>
              <a:t>km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6228184" y="2420888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70C0"/>
                </a:solidFill>
              </a:rPr>
              <a:t>x 20</a:t>
            </a:r>
            <a:endParaRPr lang="en-CA" sz="1400" b="1" dirty="0">
              <a:solidFill>
                <a:srgbClr val="0070C0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5220072" y="398531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70C0"/>
                </a:solidFill>
              </a:rPr>
              <a:t>x 20</a:t>
            </a:r>
            <a:endParaRPr lang="en-CA" sz="1400" b="1" dirty="0">
              <a:solidFill>
                <a:srgbClr val="0070C0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3059832" y="314096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rgbClr val="000000"/>
                </a:solidFill>
                <a:sym typeface="Symbol"/>
              </a:rPr>
              <a:t>x=25</a:t>
            </a:r>
            <a:r>
              <a:rPr lang="fr-CA" sz="1400" dirty="0" smtClean="0">
                <a:solidFill>
                  <a:srgbClr val="000000"/>
                </a:solidFill>
              </a:rPr>
              <a:t>km</a:t>
            </a:r>
            <a:endParaRPr lang="en-CA" sz="1400" dirty="0">
              <a:solidFill>
                <a:srgbClr val="000000"/>
              </a:solidFill>
            </a:endParaRPr>
          </a:p>
        </p:txBody>
      </p:sp>
      <p:cxnSp>
        <p:nvCxnSpPr>
          <p:cNvPr id="4" name="Connecteur en angle 3"/>
          <p:cNvCxnSpPr>
            <a:stCxn id="36" idx="0"/>
            <a:endCxn id="38" idx="0"/>
          </p:cNvCxnSpPr>
          <p:nvPr/>
        </p:nvCxnSpPr>
        <p:spPr bwMode="auto">
          <a:xfrm rot="16200000" flipH="1" flipV="1">
            <a:off x="3802560" y="598040"/>
            <a:ext cx="278740" cy="3492388"/>
          </a:xfrm>
          <a:prstGeom prst="bentConnector3">
            <a:avLst>
              <a:gd name="adj1" fmla="val -89916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onnecteur en angle 63"/>
          <p:cNvCxnSpPr>
            <a:endCxn id="39" idx="0"/>
          </p:cNvCxnSpPr>
          <p:nvPr/>
        </p:nvCxnSpPr>
        <p:spPr bwMode="auto">
          <a:xfrm rot="10800000" flipV="1">
            <a:off x="2195736" y="3448744"/>
            <a:ext cx="2952328" cy="48431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>
            <a:off x="5148064" y="1969095"/>
            <a:ext cx="0" cy="1479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ZoneTexte 126"/>
          <p:cNvSpPr txBox="1"/>
          <p:nvPr/>
        </p:nvSpPr>
        <p:spPr>
          <a:xfrm>
            <a:off x="6660232" y="314096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rgbClr val="000000"/>
                </a:solidFill>
                <a:sym typeface="Symbol"/>
              </a:rPr>
              <a:t>x=50</a:t>
            </a:r>
            <a:r>
              <a:rPr lang="fr-CA" sz="1400" dirty="0" smtClean="0">
                <a:solidFill>
                  <a:srgbClr val="000000"/>
                </a:solidFill>
              </a:rPr>
              <a:t>km</a:t>
            </a: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Basic idea of  FSOI</a:t>
            </a:r>
            <a:endParaRPr lang="en-CA" alt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268760"/>
            <a:ext cx="8208912" cy="1401019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2000" dirty="0" smtClean="0"/>
              <a:t>Goal is to partition, with respect to arbitrary subsets of observations, the forecast error reduction from assimilating these observations:</a:t>
            </a:r>
          </a:p>
          <a:p>
            <a:pPr eaLnBrk="1" hangingPunct="1">
              <a:buClrTx/>
            </a:pPr>
            <a:endParaRPr lang="en-CA" altLang="en-US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238424" y="3140968"/>
            <a:ext cx="0" cy="2592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238424" y="5733256"/>
            <a:ext cx="54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357701" y="580526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Time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61328" y="429007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Forecast Error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686952" y="3284984"/>
            <a:ext cx="4561840" cy="2034664"/>
          </a:xfrm>
          <a:custGeom>
            <a:avLst/>
            <a:gdLst>
              <a:gd name="connsiteX0" fmla="*/ 0 w 4561840"/>
              <a:gd name="connsiteY0" fmla="*/ 1818640 h 1818640"/>
              <a:gd name="connsiteX1" fmla="*/ 833120 w 4561840"/>
              <a:gd name="connsiteY1" fmla="*/ 1422400 h 1818640"/>
              <a:gd name="connsiteX2" fmla="*/ 1381760 w 4561840"/>
              <a:gd name="connsiteY2" fmla="*/ 944880 h 1818640"/>
              <a:gd name="connsiteX3" fmla="*/ 2072640 w 4561840"/>
              <a:gd name="connsiteY3" fmla="*/ 650240 h 1818640"/>
              <a:gd name="connsiteX4" fmla="*/ 2631440 w 4561840"/>
              <a:gd name="connsiteY4" fmla="*/ 538480 h 1818640"/>
              <a:gd name="connsiteX5" fmla="*/ 3647440 w 4561840"/>
              <a:gd name="connsiteY5" fmla="*/ 365760 h 1818640"/>
              <a:gd name="connsiteX6" fmla="*/ 3911600 w 4561840"/>
              <a:gd name="connsiteY6" fmla="*/ 274320 h 1818640"/>
              <a:gd name="connsiteX7" fmla="*/ 4561840 w 4561840"/>
              <a:gd name="connsiteY7" fmla="*/ 0 h 18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1840" h="1818640">
                <a:moveTo>
                  <a:pt x="0" y="1818640"/>
                </a:moveTo>
                <a:cubicBezTo>
                  <a:pt x="301413" y="1693333"/>
                  <a:pt x="602827" y="1568027"/>
                  <a:pt x="833120" y="1422400"/>
                </a:cubicBezTo>
                <a:cubicBezTo>
                  <a:pt x="1063413" y="1276773"/>
                  <a:pt x="1175173" y="1073573"/>
                  <a:pt x="1381760" y="944880"/>
                </a:cubicBezTo>
                <a:cubicBezTo>
                  <a:pt x="1588347" y="816187"/>
                  <a:pt x="1864360" y="717973"/>
                  <a:pt x="2072640" y="650240"/>
                </a:cubicBezTo>
                <a:cubicBezTo>
                  <a:pt x="2280920" y="582507"/>
                  <a:pt x="2368973" y="585893"/>
                  <a:pt x="2631440" y="538480"/>
                </a:cubicBezTo>
                <a:cubicBezTo>
                  <a:pt x="2893907" y="491067"/>
                  <a:pt x="3434080" y="409787"/>
                  <a:pt x="3647440" y="365760"/>
                </a:cubicBezTo>
                <a:cubicBezTo>
                  <a:pt x="3860800" y="321733"/>
                  <a:pt x="3759200" y="335280"/>
                  <a:pt x="3911600" y="274320"/>
                </a:cubicBezTo>
                <a:cubicBezTo>
                  <a:pt x="4064000" y="213360"/>
                  <a:pt x="4465320" y="35560"/>
                  <a:pt x="456184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631832" y="4161408"/>
            <a:ext cx="3596640" cy="1168400"/>
          </a:xfrm>
          <a:custGeom>
            <a:avLst/>
            <a:gdLst>
              <a:gd name="connsiteX0" fmla="*/ 0 w 3596640"/>
              <a:gd name="connsiteY0" fmla="*/ 1168400 h 1168400"/>
              <a:gd name="connsiteX1" fmla="*/ 447040 w 3596640"/>
              <a:gd name="connsiteY1" fmla="*/ 944880 h 1168400"/>
              <a:gd name="connsiteX2" fmla="*/ 955040 w 3596640"/>
              <a:gd name="connsiteY2" fmla="*/ 660400 h 1168400"/>
              <a:gd name="connsiteX3" fmla="*/ 1473200 w 3596640"/>
              <a:gd name="connsiteY3" fmla="*/ 365760 h 1168400"/>
              <a:gd name="connsiteX4" fmla="*/ 2377440 w 3596640"/>
              <a:gd name="connsiteY4" fmla="*/ 294640 h 1168400"/>
              <a:gd name="connsiteX5" fmla="*/ 2844800 w 3596640"/>
              <a:gd name="connsiteY5" fmla="*/ 193040 h 1168400"/>
              <a:gd name="connsiteX6" fmla="*/ 3596640 w 3596640"/>
              <a:gd name="connsiteY6" fmla="*/ 0 h 1168400"/>
              <a:gd name="connsiteX7" fmla="*/ 3596640 w 3596640"/>
              <a:gd name="connsiteY7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640" h="1168400">
                <a:moveTo>
                  <a:pt x="0" y="1168400"/>
                </a:moveTo>
                <a:cubicBezTo>
                  <a:pt x="143933" y="1098973"/>
                  <a:pt x="287867" y="1029547"/>
                  <a:pt x="447040" y="944880"/>
                </a:cubicBezTo>
                <a:cubicBezTo>
                  <a:pt x="606213" y="860213"/>
                  <a:pt x="955040" y="660400"/>
                  <a:pt x="955040" y="660400"/>
                </a:cubicBezTo>
                <a:cubicBezTo>
                  <a:pt x="1126067" y="563880"/>
                  <a:pt x="1236133" y="426720"/>
                  <a:pt x="1473200" y="365760"/>
                </a:cubicBezTo>
                <a:cubicBezTo>
                  <a:pt x="1710267" y="304800"/>
                  <a:pt x="2148840" y="323427"/>
                  <a:pt x="2377440" y="294640"/>
                </a:cubicBezTo>
                <a:cubicBezTo>
                  <a:pt x="2606040" y="265853"/>
                  <a:pt x="2641600" y="242147"/>
                  <a:pt x="2844800" y="193040"/>
                </a:cubicBezTo>
                <a:cubicBezTo>
                  <a:pt x="3048000" y="143933"/>
                  <a:pt x="3596640" y="0"/>
                  <a:pt x="3596640" y="0"/>
                </a:cubicBezTo>
                <a:lnTo>
                  <a:pt x="359664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1966" y="58052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670472" y="5661248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656679" y="5661248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206976" y="5661248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82440" y="580526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t-6h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6936" y="580526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t+</a:t>
            </a:r>
            <a:r>
              <a:rPr lang="en-CA" dirty="0" smtClean="0">
                <a:solidFill>
                  <a:srgbClr val="000000"/>
                </a:solidFill>
              </a:rPr>
              <a:t>∆t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39104" y="5280000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626199" y="5280000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606576" y="4735304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175616" y="4127872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176496" y="3264664"/>
            <a:ext cx="72000" cy="72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dirty="0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647216" y="4873796"/>
            <a:ext cx="0" cy="384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217136" y="3418840"/>
            <a:ext cx="0" cy="673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77384" y="3194401"/>
                <a:ext cx="2526396" cy="433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𝐞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𝑓𝑏</m:t>
                          </m:r>
                        </m:sup>
                      </m:sSubSup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84" y="3194401"/>
                <a:ext cx="2526396" cy="433708"/>
              </a:xfrm>
              <a:prstGeom prst="rect">
                <a:avLst/>
              </a:prstGeom>
              <a:blipFill rotWithShape="1">
                <a:blip r:embed="rId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56176" y="4067275"/>
                <a:ext cx="2527551" cy="4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𝐞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067275"/>
                <a:ext cx="2527551" cy="433067"/>
              </a:xfrm>
              <a:prstGeom prst="rect">
                <a:avLst/>
              </a:prstGeom>
              <a:blipFill rotWithShape="1">
                <a:blip r:embed="rId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1720" y="1949699"/>
                <a:ext cx="4861459" cy="567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b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𝑓𝑎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𝑓𝑏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49699"/>
                <a:ext cx="4861459" cy="5673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26424" y="4070035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Assimilation of </a:t>
            </a:r>
            <a:r>
              <a:rPr lang="en-CA" dirty="0" err="1" smtClean="0">
                <a:solidFill>
                  <a:srgbClr val="000000"/>
                </a:solidFill>
              </a:rPr>
              <a:t>obs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3251" y="4716366"/>
                <a:ext cx="1067215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251" y="4716366"/>
                <a:ext cx="1067215" cy="378373"/>
              </a:xfrm>
              <a:prstGeom prst="rect">
                <a:avLst/>
              </a:prstGeom>
              <a:blipFill rotWithShape="1">
                <a:blip r:embed="rId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00774" y="2636912"/>
            <a:ext cx="2943434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0000"/>
                </a:solidFill>
              </a:rPr>
              <a:t>Scalar measure of forecast error</a:t>
            </a:r>
            <a:endParaRPr lang="en-CA" sz="1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139952" y="2517034"/>
            <a:ext cx="432048" cy="119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5303818" y="2507886"/>
            <a:ext cx="336564" cy="119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131840" y="2465858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088104" y="2465858"/>
            <a:ext cx="14401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325464" y="5057944"/>
            <a:ext cx="1696042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0000"/>
                </a:solidFill>
              </a:rPr>
              <a:t>Verifying analysis</a:t>
            </a:r>
            <a:endParaRPr lang="en-CA" sz="1400" b="1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8172400" y="4581128"/>
            <a:ext cx="0" cy="484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790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FSOI general approach</a:t>
            </a:r>
            <a:endParaRPr lang="en-CA" alt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07901"/>
            <a:ext cx="8388424" cy="4713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orecast error reduction from assimilating all observations: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CA" altLang="en-US" sz="2000" dirty="0" smtClean="0"/>
              <a:t>This can be rewritten as a sum of contributions from each observation, allowing the calculation of contribution from any subset of </a:t>
            </a:r>
            <a:r>
              <a:rPr lang="en-CA" altLang="en-US" sz="2000" dirty="0" err="1" smtClean="0"/>
              <a:t>obs</a:t>
            </a:r>
            <a:r>
              <a:rPr lang="en-CA" altLang="en-US" sz="2000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CA" altLang="en-US" sz="2000" dirty="0" smtClean="0"/>
              <a:t>Where the sensitivity of the change in forecast error to each observation can be written as (using the chain rule):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</a:pPr>
            <a:endParaRPr lang="en-CA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9752" y="1628800"/>
                <a:ext cx="4796057" cy="567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b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𝑓𝑎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</m:e>
                      </m:d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𝑓𝑏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628800"/>
                <a:ext cx="4796057" cy="567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27784" y="2852936"/>
                <a:ext cx="3801425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CA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en-CA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CA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852936"/>
                <a:ext cx="3801425" cy="764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11760" y="4365104"/>
                <a:ext cx="3611886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+∆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b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+∆</m:t>
                                  </m:r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365104"/>
                <a:ext cx="3611886" cy="720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31840" y="5446965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Adjoint of DA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8584" y="5445224"/>
            <a:ext cx="110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Adjoint of </a:t>
            </a:r>
            <a:r>
              <a:rPr lang="en-CA" dirty="0" err="1" smtClean="0">
                <a:solidFill>
                  <a:srgbClr val="000000"/>
                </a:solidFill>
              </a:rPr>
              <a:t>Fcst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7209" y="5445224"/>
            <a:ext cx="117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Sens.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f</a:t>
            </a:r>
            <a:r>
              <a:rPr lang="en-CA" dirty="0" err="1" smtClean="0">
                <a:solidFill>
                  <a:srgbClr val="000000"/>
                </a:solidFill>
              </a:rPr>
              <a:t>cst</a:t>
            </a:r>
            <a:r>
              <a:rPr lang="en-CA" dirty="0" smtClean="0">
                <a:solidFill>
                  <a:srgbClr val="000000"/>
                </a:solidFill>
              </a:rPr>
              <a:t>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4128" y="544522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=(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7995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(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7707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(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91038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)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2526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)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7544" y="544522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)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79712" y="5446965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Sens.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</a:t>
            </a:r>
            <a:r>
              <a:rPr lang="en-CA" dirty="0" err="1" smtClean="0">
                <a:solidFill>
                  <a:srgbClr val="000000"/>
                </a:solidFill>
              </a:rPr>
              <a:t>obs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290" y="188640"/>
            <a:ext cx="8325709" cy="1143000"/>
          </a:xfrm>
        </p:spPr>
        <p:txBody>
          <a:bodyPr/>
          <a:lstStyle/>
          <a:p>
            <a:pPr eaLnBrk="1" hangingPunct="1"/>
            <a:r>
              <a:rPr lang="en-CA" altLang="en-US" sz="2800" dirty="0"/>
              <a:t>New FSOI </a:t>
            </a:r>
            <a:r>
              <a:rPr lang="en-CA" altLang="en-US" sz="2800" dirty="0" smtClean="0"/>
              <a:t>approach</a:t>
            </a:r>
            <a:r>
              <a:rPr lang="en-US" altLang="en-US" sz="2800" u="sng" dirty="0"/>
              <a:t> </a:t>
            </a:r>
            <a:r>
              <a:rPr lang="en-US" altLang="en-US" sz="2000" u="sng" dirty="0"/>
              <a:t>(Idea from A. </a:t>
            </a:r>
            <a:r>
              <a:rPr lang="en-US" altLang="en-US" sz="2000" u="sng" dirty="0" err="1"/>
              <a:t>Lorenc</a:t>
            </a:r>
            <a:r>
              <a:rPr lang="en-US" altLang="en-US" sz="2000" u="sng" dirty="0"/>
              <a:t> working paper)</a:t>
            </a:r>
            <a:r>
              <a:rPr lang="en-CA" altLang="en-US" sz="2800" dirty="0" smtClean="0">
                <a:solidFill>
                  <a:schemeClr val="tx1"/>
                </a:solidFill>
              </a:rPr>
              <a:t/>
            </a:r>
            <a:br>
              <a:rPr lang="en-CA" altLang="en-US" sz="2800" dirty="0" smtClean="0">
                <a:solidFill>
                  <a:schemeClr val="tx1"/>
                </a:solidFill>
              </a:rPr>
            </a:br>
            <a:r>
              <a:rPr lang="en-CA" altLang="en-US" sz="2000" dirty="0" smtClean="0">
                <a:solidFill>
                  <a:schemeClr val="tx1"/>
                </a:solidFill>
              </a:rPr>
              <a:t>Forecast step uses ensemble, DA step like variational approach</a:t>
            </a:r>
            <a:endParaRPr lang="en-CA" altLang="en-US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8353499" cy="2370136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CA" altLang="en-US" sz="2000" dirty="0">
                <a:solidFill>
                  <a:srgbClr val="003399"/>
                </a:solidFill>
              </a:rPr>
              <a:t>I</a:t>
            </a:r>
            <a:r>
              <a:rPr lang="en-CA" altLang="en-US" sz="2000" dirty="0" smtClean="0">
                <a:solidFill>
                  <a:srgbClr val="003399"/>
                </a:solidFill>
              </a:rPr>
              <a:t>nstead </a:t>
            </a:r>
            <a:r>
              <a:rPr lang="en-CA" altLang="en-US" sz="2000" dirty="0">
                <a:solidFill>
                  <a:srgbClr val="003399"/>
                </a:solidFill>
              </a:rPr>
              <a:t>of </a:t>
            </a:r>
            <a:r>
              <a:rPr lang="en-CA" altLang="en-US" sz="2000" dirty="0" smtClean="0">
                <a:solidFill>
                  <a:srgbClr val="003399"/>
                </a:solidFill>
              </a:rPr>
              <a:t>using adjoint of forecast model, sensitivities propagated to analysis time using extended background ensemble forecasts </a:t>
            </a:r>
            <a:r>
              <a:rPr lang="en-CA" altLang="en-US" sz="2000" dirty="0" smtClean="0">
                <a:solidFill>
                  <a:srgbClr val="003399"/>
                </a:solidFill>
                <a:sym typeface="Wingdings" panose="05000000000000000000" pitchFamily="2" charset="2"/>
              </a:rPr>
              <a:t></a:t>
            </a:r>
            <a:r>
              <a:rPr lang="en-CA" altLang="en-US" sz="2000" dirty="0" smtClean="0">
                <a:solidFill>
                  <a:srgbClr val="003399"/>
                </a:solidFill>
              </a:rPr>
              <a:t> </a:t>
            </a:r>
            <a:r>
              <a:rPr lang="en-CA" altLang="en-US" sz="2000" u="sng" dirty="0" smtClean="0">
                <a:solidFill>
                  <a:srgbClr val="003399"/>
                </a:solidFill>
              </a:rPr>
              <a:t>requires </a:t>
            </a:r>
            <a:r>
              <a:rPr lang="en-CA" altLang="en-US" sz="2000" u="sng" dirty="0">
                <a:solidFill>
                  <a:srgbClr val="003399"/>
                </a:solidFill>
              </a:rPr>
              <a:t>use of 100% ensemble </a:t>
            </a:r>
            <a:r>
              <a:rPr lang="en-CA" altLang="en-US" sz="2000" b="1" u="sng" dirty="0">
                <a:solidFill>
                  <a:srgbClr val="003399"/>
                </a:solidFill>
              </a:rPr>
              <a:t>B</a:t>
            </a:r>
            <a:r>
              <a:rPr lang="en-CA" altLang="en-US" sz="2000" u="sng" dirty="0">
                <a:solidFill>
                  <a:srgbClr val="003399"/>
                </a:solidFill>
              </a:rPr>
              <a:t> in analysis step</a:t>
            </a:r>
            <a:r>
              <a:rPr lang="en-CA" altLang="en-US" sz="2000" dirty="0">
                <a:solidFill>
                  <a:srgbClr val="003399"/>
                </a:solidFill>
              </a:rPr>
              <a:t>  </a:t>
            </a:r>
            <a:endParaRPr lang="en-CA" altLang="en-US" sz="20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CA" altLang="en-US" sz="2000" dirty="0" smtClean="0">
                <a:solidFill>
                  <a:srgbClr val="003399"/>
                </a:solidFill>
              </a:rPr>
              <a:t>The analysis increment is a (spatially varying) linear combination of the background ensemble</a:t>
            </a:r>
            <a:r>
              <a:rPr lang="en-CA" altLang="en-US" sz="2000" b="1" dirty="0" smtClean="0">
                <a:solidFill>
                  <a:srgbClr val="003399"/>
                </a:solidFill>
              </a:rPr>
              <a:t>*</a:t>
            </a:r>
            <a:r>
              <a:rPr lang="en-CA" altLang="en-US" sz="2000" dirty="0" smtClean="0">
                <a:solidFill>
                  <a:srgbClr val="003399"/>
                </a:solidFill>
              </a:rPr>
              <a:t>, the propagated increment is assumed to be the same linear combination of the ensemble</a:t>
            </a:r>
            <a:r>
              <a:rPr lang="en-CA" altLang="en-US" sz="2000" b="1" dirty="0" smtClean="0">
                <a:solidFill>
                  <a:srgbClr val="003399"/>
                </a:solidFill>
              </a:rPr>
              <a:t>*</a:t>
            </a:r>
            <a:r>
              <a:rPr lang="en-CA" altLang="en-US" sz="2000" dirty="0" smtClean="0">
                <a:solidFill>
                  <a:srgbClr val="003399"/>
                </a:solidFill>
              </a:rPr>
              <a:t> at the forecast time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CA" altLang="en-US" sz="2000" dirty="0" smtClean="0">
                <a:solidFill>
                  <a:srgbClr val="C00000"/>
                </a:solidFill>
              </a:rPr>
              <a:t>Adjoint of analysis step uses standard variational approach</a:t>
            </a:r>
            <a:endParaRPr lang="en-CA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5014917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Adjoint of DA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8864" y="5013176"/>
            <a:ext cx="110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3399"/>
                </a:solidFill>
              </a:rPr>
              <a:t>Adjoint of </a:t>
            </a:r>
            <a:r>
              <a:rPr lang="en-CA" dirty="0" err="1" smtClean="0">
                <a:solidFill>
                  <a:srgbClr val="003399"/>
                </a:solidFill>
              </a:rPr>
              <a:t>Fcst</a:t>
            </a:r>
            <a:endParaRPr lang="en-CA" dirty="0">
              <a:solidFill>
                <a:srgbClr val="0033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7489" y="5013176"/>
            <a:ext cx="117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Sens.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f</a:t>
            </a:r>
            <a:r>
              <a:rPr lang="en-CA" dirty="0" err="1" smtClean="0">
                <a:solidFill>
                  <a:srgbClr val="000000"/>
                </a:solidFill>
              </a:rPr>
              <a:t>cst</a:t>
            </a:r>
            <a:r>
              <a:rPr lang="en-CA" dirty="0" smtClean="0">
                <a:solidFill>
                  <a:srgbClr val="000000"/>
                </a:solidFill>
              </a:rPr>
              <a:t>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4408" y="501317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=</a:t>
            </a:r>
            <a:r>
              <a:rPr lang="en-CA" sz="3200" dirty="0" smtClean="0">
                <a:solidFill>
                  <a:srgbClr val="C00000"/>
                </a:solidFill>
              </a:rPr>
              <a:t>(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8275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3399"/>
                </a:solidFill>
              </a:rPr>
              <a:t>(</a:t>
            </a:r>
            <a:endParaRPr lang="en-CA" sz="3200" dirty="0">
              <a:solidFill>
                <a:srgbClr val="00339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7987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(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11318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C00000"/>
                </a:solidFill>
              </a:rPr>
              <a:t>)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2806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3399"/>
                </a:solidFill>
              </a:rPr>
              <a:t>)</a:t>
            </a:r>
            <a:endParaRPr lang="en-CA" sz="3200" dirty="0">
              <a:solidFill>
                <a:srgbClr val="00339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7824" y="501317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00"/>
                </a:solidFill>
              </a:rPr>
              <a:t>)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9992" y="5014917"/>
            <a:ext cx="103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Sens.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</a:t>
            </a:r>
            <a:r>
              <a:rPr lang="en-CA" dirty="0" err="1" smtClean="0">
                <a:solidFill>
                  <a:srgbClr val="000000"/>
                </a:solidFill>
              </a:rPr>
              <a:t>obs</a:t>
            </a:r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238424" y="3573016"/>
            <a:ext cx="0" cy="2169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238424" y="5742034"/>
            <a:ext cx="540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57701" y="587675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Time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1941" y="449525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Atmospheric State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1966" y="581404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670472" y="5670026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656679" y="5670026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238344" y="5670026"/>
            <a:ext cx="0" cy="16520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82440" y="581404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t-6h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6936" y="58140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t+</a:t>
            </a:r>
            <a:r>
              <a:rPr lang="en-CA" dirty="0" smtClean="0">
                <a:solidFill>
                  <a:srgbClr val="000000"/>
                </a:solidFill>
              </a:rPr>
              <a:t>∆t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6424" y="4060480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Assimilation of </a:t>
            </a:r>
            <a:r>
              <a:rPr lang="en-CA" dirty="0" err="1" smtClean="0">
                <a:solidFill>
                  <a:srgbClr val="000000"/>
                </a:solidFill>
              </a:rPr>
              <a:t>obs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04328" y="4634803"/>
                <a:ext cx="1067215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328" y="4634803"/>
                <a:ext cx="1067215" cy="378373"/>
              </a:xfrm>
              <a:prstGeom prst="rect">
                <a:avLst/>
              </a:prstGeom>
              <a:blipFill rotWithShape="1"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39104" y="3356992"/>
            <a:ext cx="4733096" cy="2376264"/>
            <a:chOff x="1639104" y="2276872"/>
            <a:chExt cx="4733096" cy="3384376"/>
          </a:xfrm>
        </p:grpSpPr>
        <p:sp>
          <p:nvSpPr>
            <p:cNvPr id="19" name="Freeform 18"/>
            <p:cNvSpPr/>
            <p:nvPr/>
          </p:nvSpPr>
          <p:spPr bwMode="auto">
            <a:xfrm>
              <a:off x="1686952" y="3293762"/>
              <a:ext cx="4561840" cy="2034664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31832" y="4170186"/>
              <a:ext cx="3596640" cy="1168400"/>
            </a:xfrm>
            <a:custGeom>
              <a:avLst/>
              <a:gdLst>
                <a:gd name="connsiteX0" fmla="*/ 0 w 3596640"/>
                <a:gd name="connsiteY0" fmla="*/ 1168400 h 1168400"/>
                <a:gd name="connsiteX1" fmla="*/ 447040 w 3596640"/>
                <a:gd name="connsiteY1" fmla="*/ 944880 h 1168400"/>
                <a:gd name="connsiteX2" fmla="*/ 955040 w 3596640"/>
                <a:gd name="connsiteY2" fmla="*/ 660400 h 1168400"/>
                <a:gd name="connsiteX3" fmla="*/ 1473200 w 3596640"/>
                <a:gd name="connsiteY3" fmla="*/ 365760 h 1168400"/>
                <a:gd name="connsiteX4" fmla="*/ 2377440 w 3596640"/>
                <a:gd name="connsiteY4" fmla="*/ 294640 h 1168400"/>
                <a:gd name="connsiteX5" fmla="*/ 2844800 w 3596640"/>
                <a:gd name="connsiteY5" fmla="*/ 193040 h 1168400"/>
                <a:gd name="connsiteX6" fmla="*/ 3596640 w 3596640"/>
                <a:gd name="connsiteY6" fmla="*/ 0 h 1168400"/>
                <a:gd name="connsiteX7" fmla="*/ 3596640 w 3596640"/>
                <a:gd name="connsiteY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6640" h="1168400">
                  <a:moveTo>
                    <a:pt x="0" y="1168400"/>
                  </a:moveTo>
                  <a:cubicBezTo>
                    <a:pt x="143933" y="1098973"/>
                    <a:pt x="287867" y="1029547"/>
                    <a:pt x="447040" y="944880"/>
                  </a:cubicBezTo>
                  <a:cubicBezTo>
                    <a:pt x="606213" y="860213"/>
                    <a:pt x="955040" y="660400"/>
                    <a:pt x="955040" y="660400"/>
                  </a:cubicBezTo>
                  <a:cubicBezTo>
                    <a:pt x="1126067" y="563880"/>
                    <a:pt x="1236133" y="426720"/>
                    <a:pt x="1473200" y="365760"/>
                  </a:cubicBezTo>
                  <a:cubicBezTo>
                    <a:pt x="1710267" y="304800"/>
                    <a:pt x="2148840" y="323427"/>
                    <a:pt x="2377440" y="294640"/>
                  </a:cubicBezTo>
                  <a:cubicBezTo>
                    <a:pt x="2606040" y="265853"/>
                    <a:pt x="2641600" y="242147"/>
                    <a:pt x="2844800" y="193040"/>
                  </a:cubicBezTo>
                  <a:cubicBezTo>
                    <a:pt x="3048000" y="143933"/>
                    <a:pt x="3596640" y="0"/>
                    <a:pt x="3596640" y="0"/>
                  </a:cubicBezTo>
                  <a:lnTo>
                    <a:pt x="359664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639104" y="5288778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626199" y="5288778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606576" y="4744082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175616" y="4136650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176496" y="3273442"/>
              <a:ext cx="72000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647216" y="4882574"/>
              <a:ext cx="0" cy="3849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6217136" y="3427618"/>
              <a:ext cx="0" cy="673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Freeform 43"/>
            <p:cNvSpPr/>
            <p:nvPr/>
          </p:nvSpPr>
          <p:spPr bwMode="auto">
            <a:xfrm>
              <a:off x="1666344" y="3047752"/>
              <a:ext cx="4561840" cy="2250688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808080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681520" y="3764132"/>
              <a:ext cx="4690680" cy="1753100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808080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1671360" y="2276872"/>
              <a:ext cx="4577432" cy="2754744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808080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681520" y="4208658"/>
              <a:ext cx="4690680" cy="1452590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808080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671360" y="2780928"/>
              <a:ext cx="4556824" cy="2394704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808080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666344" y="3427618"/>
              <a:ext cx="4582448" cy="1995406"/>
            </a:xfrm>
            <a:custGeom>
              <a:avLst/>
              <a:gdLst>
                <a:gd name="connsiteX0" fmla="*/ 0 w 4561840"/>
                <a:gd name="connsiteY0" fmla="*/ 1818640 h 1818640"/>
                <a:gd name="connsiteX1" fmla="*/ 833120 w 4561840"/>
                <a:gd name="connsiteY1" fmla="*/ 1422400 h 1818640"/>
                <a:gd name="connsiteX2" fmla="*/ 1381760 w 4561840"/>
                <a:gd name="connsiteY2" fmla="*/ 944880 h 1818640"/>
                <a:gd name="connsiteX3" fmla="*/ 2072640 w 4561840"/>
                <a:gd name="connsiteY3" fmla="*/ 650240 h 1818640"/>
                <a:gd name="connsiteX4" fmla="*/ 2631440 w 4561840"/>
                <a:gd name="connsiteY4" fmla="*/ 538480 h 1818640"/>
                <a:gd name="connsiteX5" fmla="*/ 3647440 w 4561840"/>
                <a:gd name="connsiteY5" fmla="*/ 365760 h 1818640"/>
                <a:gd name="connsiteX6" fmla="*/ 3911600 w 4561840"/>
                <a:gd name="connsiteY6" fmla="*/ 274320 h 1818640"/>
                <a:gd name="connsiteX7" fmla="*/ 4561840 w 4561840"/>
                <a:gd name="connsiteY7" fmla="*/ 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840" h="1818640">
                  <a:moveTo>
                    <a:pt x="0" y="1818640"/>
                  </a:moveTo>
                  <a:cubicBezTo>
                    <a:pt x="301413" y="1693333"/>
                    <a:pt x="602827" y="1568027"/>
                    <a:pt x="833120" y="1422400"/>
                  </a:cubicBezTo>
                  <a:cubicBezTo>
                    <a:pt x="1063413" y="1276773"/>
                    <a:pt x="1175173" y="1073573"/>
                    <a:pt x="1381760" y="944880"/>
                  </a:cubicBezTo>
                  <a:cubicBezTo>
                    <a:pt x="1588347" y="816187"/>
                    <a:pt x="1864360" y="717973"/>
                    <a:pt x="2072640" y="650240"/>
                  </a:cubicBezTo>
                  <a:cubicBezTo>
                    <a:pt x="2280920" y="582507"/>
                    <a:pt x="2368973" y="585893"/>
                    <a:pt x="2631440" y="538480"/>
                  </a:cubicBezTo>
                  <a:cubicBezTo>
                    <a:pt x="2893907" y="491067"/>
                    <a:pt x="3434080" y="409787"/>
                    <a:pt x="3647440" y="365760"/>
                  </a:cubicBezTo>
                  <a:cubicBezTo>
                    <a:pt x="3860800" y="321733"/>
                    <a:pt x="3759200" y="335280"/>
                    <a:pt x="3911600" y="274320"/>
                  </a:cubicBezTo>
                  <a:cubicBezTo>
                    <a:pt x="4064000" y="213360"/>
                    <a:pt x="4465320" y="35560"/>
                    <a:pt x="4561840" y="0"/>
                  </a:cubicBezTo>
                </a:path>
              </a:pathLst>
            </a:cu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CA" smtClean="0">
                <a:solidFill>
                  <a:srgbClr val="808080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32240" y="3431902"/>
            <a:ext cx="22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003399"/>
                </a:solidFill>
              </a:rPr>
              <a:t>*</a:t>
            </a:r>
            <a:r>
              <a:rPr lang="en-CA" sz="1600" dirty="0" smtClean="0">
                <a:solidFill>
                  <a:srgbClr val="003399"/>
                </a:solidFill>
              </a:rPr>
              <a:t>actually the deviations </a:t>
            </a:r>
          </a:p>
          <a:p>
            <a:r>
              <a:rPr lang="en-CA" sz="1600" dirty="0">
                <a:solidFill>
                  <a:srgbClr val="003399"/>
                </a:solidFill>
              </a:rPr>
              <a:t> </a:t>
            </a:r>
            <a:r>
              <a:rPr lang="en-CA" sz="1600" dirty="0" smtClean="0">
                <a:solidFill>
                  <a:srgbClr val="003399"/>
                </a:solidFill>
              </a:rPr>
              <a:t>of the ensemble </a:t>
            </a:r>
          </a:p>
          <a:p>
            <a:r>
              <a:rPr lang="en-CA" sz="1600" dirty="0">
                <a:solidFill>
                  <a:srgbClr val="003399"/>
                </a:solidFill>
              </a:rPr>
              <a:t> </a:t>
            </a:r>
            <a:r>
              <a:rPr lang="en-CA" sz="1600" dirty="0" smtClean="0">
                <a:solidFill>
                  <a:srgbClr val="003399"/>
                </a:solidFill>
              </a:rPr>
              <a:t>members from the </a:t>
            </a:r>
          </a:p>
          <a:p>
            <a:r>
              <a:rPr lang="en-CA" sz="1600" dirty="0">
                <a:solidFill>
                  <a:srgbClr val="003399"/>
                </a:solidFill>
              </a:rPr>
              <a:t> </a:t>
            </a:r>
            <a:r>
              <a:rPr lang="en-CA" sz="1600" dirty="0" smtClean="0">
                <a:solidFill>
                  <a:srgbClr val="003399"/>
                </a:solidFill>
              </a:rPr>
              <a:t>ensemble mean state</a:t>
            </a:r>
            <a:endParaRPr lang="en-CA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9776"/>
            <a:ext cx="8229600" cy="566936"/>
          </a:xfrm>
        </p:spPr>
        <p:txBody>
          <a:bodyPr/>
          <a:lstStyle/>
          <a:p>
            <a:pPr eaLnBrk="1" hangingPunct="1"/>
            <a:r>
              <a:rPr lang="en-US" altLang="en-US" sz="2800" u="sng" dirty="0" smtClean="0"/>
              <a:t>Formulation</a:t>
            </a:r>
            <a:r>
              <a:rPr lang="en-US" altLang="en-US" sz="2000" u="sng" dirty="0" smtClean="0"/>
              <a:t> (Idea from A. Lorenc working paper)</a:t>
            </a:r>
            <a:endParaRPr lang="en-CA" altLang="en-US" sz="3200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4144" y="1109754"/>
                <a:ext cx="8388424" cy="5040560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Change in forecast error at time </a:t>
                </a:r>
                <a:r>
                  <a:rPr lang="en-CA" sz="2000" i="1" dirty="0" smtClean="0"/>
                  <a:t>t</a:t>
                </a:r>
                <a:r>
                  <a:rPr lang="en-CA" sz="2000" dirty="0" smtClean="0"/>
                  <a:t> (with respect to norm </a:t>
                </a:r>
                <a14:m>
                  <m:oMath xmlns:m="http://schemas.openxmlformats.org/officeDocument/2006/math">
                    <m:r>
                      <a:rPr lang="en-CA" sz="2000" b="1" i="0">
                        <a:latin typeface="Cambria Math"/>
                      </a:rPr>
                      <m:t>𝐂</m:t>
                    </m:r>
                  </m:oMath>
                </a14:m>
                <a:r>
                  <a:rPr lang="en-CA" sz="2000" dirty="0" smtClean="0"/>
                  <a:t>) is given by: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2000" b="1">
                          <a:solidFill>
                            <a:srgbClr val="003399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𝑓𝑎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</m:e>
                      </m:d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𝑓𝑏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2000" i="1" dirty="0" smtClean="0">
                  <a:solidFill>
                    <a:srgbClr val="003399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Denote gradient of this with respect to any quantity as: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000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CA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000">
                                <a:latin typeface="Cambria Math"/>
                              </a:rPr>
                              <m:t>∙</m:t>
                            </m:r>
                          </m:e>
                        </m:d>
                      </m:e>
                    </m:acc>
                    <m:r>
                      <a:rPr lang="en-CA" sz="2000" b="0" i="1" smtClean="0">
                        <a:latin typeface="Cambria Math"/>
                      </a:rPr>
                      <m:t>=</m:t>
                    </m:r>
                    <m:r>
                      <a:rPr lang="en-CA" sz="2000" i="1">
                        <a:latin typeface="Cambria Math"/>
                      </a:rPr>
                      <m:t>𝜕</m:t>
                    </m:r>
                    <m:r>
                      <a:rPr lang="en-CA" sz="2000" i="1">
                        <a:latin typeface="Cambria Math"/>
                      </a:rPr>
                      <m:t>∆</m:t>
                    </m:r>
                    <m:sSup>
                      <m:sSupPr>
                        <m:ctrlPr>
                          <a:rPr lang="en-CA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 smtClean="0"/>
                  <a:t> /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𝜕</m:t>
                    </m:r>
                    <m:d>
                      <m:dPr>
                        <m:ctrlPr>
                          <a:rPr lang="en-CA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∙</m:t>
                        </m:r>
                      </m:e>
                    </m:d>
                  </m:oMath>
                </a14:m>
                <a:endParaRPr lang="en-CA" sz="2000" dirty="0" smtClean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Write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∆</m:t>
                    </m:r>
                    <m:sSup>
                      <m:sSupPr>
                        <m:ctrlPr>
                          <a:rPr lang="en-CA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 smtClean="0"/>
                  <a:t> </a:t>
                </a:r>
                <a:r>
                  <a:rPr lang="en-CA" sz="2000" dirty="0"/>
                  <a:t>as a sum of contributions from each </a:t>
                </a:r>
                <a:r>
                  <a:rPr lang="en-CA" sz="2000" dirty="0" err="1" smtClean="0"/>
                  <a:t>obs</a:t>
                </a:r>
                <a:r>
                  <a:rPr lang="en-CA" sz="2000" dirty="0" smtClean="0"/>
                  <a:t>:</a:t>
                </a: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 </a:t>
                </a:r>
                <a14:m>
                  <m:oMath xmlns:m="http://schemas.openxmlformats.org/officeDocument/2006/math">
                    <m:r>
                      <a:rPr lang="en-CA" sz="2000" i="1" smtClean="0">
                        <a:solidFill>
                          <a:srgbClr val="003399"/>
                        </a:solidFill>
                        <a:latin typeface="Cambria Math"/>
                      </a:rPr>
                      <m:t>∆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sz="2000" i="1">
                        <a:solidFill>
                          <a:srgbClr val="003399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sz="2000" b="1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𝐲</m:t>
                                </m:r>
                              </m:e>
                              <m:sup>
                                <m: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000" i="1">
                                        <a:solidFill>
                                          <a:srgbClr val="003399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000" b="1" i="1">
                                        <a:solidFill>
                                          <a:srgbClr val="003399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CA" sz="2000" i="1">
                                        <a:solidFill>
                                          <a:srgbClr val="003399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CA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CA" sz="2000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CA" sz="2000" b="1" i="1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𝐲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n-CA" sz="200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</m:oMath>
                </a14:m>
                <a:endParaRPr lang="en-CA" sz="2000" dirty="0"/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Where:</a:t>
                </a: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𝐇</m:t>
                      </m:r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</m:acc>
                    </m:oMath>
                  </m:oMathPara>
                </a14:m>
                <a:endParaRPr lang="en-CA" sz="2000" b="1" i="1" dirty="0" smtClean="0">
                  <a:solidFill>
                    <a:srgbClr val="003399"/>
                  </a:solidFill>
                  <a:latin typeface="Cambria Math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</m:acc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/2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𝜹</m:t>
                          </m:r>
                          <m:sSub>
                            <m:sSub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sz="2000" b="1" i="1" dirty="0" smtClean="0">
                  <a:solidFill>
                    <a:srgbClr val="003399"/>
                  </a:solidFill>
                  <a:latin typeface="Cambria Math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𝜹</m:t>
                          </m:r>
                          <m:sSub>
                            <m:sSub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𝐂</m:t>
                      </m:r>
                      <m:d>
                        <m:d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𝑓𝑎</m:t>
                              </m:r>
                            </m:sup>
                          </m:sSubSup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𝑓𝑏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3399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r>
                  <a:rPr lang="en-CA" sz="20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1" i="0" smtClean="0">
                            <a:latin typeface="Cambria Math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CA" sz="2000" dirty="0" smtClean="0"/>
                  <a:t> is obtained by minimizing the cost function (very similar to </a:t>
                </a:r>
                <a:r>
                  <a:rPr lang="en-CA" sz="2000" dirty="0" err="1" smtClean="0"/>
                  <a:t>EnVar</a:t>
                </a:r>
                <a:r>
                  <a:rPr lang="en-CA" sz="2000" dirty="0" smtClean="0"/>
                  <a:t>):</a:t>
                </a:r>
                <a:endParaRPr lang="en-CA" sz="2000" dirty="0"/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0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e>
                          </m:acc>
                        </m:e>
                      </m:d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e>
                          </m:acc>
                          <m:r>
                            <a:rPr lang="en-CA" sz="2000" b="1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 i="0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  <m:r>
                            <a:rPr lang="en-CA" sz="2000" b="1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</m:acc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20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</m:acc>
                      <m:r>
                        <a:rPr lang="en-CA" sz="2000" b="1" i="1">
                          <a:solidFill>
                            <a:srgbClr val="003399"/>
                          </a:solidFill>
                          <a:latin typeface="Cambria Math"/>
                        </a:rPr>
                        <m:t>)</m:t>
                      </m:r>
                      <m:r>
                        <a:rPr lang="en-CA" sz="2000" i="1">
                          <a:solidFill>
                            <a:srgbClr val="003399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𝐇</m:t>
                              </m:r>
                              <m:sSubSup>
                                <m:sSubSupPr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CA" sz="2000" b="1" i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b="1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1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𝐇</m:t>
                          </m:r>
                          <m:sSubSup>
                            <m:sSubSupPr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CA" sz="20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en-CA" sz="2000" b="1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2000" b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3399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None/>
                </a:pPr>
                <a:endParaRPr lang="en-CA" altLang="en-US" sz="2000" dirty="0" smtClean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4144" y="1109754"/>
                <a:ext cx="8388424" cy="5040560"/>
              </a:xfrm>
              <a:blipFill rotWithShape="1">
                <a:blip r:embed="rId2"/>
                <a:stretch>
                  <a:fillRect l="-727" t="-1088" r="-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40152" y="4604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CA" dirty="0" smtClean="0">
                <a:solidFill>
                  <a:srgbClr val="000000"/>
                </a:solidFill>
              </a:rPr>
              <a:t>sensitivity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forecast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41833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CA" dirty="0" smtClean="0">
                <a:solidFill>
                  <a:srgbClr val="000000"/>
                </a:solidFill>
              </a:rPr>
              <a:t>sensitivity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control vector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7787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CA" dirty="0" smtClean="0">
                <a:solidFill>
                  <a:srgbClr val="000000"/>
                </a:solidFill>
              </a:rPr>
              <a:t>sensitivity </a:t>
            </a:r>
            <a:r>
              <a:rPr lang="en-CA" dirty="0" err="1" smtClean="0">
                <a:solidFill>
                  <a:srgbClr val="000000"/>
                </a:solidFill>
              </a:rPr>
              <a:t>wrt</a:t>
            </a:r>
            <a:r>
              <a:rPr lang="en-CA" dirty="0" smtClean="0">
                <a:solidFill>
                  <a:srgbClr val="000000"/>
                </a:solidFill>
              </a:rPr>
              <a:t> observations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820472" y="1181762"/>
            <a:ext cx="3235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44209" y="2823024"/>
                <a:ext cx="2664296" cy="990399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 smtClean="0">
                    <a:solidFill>
                      <a:srgbClr val="000000"/>
                    </a:solidFill>
                  </a:rPr>
                  <a:t>Based on extended ensemble at forecast time, replaces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ker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CA" b="1" i="1" kern="0">
                            <a:solidFill>
                              <a:srgbClr val="003399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CA" i="1" kern="0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CA" i="1" ker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CA" i="1" kern="0">
                            <a:solidFill>
                              <a:srgbClr val="003399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  <m:r>
                      <a:rPr lang="en-CA" b="1" kern="0" smtClean="0">
                        <a:solidFill>
                          <a:srgbClr val="003399"/>
                        </a:solidFill>
                        <a:latin typeface="Cambria Math"/>
                      </a:rPr>
                      <m:t>𝐌</m:t>
                    </m:r>
                    <m:r>
                      <a:rPr lang="en-CA" i="1" kern="0" baseline="30000" smtClean="0">
                        <a:solidFill>
                          <a:srgbClr val="003399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CA" sz="1600" i="1" baseline="30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9" y="2823024"/>
                <a:ext cx="2664296" cy="990399"/>
              </a:xfrm>
              <a:prstGeom prst="rect">
                <a:avLst/>
              </a:prstGeom>
              <a:blipFill rotWithShape="1">
                <a:blip r:embed="rId3"/>
                <a:stretch>
                  <a:fillRect t="-2424" b="-6061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1"/>
            <a:endCxn id="10" idx="7"/>
          </p:cNvCxnSpPr>
          <p:nvPr/>
        </p:nvCxnSpPr>
        <p:spPr bwMode="auto">
          <a:xfrm flipH="1">
            <a:off x="5197356" y="3318224"/>
            <a:ext cx="1246853" cy="8190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4644192" y="4070380"/>
            <a:ext cx="648072" cy="457056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Conclusions from previous study </a:t>
            </a:r>
            <a:br>
              <a:rPr lang="en-US" altLang="en-US" sz="2800" dirty="0" smtClean="0"/>
            </a:br>
            <a:r>
              <a:rPr lang="en-US" altLang="en-US" sz="2000" dirty="0" smtClean="0">
                <a:solidFill>
                  <a:schemeClr val="tx1"/>
                </a:solidFill>
              </a:rPr>
              <a:t>(Buehner et al. 2018, MWR)</a:t>
            </a:r>
            <a:endParaRPr lang="en-CA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584" y="1439814"/>
            <a:ext cx="8346384" cy="501352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Results with Hybrid-FSOI approach adapted for use with EnVar are promising and qualitatively similar to results using </a:t>
            </a:r>
            <a:r>
              <a:rPr lang="en-US" altLang="en-US" sz="2000" b="1" dirty="0" smtClean="0"/>
              <a:t>adjoint model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Introducing a simple flow-following covariance localization increases apparent impact and improves similarity with adjoint model results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Significant differences remain for some </a:t>
            </a:r>
            <a:r>
              <a:rPr lang="en-US" altLang="en-US" sz="2000" dirty="0" err="1" smtClean="0"/>
              <a:t>obs</a:t>
            </a:r>
            <a:r>
              <a:rPr lang="en-US" altLang="en-US" sz="2000" dirty="0" smtClean="0"/>
              <a:t> types (e.g. in-situ </a:t>
            </a:r>
            <a:r>
              <a:rPr lang="en-US" altLang="en-US" sz="2000" dirty="0" err="1" smtClean="0"/>
              <a:t>sfc</a:t>
            </a:r>
            <a:r>
              <a:rPr lang="en-US" altLang="en-US" sz="2000" dirty="0" smtClean="0"/>
              <a:t>):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en-US" dirty="0" smtClean="0"/>
              <a:t>At least partially due to vertical ensemble localization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en-US" dirty="0" smtClean="0"/>
              <a:t>Due to nonlinear ensemble vs. linear </a:t>
            </a:r>
            <a:r>
              <a:rPr lang="en-US" altLang="en-US" dirty="0" err="1" smtClean="0"/>
              <a:t>adjoint</a:t>
            </a:r>
            <a:r>
              <a:rPr lang="en-US" altLang="en-US" dirty="0" smtClean="0"/>
              <a:t> propagation: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en-US" sz="2000" dirty="0" smtClean="0"/>
              <a:t>incomplete </a:t>
            </a:r>
            <a:r>
              <a:rPr lang="en-US" altLang="en-US" sz="2000" dirty="0"/>
              <a:t>simplified physics and no surface </a:t>
            </a:r>
            <a:r>
              <a:rPr lang="en-US" altLang="en-US" sz="2000" dirty="0" smtClean="0"/>
              <a:t>sensitivities in </a:t>
            </a:r>
            <a:r>
              <a:rPr lang="en-US" altLang="en-US" sz="2000" dirty="0" err="1" smtClean="0"/>
              <a:t>adjoint</a:t>
            </a:r>
            <a:r>
              <a:rPr lang="en-US" altLang="en-US" sz="2000" dirty="0" smtClean="0"/>
              <a:t> model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en-US" sz="2000" dirty="0" smtClean="0"/>
              <a:t>use of multi-physics approach and independently evolving surface fields in ensemble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/>
              <a:t>Current approach (formally) limited to EnVar with 100% ensemble </a:t>
            </a:r>
            <a:r>
              <a:rPr lang="en-US" altLang="en-US" sz="2000" b="1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104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368"/>
            <a:ext cx="7956376" cy="4046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4725144"/>
            <a:ext cx="899592" cy="2132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5661248"/>
            <a:ext cx="8991600" cy="1196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5157192"/>
            <a:ext cx="8712968" cy="1656184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1800" dirty="0" smtClean="0"/>
              <a:t>Overall</a:t>
            </a:r>
            <a:r>
              <a:rPr lang="en-CA" sz="1800" dirty="0"/>
              <a:t>, similar results between using ensemble or </a:t>
            </a:r>
            <a:r>
              <a:rPr lang="en-CA" sz="1800" dirty="0" err="1"/>
              <a:t>adjoint</a:t>
            </a:r>
            <a:r>
              <a:rPr lang="en-CA" sz="1800" dirty="0"/>
              <a:t> model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1800" dirty="0"/>
              <a:t>Advection always increases apparent </a:t>
            </a:r>
            <a:r>
              <a:rPr lang="en-CA" sz="1800" dirty="0" smtClean="0"/>
              <a:t>impact, especially for </a:t>
            </a:r>
            <a:r>
              <a:rPr lang="en-CA" sz="1800" dirty="0" smtClean="0">
                <a:sym typeface="Wingdings" panose="05000000000000000000" pitchFamily="2" charset="2"/>
              </a:rPr>
              <a:t>Aircraft</a:t>
            </a:r>
            <a:r>
              <a:rPr lang="en-CA" sz="1800" dirty="0">
                <a:sym typeface="Wingdings" panose="05000000000000000000" pitchFamily="2" charset="2"/>
              </a:rPr>
              <a:t>, </a:t>
            </a:r>
            <a:r>
              <a:rPr lang="en-CA" sz="1800" dirty="0" err="1">
                <a:sym typeface="Wingdings" panose="05000000000000000000" pitchFamily="2" charset="2"/>
              </a:rPr>
              <a:t>Raob</a:t>
            </a:r>
            <a:r>
              <a:rPr lang="en-CA" sz="1800" dirty="0">
                <a:sym typeface="Wingdings" panose="05000000000000000000" pitchFamily="2" charset="2"/>
              </a:rPr>
              <a:t>, </a:t>
            </a:r>
            <a:r>
              <a:rPr lang="en-CA" sz="1800" dirty="0" smtClean="0">
                <a:sym typeface="Wingdings" panose="05000000000000000000" pitchFamily="2" charset="2"/>
              </a:rPr>
              <a:t>AMSU-A, AMV</a:t>
            </a:r>
            <a:endParaRPr lang="en-CA" sz="18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1800" dirty="0" smtClean="0">
                <a:sym typeface="Wingdings" panose="05000000000000000000" pitchFamily="2" charset="2"/>
              </a:rPr>
              <a:t>In-situ surface </a:t>
            </a:r>
            <a:r>
              <a:rPr lang="en-CA" sz="1800" dirty="0" err="1" smtClean="0">
                <a:sym typeface="Wingdings" panose="05000000000000000000" pitchFamily="2" charset="2"/>
              </a:rPr>
              <a:t>obs</a:t>
            </a:r>
            <a:r>
              <a:rPr lang="en-CA" sz="1800" dirty="0" smtClean="0">
                <a:sym typeface="Wingdings" panose="05000000000000000000" pitchFamily="2" charset="2"/>
              </a:rPr>
              <a:t> have larger apparent impact when using ensemble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1800" dirty="0">
                <a:sym typeface="Wingdings" panose="05000000000000000000" pitchFamily="2" charset="2"/>
              </a:rPr>
              <a:t>R</a:t>
            </a:r>
            <a:r>
              <a:rPr lang="en-CA" sz="1800" dirty="0" smtClean="0">
                <a:sym typeface="Wingdings" panose="05000000000000000000" pitchFamily="2" charset="2"/>
              </a:rPr>
              <a:t>adiances, </a:t>
            </a:r>
            <a:r>
              <a:rPr lang="en-CA" sz="1800" dirty="0" err="1" smtClean="0">
                <a:sym typeface="Wingdings" panose="05000000000000000000" pitchFamily="2" charset="2"/>
              </a:rPr>
              <a:t>Raob</a:t>
            </a:r>
            <a:r>
              <a:rPr lang="en-CA" sz="1800" dirty="0" smtClean="0">
                <a:sym typeface="Wingdings" panose="05000000000000000000" pitchFamily="2" charset="2"/>
              </a:rPr>
              <a:t> and GPS-RO have lower impact with ensemble than adjoint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Results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Average impact per analysis </a:t>
            </a:r>
            <a:r>
              <a:rPr lang="en-CA" altLang="en-US" sz="2400" dirty="0" smtClean="0">
                <a:solidFill>
                  <a:schemeClr val="tx1"/>
                </a:solidFill>
              </a:rPr>
              <a:t>on 0Z+6Z </a:t>
            </a:r>
            <a:r>
              <a:rPr lang="en-CA" altLang="en-US" sz="2400" u="sng" dirty="0" smtClean="0">
                <a:solidFill>
                  <a:schemeClr val="tx1"/>
                </a:solidFill>
              </a:rPr>
              <a:t>24h forecasts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1091454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0000"/>
                </a:solidFill>
              </a:rPr>
              <a:t>Ordered by Adjoint-FSOI</a:t>
            </a:r>
            <a:endParaRPr lang="en-CA" sz="16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763688" y="1163462"/>
            <a:ext cx="0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403648" y="1163462"/>
            <a:ext cx="3600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820472" y="64643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840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0BD7FC4-23B6-48BE-A409-E8ED332A9653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3f98e56d-1113-4a65-a9e4-9f7ab45ff7e1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1875</Words>
  <Application>Microsoft Office PowerPoint</Application>
  <PresentationFormat>On-screen Show (4:3)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Symbol</vt:lpstr>
      <vt:lpstr>Cambria Math</vt:lpstr>
      <vt:lpstr>Wingdings</vt:lpstr>
      <vt:lpstr>1_Default Design</vt:lpstr>
      <vt:lpstr>4_Default Design</vt:lpstr>
      <vt:lpstr>Using ensembles to estimate the forecast impact of observations within the Canadian 4D-EnVar</vt:lpstr>
      <vt:lpstr>FSOI adapted for EnVar: Motivation</vt:lpstr>
      <vt:lpstr>ECCC's operational NWP systems</vt:lpstr>
      <vt:lpstr>Basic idea of  FSOI</vt:lpstr>
      <vt:lpstr>FSOI general approach</vt:lpstr>
      <vt:lpstr>New FSOI approach (Idea from A. Lorenc working paper) Forecast step uses ensemble, DA step like variational approach</vt:lpstr>
      <vt:lpstr>Formulation (Idea from A. Lorenc working paper)</vt:lpstr>
      <vt:lpstr>Conclusions from previous study  (Buehner et al. 2018, MWR)</vt:lpstr>
      <vt:lpstr>Results Average impact per analysis on 0Z+6Z 24h forecasts</vt:lpstr>
      <vt:lpstr>Similarity with EFSOI approach (Ota et al. 2013)</vt:lpstr>
      <vt:lpstr>Comparison of impacts from HFSOI and  EFSOI</vt:lpstr>
      <vt:lpstr>Results Number of assimilated observations</vt:lpstr>
      <vt:lpstr>Results Averaged total impact per day for 24h forecasts</vt:lpstr>
      <vt:lpstr>Results Average impact per analysis for 24h forecasts</vt:lpstr>
      <vt:lpstr>Results: 24h forecasts Average impact of In situ surface observations</vt:lpstr>
      <vt:lpstr>Results: 24h forecasts Vertical distribution: Impact of Raob and AMSU-A</vt:lpstr>
      <vt:lpstr>Conclusions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Mark Buehner</cp:lastModifiedBy>
  <cp:revision>387</cp:revision>
  <dcterms:created xsi:type="dcterms:W3CDTF">2006-02-27T19:58:49Z</dcterms:created>
  <dcterms:modified xsi:type="dcterms:W3CDTF">2018-05-08T21:53:56Z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