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1" r:id="rId3"/>
    <p:sldId id="300" r:id="rId4"/>
    <p:sldId id="358" r:id="rId5"/>
    <p:sldId id="362" r:id="rId6"/>
    <p:sldId id="364" r:id="rId7"/>
    <p:sldId id="366" r:id="rId8"/>
    <p:sldId id="367" r:id="rId9"/>
    <p:sldId id="368" r:id="rId10"/>
    <p:sldId id="369" r:id="rId11"/>
    <p:sldId id="370" r:id="rId12"/>
    <p:sldId id="257" r:id="rId13"/>
    <p:sldId id="295" r:id="rId14"/>
    <p:sldId id="321" r:id="rId15"/>
    <p:sldId id="316" r:id="rId16"/>
    <p:sldId id="296" r:id="rId17"/>
    <p:sldId id="297" r:id="rId18"/>
    <p:sldId id="373" r:id="rId19"/>
    <p:sldId id="371" r:id="rId20"/>
    <p:sldId id="378" r:id="rId21"/>
    <p:sldId id="374" r:id="rId22"/>
    <p:sldId id="377" r:id="rId23"/>
    <p:sldId id="375" r:id="rId24"/>
    <p:sldId id="376" r:id="rId25"/>
    <p:sldId id="313" r:id="rId26"/>
    <p:sldId id="379" r:id="rId27"/>
    <p:sldId id="351" r:id="rId28"/>
    <p:sldId id="350" r:id="rId29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n,Jean-Francois [CMC]" initials="C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BD"/>
    <a:srgbClr val="0000CC"/>
    <a:srgbClr val="004F8C"/>
    <a:srgbClr val="DF6421"/>
    <a:srgbClr val="001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472" autoAdjust="0"/>
    <p:restoredTop sz="94660" autoAdjust="0"/>
  </p:normalViewPr>
  <p:slideViewPr>
    <p:cSldViewPr snapToGrid="0" snapToObjects="1">
      <p:cViewPr>
        <p:scale>
          <a:sx n="78" d="100"/>
          <a:sy n="78" d="100"/>
        </p:scale>
        <p:origin x="-25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6C6C2-B2C1-475D-A125-72FB89C7FDD8}" type="datetime1">
              <a:rPr lang="fr-FR"/>
              <a:pPr/>
              <a:t>08/05/2018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D3F1DB-5DFC-4D56-8218-55F532EE6F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8698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24DE9-5B11-4FD7-B687-8ECDDD1F74AC}" type="datetime1">
              <a:rPr lang="fr-FR"/>
              <a:pPr/>
              <a:t>08/05/2018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Titre de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7F8907-DFBC-4380-B3A1-C554AA4493D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931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ce réservé du titre 1"/>
          <p:cNvSpPr>
            <a:spLocks noGrp="1"/>
          </p:cNvSpPr>
          <p:nvPr>
            <p:ph type="ctrTitle"/>
          </p:nvPr>
        </p:nvSpPr>
        <p:spPr>
          <a:xfrm>
            <a:off x="1014413" y="2835275"/>
            <a:ext cx="6672262" cy="1470025"/>
          </a:xfrm>
        </p:spPr>
        <p:txBody>
          <a:bodyPr/>
          <a:lstStyle>
            <a:lvl1pPr>
              <a:defRPr sz="36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1229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14413" y="4552950"/>
            <a:ext cx="6634162" cy="942975"/>
          </a:xfrm>
        </p:spPr>
        <p:txBody>
          <a:bodyPr/>
          <a:lstStyle>
            <a:lvl1pPr marL="0" indent="0">
              <a:buFont typeface="Arial" charset="0"/>
              <a:buNone/>
              <a:defRPr sz="1600" smtClean="0">
                <a:solidFill>
                  <a:srgbClr val="008FBD"/>
                </a:solidFill>
                <a:latin typeface="Arial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12295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17500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>
            <a:off x="1014413" y="418147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2" y="581118"/>
            <a:ext cx="5757789" cy="69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Description : MFBLEU-R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5953125"/>
            <a:ext cx="539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H="1">
            <a:off x="985838" y="949325"/>
            <a:ext cx="6129337" cy="0"/>
          </a:xfrm>
          <a:prstGeom prst="line">
            <a:avLst/>
          </a:prstGeom>
          <a:ln w="12700" cmpd="sng">
            <a:solidFill>
              <a:srgbClr val="008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3600" y="326308"/>
            <a:ext cx="7813468" cy="687895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DF642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633413" y="1878535"/>
            <a:ext cx="7813675" cy="3959225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DF6421"/>
              </a:buClr>
              <a:buSzTx/>
              <a:buFont typeface="Arial"/>
              <a:buChar char="•"/>
              <a:tabLst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633413" y="1032427"/>
            <a:ext cx="6219825" cy="5032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7" y="5993133"/>
            <a:ext cx="4427301" cy="53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68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2488" y="157163"/>
            <a:ext cx="55768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512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52488" y="1262063"/>
            <a:ext cx="7646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8FBD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8FBD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8FB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917701" y="2350917"/>
            <a:ext cx="7389720" cy="2116015"/>
          </a:xfrm>
        </p:spPr>
        <p:txBody>
          <a:bodyPr/>
          <a:lstStyle/>
          <a:p>
            <a:r>
              <a:rPr lang="en-CA" sz="2800" dirty="0"/>
              <a:t>Improving Background-Error </a:t>
            </a:r>
            <a:r>
              <a:rPr lang="en-CA" sz="2800" dirty="0" err="1"/>
              <a:t>Covariances</a:t>
            </a:r>
            <a:r>
              <a:rPr lang="en-CA" sz="2800" dirty="0"/>
              <a:t> in a </a:t>
            </a:r>
            <a:r>
              <a:rPr lang="en-CA" sz="2800" dirty="0" smtClean="0"/>
              <a:t>3DEnVar </a:t>
            </a:r>
            <a:r>
              <a:rPr lang="en-CA" sz="2800" dirty="0"/>
              <a:t>Data Assimilation System for Convective Scale </a:t>
            </a:r>
            <a:r>
              <a:rPr lang="en-CA" sz="2800" dirty="0" smtClean="0"/>
              <a:t>NWP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b="0" dirty="0"/>
          </a:p>
        </p:txBody>
      </p:sp>
      <p:sp>
        <p:nvSpPr>
          <p:cNvPr id="13315" name="Rectangle 3"/>
          <p:cNvSpPr>
            <a:spLocks noGrp="1"/>
          </p:cNvSpPr>
          <p:nvPr>
            <p:ph type="subTitle" idx="1"/>
          </p:nvPr>
        </p:nvSpPr>
        <p:spPr>
          <a:xfrm>
            <a:off x="917133" y="4514038"/>
            <a:ext cx="7662662" cy="942975"/>
          </a:xfrm>
        </p:spPr>
        <p:txBody>
          <a:bodyPr/>
          <a:lstStyle/>
          <a:p>
            <a:pPr lvl="0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Jean-François Caron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Yann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Michel</a:t>
            </a:r>
            <a:r>
              <a:rPr lang="en-US" sz="22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Thibaut </a:t>
            </a:r>
            <a:r>
              <a:rPr 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Montmerle</a:t>
            </a:r>
            <a:r>
              <a:rPr lang="en-US" sz="2200" baseline="30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Étienne </a:t>
            </a:r>
            <a:r>
              <a:rPr 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Arbogast</a:t>
            </a:r>
            <a:r>
              <a:rPr lang="en-US" sz="2200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 3"/>
          <p:cNvSpPr txBox="1">
            <a:spLocks noGrp="1"/>
          </p:cNvSpPr>
          <p:nvPr/>
        </p:nvSpPr>
        <p:spPr>
          <a:xfrm>
            <a:off x="1040670" y="5269571"/>
            <a:ext cx="7610442" cy="97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0">
              <a:buSzPct val="45000"/>
              <a:buFont typeface="StarSymbol"/>
              <a:buChar char="●"/>
              <a:tabLst/>
              <a:defRPr lang="fr-FR" sz="3200" b="1" i="0" u="none" strike="noStrike" kern="1200" cap="none">
                <a:ln>
                  <a:noFill/>
                </a:ln>
                <a:solidFill>
                  <a:srgbClr val="008FBD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lvl="0">
              <a:buNone/>
            </a:pPr>
            <a:r>
              <a:rPr lang="en-US" sz="1400" b="0" baseline="30000" dirty="0" err="1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400" b="0" dirty="0" err="1" smtClean="0">
                <a:solidFill>
                  <a:schemeClr val="tx1"/>
                </a:solidFill>
                <a:latin typeface="+mn-lt"/>
              </a:rPr>
              <a:t>ECCC</a:t>
            </a:r>
            <a:endParaRPr lang="en-US" sz="1400" b="0" dirty="0" smtClean="0">
              <a:solidFill>
                <a:schemeClr val="tx1"/>
              </a:solidFill>
              <a:latin typeface="+mn-lt"/>
            </a:endParaRPr>
          </a:p>
          <a:p>
            <a:pPr lvl="0">
              <a:buNone/>
            </a:pPr>
            <a:r>
              <a:rPr lang="en-US" sz="1400" b="0" baseline="3000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CNRM/</a:t>
            </a:r>
            <a:r>
              <a:rPr lang="en-US" sz="1400" b="0" dirty="0" err="1" smtClean="0">
                <a:solidFill>
                  <a:schemeClr val="tx1"/>
                </a:solidFill>
                <a:latin typeface="+mn-lt"/>
              </a:rPr>
              <a:t>Météo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-France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51" y="1462320"/>
            <a:ext cx="5085243" cy="4794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10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Single-</a:t>
            </a:r>
            <a:r>
              <a:rPr lang="fr-FR" dirty="0" err="1">
                <a:latin typeface="Liberation Sans" pitchFamily="34" charset="0"/>
              </a:rPr>
              <a:t>obs</a:t>
            </a:r>
            <a:r>
              <a:rPr lang="fr-FR" dirty="0">
                <a:latin typeface="Liberation Sans" pitchFamily="34" charset="0"/>
              </a:rPr>
              <a:t>: </a:t>
            </a:r>
            <a:r>
              <a:rPr lang="fr-FR" dirty="0" smtClean="0">
                <a:latin typeface="Liberation Sans" pitchFamily="34" charset="0"/>
              </a:rPr>
              <a:t>Frontal </a:t>
            </a:r>
            <a:r>
              <a:rPr lang="fr-FR" dirty="0">
                <a:latin typeface="Liberation Sans" pitchFamily="34" charset="0"/>
              </a:rPr>
              <a:t>case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1196320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rgbClr val="008FBD"/>
                </a:solidFill>
              </a:rPr>
              <a:t>SDLwSL</a:t>
            </a:r>
            <a:r>
              <a:rPr lang="en-CA" sz="2400" dirty="0" smtClean="0">
                <a:solidFill>
                  <a:srgbClr val="008FBD"/>
                </a:solidFill>
              </a:rPr>
              <a:t> </a:t>
            </a:r>
            <a:r>
              <a:rPr lang="en-CA" sz="2400" dirty="0" smtClean="0">
                <a:solidFill>
                  <a:srgbClr val="008FBD"/>
                </a:solidFill>
              </a:rPr>
              <a:t>250/250/250km</a:t>
            </a:r>
            <a:endParaRPr lang="en-CA" sz="2400" dirty="0">
              <a:solidFill>
                <a:srgbClr val="008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51" y="1462320"/>
            <a:ext cx="5085243" cy="4794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11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Single-</a:t>
            </a:r>
            <a:r>
              <a:rPr lang="fr-FR" dirty="0" err="1">
                <a:latin typeface="Liberation Sans" pitchFamily="34" charset="0"/>
              </a:rPr>
              <a:t>obs</a:t>
            </a:r>
            <a:r>
              <a:rPr lang="fr-FR" dirty="0">
                <a:latin typeface="Liberation Sans" pitchFamily="34" charset="0"/>
              </a:rPr>
              <a:t>: </a:t>
            </a:r>
            <a:r>
              <a:rPr lang="fr-FR" dirty="0" smtClean="0">
                <a:latin typeface="Liberation Sans" pitchFamily="34" charset="0"/>
              </a:rPr>
              <a:t>Frontal </a:t>
            </a:r>
            <a:r>
              <a:rPr lang="fr-FR" dirty="0">
                <a:latin typeface="Liberation Sans" pitchFamily="34" charset="0"/>
              </a:rPr>
              <a:t>case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1196320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rgbClr val="008FBD"/>
                </a:solidFill>
              </a:rPr>
              <a:t>SDLwSL</a:t>
            </a:r>
            <a:r>
              <a:rPr lang="en-CA" sz="2400" dirty="0" smtClean="0">
                <a:solidFill>
                  <a:srgbClr val="008FBD"/>
                </a:solidFill>
              </a:rPr>
              <a:t> </a:t>
            </a:r>
            <a:r>
              <a:rPr lang="en-CA" sz="2400" dirty="0" smtClean="0">
                <a:solidFill>
                  <a:srgbClr val="008FBD"/>
                </a:solidFill>
              </a:rPr>
              <a:t>080/250/500km</a:t>
            </a:r>
            <a:endParaRPr lang="en-CA" sz="2400" dirty="0">
              <a:solidFill>
                <a:srgbClr val="008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143648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fr-FR" dirty="0" err="1" smtClean="0">
                <a:latin typeface="Liberation Sans" pitchFamily="34" charset="0"/>
              </a:rPr>
              <a:t>Performed</a:t>
            </a:r>
            <a:r>
              <a:rPr lang="fr-FR" dirty="0" smtClean="0">
                <a:latin typeface="Liberation Sans" pitchFamily="34" charset="0"/>
              </a:rPr>
              <a:t> DA and </a:t>
            </a:r>
            <a:r>
              <a:rPr lang="fr-FR" dirty="0" err="1">
                <a:latin typeface="Liberation Sans" pitchFamily="34" charset="0"/>
              </a:rPr>
              <a:t>f</a:t>
            </a:r>
            <a:r>
              <a:rPr lang="fr-FR" dirty="0" err="1" smtClean="0">
                <a:latin typeface="Liberation Sans" pitchFamily="34" charset="0"/>
              </a:rPr>
              <a:t>orecast</a:t>
            </a:r>
            <a:r>
              <a:rPr lang="fr-FR" dirty="0" smtClean="0">
                <a:latin typeface="Liberation Sans" pitchFamily="34" charset="0"/>
              </a:rPr>
              <a:t> cycles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550" y="1556791"/>
            <a:ext cx="7848921" cy="30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CA" sz="1800" b="0" dirty="0" smtClean="0"/>
              <a:t>2 weeks trialling (</a:t>
            </a:r>
            <a:r>
              <a:rPr lang="en-CA" sz="1800" dirty="0" smtClean="0"/>
              <a:t>February</a:t>
            </a:r>
            <a:r>
              <a:rPr lang="en-CA" sz="1800" b="0" dirty="0" smtClean="0"/>
              <a:t> 2016) were used testing many horizontal localization length scale for both SDL and ‘one-size-fits-all’ approaches.</a:t>
            </a:r>
          </a:p>
          <a:p>
            <a:pPr eaLnBrk="1" hangingPunct="1">
              <a:defRPr/>
            </a:pPr>
            <a:endParaRPr lang="en-CA" sz="1800" b="0" dirty="0" smtClean="0"/>
          </a:p>
          <a:p>
            <a:pPr eaLnBrk="1" hangingPunct="1">
              <a:defRPr/>
            </a:pPr>
            <a:r>
              <a:rPr lang="en-CA" sz="1800" dirty="0" smtClean="0"/>
              <a:t>Extension to 1 month for both the control experiment and the best performing SDL configurations</a:t>
            </a:r>
          </a:p>
          <a:p>
            <a:pPr eaLnBrk="1" hangingPunct="1">
              <a:defRPr/>
            </a:pPr>
            <a:endParaRPr lang="en-CA" sz="1800" dirty="0" smtClean="0"/>
          </a:p>
          <a:p>
            <a:pPr eaLnBrk="1" hangingPunct="1">
              <a:defRPr/>
            </a:pPr>
            <a:r>
              <a:rPr lang="en-CA" sz="1800" dirty="0" smtClean="0"/>
              <a:t>The same horizontal-scale decomposition (3 wavebands) was used in all the SDL experiments.</a:t>
            </a:r>
          </a:p>
          <a:p>
            <a:pPr eaLnBrk="1" hangingPunct="1">
              <a:defRPr/>
            </a:pPr>
            <a:endParaRPr lang="en-CA" sz="1800" dirty="0" smtClean="0"/>
          </a:p>
          <a:p>
            <a:pPr eaLnBrk="1" hangingPunct="1">
              <a:defRPr/>
            </a:pPr>
            <a:r>
              <a:rPr lang="en-CA" sz="1800" b="0" dirty="0" smtClean="0"/>
              <a:t>30-hour forecasts issued from 00, 06, 12 and18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Verification </a:t>
            </a:r>
            <a:r>
              <a:rPr lang="en-US" dirty="0">
                <a:latin typeface="Liberation Sans" pitchFamily="34" charset="0"/>
              </a:rPr>
              <a:t>against aircraft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SDL 075/150/300km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268452"/>
            <a:ext cx="3348990" cy="2594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7" y="3996793"/>
            <a:ext cx="3348990" cy="2594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3996793"/>
            <a:ext cx="3348990" cy="25946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2 </a:t>
            </a:r>
            <a:r>
              <a:rPr lang="fr-CA" dirty="0" err="1" smtClean="0">
                <a:solidFill>
                  <a:srgbClr val="C00000"/>
                </a:solidFill>
              </a:rPr>
              <a:t>week</a:t>
            </a:r>
            <a:r>
              <a:rPr lang="fr-CA" dirty="0" err="1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SDL 075/150/300km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268452"/>
            <a:ext cx="3348990" cy="2594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7" y="3996793"/>
            <a:ext cx="3348990" cy="2594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3996793"/>
            <a:ext cx="3348990" cy="2594610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Verification </a:t>
            </a:r>
            <a:r>
              <a:rPr lang="en-US" dirty="0">
                <a:latin typeface="Liberation Sans" pitchFamily="34" charset="0"/>
              </a:rPr>
              <a:t>against </a:t>
            </a:r>
            <a:r>
              <a:rPr lang="en-US" dirty="0" smtClean="0">
                <a:latin typeface="Liberation Sans" pitchFamily="34" charset="0"/>
              </a:rPr>
              <a:t>aircraft </a:t>
            </a:r>
            <a:r>
              <a:rPr lang="fr-FR" sz="2400" b="0" dirty="0" smtClean="0">
                <a:solidFill>
                  <a:schemeClr val="accent2"/>
                </a:solidFill>
                <a:latin typeface="Liberation Sans" pitchFamily="34" charset="0"/>
              </a:rPr>
              <a:t>(+</a:t>
            </a:r>
            <a:r>
              <a:rPr lang="fr-CA" sz="2400" b="0" dirty="0">
                <a:solidFill>
                  <a:schemeClr val="accent2"/>
                </a:solidFill>
              </a:rPr>
              <a:t>1</a:t>
            </a:r>
            <a:r>
              <a:rPr lang="fr-CA" sz="2400" b="0" dirty="0" smtClean="0">
                <a:solidFill>
                  <a:schemeClr val="accent2"/>
                </a:solidFill>
              </a:rPr>
              <a:t> to +10h</a:t>
            </a:r>
            <a:r>
              <a:rPr lang="fr-CA" sz="2400" b="0" dirty="0">
                <a:solidFill>
                  <a:schemeClr val="accent2"/>
                </a:solidFill>
              </a:rPr>
              <a:t>, 1</a:t>
            </a:r>
            <a:r>
              <a:rPr lang="fr-CA" sz="2400" b="0" dirty="0" smtClean="0">
                <a:solidFill>
                  <a:schemeClr val="accent2"/>
                </a:solidFill>
              </a:rPr>
              <a:t>h)</a:t>
            </a:r>
            <a:endParaRPr lang="fr-FR" dirty="0" smtClean="0">
              <a:solidFill>
                <a:schemeClr val="accent2"/>
              </a:solidFill>
              <a:latin typeface="Liberation San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2 </a:t>
            </a:r>
            <a:r>
              <a:rPr lang="fr-CA" dirty="0" err="1" smtClean="0">
                <a:solidFill>
                  <a:srgbClr val="C00000"/>
                </a:solidFill>
              </a:rPr>
              <a:t>week</a:t>
            </a:r>
            <a:r>
              <a:rPr lang="fr-CA" dirty="0" err="1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300km 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268452"/>
            <a:ext cx="3348990" cy="2594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7" y="3996793"/>
            <a:ext cx="3348990" cy="2594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3996793"/>
            <a:ext cx="3348990" cy="2594610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Verification </a:t>
            </a:r>
            <a:r>
              <a:rPr lang="en-US" dirty="0">
                <a:latin typeface="Liberation Sans" pitchFamily="34" charset="0"/>
              </a:rPr>
              <a:t>against </a:t>
            </a:r>
            <a:r>
              <a:rPr lang="en-US" dirty="0" smtClean="0">
                <a:latin typeface="Liberation Sans" pitchFamily="34" charset="0"/>
              </a:rPr>
              <a:t>aircraft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2 </a:t>
            </a:r>
            <a:r>
              <a:rPr lang="fr-CA" dirty="0" err="1" smtClean="0">
                <a:solidFill>
                  <a:srgbClr val="C00000"/>
                </a:solidFill>
              </a:rPr>
              <a:t>week</a:t>
            </a:r>
            <a:r>
              <a:rPr lang="fr-CA" dirty="0" err="1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200km 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268452"/>
            <a:ext cx="3348990" cy="2594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7" y="3996793"/>
            <a:ext cx="3348990" cy="2594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3996793"/>
            <a:ext cx="3348990" cy="2594610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Verification </a:t>
            </a:r>
            <a:r>
              <a:rPr lang="en-US" dirty="0">
                <a:latin typeface="Liberation Sans" pitchFamily="34" charset="0"/>
              </a:rPr>
              <a:t>against </a:t>
            </a:r>
            <a:r>
              <a:rPr lang="en-US" dirty="0" smtClean="0">
                <a:latin typeface="Liberation Sans" pitchFamily="34" charset="0"/>
              </a:rPr>
              <a:t>aircraft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2 </a:t>
            </a:r>
            <a:r>
              <a:rPr lang="fr-CA" dirty="0" err="1" smtClean="0">
                <a:solidFill>
                  <a:srgbClr val="C00000"/>
                </a:solidFill>
              </a:rPr>
              <a:t>week</a:t>
            </a:r>
            <a:r>
              <a:rPr lang="fr-CA" dirty="0" err="1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150km 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04" y="1268452"/>
            <a:ext cx="3348990" cy="2594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7" y="3996793"/>
            <a:ext cx="3348990" cy="2594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6" y="3996793"/>
            <a:ext cx="3348990" cy="2594610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Verification </a:t>
            </a:r>
            <a:r>
              <a:rPr lang="en-US" dirty="0">
                <a:latin typeface="Liberation Sans" pitchFamily="34" charset="0"/>
              </a:rPr>
              <a:t>against </a:t>
            </a:r>
            <a:r>
              <a:rPr lang="en-US" dirty="0" smtClean="0">
                <a:latin typeface="Liberation Sans" pitchFamily="34" charset="0"/>
              </a:rPr>
              <a:t>aircraft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2 </a:t>
            </a:r>
            <a:r>
              <a:rPr lang="fr-CA" dirty="0" err="1" smtClean="0">
                <a:solidFill>
                  <a:srgbClr val="C00000"/>
                </a:solidFill>
              </a:rPr>
              <a:t>week</a:t>
            </a:r>
            <a:r>
              <a:rPr lang="fr-CA" dirty="0" err="1">
                <a:solidFill>
                  <a:srgbClr val="C00000"/>
                </a:solidFill>
              </a:rPr>
              <a:t>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9" y="1186757"/>
            <a:ext cx="5572125" cy="5577078"/>
          </a:xfrm>
          <a:prstGeom prst="rect">
            <a:avLst/>
          </a:prstGeom>
        </p:spPr>
      </p:pic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Full verification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530416"/>
            <a:ext cx="614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SDL 075/150/300km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en-US" dirty="0" smtClean="0">
                <a:latin typeface="Liberation Sans" pitchFamily="34" charset="0"/>
              </a:rPr>
              <a:t>Changes in NWP index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682587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Reference :  one-size-fits-all 250km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78226"/>
              </p:ext>
            </p:extLst>
          </p:nvPr>
        </p:nvGraphicFramePr>
        <p:xfrm>
          <a:off x="1195756" y="2381998"/>
          <a:ext cx="627184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614"/>
                <a:gridCol w="2090614"/>
                <a:gridCol w="20906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Configuration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Total NWP index change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Altitude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Surface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SDL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r>
                        <a:rPr lang="en-CA" baseline="0" dirty="0" smtClean="0"/>
                        <a:t>75/150/300 km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+0.27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+0.26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SDLwSL</a:t>
                      </a:r>
                      <a:r>
                        <a:rPr lang="en-CA" baseline="0" dirty="0" smtClean="0"/>
                        <a:t> 250/250/250 km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+0.36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+0.26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/>
                        <a:t>SDLwSL</a:t>
                      </a:r>
                      <a:endParaRPr lang="en-CA" b="1" dirty="0" smtClean="0"/>
                    </a:p>
                    <a:p>
                      <a:r>
                        <a:rPr lang="en-CA" b="1" dirty="0" smtClean="0"/>
                        <a:t>84/224/448 km</a:t>
                      </a:r>
                      <a:endParaRPr lang="fr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+0.46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+0.34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3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Liberation Sans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3939" y="3564728"/>
            <a:ext cx="7860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Météo</a:t>
            </a:r>
            <a:r>
              <a:rPr lang="en-US" dirty="0" smtClean="0"/>
              <a:t>-France is moving towards 4D Ensemble-</a:t>
            </a:r>
            <a:r>
              <a:rPr lang="en-US" dirty="0" err="1" smtClean="0"/>
              <a:t>Variational</a:t>
            </a:r>
            <a:r>
              <a:rPr lang="en-US" dirty="0" smtClean="0"/>
              <a:t> (</a:t>
            </a:r>
            <a:r>
              <a:rPr lang="en-US" dirty="0" err="1" smtClean="0"/>
              <a:t>EnVar</a:t>
            </a:r>
            <a:r>
              <a:rPr lang="en-US" dirty="0" smtClean="0"/>
              <a:t>) approaches for both ARPEGE (global) and AROME (local) data assimilation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(Some) Recent </a:t>
            </a:r>
            <a:r>
              <a:rPr lang="en-US" dirty="0" smtClean="0"/>
              <a:t>results suggest that blending homogeneous and isotropic </a:t>
            </a:r>
            <a:r>
              <a:rPr lang="en-US" b="1" dirty="0" smtClean="0"/>
              <a:t>B </a:t>
            </a:r>
            <a:r>
              <a:rPr lang="en-US" dirty="0" smtClean="0"/>
              <a:t>with an ensemble-derived</a:t>
            </a:r>
            <a:r>
              <a:rPr lang="en-US" b="1" dirty="0" smtClean="0"/>
              <a:t> B </a:t>
            </a:r>
            <a:r>
              <a:rPr lang="en-US" dirty="0" smtClean="0"/>
              <a:t>(</a:t>
            </a:r>
            <a:r>
              <a:rPr lang="en-US" b="1" dirty="0" smtClean="0"/>
              <a:t>B</a:t>
            </a:r>
            <a:r>
              <a:rPr lang="en-US" baseline="-25000" dirty="0" smtClean="0"/>
              <a:t>ens</a:t>
            </a:r>
            <a:r>
              <a:rPr lang="en-US" dirty="0" smtClean="0"/>
              <a:t>) brings no benefit in high resolution 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</a:t>
            </a:r>
            <a:r>
              <a:rPr lang="en-CA" dirty="0" smtClean="0"/>
              <a:t>ifferent </a:t>
            </a:r>
            <a:r>
              <a:rPr lang="en-CA" dirty="0"/>
              <a:t>approaches to improve </a:t>
            </a:r>
            <a:r>
              <a:rPr lang="en-US" b="1" dirty="0" smtClean="0"/>
              <a:t>B</a:t>
            </a:r>
            <a:r>
              <a:rPr lang="en-US" baseline="-25000" dirty="0" smtClean="0"/>
              <a:t>ens </a:t>
            </a:r>
            <a:r>
              <a:rPr lang="en-CA" dirty="0" smtClean="0"/>
              <a:t>were examined without </a:t>
            </a:r>
            <a:r>
              <a:rPr lang="en-CA" dirty="0"/>
              <a:t>modifying the ensemble of background generation </a:t>
            </a:r>
            <a:r>
              <a:rPr lang="en-CA" dirty="0" smtClean="0"/>
              <a:t>strategy.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68" y="1199857"/>
            <a:ext cx="32861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19432" y="2062941"/>
            <a:ext cx="1409396" cy="369332"/>
          </a:xfrm>
          <a:prstGeom prst="rect">
            <a:avLst/>
          </a:prstGeom>
          <a:solidFill>
            <a:srgbClr val="0000FF">
              <a:alpha val="4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AROME</a:t>
            </a:r>
            <a:endParaRPr lang="fr-CA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99992" y="1407665"/>
            <a:ext cx="2517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1.3 km</a:t>
            </a:r>
          </a:p>
          <a:p>
            <a:r>
              <a:rPr lang="fr-CA" b="1" dirty="0" smtClean="0">
                <a:solidFill>
                  <a:schemeClr val="bg1"/>
                </a:solidFill>
              </a:rPr>
              <a:t>3DVar</a:t>
            </a:r>
          </a:p>
          <a:p>
            <a:r>
              <a:rPr lang="fr-CA" b="1" dirty="0" err="1" smtClean="0">
                <a:solidFill>
                  <a:schemeClr val="bg1"/>
                </a:solidFill>
              </a:rPr>
              <a:t>Hourly</a:t>
            </a:r>
            <a:r>
              <a:rPr lang="fr-CA" b="1" dirty="0" smtClean="0">
                <a:solidFill>
                  <a:schemeClr val="bg1"/>
                </a:solidFill>
              </a:rPr>
              <a:t> </a:t>
            </a:r>
            <a:r>
              <a:rPr lang="fr-CA" b="1" dirty="0" err="1" smtClean="0">
                <a:solidFill>
                  <a:schemeClr val="bg1"/>
                </a:solidFill>
              </a:rPr>
              <a:t>cycling</a:t>
            </a:r>
            <a:endParaRPr lang="fr-CA" b="1" dirty="0" smtClean="0">
              <a:solidFill>
                <a:schemeClr val="bg1"/>
              </a:solidFill>
            </a:endParaRPr>
          </a:p>
          <a:p>
            <a:r>
              <a:rPr lang="fr-CA" b="1" dirty="0" smtClean="0">
                <a:solidFill>
                  <a:schemeClr val="bg1"/>
                </a:solidFill>
              </a:rPr>
              <a:t>06h </a:t>
            </a:r>
            <a:r>
              <a:rPr lang="fr-CA" b="1" dirty="0" err="1" smtClean="0">
                <a:solidFill>
                  <a:schemeClr val="bg1"/>
                </a:solidFill>
              </a:rPr>
              <a:t>forecasts</a:t>
            </a:r>
            <a:r>
              <a:rPr lang="fr-CA" b="1" dirty="0" smtClean="0">
                <a:solidFill>
                  <a:schemeClr val="bg1"/>
                </a:solidFill>
              </a:rPr>
              <a:t> 24x </a:t>
            </a:r>
            <a:r>
              <a:rPr lang="fr-CA" b="1" dirty="0" err="1" smtClean="0">
                <a:solidFill>
                  <a:schemeClr val="bg1"/>
                </a:solidFill>
              </a:rPr>
              <a:t>day</a:t>
            </a:r>
            <a:endParaRPr lang="fr-CA" b="1" dirty="0" smtClean="0">
              <a:solidFill>
                <a:schemeClr val="bg1"/>
              </a:solidFill>
            </a:endParaRPr>
          </a:p>
          <a:p>
            <a:r>
              <a:rPr lang="fr-CA" b="1" dirty="0" smtClean="0">
                <a:solidFill>
                  <a:schemeClr val="bg1"/>
                </a:solidFill>
              </a:rPr>
              <a:t>42h </a:t>
            </a:r>
            <a:r>
              <a:rPr lang="fr-CA" b="1" dirty="0" err="1" smtClean="0">
                <a:solidFill>
                  <a:schemeClr val="bg1"/>
                </a:solidFill>
              </a:rPr>
              <a:t>forecasts</a:t>
            </a:r>
            <a:r>
              <a:rPr lang="fr-CA" b="1" dirty="0" smtClean="0">
                <a:solidFill>
                  <a:schemeClr val="bg1"/>
                </a:solidFill>
              </a:rPr>
              <a:t> 05x </a:t>
            </a:r>
            <a:r>
              <a:rPr lang="fr-CA" b="1" dirty="0" err="1" smtClean="0">
                <a:solidFill>
                  <a:schemeClr val="bg1"/>
                </a:solidFill>
              </a:rPr>
              <a:t>day</a:t>
            </a:r>
            <a:endParaRPr lang="fr-CA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0749" y="3190673"/>
            <a:ext cx="3492230" cy="243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6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484116" cy="992187"/>
          </a:xfrm>
        </p:spPr>
        <p:txBody>
          <a:bodyPr/>
          <a:lstStyle/>
          <a:p>
            <a:r>
              <a:rPr lang="en-CA" dirty="0" smtClean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2</a:t>
            </a:r>
            <a:r>
              <a:rPr lang="fr-FR" dirty="0" smtClean="0">
                <a:latin typeface="Liberation Sans" pitchFamily="34" charset="0"/>
              </a:rPr>
              <a:t>] </a:t>
            </a:r>
            <a:r>
              <a:rPr lang="fr-FR" dirty="0" err="1" smtClean="0">
                <a:latin typeface="Liberation Sans" pitchFamily="34" charset="0"/>
              </a:rPr>
              <a:t>Lagged</a:t>
            </a:r>
            <a:r>
              <a:rPr lang="fr-FR" dirty="0" smtClean="0">
                <a:latin typeface="Liberation Sans" pitchFamily="34" charset="0"/>
              </a:rPr>
              <a:t> ensemble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592" y="1566832"/>
            <a:ext cx="774035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b="0" kern="0" dirty="0" smtClean="0"/>
              <a:t>Combine forecasts of different length, valid at the analysis ti</a:t>
            </a:r>
            <a:r>
              <a:rPr lang="en-US" kern="0" dirty="0" smtClean="0"/>
              <a:t>me, to create a larger ensemble (</a:t>
            </a:r>
            <a:r>
              <a:rPr lang="en-US" kern="0" dirty="0" err="1" smtClean="0"/>
              <a:t>Lorenc</a:t>
            </a:r>
            <a:r>
              <a:rPr lang="en-US" kern="0" dirty="0" smtClean="0"/>
              <a:t>, 2017, </a:t>
            </a:r>
            <a:r>
              <a:rPr lang="en-US" i="1" kern="0" dirty="0" smtClean="0"/>
              <a:t>QJRMS</a:t>
            </a:r>
            <a:r>
              <a:rPr lang="en-US" kern="0" dirty="0" smtClean="0"/>
              <a:t>)</a:t>
            </a:r>
            <a:endParaRPr lang="en-US" b="0" kern="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2606126"/>
            <a:ext cx="7740352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CA" kern="0" dirty="0" smtClean="0"/>
              <a:t>The forecasts from the ensemble of 3DVar for AROME where extended to t+9h making possible the following experiments:</a:t>
            </a:r>
          </a:p>
          <a:p>
            <a:pPr marL="800100" lvl="1" indent="-342900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CA" kern="0" dirty="0" smtClean="0">
                <a:solidFill>
                  <a:schemeClr val="bg1">
                    <a:lumMod val="50000"/>
                  </a:schemeClr>
                </a:solidFill>
              </a:rPr>
              <a:t>50member-L3</a:t>
            </a:r>
            <a:r>
              <a:rPr lang="en-CA" kern="0" dirty="0" smtClean="0"/>
              <a:t>: 25 t+</a:t>
            </a:r>
            <a:r>
              <a:rPr lang="en-CA" b="0" kern="0" dirty="0" smtClean="0"/>
              <a:t>3h forecasts + 25 t+6h forecasts</a:t>
            </a:r>
          </a:p>
          <a:p>
            <a:pPr marL="800100" lvl="1" indent="-342900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CA" kern="0" dirty="0" smtClean="0">
                <a:solidFill>
                  <a:schemeClr val="bg1">
                    <a:lumMod val="50000"/>
                  </a:schemeClr>
                </a:solidFill>
              </a:rPr>
              <a:t>75member-L3&amp;6</a:t>
            </a:r>
            <a:r>
              <a:rPr lang="en-CA" kern="0" dirty="0" smtClean="0"/>
              <a:t>: 50member-L3 + 25 t+9h forecasts</a:t>
            </a:r>
            <a:endParaRPr lang="en-CA" b="0" kern="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936104" y="4417823"/>
            <a:ext cx="7740352" cy="56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 smtClean="0">
                <a:solidFill>
                  <a:srgbClr val="7030A0"/>
                </a:solidFill>
              </a:rPr>
              <a:t>We used lagged ensemble </a:t>
            </a:r>
            <a:r>
              <a:rPr lang="en-US" b="1" kern="0" dirty="0" smtClean="0">
                <a:solidFill>
                  <a:srgbClr val="7030A0"/>
                </a:solidFill>
              </a:rPr>
              <a:t>forecasts</a:t>
            </a:r>
            <a:r>
              <a:rPr lang="en-US" kern="0" dirty="0" smtClean="0">
                <a:solidFill>
                  <a:srgbClr val="7030A0"/>
                </a:solidFill>
              </a:rPr>
              <a:t> and not lagged ensemble </a:t>
            </a:r>
            <a:r>
              <a:rPr lang="en-US" b="1" kern="0" dirty="0" smtClean="0">
                <a:solidFill>
                  <a:srgbClr val="7030A0"/>
                </a:solidFill>
              </a:rPr>
              <a:t>perturbations</a:t>
            </a:r>
            <a:r>
              <a:rPr lang="en-US" kern="0" dirty="0" smtClean="0">
                <a:solidFill>
                  <a:srgbClr val="7030A0"/>
                </a:solidFill>
              </a:rPr>
              <a:t> (i.e., each sub-ensemble mean was not removed)</a:t>
            </a:r>
            <a:endParaRPr lang="en-US" b="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 smtClean="0">
                <a:latin typeface="Liberation Sans" pitchFamily="34" charset="0"/>
              </a:rPr>
              <a:t>[</a:t>
            </a:r>
            <a:r>
              <a:rPr lang="fr-FR" dirty="0" smtClean="0">
                <a:latin typeface="Liberation Sans" pitchFamily="34" charset="0"/>
              </a:rPr>
              <a:t>2] </a:t>
            </a:r>
            <a:r>
              <a:rPr lang="en-US" dirty="0" smtClean="0">
                <a:latin typeface="Liberation Sans" pitchFamily="34" charset="0"/>
              </a:rPr>
              <a:t>Changes in NWP index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682587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Reference :  one-size-fits-all 250km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46171"/>
              </p:ext>
            </p:extLst>
          </p:nvPr>
        </p:nvGraphicFramePr>
        <p:xfrm>
          <a:off x="1195756" y="2381998"/>
          <a:ext cx="627184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614"/>
                <a:gridCol w="2090614"/>
                <a:gridCol w="20906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Configuration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Total NWP index change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Altitude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Surface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SDLwSL</a:t>
                      </a:r>
                      <a:endParaRPr lang="en-CA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CA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84/224/448 km</a:t>
                      </a:r>
                      <a:endParaRPr lang="fr-CA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+0.46</a:t>
                      </a:r>
                      <a:endParaRPr lang="fr-CA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+0.34</a:t>
                      </a:r>
                      <a:endParaRPr lang="fr-CA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50member-L3</a:t>
                      </a:r>
                    </a:p>
                    <a:p>
                      <a:r>
                        <a:rPr lang="en-CA" baseline="0" dirty="0" smtClean="0"/>
                        <a:t>250 km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+0.50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+0.54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75member-L3&amp;6 </a:t>
                      </a:r>
                    </a:p>
                    <a:p>
                      <a:r>
                        <a:rPr lang="en-CA" b="1" dirty="0" smtClean="0"/>
                        <a:t>250 km</a:t>
                      </a:r>
                      <a:endParaRPr lang="fr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+0.70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+0.68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8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552904" y="2773995"/>
            <a:ext cx="5576887" cy="992187"/>
          </a:xfrm>
        </p:spPr>
        <p:txBody>
          <a:bodyPr/>
          <a:lstStyle/>
          <a:p>
            <a:pPr algn="ctr"/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3</a:t>
            </a:r>
            <a:r>
              <a:rPr lang="fr-FR" dirty="0" smtClean="0">
                <a:latin typeface="Liberation Sans" pitchFamily="34" charset="0"/>
              </a:rPr>
              <a:t>] SDL / </a:t>
            </a:r>
            <a:r>
              <a:rPr lang="fr-FR" dirty="0" err="1" smtClean="0">
                <a:latin typeface="Liberation Sans" pitchFamily="34" charset="0"/>
              </a:rPr>
              <a:t>SDLwSL</a:t>
            </a:r>
            <a:r>
              <a:rPr lang="fr-FR" dirty="0" smtClean="0">
                <a:latin typeface="Liberation Sans" pitchFamily="34" charset="0"/>
              </a:rPr>
              <a:t> + </a:t>
            </a:r>
            <a:r>
              <a:rPr lang="fr-FR" dirty="0" err="1" smtClean="0">
                <a:latin typeface="Liberation Sans" pitchFamily="34" charset="0"/>
              </a:rPr>
              <a:t>lagging</a:t>
            </a:r>
            <a:endParaRPr lang="en-US" dirty="0" smtClean="0">
              <a:latin typeface="Liberation San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851" y="564204"/>
            <a:ext cx="6439711" cy="749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3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 smtClean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3</a:t>
            </a:r>
            <a:r>
              <a:rPr lang="fr-FR" dirty="0" smtClean="0">
                <a:latin typeface="Liberation Sans" pitchFamily="34" charset="0"/>
              </a:rPr>
              <a:t>] </a:t>
            </a:r>
            <a:r>
              <a:rPr lang="en-US" dirty="0" smtClean="0">
                <a:latin typeface="Liberation Sans" pitchFamily="34" charset="0"/>
              </a:rPr>
              <a:t>Changes in NWP index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682587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Reference :  one-size-fits-all 250km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11077"/>
              </p:ext>
            </p:extLst>
          </p:nvPr>
        </p:nvGraphicFramePr>
        <p:xfrm>
          <a:off x="1195756" y="2381998"/>
          <a:ext cx="627184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614"/>
                <a:gridCol w="2090614"/>
                <a:gridCol w="209061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Configuration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Total NWP index change</a:t>
                      </a:r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Altitude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Surface</a:t>
                      </a:r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75member-L3&amp;6 </a:t>
                      </a:r>
                    </a:p>
                    <a:p>
                      <a:r>
                        <a:rPr lang="en-CA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250 km</a:t>
                      </a:r>
                      <a:endParaRPr lang="fr-CA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+0.70</a:t>
                      </a:r>
                      <a:endParaRPr lang="fr-CA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+0.68</a:t>
                      </a:r>
                      <a:endParaRPr lang="fr-CA" b="0" u="non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75member-L3&amp;6</a:t>
                      </a:r>
                      <a:r>
                        <a:rPr lang="en-CA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SDL</a:t>
                      </a:r>
                      <a:endParaRPr lang="fr-CA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00FF"/>
                          </a:solidFill>
                        </a:rPr>
                        <a:t>+0.92</a:t>
                      </a:r>
                      <a:endParaRPr lang="fr-CA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+0.90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 smtClean="0"/>
                        <a:t>75member-L3&amp;6 </a:t>
                      </a:r>
                    </a:p>
                    <a:p>
                      <a:r>
                        <a:rPr lang="en-CA" b="0" dirty="0" err="1" smtClean="0"/>
                        <a:t>SDLwSL</a:t>
                      </a:r>
                      <a:endParaRPr lang="fr-CA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u="sng" dirty="0" smtClean="0">
                          <a:solidFill>
                            <a:srgbClr val="0000FF"/>
                          </a:solidFill>
                        </a:rPr>
                        <a:t>+1.01</a:t>
                      </a:r>
                      <a:endParaRPr lang="fr-CA" b="1" u="sng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solidFill>
                            <a:srgbClr val="0000FF"/>
                          </a:solidFill>
                        </a:rPr>
                        <a:t>+0.76</a:t>
                      </a:r>
                      <a:endParaRPr lang="fr-CA" b="0" u="none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0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9" y="1186757"/>
            <a:ext cx="5572125" cy="5577078"/>
          </a:xfrm>
          <a:prstGeom prst="rect">
            <a:avLst/>
          </a:prstGeom>
        </p:spPr>
      </p:pic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en-CA" dirty="0" smtClean="0">
                <a:latin typeface="Liberation Sans" pitchFamily="34" charset="0"/>
              </a:rPr>
              <a:t>[</a:t>
            </a:r>
            <a:r>
              <a:rPr lang="fr-FR" dirty="0" smtClean="0">
                <a:latin typeface="Liberation Sans" pitchFamily="34" charset="0"/>
              </a:rPr>
              <a:t>3] </a:t>
            </a:r>
            <a:r>
              <a:rPr lang="en-US" dirty="0" smtClean="0">
                <a:latin typeface="Liberation Sans" pitchFamily="34" charset="0"/>
              </a:rPr>
              <a:t>Full verification </a:t>
            </a:r>
            <a:r>
              <a:rPr lang="fr-FR" sz="2400" b="0" dirty="0" smtClean="0">
                <a:solidFill>
                  <a:schemeClr val="accent6"/>
                </a:solidFill>
                <a:latin typeface="Liberation Sans" pitchFamily="34" charset="0"/>
              </a:rPr>
              <a:t>(+</a:t>
            </a:r>
            <a:r>
              <a:rPr lang="fr-CA" sz="2400" b="0" dirty="0" smtClean="0">
                <a:solidFill>
                  <a:schemeClr val="accent6"/>
                </a:solidFill>
              </a:rPr>
              <a:t>3 to +30h</a:t>
            </a:r>
            <a:r>
              <a:rPr lang="fr-CA" sz="2400" b="0" dirty="0">
                <a:solidFill>
                  <a:schemeClr val="accent6"/>
                </a:solidFill>
              </a:rPr>
              <a:t>, </a:t>
            </a:r>
            <a:r>
              <a:rPr lang="fr-CA" sz="2400" b="0" dirty="0" smtClean="0">
                <a:solidFill>
                  <a:schemeClr val="accent6"/>
                </a:solidFill>
              </a:rPr>
              <a:t>3h)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2" y="1530416"/>
            <a:ext cx="6144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Lagging (25x3) + SDL </a:t>
            </a:r>
          </a:p>
          <a:p>
            <a:r>
              <a:rPr lang="en-CA" sz="2400" dirty="0" smtClean="0">
                <a:solidFill>
                  <a:srgbClr val="003399"/>
                </a:solidFill>
              </a:rPr>
              <a:t>075/150/300km</a:t>
            </a:r>
          </a:p>
          <a:p>
            <a:r>
              <a:rPr lang="en-CA" sz="2400" dirty="0" smtClean="0"/>
              <a:t>vs</a:t>
            </a:r>
            <a:r>
              <a:rPr lang="en-CA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25-member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250km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4467" y="1180208"/>
            <a:ext cx="1732646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1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Liberation Sans" pitchFamily="34" charset="0"/>
              </a:rPr>
              <a:t>Summary and conclusion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0468" y="1146313"/>
            <a:ext cx="8540885" cy="521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CA" sz="1800" b="1" dirty="0" smtClean="0"/>
              <a:t>In the context of AROME 3DEnVar…</a:t>
            </a:r>
          </a:p>
          <a:p>
            <a:pPr marL="0" indent="0" eaLnBrk="1" hangingPunct="1">
              <a:buNone/>
              <a:defRPr/>
            </a:pPr>
            <a:endParaRPr lang="en-CA" sz="1000" dirty="0" smtClean="0"/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r>
              <a:rPr lang="en-CA" sz="1800" dirty="0" smtClean="0"/>
              <a:t>The SDL formulation of Buehner (2012), 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which assumes that the covariance between the scales are zero</a:t>
            </a:r>
            <a:r>
              <a:rPr lang="en-CA" sz="1800" dirty="0" smtClean="0"/>
              <a:t>, </a:t>
            </a:r>
            <a:r>
              <a:rPr lang="en-CA" sz="1800" u="sng" dirty="0" smtClean="0"/>
              <a:t>performs better </a:t>
            </a:r>
            <a:r>
              <a:rPr lang="en-CA" sz="1800" dirty="0" smtClean="0"/>
              <a:t>than the more recent formulation of Buehner and </a:t>
            </a:r>
            <a:r>
              <a:rPr lang="en-CA" sz="1800" dirty="0" err="1" smtClean="0"/>
              <a:t>Shlyaeva</a:t>
            </a:r>
            <a:r>
              <a:rPr lang="en-CA" sz="1800" dirty="0" smtClean="0"/>
              <a:t> (2015), </a:t>
            </a:r>
            <a:r>
              <a:rPr lang="en-CA" sz="1800" dirty="0" smtClean="0">
                <a:solidFill>
                  <a:schemeClr val="bg1">
                    <a:lumMod val="50000"/>
                  </a:schemeClr>
                </a:solidFill>
              </a:rPr>
              <a:t>that avoids the complete removal of the between-scale </a:t>
            </a:r>
            <a:r>
              <a:rPr lang="en-CA" sz="1800" dirty="0" err="1" smtClean="0">
                <a:solidFill>
                  <a:schemeClr val="bg1">
                    <a:lumMod val="50000"/>
                  </a:schemeClr>
                </a:solidFill>
              </a:rPr>
              <a:t>covariances</a:t>
            </a:r>
            <a:r>
              <a:rPr lang="en-CA" sz="1800" dirty="0" smtClean="0"/>
              <a:t>, when </a:t>
            </a:r>
            <a:r>
              <a:rPr lang="en-CA" sz="1800" b="1" dirty="0" smtClean="0"/>
              <a:t>B</a:t>
            </a:r>
            <a:r>
              <a:rPr lang="en-CA" sz="1800" baseline="-25000" dirty="0" smtClean="0"/>
              <a:t>ens</a:t>
            </a:r>
            <a:r>
              <a:rPr lang="en-CA" sz="1800" dirty="0" smtClean="0"/>
              <a:t> is derived from the most recent 25-member ensemble forecasts.</a:t>
            </a:r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endParaRPr lang="en-CA" sz="1400" dirty="0" smtClean="0"/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r>
              <a:rPr lang="en-CA" sz="1800" dirty="0" smtClean="0"/>
              <a:t>When increasing the effective ensemble size to 75 members with time-lagged forecasts, the two scale-dependent formulations provide </a:t>
            </a:r>
            <a:r>
              <a:rPr lang="en-CA" sz="1800" u="sng" dirty="0" smtClean="0"/>
              <a:t>similar</a:t>
            </a:r>
            <a:r>
              <a:rPr lang="en-CA" sz="1800" dirty="0" smtClean="0"/>
              <a:t> forecast improvements overall.</a:t>
            </a:r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endParaRPr lang="en-CA" dirty="0" smtClean="0"/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r>
              <a:rPr lang="en-CA" sz="1800" dirty="0" smtClean="0"/>
              <a:t>It was also found that the lagged ensemble forecasts approach outperforms scale-dependent localization on its own. </a:t>
            </a:r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endParaRPr lang="en-CA" dirty="0" smtClean="0"/>
          </a:p>
          <a:p>
            <a:pPr marL="820737" lvl="1" indent="-342900" eaLnBrk="1" hangingPunct="1">
              <a:buClrTx/>
              <a:buFont typeface="+mj-lt"/>
              <a:buAutoNum type="arabicPeriod"/>
              <a:defRPr/>
            </a:pPr>
            <a:r>
              <a:rPr lang="en-CA" sz="1800" dirty="0" smtClean="0"/>
              <a:t>The largest forecast improvements are obtained when combining the two approaches.</a:t>
            </a:r>
          </a:p>
        </p:txBody>
      </p:sp>
    </p:spTree>
    <p:extLst>
      <p:ext uri="{BB962C8B-B14F-4D97-AF65-F5344CB8AC3E}">
        <p14:creationId xmlns:p14="http://schemas.microsoft.com/office/powerpoint/2010/main" val="3801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Liberation Sans" pitchFamily="34" charset="0"/>
              </a:rPr>
              <a:t>Future work at ECCC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828" y="1146313"/>
            <a:ext cx="7898861" cy="521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endParaRPr lang="en-CA" sz="1000" dirty="0" smtClean="0"/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In the context of ensemble forecasts with </a:t>
            </a:r>
            <a:r>
              <a:rPr lang="en-CA" sz="1800" i="1" dirty="0" smtClean="0"/>
              <a:t>O</a:t>
            </a:r>
            <a:r>
              <a:rPr lang="en-CA" sz="1800" dirty="0" smtClean="0"/>
              <a:t>(100) members, we plan to keep using the SDL formulation of Buehner and </a:t>
            </a:r>
            <a:r>
              <a:rPr lang="en-CA" sz="1800" dirty="0" err="1" smtClean="0"/>
              <a:t>Shlyaeva</a:t>
            </a:r>
            <a:r>
              <a:rPr lang="en-CA" sz="1800" dirty="0" smtClean="0"/>
              <a:t> (2015) as tested in a global context by Caron and Buehner (2018, </a:t>
            </a:r>
            <a:r>
              <a:rPr lang="en-CA" sz="1800" i="1" dirty="0" smtClean="0"/>
              <a:t>MWR</a:t>
            </a:r>
            <a:r>
              <a:rPr lang="en-CA" sz="1800" dirty="0" smtClean="0"/>
              <a:t>).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endParaRPr lang="en-CA" sz="1400" dirty="0" smtClean="0"/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SDL is now being tested in a 4D context for a potential implementation in our operational forecasting systems in 2019.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endParaRPr lang="en-CA" sz="1600" dirty="0" smtClean="0"/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CA" sz="1800" dirty="0" err="1" smtClean="0"/>
              <a:t>Lagrangian</a:t>
            </a:r>
            <a:r>
              <a:rPr lang="en-CA" sz="1800" dirty="0" smtClean="0"/>
              <a:t> advection of the localization will soon be examined in our 4DEnVar systems, with and without SDL, using the computationally efficient approach proposed by </a:t>
            </a:r>
            <a:r>
              <a:rPr lang="en-CA" sz="1800" dirty="0" err="1" smtClean="0"/>
              <a:t>Desroziers</a:t>
            </a:r>
            <a:r>
              <a:rPr lang="en-CA" sz="1800" dirty="0" smtClean="0"/>
              <a:t> et al. (2016, </a:t>
            </a:r>
            <a:r>
              <a:rPr lang="en-CA" sz="1800" i="1" dirty="0" smtClean="0"/>
              <a:t>QJRMS</a:t>
            </a:r>
            <a:r>
              <a:rPr lang="en-CA" sz="1800" dirty="0" smtClean="0"/>
              <a:t>).</a:t>
            </a:r>
          </a:p>
          <a:p>
            <a:pPr lvl="1" eaLnBrk="1" hangingPunct="1">
              <a:buClrTx/>
              <a:buFont typeface="Arial" panose="020B0604020202020204" pitchFamily="34" charset="0"/>
              <a:buChar char="•"/>
              <a:defRPr/>
            </a:pPr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8873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552904" y="2773995"/>
            <a:ext cx="5576887" cy="992187"/>
          </a:xfrm>
        </p:spPr>
        <p:txBody>
          <a:bodyPr/>
          <a:lstStyle/>
          <a:p>
            <a:pPr algn="ctr"/>
            <a:r>
              <a:rPr lang="en-US" sz="4800" dirty="0" smtClean="0">
                <a:latin typeface="Liberation Sans" pitchFamily="34" charset="0"/>
              </a:rPr>
              <a:t>Extra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851" y="564204"/>
            <a:ext cx="6439711" cy="749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2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640881" cy="992187"/>
          </a:xfrm>
        </p:spPr>
        <p:txBody>
          <a:bodyPr/>
          <a:lstStyle/>
          <a:p>
            <a:r>
              <a:rPr lang="fr-CA" dirty="0" smtClean="0">
                <a:latin typeface="Liberation Sans" pitchFamily="34" charset="0"/>
              </a:rPr>
              <a:t>Impact on balance: </a:t>
            </a:r>
            <a:r>
              <a:rPr lang="fr-CA" dirty="0" smtClean="0">
                <a:solidFill>
                  <a:schemeClr val="tx1"/>
                </a:solidFill>
                <a:latin typeface="Liberation Sans" pitchFamily="34" charset="0"/>
              </a:rPr>
              <a:t>Convective </a:t>
            </a:r>
            <a:r>
              <a:rPr lang="fr-CA" dirty="0" err="1" smtClean="0">
                <a:solidFill>
                  <a:schemeClr val="tx1"/>
                </a:solidFill>
                <a:latin typeface="Liberation Sans" pitchFamily="34" charset="0"/>
              </a:rPr>
              <a:t>Scale</a:t>
            </a:r>
            <a:endParaRPr lang="fr-FR" dirty="0" smtClean="0">
              <a:solidFill>
                <a:schemeClr val="tx1"/>
              </a:solidFill>
              <a:latin typeface="Liberation Sans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8" y="1374307"/>
            <a:ext cx="6247619" cy="434285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38177" y="2513506"/>
            <a:ext cx="2947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3399"/>
                </a:solidFill>
              </a:rPr>
              <a:t>RF-SDL</a:t>
            </a:r>
          </a:p>
          <a:p>
            <a:r>
              <a:rPr lang="en-CA" sz="2400" dirty="0" smtClean="0">
                <a:solidFill>
                  <a:srgbClr val="003399"/>
                </a:solidFill>
              </a:rPr>
              <a:t>RF </a:t>
            </a:r>
            <a:endParaRPr lang="en-CA" sz="2400" dirty="0">
              <a:solidFill>
                <a:srgbClr val="003399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</a:rPr>
              <a:t>SP-SDL</a:t>
            </a:r>
            <a:endParaRPr lang="en-CA" sz="2400" dirty="0">
              <a:solidFill>
                <a:srgbClr val="FF0000"/>
              </a:solidFill>
            </a:endParaRPr>
          </a:p>
          <a:p>
            <a:r>
              <a:rPr lang="en-CA" sz="2400" dirty="0" smtClean="0">
                <a:solidFill>
                  <a:srgbClr val="FF0000"/>
                </a:solidFill>
              </a:rPr>
              <a:t>SP</a:t>
            </a:r>
            <a:endParaRPr lang="en-CA" sz="2400" dirty="0">
              <a:solidFill>
                <a:srgbClr val="FF0000"/>
              </a:solidFill>
            </a:endParaRPr>
          </a:p>
          <a:p>
            <a:endParaRPr lang="en-CA" sz="2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593631" y="2733479"/>
            <a:ext cx="10347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600111" y="3469559"/>
            <a:ext cx="103479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600111" y="3109623"/>
            <a:ext cx="1034793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596863" y="3855431"/>
            <a:ext cx="1034793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Liberation Sans" pitchFamily="34" charset="0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3939" y="1375928"/>
            <a:ext cx="7383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Tested approaches to improve </a:t>
            </a:r>
            <a:r>
              <a:rPr lang="en-US" sz="2000" b="1" dirty="0" smtClean="0"/>
              <a:t>B</a:t>
            </a:r>
            <a:r>
              <a:rPr lang="en-US" sz="2000" baseline="-25000" dirty="0" smtClean="0"/>
              <a:t>ens</a:t>
            </a:r>
            <a:r>
              <a:rPr lang="en-US" sz="2000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[similar to </a:t>
            </a:r>
            <a:r>
              <a:rPr lang="en-US" dirty="0" err="1" smtClean="0">
                <a:solidFill>
                  <a:srgbClr val="0070C0"/>
                </a:solidFill>
              </a:rPr>
              <a:t>Lorenc</a:t>
            </a:r>
            <a:r>
              <a:rPr lang="en-US" dirty="0" smtClean="0">
                <a:solidFill>
                  <a:srgbClr val="0070C0"/>
                </a:solidFill>
              </a:rPr>
              <a:t> (2017, </a:t>
            </a:r>
            <a:r>
              <a:rPr lang="en-US" i="1" dirty="0" smtClean="0">
                <a:solidFill>
                  <a:srgbClr val="0070C0"/>
                </a:solidFill>
              </a:rPr>
              <a:t>QJRMS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70C0"/>
                </a:solidFill>
              </a:rPr>
              <a:t> in a global context]</a:t>
            </a:r>
            <a:endParaRPr lang="en-US" sz="2000" baseline="-25000" dirty="0" smtClean="0">
              <a:solidFill>
                <a:srgbClr val="0070C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Two flavors of Scale-Dependent Localization (SDL)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Increasing the effective ensemble size using lagged forecasts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combination of the above techniques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2935" y="4017496"/>
            <a:ext cx="750767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25 ensemble </a:t>
            </a:r>
            <a:r>
              <a:rPr lang="en-US" dirty="0" smtClean="0"/>
              <a:t>members </a:t>
            </a:r>
            <a:r>
              <a:rPr lang="en-US" dirty="0" smtClean="0"/>
              <a:t>@ 3.8km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(ensemble of 3DVar)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Localization in spectral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(bi-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Fourrier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 smtClean="0"/>
              <a:t>or </a:t>
            </a:r>
            <a:r>
              <a:rPr lang="en-US" dirty="0" err="1" smtClean="0"/>
              <a:t>gridpoint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(recursive filter) </a:t>
            </a:r>
            <a:r>
              <a:rPr lang="en-US" dirty="0" smtClean="0"/>
              <a:t>space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3-hourly cycling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(instead for hourly)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Deterministic forecast @ 3.8 km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(instead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1.3 km)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83" y="3337713"/>
            <a:ext cx="8229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000" dirty="0" smtClean="0"/>
              <a:t>AROME 3DEnVar-based system </a:t>
            </a:r>
            <a:r>
              <a:rPr lang="fr-CA" dirty="0" smtClean="0">
                <a:solidFill>
                  <a:srgbClr val="0070C0"/>
                </a:solidFill>
              </a:rPr>
              <a:t>(R&amp;D version; Montmerle et al., 2018, </a:t>
            </a:r>
            <a:r>
              <a:rPr lang="fr-CA" i="1" dirty="0" smtClean="0">
                <a:solidFill>
                  <a:srgbClr val="0070C0"/>
                </a:solidFill>
              </a:rPr>
              <a:t>QJRMS</a:t>
            </a:r>
            <a:r>
              <a:rPr lang="fr-CA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484116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 smtClean="0">
                <a:latin typeface="Liberation Sans" pitchFamily="34" charset="0"/>
              </a:rPr>
              <a:t>1</a:t>
            </a:r>
            <a:r>
              <a:rPr lang="fr-FR" dirty="0">
                <a:latin typeface="Liberation Sans" pitchFamily="34" charset="0"/>
              </a:rPr>
              <a:t>]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 err="1" smtClean="0">
                <a:latin typeface="Liberation Sans" pitchFamily="34" charset="0"/>
              </a:rPr>
              <a:t>Scale-Dependent</a:t>
            </a:r>
            <a:r>
              <a:rPr lang="fr-FR" dirty="0" smtClean="0">
                <a:latin typeface="Liberation Sans" pitchFamily="34" charset="0"/>
              </a:rPr>
              <a:t> </a:t>
            </a:r>
            <a:r>
              <a:rPr lang="fr-FR" dirty="0">
                <a:latin typeface="Liberation Sans" pitchFamily="34" charset="0"/>
              </a:rPr>
              <a:t>L</a:t>
            </a:r>
            <a:r>
              <a:rPr lang="fr-FR" dirty="0" smtClean="0">
                <a:latin typeface="Liberation Sans" pitchFamily="34" charset="0"/>
              </a:rPr>
              <a:t>ocalisation (SDL)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1438035"/>
            <a:ext cx="813690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defRPr/>
            </a:pP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</a:rPr>
              <a:t>Definition:</a:t>
            </a:r>
            <a:r>
              <a:rPr lang="en-US" sz="2400" b="0" kern="0" dirty="0" smtClean="0"/>
              <a:t> Simultaneously </a:t>
            </a:r>
            <a:r>
              <a:rPr lang="en-US" sz="2400" b="0" kern="0" dirty="0"/>
              <a:t>apply </a:t>
            </a:r>
            <a:r>
              <a:rPr lang="en-US" sz="2400" b="0" kern="0" dirty="0" smtClean="0"/>
              <a:t>appropriate (i.e. different) </a:t>
            </a:r>
            <a:r>
              <a:rPr lang="en-US" sz="2400" b="0" kern="0" dirty="0"/>
              <a:t>localization to </a:t>
            </a:r>
            <a:r>
              <a:rPr lang="en-US" sz="2400" b="0" kern="0" dirty="0" smtClean="0"/>
              <a:t>different </a:t>
            </a:r>
            <a:r>
              <a:rPr lang="en-US" sz="2400" b="0" kern="0" dirty="0"/>
              <a:t>range of </a:t>
            </a:r>
            <a:r>
              <a:rPr lang="en-US" sz="2400" b="0" kern="0" dirty="0" smtClean="0"/>
              <a:t>scales.</a:t>
            </a:r>
            <a:endParaRPr lang="en-US" sz="2400" b="0" kern="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461808"/>
            <a:ext cx="7740352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b="0" kern="0" dirty="0" smtClean="0"/>
              <a:t>The approach can be applied to both horizontal and vertical localization but this presentation will only focus on </a:t>
            </a:r>
            <a:r>
              <a:rPr lang="en-US" b="0" kern="0" dirty="0" smtClean="0">
                <a:solidFill>
                  <a:srgbClr val="0066CC"/>
                </a:solidFill>
              </a:rPr>
              <a:t>horizontal-scale-dependent horizontal localization</a:t>
            </a:r>
            <a:r>
              <a:rPr lang="en-US" b="0" kern="0" dirty="0" smtClean="0"/>
              <a:t>.</a:t>
            </a:r>
            <a:endParaRPr lang="en-US" b="0" kern="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3501102"/>
            <a:ext cx="7740352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 smtClean="0"/>
              <a:t>Pros</a:t>
            </a:r>
            <a:r>
              <a:rPr lang="en-US" b="0" kern="0" dirty="0" smtClean="0"/>
              <a:t>: </a:t>
            </a:r>
            <a:endParaRPr lang="en-US" b="0" kern="0" dirty="0">
              <a:solidFill>
                <a:srgbClr val="C00000"/>
              </a:solidFill>
            </a:endParaRPr>
          </a:p>
          <a:p>
            <a:pPr lvl="1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defRPr/>
            </a:pPr>
            <a:r>
              <a:rPr lang="en-CA" dirty="0" smtClean="0"/>
              <a:t>Horizontal-scale-dependent horizontal localization leads to implicit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vertical-level-dependent</a:t>
            </a:r>
            <a:r>
              <a:rPr lang="en-CA" dirty="0" smtClean="0"/>
              <a:t>, </a:t>
            </a:r>
            <a:r>
              <a:rPr lang="en-C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variable-dependent</a:t>
            </a:r>
            <a:r>
              <a:rPr lang="en-CA" dirty="0" smtClean="0"/>
              <a:t> and </a:t>
            </a:r>
            <a:r>
              <a:rPr lang="en-C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location-dependent</a:t>
            </a:r>
            <a:r>
              <a:rPr lang="en-CA" dirty="0" smtClean="0"/>
              <a:t> horizontal localization (Caron and Buehner, 2018, </a:t>
            </a:r>
            <a:r>
              <a:rPr lang="en-CA" i="1" dirty="0" smtClean="0"/>
              <a:t>MWR</a:t>
            </a:r>
            <a:r>
              <a:rPr lang="en-CA" dirty="0" smtClean="0"/>
              <a:t>)</a:t>
            </a:r>
            <a:r>
              <a:rPr lang="en-CA" b="0" kern="0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6104" y="4816671"/>
            <a:ext cx="7740352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kern="0" dirty="0" smtClean="0"/>
              <a:t>Cons</a:t>
            </a:r>
            <a:r>
              <a:rPr lang="en-US" b="0" kern="0" dirty="0" smtClean="0"/>
              <a:t>: </a:t>
            </a:r>
          </a:p>
          <a:p>
            <a:pPr marL="744538" lvl="1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b="0" kern="0" dirty="0" smtClean="0"/>
              <a:t>Adds more parameters to </a:t>
            </a:r>
            <a:r>
              <a:rPr lang="en-US" b="0" kern="0" dirty="0" smtClean="0"/>
              <a:t>tune.</a:t>
            </a:r>
            <a:endParaRPr lang="en-US" b="0" kern="0" dirty="0" smtClean="0"/>
          </a:p>
          <a:p>
            <a:pPr marL="744538" lvl="1" indent="-287338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b="0" kern="0" dirty="0"/>
              <a:t>I</a:t>
            </a:r>
            <a:r>
              <a:rPr lang="en-US" b="0" kern="0" dirty="0" smtClean="0"/>
              <a:t>ncreases the cost of the analysis step (at least in our formulation). </a:t>
            </a:r>
            <a:endParaRPr lang="en-US" b="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1475961"/>
            <a:ext cx="6586488" cy="1044116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1600" kern="0" dirty="0" smtClean="0"/>
              <a:t>Analysis increment computed from control vector (</a:t>
            </a:r>
            <a:r>
              <a:rPr lang="en-US" sz="1600" b="1" kern="0" dirty="0" smtClean="0"/>
              <a:t>B</a:t>
            </a:r>
            <a:r>
              <a:rPr lang="en-US" sz="1600" kern="0" baseline="30000" dirty="0" smtClean="0"/>
              <a:t>1/2</a:t>
            </a:r>
            <a:r>
              <a:rPr lang="en-US" sz="1600" kern="0" dirty="0" smtClean="0"/>
              <a:t> preconditioning) using:</a:t>
            </a:r>
          </a:p>
          <a:p>
            <a:pPr lvl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defRPr/>
            </a:pPr>
            <a:endParaRPr lang="en-US" sz="3200" kern="0" dirty="0" smtClean="0"/>
          </a:p>
          <a:p>
            <a:pPr lvl="0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defRPr/>
            </a:pPr>
            <a:r>
              <a:rPr lang="en-US" sz="2000" kern="0" dirty="0" smtClean="0"/>
              <a:t>	</a:t>
            </a:r>
            <a:endParaRPr lang="en-US" sz="2000" b="0" kern="0" dirty="0">
              <a:solidFill>
                <a:schemeClr val="bg1">
                  <a:lumMod val="50000"/>
                </a:schemeClr>
              </a:solidFill>
            </a:endParaRPr>
          </a:p>
          <a:p>
            <a:pPr marL="287338" lvl="0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endParaRPr lang="en-US" sz="2000" kern="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124361"/>
              </p:ext>
            </p:extLst>
          </p:nvPr>
        </p:nvGraphicFramePr>
        <p:xfrm>
          <a:off x="2497138" y="3664215"/>
          <a:ext cx="29702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Équation" r:id="rId4" imgW="1485720" imgH="355320" progId="Equation.3">
                  <p:embed/>
                </p:oleObj>
              </mc:Choice>
              <mc:Fallback>
                <p:oleObj name="Équation" r:id="rId4" imgW="14857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138" y="3664215"/>
                        <a:ext cx="297021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01156"/>
              </p:ext>
            </p:extLst>
          </p:nvPr>
        </p:nvGraphicFramePr>
        <p:xfrm>
          <a:off x="2497138" y="1954145"/>
          <a:ext cx="246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6" imgW="1231560" imgH="342720" progId="Equation.3">
                  <p:embed/>
                </p:oleObj>
              </mc:Choice>
              <mc:Fallback>
                <p:oleObj name="Equation" r:id="rId6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954145"/>
                        <a:ext cx="246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08112" y="3160445"/>
            <a:ext cx="7452320" cy="576064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1600" kern="0" dirty="0" smtClean="0"/>
              <a:t>Varying amounts of smoothing applied to </a:t>
            </a:r>
            <a:r>
              <a:rPr lang="en-US" sz="1600" u="sng" kern="0" dirty="0" smtClean="0"/>
              <a:t>same</a:t>
            </a:r>
            <a:r>
              <a:rPr lang="en-US" sz="1600" kern="0" dirty="0" smtClean="0"/>
              <a:t> set of amplitudes for a given member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109080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8FBD"/>
                </a:solidFill>
              </a:rPr>
              <a:t>Usual (one-size-fits-all) </a:t>
            </a:r>
            <a:r>
              <a:rPr lang="en-CA" sz="2000" dirty="0">
                <a:solidFill>
                  <a:srgbClr val="008FBD"/>
                </a:solidFill>
              </a:rPr>
              <a:t>a</a:t>
            </a:r>
            <a:r>
              <a:rPr lang="en-CA" sz="2000" dirty="0" smtClean="0">
                <a:solidFill>
                  <a:srgbClr val="008FBD"/>
                </a:solidFill>
              </a:rPr>
              <a:t>pproach</a:t>
            </a:r>
            <a:endParaRPr lang="en-CA" sz="2000" dirty="0">
              <a:solidFill>
                <a:srgbClr val="008FBD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7584" y="27870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8FBD"/>
                </a:solidFill>
              </a:rPr>
              <a:t>SDL </a:t>
            </a:r>
            <a:r>
              <a:rPr lang="en-CA" sz="1600" b="0" dirty="0" smtClean="0">
                <a:solidFill>
                  <a:srgbClr val="008FBD"/>
                </a:solidFill>
              </a:rPr>
              <a:t>(Buehner and </a:t>
            </a:r>
            <a:r>
              <a:rPr lang="en-CA" sz="1600" b="0" dirty="0" err="1" smtClean="0">
                <a:solidFill>
                  <a:srgbClr val="008FBD"/>
                </a:solidFill>
              </a:rPr>
              <a:t>Shlyaeva</a:t>
            </a:r>
            <a:r>
              <a:rPr lang="en-CA" sz="1600" b="0" dirty="0" smtClean="0">
                <a:solidFill>
                  <a:srgbClr val="008FBD"/>
                </a:solidFill>
              </a:rPr>
              <a:t>, 2015, </a:t>
            </a:r>
            <a:r>
              <a:rPr lang="en-CA" sz="1600" b="0" i="1" dirty="0" err="1" smtClean="0">
                <a:solidFill>
                  <a:srgbClr val="008FBD"/>
                </a:solidFill>
              </a:rPr>
              <a:t>Tellus</a:t>
            </a:r>
            <a:r>
              <a:rPr lang="en-CA" sz="1600" b="0" dirty="0" smtClean="0">
                <a:solidFill>
                  <a:srgbClr val="008FBD"/>
                </a:solidFill>
              </a:rPr>
              <a:t>)</a:t>
            </a:r>
            <a:endParaRPr lang="en-CA" sz="1600" b="0" dirty="0">
              <a:solidFill>
                <a:srgbClr val="008FB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6096" y="2010559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en-US" kern="0" dirty="0" smtClean="0">
                <a:solidFill>
                  <a:srgbClr val="92D050"/>
                </a:solidFill>
              </a:rPr>
              <a:t>k:	member index</a:t>
            </a:r>
          </a:p>
        </p:txBody>
      </p:sp>
      <p:sp>
        <p:nvSpPr>
          <p:cNvPr id="15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5576887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fr-FR" dirty="0" smtClean="0">
                <a:latin typeface="Liberation Sans" pitchFamily="34" charset="0"/>
              </a:rPr>
              <a:t>SDL formulations</a:t>
            </a: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265175"/>
              </p:ext>
            </p:extLst>
          </p:nvPr>
        </p:nvGraphicFramePr>
        <p:xfrm>
          <a:off x="2470962" y="5406843"/>
          <a:ext cx="3122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Équation" r:id="rId8" imgW="1562040" imgH="355320" progId="Equation.3">
                  <p:embed/>
                </p:oleObj>
              </mc:Choice>
              <mc:Fallback>
                <p:oleObj name="Équation" r:id="rId8" imgW="156204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70962" y="5406843"/>
                        <a:ext cx="3122613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19836" y="4938599"/>
            <a:ext cx="7452320" cy="674884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>
              <a:lnSpc>
                <a:spcPct val="85000"/>
              </a:lnSpc>
              <a:spcBef>
                <a:spcPct val="15000"/>
              </a:spcBef>
              <a:spcAft>
                <a:spcPct val="20000"/>
              </a:spcAft>
              <a:buClr>
                <a:srgbClr val="FF0000"/>
              </a:buClr>
              <a:buSzPct val="120000"/>
              <a:buFontTx/>
              <a:buChar char="•"/>
              <a:defRPr/>
            </a:pPr>
            <a:r>
              <a:rPr lang="en-US" sz="1600" kern="0" dirty="0" smtClean="0"/>
              <a:t>Varying amounts of smoothing applied to </a:t>
            </a:r>
            <a:r>
              <a:rPr lang="en-US" sz="1600" u="sng" kern="0" dirty="0" smtClean="0"/>
              <a:t>different</a:t>
            </a:r>
            <a:r>
              <a:rPr lang="en-US" sz="1600" kern="0" dirty="0" smtClean="0"/>
              <a:t> set of amplitudes for a given member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39308" y="457888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8FBD"/>
                </a:solidFill>
              </a:rPr>
              <a:t>SDL with spectral localisation </a:t>
            </a:r>
            <a:r>
              <a:rPr lang="en-CA" sz="1600" b="0" dirty="0" smtClean="0">
                <a:solidFill>
                  <a:srgbClr val="008FBD"/>
                </a:solidFill>
              </a:rPr>
              <a:t>(</a:t>
            </a:r>
            <a:r>
              <a:rPr lang="en-CA" sz="1600" b="0" dirty="0" err="1" smtClean="0">
                <a:solidFill>
                  <a:srgbClr val="008FBD"/>
                </a:solidFill>
              </a:rPr>
              <a:t>SDLwSL</a:t>
            </a:r>
            <a:r>
              <a:rPr lang="en-CA" sz="1600" b="0" dirty="0" smtClean="0">
                <a:solidFill>
                  <a:srgbClr val="008FBD"/>
                </a:solidFill>
              </a:rPr>
              <a:t>; Buehner 2012, </a:t>
            </a:r>
            <a:r>
              <a:rPr lang="en-CA" sz="1600" b="0" i="1" dirty="0" smtClean="0">
                <a:solidFill>
                  <a:srgbClr val="008FBD"/>
                </a:solidFill>
              </a:rPr>
              <a:t>MWR</a:t>
            </a:r>
            <a:r>
              <a:rPr lang="en-CA" sz="1600" b="0" dirty="0" smtClean="0">
                <a:solidFill>
                  <a:srgbClr val="008FBD"/>
                </a:solidFill>
              </a:rPr>
              <a:t>)</a:t>
            </a:r>
            <a:endParaRPr lang="en-CA" sz="1600" b="0" dirty="0">
              <a:solidFill>
                <a:srgbClr val="008FB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7820" y="3705415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en-US" kern="0" dirty="0" smtClean="0">
                <a:solidFill>
                  <a:srgbClr val="92D050"/>
                </a:solidFill>
              </a:rPr>
              <a:t>j:	scale index</a:t>
            </a:r>
            <a:endParaRPr lang="en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6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 smtClean="0">
                <a:latin typeface="Liberation Sans" pitchFamily="34" charset="0"/>
              </a:rPr>
              <a:t>[1] Adopted 3 waveband decomposition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" y="3356451"/>
            <a:ext cx="3640237" cy="33564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45" y="2233788"/>
            <a:ext cx="3674378" cy="33564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91" y="993484"/>
            <a:ext cx="3674378" cy="33564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92441" y="5624850"/>
            <a:ext cx="48698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8FBD"/>
                </a:solidFill>
              </a:rPr>
              <a:t>Temperature perturbations near 950 hPa from member #1. 3-h forecast valid on 06 February 2016 at 0000 UTC.</a:t>
            </a:r>
            <a:endParaRPr lang="en-CA" sz="2000" dirty="0">
              <a:solidFill>
                <a:srgbClr val="008FBD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761214"/>
              </p:ext>
            </p:extLst>
          </p:nvPr>
        </p:nvGraphicFramePr>
        <p:xfrm>
          <a:off x="894730" y="1525934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7" imgW="660240" imgH="241200" progId="Equation.3">
                  <p:embed/>
                </p:oleObj>
              </mc:Choice>
              <mc:Fallback>
                <p:oleObj name="Equation" r:id="rId7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30" y="1525934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362048" y="139486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en-US" kern="0" dirty="0">
                <a:solidFill>
                  <a:srgbClr val="92D050"/>
                </a:solidFill>
              </a:rPr>
              <a:t>F</a:t>
            </a:r>
            <a:r>
              <a:rPr lang="en-US" kern="0" dirty="0" smtClean="0">
                <a:solidFill>
                  <a:srgbClr val="92D050"/>
                </a:solidFill>
              </a:rPr>
              <a:t>:	filtering step</a:t>
            </a:r>
          </a:p>
          <a:p>
            <a:pPr indent="539750"/>
            <a:r>
              <a:rPr lang="en-US" kern="0" dirty="0" smtClean="0">
                <a:solidFill>
                  <a:srgbClr val="92D050"/>
                </a:solidFill>
              </a:rPr>
              <a:t>j:	scale index</a:t>
            </a:r>
            <a:endParaRPr lang="en-C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5" y="1462320"/>
            <a:ext cx="5091355" cy="4794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7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</a:t>
            </a:r>
            <a:r>
              <a:rPr lang="fr-FR" dirty="0" smtClean="0">
                <a:latin typeface="Liberation Sans" pitchFamily="34" charset="0"/>
              </a:rPr>
              <a:t>Single-</a:t>
            </a:r>
            <a:r>
              <a:rPr lang="fr-FR" dirty="0" err="1" smtClean="0">
                <a:latin typeface="Liberation Sans" pitchFamily="34" charset="0"/>
              </a:rPr>
              <a:t>obs</a:t>
            </a:r>
            <a:r>
              <a:rPr lang="fr-FR" dirty="0" smtClean="0">
                <a:latin typeface="Liberation Sans" pitchFamily="34" charset="0"/>
              </a:rPr>
              <a:t>: Frontal case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1196320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8FBD"/>
                </a:solidFill>
              </a:rPr>
              <a:t>250km (one-size-fits-all)</a:t>
            </a:r>
            <a:endParaRPr lang="en-CA" sz="2400" dirty="0">
              <a:solidFill>
                <a:srgbClr val="008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5" y="1462320"/>
            <a:ext cx="5091355" cy="4794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8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Single-</a:t>
            </a:r>
            <a:r>
              <a:rPr lang="fr-FR" dirty="0" err="1">
                <a:latin typeface="Liberation Sans" pitchFamily="34" charset="0"/>
              </a:rPr>
              <a:t>obs</a:t>
            </a:r>
            <a:r>
              <a:rPr lang="fr-FR" dirty="0">
                <a:latin typeface="Liberation Sans" pitchFamily="34" charset="0"/>
              </a:rPr>
              <a:t>: </a:t>
            </a:r>
            <a:r>
              <a:rPr lang="fr-FR" dirty="0" smtClean="0">
                <a:latin typeface="Liberation Sans" pitchFamily="34" charset="0"/>
              </a:rPr>
              <a:t>Frontal case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1196320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8FBD"/>
                </a:solidFill>
              </a:rPr>
              <a:t>SDL 080/250/500km</a:t>
            </a:r>
            <a:endParaRPr lang="en-CA" sz="2400" dirty="0">
              <a:solidFill>
                <a:srgbClr val="008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5" y="1462320"/>
            <a:ext cx="5091355" cy="4794920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33413" y="6384925"/>
            <a:ext cx="1231900" cy="255588"/>
          </a:xfrm>
          <a:prstGeom prst="rect">
            <a:avLst/>
          </a:prstGeom>
        </p:spPr>
        <p:txBody>
          <a:bodyPr/>
          <a:lstStyle/>
          <a:p>
            <a:endParaRPr lang="fr-FR"/>
          </a:p>
          <a:p>
            <a:r>
              <a:rPr lang="fr-FR"/>
              <a:t>Page </a:t>
            </a:r>
            <a:fld id="{B41B5EAF-2D89-4A17-A2AB-791C005A8CD0}" type="slidenum">
              <a:rPr lang="fr-FR"/>
              <a:pPr/>
              <a:t>9</a:t>
            </a:fld>
            <a:endParaRPr lang="fr-FR">
              <a:solidFill>
                <a:srgbClr val="898989"/>
              </a:solidFill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852488" y="157163"/>
            <a:ext cx="7755181" cy="992187"/>
          </a:xfrm>
        </p:spPr>
        <p:txBody>
          <a:bodyPr/>
          <a:lstStyle/>
          <a:p>
            <a:r>
              <a:rPr lang="en-CA" dirty="0">
                <a:latin typeface="Liberation Sans" pitchFamily="34" charset="0"/>
              </a:rPr>
              <a:t>[</a:t>
            </a:r>
            <a:r>
              <a:rPr lang="fr-FR" dirty="0">
                <a:latin typeface="Liberation Sans" pitchFamily="34" charset="0"/>
              </a:rPr>
              <a:t>1] Single-</a:t>
            </a:r>
            <a:r>
              <a:rPr lang="fr-FR" dirty="0" err="1">
                <a:latin typeface="Liberation Sans" pitchFamily="34" charset="0"/>
              </a:rPr>
              <a:t>obs</a:t>
            </a:r>
            <a:r>
              <a:rPr lang="fr-FR" dirty="0">
                <a:latin typeface="Liberation Sans" pitchFamily="34" charset="0"/>
              </a:rPr>
              <a:t>: </a:t>
            </a:r>
            <a:r>
              <a:rPr lang="fr-FR" dirty="0" smtClean="0">
                <a:latin typeface="Liberation Sans" pitchFamily="34" charset="0"/>
              </a:rPr>
              <a:t>Frontal </a:t>
            </a:r>
            <a:r>
              <a:rPr lang="fr-FR" dirty="0">
                <a:latin typeface="Liberation Sans" pitchFamily="34" charset="0"/>
              </a:rPr>
              <a:t>case</a:t>
            </a:r>
            <a:endParaRPr lang="fr-FR" dirty="0" smtClean="0">
              <a:latin typeface="Liberation San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7584" y="1196320"/>
            <a:ext cx="614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8FBD"/>
                </a:solidFill>
              </a:rPr>
              <a:t>SDL 250/250/250km</a:t>
            </a:r>
            <a:endParaRPr lang="en-CA" sz="2400" dirty="0">
              <a:solidFill>
                <a:srgbClr val="008FBD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2919" y="3423135"/>
            <a:ext cx="215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err="1" smtClean="0">
                <a:solidFill>
                  <a:srgbClr val="FF0000"/>
                </a:solidFill>
              </a:rPr>
              <a:t>Identical</a:t>
            </a:r>
            <a:r>
              <a:rPr lang="fr-CA" b="1" dirty="0" smtClean="0">
                <a:solidFill>
                  <a:srgbClr val="FF0000"/>
                </a:solidFill>
              </a:rPr>
              <a:t> to 250 km one-size-</a:t>
            </a:r>
            <a:r>
              <a:rPr lang="fr-CA" b="1" dirty="0" err="1" smtClean="0">
                <a:solidFill>
                  <a:srgbClr val="FF0000"/>
                </a:solidFill>
              </a:rPr>
              <a:t>fits</a:t>
            </a:r>
            <a:r>
              <a:rPr lang="fr-CA" b="1" dirty="0" smtClean="0">
                <a:solidFill>
                  <a:srgbClr val="FF0000"/>
                </a:solidFill>
              </a:rPr>
              <a:t>-all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-pre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F-présentation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MF-presentation</Template>
  <TotalTime>2795</TotalTime>
  <Words>1151</Words>
  <Application>Microsoft Office PowerPoint</Application>
  <PresentationFormat>Affichage à l'écran (4:3)</PresentationFormat>
  <Paragraphs>203</Paragraphs>
  <Slides>28</Slides>
  <Notes>27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MF-presentation</vt:lpstr>
      <vt:lpstr>Équation</vt:lpstr>
      <vt:lpstr>Equation</vt:lpstr>
      <vt:lpstr>Improving Background-Error Covariances in a 3DEnVar Data Assimilation System for Convective Scale NWP </vt:lpstr>
      <vt:lpstr>Introduction</vt:lpstr>
      <vt:lpstr>Introduction</vt:lpstr>
      <vt:lpstr>[1] Scale-Dependent Localisation (SDL)</vt:lpstr>
      <vt:lpstr>[1] SDL formulations</vt:lpstr>
      <vt:lpstr>[1] Adopted 3 waveband decomposition</vt:lpstr>
      <vt:lpstr>[1] Single-obs: Frontal case</vt:lpstr>
      <vt:lpstr>[1] Single-obs: Frontal case</vt:lpstr>
      <vt:lpstr>[1] Single-obs: Frontal case</vt:lpstr>
      <vt:lpstr>[1] Single-obs: Frontal case</vt:lpstr>
      <vt:lpstr>[1] Single-obs: Frontal case</vt:lpstr>
      <vt:lpstr>[1] Performed DA and forecast cycles</vt:lpstr>
      <vt:lpstr>[1] Verification against aircraft(+3 to +30h, 3h)</vt:lpstr>
      <vt:lpstr>[1] Verification against aircraft (+1 to +10h, 1h)</vt:lpstr>
      <vt:lpstr>[1] Verification against aircraft (+3 to +30h, 3h)</vt:lpstr>
      <vt:lpstr>[1] Verification against aircraft (+3 to +30h, 3h)</vt:lpstr>
      <vt:lpstr>[1] Verification against aircraft (+3 to +30h, 3h)</vt:lpstr>
      <vt:lpstr>[1] Full verification (+3 to +30h, 3h)</vt:lpstr>
      <vt:lpstr>[1] Changes in NWP index (+3 to +30h, 3h)</vt:lpstr>
      <vt:lpstr>[2] Lagged ensemble</vt:lpstr>
      <vt:lpstr>[2] Changes in NWP index (+3 to +30h, 3h)</vt:lpstr>
      <vt:lpstr>[3] SDL / SDLwSL + lagging</vt:lpstr>
      <vt:lpstr>[3] Changes in NWP index (+3 to +30h, 3h)</vt:lpstr>
      <vt:lpstr>[3] Full verification (+3 to +30h, 3h)</vt:lpstr>
      <vt:lpstr>Summary and conclusion</vt:lpstr>
      <vt:lpstr>Future work at ECCC</vt:lpstr>
      <vt:lpstr>Extra</vt:lpstr>
      <vt:lpstr>Impact on balance: Convective Scale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localisation des covariances variant avec les échelles (SDL) : Progrès et statut dans OOPS et AROME</dc:title>
  <dc:creator>Caron,Jean-Francois [CMC]</dc:creator>
  <cp:lastModifiedBy>Caron,Jean-Francois [CMC]</cp:lastModifiedBy>
  <cp:revision>138</cp:revision>
  <cp:lastPrinted>2015-09-04T08:18:57Z</cp:lastPrinted>
  <dcterms:created xsi:type="dcterms:W3CDTF">2017-02-21T13:15:27Z</dcterms:created>
  <dcterms:modified xsi:type="dcterms:W3CDTF">2018-05-09T03:25:49Z</dcterms:modified>
</cp:coreProperties>
</file>