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259" r:id="rId5"/>
    <p:sldId id="261" r:id="rId6"/>
    <p:sldId id="260" r:id="rId7"/>
    <p:sldId id="267" r:id="rId8"/>
    <p:sldId id="268" r:id="rId9"/>
    <p:sldId id="269" r:id="rId10"/>
    <p:sldId id="270" r:id="rId11"/>
    <p:sldId id="274" r:id="rId12"/>
    <p:sldId id="275" r:id="rId13"/>
    <p:sldId id="279" r:id="rId14"/>
    <p:sldId id="278" r:id="rId15"/>
    <p:sldId id="276" r:id="rId16"/>
    <p:sldId id="280" r:id="rId17"/>
    <p:sldId id="277" r:id="rId18"/>
    <p:sldId id="273" r:id="rId1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298" autoAdjust="0"/>
  </p:normalViewPr>
  <p:slideViewPr>
    <p:cSldViewPr>
      <p:cViewPr>
        <p:scale>
          <a:sx n="60" d="100"/>
          <a:sy n="60" d="100"/>
        </p:scale>
        <p:origin x="-1444" y="-12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6C3C27-DC3F-4FEA-99E3-D693413937B0}" type="datetimeFigureOut">
              <a:rPr lang="zh-CN" altLang="en-US" smtClean="0"/>
              <a:t>2018/5/8</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EC09F1-4101-4259-A826-CB01B70C25C1}" type="slidenum">
              <a:rPr lang="zh-CN" altLang="en-US" smtClean="0"/>
              <a:t>‹#›</a:t>
            </a:fld>
            <a:endParaRPr lang="zh-CN" altLang="en-US"/>
          </a:p>
        </p:txBody>
      </p:sp>
    </p:spTree>
    <p:extLst>
      <p:ext uri="{BB962C8B-B14F-4D97-AF65-F5344CB8AC3E}">
        <p14:creationId xmlns:p14="http://schemas.microsoft.com/office/powerpoint/2010/main" val="3272253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journals.ametsoc.org/doi/full/10.1175/1520-0493(2004)132%3c1238:IOIEAO%3e2.0.CO;2"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Hurricanes spend most of their lifetimes over the ocean,</a:t>
            </a:r>
            <a:r>
              <a:rPr lang="en-US" altLang="zh-CN" baseline="0" dirty="0" smtClean="0"/>
              <a:t> </a:t>
            </a:r>
            <a:r>
              <a:rPr lang="en-US" altLang="zh-CN" dirty="0" smtClean="0"/>
              <a:t>where an insufficient number of conventional observations</a:t>
            </a:r>
            <a:r>
              <a:rPr lang="en-US" altLang="zh-CN" baseline="0" dirty="0" smtClean="0"/>
              <a:t> </a:t>
            </a:r>
            <a:r>
              <a:rPr lang="en-US" altLang="zh-CN" dirty="0" smtClean="0"/>
              <a:t>are available for</a:t>
            </a:r>
            <a:r>
              <a:rPr lang="en-US" altLang="zh-CN" baseline="0" dirty="0" smtClean="0"/>
              <a:t> </a:t>
            </a:r>
            <a:r>
              <a:rPr lang="en-US" altLang="zh-CN" dirty="0" smtClean="0"/>
              <a:t>resolving inner-core structures. Airborne Doppler radar</a:t>
            </a:r>
            <a:r>
              <a:rPr lang="en-US" altLang="zh-CN" baseline="0" dirty="0" smtClean="0"/>
              <a:t> </a:t>
            </a:r>
            <a:r>
              <a:rPr lang="en-US" altLang="zh-CN" dirty="0" smtClean="0"/>
              <a:t>observations</a:t>
            </a:r>
            <a:r>
              <a:rPr lang="en-US" altLang="zh-CN" baseline="0" dirty="0" smtClean="0"/>
              <a:t> </a:t>
            </a:r>
            <a:r>
              <a:rPr lang="en-US" altLang="zh-CN" dirty="0" smtClean="0"/>
              <a:t>may well</a:t>
            </a:r>
            <a:r>
              <a:rPr lang="en-US" altLang="zh-CN" baseline="0" dirty="0" smtClean="0"/>
              <a:t> </a:t>
            </a:r>
            <a:r>
              <a:rPr lang="en-US" altLang="zh-CN" dirty="0" smtClean="0"/>
              <a:t>cover the inner-core areas and can be used to initialize</a:t>
            </a:r>
            <a:r>
              <a:rPr lang="en-US" altLang="zh-CN" baseline="0" dirty="0" smtClean="0"/>
              <a:t> </a:t>
            </a:r>
            <a:r>
              <a:rPr lang="en-US" altLang="zh-CN" dirty="0" smtClean="0"/>
              <a:t>hurricanes.</a:t>
            </a:r>
            <a:endParaRPr lang="zh-CN" altLang="en-US" dirty="0"/>
          </a:p>
        </p:txBody>
      </p:sp>
      <p:sp>
        <p:nvSpPr>
          <p:cNvPr id="4" name="灯片编号占位符 3"/>
          <p:cNvSpPr>
            <a:spLocks noGrp="1"/>
          </p:cNvSpPr>
          <p:nvPr>
            <p:ph type="sldNum" sz="quarter" idx="10"/>
          </p:nvPr>
        </p:nvSpPr>
        <p:spPr/>
        <p:txBody>
          <a:bodyPr/>
          <a:lstStyle/>
          <a:p>
            <a:fld id="{A9EC09F1-4101-4259-A826-CB01B70C25C1}" type="slidenum">
              <a:rPr lang="zh-CN" altLang="en-US" smtClean="0"/>
              <a:t>4</a:t>
            </a:fld>
            <a:endParaRPr lang="zh-CN" altLang="en-US"/>
          </a:p>
        </p:txBody>
      </p:sp>
    </p:spTree>
    <p:extLst>
      <p:ext uri="{BB962C8B-B14F-4D97-AF65-F5344CB8AC3E}">
        <p14:creationId xmlns:p14="http://schemas.microsoft.com/office/powerpoint/2010/main" val="410968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en-US" altLang="zh-CN" sz="1200" b="0" i="0" kern="1200" dirty="0" smtClean="0">
                <a:solidFill>
                  <a:schemeClr val="tx1"/>
                </a:solidFill>
                <a:effectLst/>
                <a:latin typeface="+mn-lt"/>
                <a:ea typeface="+mn-ea"/>
                <a:cs typeface="+mn-cs"/>
              </a:rPr>
              <a:t>Our use of </a:t>
            </a:r>
            <a:r>
              <a:rPr lang="en-US" altLang="zh-CN" sz="1200" b="0" i="0" u="sng" kern="1200" dirty="0" smtClean="0">
                <a:solidFill>
                  <a:schemeClr val="tx1"/>
                </a:solidFill>
                <a:effectLst/>
                <a:latin typeface="+mn-lt"/>
                <a:ea typeface="+mn-ea"/>
                <a:cs typeface="+mn-cs"/>
                <a:hlinkClick r:id="rId3"/>
              </a:rPr>
              <a:t>(5)</a:t>
            </a:r>
            <a:r>
              <a:rPr lang="en-US" altLang="zh-CN" sz="1200" b="0" i="0" kern="1200" dirty="0" smtClean="0">
                <a:solidFill>
                  <a:schemeClr val="tx1"/>
                </a:solidFill>
                <a:effectLst/>
                <a:latin typeface="+mn-lt"/>
                <a:ea typeface="+mn-ea"/>
                <a:cs typeface="+mn-cs"/>
              </a:rPr>
              <a:t>, which overestimates the uncertainty in the analysis, is motivated by the tendency for the EnKF to underestimate the uncertainty of the analysis (</a:t>
            </a:r>
            <a:r>
              <a:rPr lang="en-US" altLang="zh-CN" sz="1200" b="0" i="0" u="sng" kern="1200" dirty="0" smtClean="0">
                <a:solidFill>
                  <a:schemeClr val="tx1"/>
                </a:solidFill>
                <a:effectLst/>
                <a:latin typeface="+mn-lt"/>
                <a:ea typeface="+mn-ea"/>
                <a:cs typeface="+mn-cs"/>
                <a:hlinkClick r:id="rId3"/>
              </a:rPr>
              <a:t>Burgers et al. 1998</a:t>
            </a:r>
            <a:r>
              <a:rPr lang="en-US" altLang="zh-CN" sz="1200" b="0" i="0" kern="1200" dirty="0" smtClean="0">
                <a:solidFill>
                  <a:schemeClr val="tx1"/>
                </a:solidFill>
                <a:effectLst/>
                <a:latin typeface="+mn-lt"/>
                <a:ea typeface="+mn-ea"/>
                <a:cs typeface="+mn-cs"/>
              </a:rPr>
              <a:t>; </a:t>
            </a:r>
            <a:r>
              <a:rPr lang="en-US" altLang="zh-CN" sz="1200" b="0" i="0" u="sng" kern="1200" dirty="0" smtClean="0">
                <a:solidFill>
                  <a:schemeClr val="tx1"/>
                </a:solidFill>
                <a:effectLst/>
                <a:latin typeface="+mn-lt"/>
                <a:ea typeface="+mn-ea"/>
                <a:cs typeface="+mn-cs"/>
                <a:hlinkClick r:id="rId3"/>
              </a:rPr>
              <a:t>van </a:t>
            </a:r>
            <a:r>
              <a:rPr lang="en-US" altLang="zh-CN" sz="1200" b="0" i="0" u="sng" kern="1200" dirty="0" err="1" smtClean="0">
                <a:solidFill>
                  <a:schemeClr val="tx1"/>
                </a:solidFill>
                <a:effectLst/>
                <a:latin typeface="+mn-lt"/>
                <a:ea typeface="+mn-ea"/>
                <a:cs typeface="+mn-cs"/>
                <a:hlinkClick r:id="rId3"/>
              </a:rPr>
              <a:t>Leeuwen</a:t>
            </a:r>
            <a:r>
              <a:rPr lang="en-US" altLang="zh-CN" sz="1200" b="0" i="0" u="sng" kern="1200" dirty="0" smtClean="0">
                <a:solidFill>
                  <a:schemeClr val="tx1"/>
                </a:solidFill>
                <a:effectLst/>
                <a:latin typeface="+mn-lt"/>
                <a:ea typeface="+mn-ea"/>
                <a:cs typeface="+mn-cs"/>
                <a:hlinkClick r:id="rId3"/>
              </a:rPr>
              <a:t> 1999</a:t>
            </a:r>
            <a:r>
              <a:rPr lang="en-US" altLang="zh-CN" sz="1200" b="0" i="0" kern="1200" dirty="0" smtClean="0">
                <a:solidFill>
                  <a:schemeClr val="tx1"/>
                </a:solidFill>
                <a:effectLst/>
                <a:latin typeface="+mn-lt"/>
                <a:ea typeface="+mn-ea"/>
                <a:cs typeface="+mn-cs"/>
              </a:rPr>
              <a:t>) if the ensemble size is small or if the initial estimate is poor (i.e., ensemble mean error is greater than the spread). </a:t>
            </a:r>
          </a:p>
          <a:p>
            <a:pPr algn="just"/>
            <a:endParaRPr lang="en-US" altLang="zh-CN" dirty="0" smtClean="0"/>
          </a:p>
          <a:p>
            <a:pPr algn="just"/>
            <a:r>
              <a:rPr lang="en-US" altLang="zh-CN" dirty="0" smtClean="0"/>
              <a:t>The SCL technique is designed to assimilate dense observations such as from radars that contain multiscale</a:t>
            </a:r>
            <a:r>
              <a:rPr lang="en-US" altLang="zh-CN" baseline="0" dirty="0" smtClean="0"/>
              <a:t> </a:t>
            </a:r>
            <a:r>
              <a:rPr lang="en-US" altLang="zh-CN" dirty="0" smtClean="0"/>
              <a:t>information of the atmosphere (Z09), and to reduce computational costs and sampling errors. It uses a different ROI for different groups of observations by random sampling.</a:t>
            </a:r>
          </a:p>
          <a:p>
            <a:pPr algn="just"/>
            <a:endParaRPr lang="en-US" altLang="zh-CN" dirty="0" smtClean="0"/>
          </a:p>
          <a:p>
            <a:pPr algn="just"/>
            <a:r>
              <a:rPr lang="en-US" altLang="zh-CN" dirty="0" smtClean="0"/>
              <a:t>The use of SCL is partially motivated by the fact that with serial observation processing of the EnKF, the error correlation length scale decreases as the previously assimilated observations better define the large scales; hence, later observations should be assimilated with tighter localization</a:t>
            </a:r>
            <a:endParaRPr lang="zh-CN" altLang="en-US" dirty="0"/>
          </a:p>
        </p:txBody>
      </p:sp>
      <p:sp>
        <p:nvSpPr>
          <p:cNvPr id="4" name="灯片编号占位符 3"/>
          <p:cNvSpPr>
            <a:spLocks noGrp="1"/>
          </p:cNvSpPr>
          <p:nvPr>
            <p:ph type="sldNum" sz="quarter" idx="10"/>
          </p:nvPr>
        </p:nvSpPr>
        <p:spPr/>
        <p:txBody>
          <a:bodyPr/>
          <a:lstStyle/>
          <a:p>
            <a:fld id="{A9EC09F1-4101-4259-A826-CB01B70C25C1}" type="slidenum">
              <a:rPr lang="zh-CN" altLang="en-US" smtClean="0"/>
              <a:t>5</a:t>
            </a:fld>
            <a:endParaRPr lang="zh-CN" altLang="en-US"/>
          </a:p>
        </p:txBody>
      </p:sp>
    </p:spTree>
    <p:extLst>
      <p:ext uri="{BB962C8B-B14F-4D97-AF65-F5344CB8AC3E}">
        <p14:creationId xmlns:p14="http://schemas.microsoft.com/office/powerpoint/2010/main" val="4029449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53CA35-2263-D642-8A1D-24FB674E807B}" type="slidenum">
              <a:rPr kumimoji="1" lang="ja-JP" altLang="en-US" smtClean="0"/>
              <a:t>13</a:t>
            </a:fld>
            <a:endParaRPr kumimoji="1" lang="ja-JP" altLang="en-US"/>
          </a:p>
        </p:txBody>
      </p:sp>
    </p:spTree>
    <p:extLst>
      <p:ext uri="{BB962C8B-B14F-4D97-AF65-F5344CB8AC3E}">
        <p14:creationId xmlns:p14="http://schemas.microsoft.com/office/powerpoint/2010/main" val="3462346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Our </a:t>
            </a:r>
            <a:r>
              <a:rPr lang="en-US" altLang="zh-CN" sz="1200" kern="1200" dirty="0" err="1" smtClean="0">
                <a:solidFill>
                  <a:schemeClr val="tx1"/>
                </a:solidFill>
                <a:effectLst/>
                <a:latin typeface="+mn-lt"/>
                <a:ea typeface="+mn-ea"/>
                <a:cs typeface="+mn-cs"/>
              </a:rPr>
              <a:t>fvGFS</a:t>
            </a:r>
            <a:r>
              <a:rPr lang="en-US" altLang="zh-CN" sz="1200" kern="1200" dirty="0" smtClean="0">
                <a:solidFill>
                  <a:schemeClr val="tx1"/>
                </a:solidFill>
                <a:effectLst/>
                <a:latin typeface="+mn-lt"/>
                <a:ea typeface="+mn-ea"/>
                <a:cs typeface="+mn-cs"/>
              </a:rPr>
              <a:t> simulations use a globally uniform 13-km grid mesh together with a two-way interactive 3-km cloud-resolving nested domain, centered at 92.5°W, 21.5°N in the Gulf of Mexico.</a:t>
            </a:r>
          </a:p>
          <a:p>
            <a:endParaRPr lang="en-US" altLang="zh-CN"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 The vortex initialization in </a:t>
            </a:r>
            <a:r>
              <a:rPr lang="en-US" altLang="zh-CN" sz="1200" kern="1200" dirty="0" err="1" smtClean="0">
                <a:solidFill>
                  <a:schemeClr val="tx1"/>
                </a:solidFill>
                <a:effectLst/>
                <a:latin typeface="+mn-lt"/>
                <a:ea typeface="+mn-ea"/>
                <a:cs typeface="+mn-cs"/>
              </a:rPr>
              <a:t>fvGFS</a:t>
            </a:r>
            <a:r>
              <a:rPr lang="en-US" altLang="zh-CN" sz="1200" kern="1200" dirty="0" smtClean="0">
                <a:solidFill>
                  <a:schemeClr val="tx1"/>
                </a:solidFill>
                <a:effectLst/>
                <a:latin typeface="+mn-lt"/>
                <a:ea typeface="+mn-ea"/>
                <a:cs typeface="+mn-cs"/>
              </a:rPr>
              <a:t> is the interpolated PSU WRF-EnKF analysis within a 600-km radius of the initial Harvey vortex center but will be linearly hybrid with the operational GFS analysis with weights decreased from 1.0 at the 600-km radius to 0.0 at the 900-km radius, beyond which only the GFS analysis is used.</a:t>
            </a:r>
            <a:endParaRPr lang="zh-CN" altLang="zh-CN" sz="120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A9EC09F1-4101-4259-A826-CB01B70C25C1}" type="slidenum">
              <a:rPr lang="zh-CN" altLang="en-US" smtClean="0"/>
              <a:t>15</a:t>
            </a:fld>
            <a:endParaRPr lang="zh-CN" altLang="en-US"/>
          </a:p>
        </p:txBody>
      </p:sp>
    </p:spTree>
    <p:extLst>
      <p:ext uri="{BB962C8B-B14F-4D97-AF65-F5344CB8AC3E}">
        <p14:creationId xmlns:p14="http://schemas.microsoft.com/office/powerpoint/2010/main" val="209655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2018/5/8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2018/5/8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2018/5/8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2018/5/8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2018/5/8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t>2018/5/8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t>2018/5/8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t>2018/5/8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2018/5/8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2018/5/8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2018/5/8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2018/5/8</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83568" y="1700808"/>
            <a:ext cx="7772400" cy="2160240"/>
          </a:xfrm>
        </p:spPr>
        <p:txBody>
          <a:bodyPr>
            <a:noAutofit/>
          </a:bodyPr>
          <a:lstStyle/>
          <a:p>
            <a:r>
              <a:rPr lang="en-US" altLang="zh-CN" sz="2800" b="1" dirty="0"/>
              <a:t>Predicting Hurricane Intensity </a:t>
            </a:r>
            <a:r>
              <a:rPr lang="en-US" altLang="zh-CN" sz="2800" b="1" dirty="0" smtClean="0"/>
              <a:t>of </a:t>
            </a:r>
            <a:r>
              <a:rPr lang="en-US" altLang="zh-CN" sz="2800" b="1" dirty="0"/>
              <a:t>Hurricane Harvey, Irma and Maria: </a:t>
            </a:r>
            <a:r>
              <a:rPr lang="en-US" altLang="zh-CN" sz="2800" b="1" dirty="0" smtClean="0"/>
              <a:t>The </a:t>
            </a:r>
            <a:r>
              <a:rPr lang="en-US" altLang="zh-CN" sz="2800" b="1" dirty="0"/>
              <a:t>Real-Time Forecast Experiment with Assimilation of Airborne Doppler Radar </a:t>
            </a:r>
            <a:r>
              <a:rPr lang="en-US" altLang="zh-CN" sz="2800" b="1" dirty="0" smtClean="0"/>
              <a:t>Observations</a:t>
            </a:r>
            <a:endParaRPr lang="zh-CN" altLang="en-US" sz="2800" b="1" dirty="0"/>
          </a:p>
        </p:txBody>
      </p:sp>
      <p:pic>
        <p:nvPicPr>
          <p:cNvPr id="1026" name="Picture 2" descr="E:\EnKF_meeting\PS-HOR-RGB-2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7" y="-21377"/>
            <a:ext cx="3528336" cy="121081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EnKF_meeting\adaptlogo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44624"/>
            <a:ext cx="2719268" cy="900000"/>
          </a:xfrm>
          <a:prstGeom prst="rect">
            <a:avLst/>
          </a:prstGeom>
          <a:noFill/>
          <a:extLst>
            <a:ext uri="{909E8E84-426E-40DD-AFC4-6F175D3DCCD1}">
              <a14:hiddenFill xmlns:a14="http://schemas.microsoft.com/office/drawing/2010/main">
                <a:solidFill>
                  <a:srgbClr val="FFFFFF"/>
                </a:solidFill>
              </a14:hiddenFill>
            </a:ext>
          </a:extLst>
        </p:spPr>
      </p:pic>
      <p:sp>
        <p:nvSpPr>
          <p:cNvPr id="6" name="标题 1"/>
          <p:cNvSpPr txBox="1">
            <a:spLocks/>
          </p:cNvSpPr>
          <p:nvPr/>
        </p:nvSpPr>
        <p:spPr>
          <a:xfrm>
            <a:off x="784052" y="4581128"/>
            <a:ext cx="7772400" cy="13681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2400" dirty="0" smtClean="0"/>
              <a:t>Xingchao Chen and Fuqing Zhang</a:t>
            </a:r>
          </a:p>
          <a:p>
            <a:endParaRPr lang="en-US" altLang="zh-CN" sz="2400" dirty="0" smtClean="0"/>
          </a:p>
          <a:p>
            <a:r>
              <a:rPr lang="en-US" altLang="zh-CN" sz="1800" dirty="0"/>
              <a:t>Department of Meteorology and Atmospheric Science, and Center for Advanced Data Assimilation and Predictability Techniques, The Pennsylvania State University, University Park, Pennsylvania</a:t>
            </a:r>
            <a:endParaRPr lang="zh-CN" altLang="en-US" sz="1800" dirty="0"/>
          </a:p>
        </p:txBody>
      </p:sp>
    </p:spTree>
    <p:extLst>
      <p:ext uri="{BB962C8B-B14F-4D97-AF65-F5344CB8AC3E}">
        <p14:creationId xmlns:p14="http://schemas.microsoft.com/office/powerpoint/2010/main" val="16296300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7504" y="25460"/>
            <a:ext cx="2823209" cy="523220"/>
          </a:xfrm>
          <a:prstGeom prst="rect">
            <a:avLst/>
          </a:prstGeom>
        </p:spPr>
        <p:txBody>
          <a:bodyPr wrap="none">
            <a:spAutoFit/>
          </a:bodyPr>
          <a:lstStyle/>
          <a:p>
            <a:r>
              <a:rPr lang="en-US" altLang="zh-CN" sz="2800" b="1" dirty="0" smtClean="0">
                <a:latin typeface="Times New Roman" pitchFamily="18" charset="0"/>
                <a:ea typeface="黑体" pitchFamily="49" charset="-122"/>
                <a:cs typeface="Times New Roman" pitchFamily="18" charset="0"/>
              </a:rPr>
              <a:t>Hurricane Maria</a:t>
            </a:r>
            <a:endParaRPr lang="zh-CN" altLang="en-US" sz="2800" b="1"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614"/>
          <a:stretch/>
        </p:blipFill>
        <p:spPr bwMode="auto">
          <a:xfrm>
            <a:off x="169715" y="1665851"/>
            <a:ext cx="4320000" cy="40342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158"/>
          <a:stretch/>
        </p:blipFill>
        <p:spPr bwMode="auto">
          <a:xfrm>
            <a:off x="4594200" y="1701208"/>
            <a:ext cx="4320000" cy="40108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03648" y="836712"/>
            <a:ext cx="2160240" cy="523220"/>
          </a:xfrm>
          <a:prstGeom prst="rect">
            <a:avLst/>
          </a:prstGeom>
          <a:noFill/>
        </p:spPr>
        <p:txBody>
          <a:bodyPr wrap="square" rtlCol="0">
            <a:spAutoFit/>
          </a:bodyPr>
          <a:lstStyle/>
          <a:p>
            <a:pPr algn="ctr"/>
            <a:r>
              <a:rPr lang="en-US" altLang="zh-CN" sz="2800" b="1" dirty="0" smtClean="0"/>
              <a:t>Pmin</a:t>
            </a:r>
            <a:endParaRPr lang="zh-CN" altLang="en-US" sz="2800" b="1" dirty="0"/>
          </a:p>
        </p:txBody>
      </p:sp>
      <p:sp>
        <p:nvSpPr>
          <p:cNvPr id="7" name="TextBox 6"/>
          <p:cNvSpPr txBox="1"/>
          <p:nvPr/>
        </p:nvSpPr>
        <p:spPr>
          <a:xfrm>
            <a:off x="5868144" y="908720"/>
            <a:ext cx="2160240" cy="523220"/>
          </a:xfrm>
          <a:prstGeom prst="rect">
            <a:avLst/>
          </a:prstGeom>
          <a:noFill/>
        </p:spPr>
        <p:txBody>
          <a:bodyPr wrap="square" rtlCol="0">
            <a:spAutoFit/>
          </a:bodyPr>
          <a:lstStyle/>
          <a:p>
            <a:pPr algn="ctr"/>
            <a:r>
              <a:rPr lang="en-US" altLang="zh-CN" sz="2800" b="1" dirty="0" smtClean="0"/>
              <a:t>Vmax</a:t>
            </a:r>
            <a:endParaRPr lang="zh-CN" altLang="en-US" sz="2800" b="1" dirty="0"/>
          </a:p>
        </p:txBody>
      </p:sp>
    </p:spTree>
    <p:extLst>
      <p:ext uri="{BB962C8B-B14F-4D97-AF65-F5344CB8AC3E}">
        <p14:creationId xmlns:p14="http://schemas.microsoft.com/office/powerpoint/2010/main" val="20423609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7504" y="25460"/>
            <a:ext cx="3002745" cy="523220"/>
          </a:xfrm>
          <a:prstGeom prst="rect">
            <a:avLst/>
          </a:prstGeom>
        </p:spPr>
        <p:txBody>
          <a:bodyPr wrap="none">
            <a:spAutoFit/>
          </a:bodyPr>
          <a:lstStyle/>
          <a:p>
            <a:r>
              <a:rPr lang="en-US" altLang="zh-CN" sz="2800" b="1" dirty="0" smtClean="0">
                <a:latin typeface="Times New Roman" pitchFamily="18" charset="0"/>
                <a:ea typeface="黑体" pitchFamily="49" charset="-122"/>
                <a:cs typeface="Times New Roman" pitchFamily="18" charset="0"/>
              </a:rPr>
              <a:t>Hurricane Harvey</a:t>
            </a:r>
            <a:endParaRPr lang="zh-CN" altLang="en-US" sz="2800" b="1" dirty="0"/>
          </a:p>
        </p:txBody>
      </p:sp>
      <p:pic>
        <p:nvPicPr>
          <p:cNvPr id="1026" name="Picture 2" descr="E:\EnKF_meeting\figs\Harvey\2017082412.al09.track.e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532291"/>
            <a:ext cx="6336704" cy="6029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548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7504" y="25460"/>
            <a:ext cx="3002745" cy="523220"/>
          </a:xfrm>
          <a:prstGeom prst="rect">
            <a:avLst/>
          </a:prstGeom>
        </p:spPr>
        <p:txBody>
          <a:bodyPr wrap="none">
            <a:spAutoFit/>
          </a:bodyPr>
          <a:lstStyle/>
          <a:p>
            <a:r>
              <a:rPr lang="en-US" altLang="zh-CN" sz="2800" b="1" dirty="0" smtClean="0">
                <a:latin typeface="Times New Roman" pitchFamily="18" charset="0"/>
                <a:ea typeface="黑体" pitchFamily="49" charset="-122"/>
                <a:cs typeface="Times New Roman" pitchFamily="18" charset="0"/>
              </a:rPr>
              <a:t>Hurricane Harvey</a:t>
            </a:r>
            <a:endParaRPr lang="zh-CN" altLang="en-US" sz="2800" b="1" dirty="0"/>
          </a:p>
        </p:txBody>
      </p:sp>
      <p:pic>
        <p:nvPicPr>
          <p:cNvPr id="2050" name="Picture 2" descr="E:\EnKF_meeting\figs\Harvey\2017082412.al09.pminBC.eps"/>
          <p:cNvPicPr>
            <a:picLocks noChangeAspect="1" noChangeArrowheads="1"/>
          </p:cNvPicPr>
          <p:nvPr/>
        </p:nvPicPr>
        <p:blipFill rotWithShape="1">
          <a:blip r:embed="rId2">
            <a:extLst>
              <a:ext uri="{28A0092B-C50C-407E-A947-70E740481C1C}">
                <a14:useLocalDpi xmlns:a14="http://schemas.microsoft.com/office/drawing/2010/main" val="0"/>
              </a:ext>
            </a:extLst>
          </a:blip>
          <a:srcRect t="6489"/>
          <a:stretch/>
        </p:blipFill>
        <p:spPr bwMode="auto">
          <a:xfrm>
            <a:off x="0" y="1412776"/>
            <a:ext cx="4320000" cy="40396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EnKF_meeting\figs\Harvey\2017082412.al09.vmaxBC.eps"/>
          <p:cNvPicPr>
            <a:picLocks noChangeAspect="1" noChangeArrowheads="1"/>
          </p:cNvPicPr>
          <p:nvPr/>
        </p:nvPicPr>
        <p:blipFill rotWithShape="1">
          <a:blip r:embed="rId3">
            <a:extLst>
              <a:ext uri="{28A0092B-C50C-407E-A947-70E740481C1C}">
                <a14:useLocalDpi xmlns:a14="http://schemas.microsoft.com/office/drawing/2010/main" val="0"/>
              </a:ext>
            </a:extLst>
          </a:blip>
          <a:srcRect t="6714"/>
          <a:stretch/>
        </p:blipFill>
        <p:spPr bwMode="auto">
          <a:xfrm>
            <a:off x="4449174" y="1412775"/>
            <a:ext cx="4320000" cy="40299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03648" y="836712"/>
            <a:ext cx="2160240" cy="523220"/>
          </a:xfrm>
          <a:prstGeom prst="rect">
            <a:avLst/>
          </a:prstGeom>
          <a:noFill/>
        </p:spPr>
        <p:txBody>
          <a:bodyPr wrap="square" rtlCol="0">
            <a:spAutoFit/>
          </a:bodyPr>
          <a:lstStyle/>
          <a:p>
            <a:pPr algn="ctr"/>
            <a:r>
              <a:rPr lang="en-US" altLang="zh-CN" sz="2800" b="1" dirty="0" smtClean="0"/>
              <a:t>Pmin</a:t>
            </a:r>
            <a:endParaRPr lang="zh-CN" altLang="en-US" sz="2800" b="1" dirty="0"/>
          </a:p>
        </p:txBody>
      </p:sp>
      <p:sp>
        <p:nvSpPr>
          <p:cNvPr id="7" name="TextBox 6"/>
          <p:cNvSpPr txBox="1"/>
          <p:nvPr/>
        </p:nvSpPr>
        <p:spPr>
          <a:xfrm>
            <a:off x="5671843" y="836676"/>
            <a:ext cx="2160240" cy="523220"/>
          </a:xfrm>
          <a:prstGeom prst="rect">
            <a:avLst/>
          </a:prstGeom>
          <a:noFill/>
        </p:spPr>
        <p:txBody>
          <a:bodyPr wrap="square" rtlCol="0">
            <a:spAutoFit/>
          </a:bodyPr>
          <a:lstStyle/>
          <a:p>
            <a:pPr algn="ctr"/>
            <a:r>
              <a:rPr lang="en-US" altLang="zh-CN" sz="2800" b="1" dirty="0" smtClean="0"/>
              <a:t>Vmax</a:t>
            </a:r>
            <a:endParaRPr lang="zh-CN" altLang="en-US" sz="2800" b="1" dirty="0"/>
          </a:p>
        </p:txBody>
      </p:sp>
    </p:spTree>
    <p:extLst>
      <p:ext uri="{BB962C8B-B14F-4D97-AF65-F5344CB8AC3E}">
        <p14:creationId xmlns:p14="http://schemas.microsoft.com/office/powerpoint/2010/main" val="1571370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878527"/>
            <a:ext cx="9144000" cy="5878285"/>
          </a:xfrm>
          <a:prstGeom prst="rect">
            <a:avLst/>
          </a:prstGeom>
        </p:spPr>
      </p:pic>
      <p:sp>
        <p:nvSpPr>
          <p:cNvPr id="8" name="角丸四角形 10"/>
          <p:cNvSpPr/>
          <p:nvPr/>
        </p:nvSpPr>
        <p:spPr bwMode="auto">
          <a:xfrm>
            <a:off x="1142243" y="1180546"/>
            <a:ext cx="3223460" cy="451970"/>
          </a:xfrm>
          <a:prstGeom prst="roundRect">
            <a:avLst/>
          </a:prstGeom>
          <a:ln w="19050">
            <a:solidFill>
              <a:srgbClr val="006A00"/>
            </a:solidFill>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kumimoji="0" lang="en-US" altLang="ja-JP" sz="2400" dirty="0">
                <a:solidFill>
                  <a:schemeClr val="tx1"/>
                </a:solidFill>
                <a:latin typeface="Arial" panose="020B0604020202020204" pitchFamily="34" charset="0"/>
              </a:rPr>
              <a:t>Observation</a:t>
            </a:r>
            <a:endParaRPr kumimoji="0" lang="ja-JP" altLang="en-US" sz="2400" b="0" i="0" u="none" strike="noStrike" cap="none" normalizeH="0" baseline="0" dirty="0">
              <a:ln>
                <a:noFill/>
              </a:ln>
              <a:solidFill>
                <a:schemeClr val="tx1"/>
              </a:solidFill>
              <a:effectLst/>
              <a:latin typeface="Arial" panose="020B0604020202020204" pitchFamily="34" charset="0"/>
            </a:endParaRPr>
          </a:p>
        </p:txBody>
      </p:sp>
      <p:sp>
        <p:nvSpPr>
          <p:cNvPr id="2" name="Title 1"/>
          <p:cNvSpPr>
            <a:spLocks noGrp="1"/>
          </p:cNvSpPr>
          <p:nvPr>
            <p:ph type="title"/>
          </p:nvPr>
        </p:nvSpPr>
        <p:spPr>
          <a:xfrm>
            <a:off x="127346" y="452661"/>
            <a:ext cx="9172788" cy="600075"/>
          </a:xfrm>
        </p:spPr>
        <p:txBody>
          <a:bodyPr/>
          <a:lstStyle/>
          <a:p>
            <a:r>
              <a:rPr lang="en-US" sz="2700" b="0" dirty="0"/>
              <a:t>EnKF Performance Assimilating GOES-16 all-sky BT</a:t>
            </a:r>
          </a:p>
        </p:txBody>
      </p:sp>
      <p:sp>
        <p:nvSpPr>
          <p:cNvPr id="12" name="角丸四角形 10"/>
          <p:cNvSpPr/>
          <p:nvPr/>
        </p:nvSpPr>
        <p:spPr bwMode="auto">
          <a:xfrm>
            <a:off x="4912112" y="1180546"/>
            <a:ext cx="3440151" cy="451970"/>
          </a:xfrm>
          <a:prstGeom prst="roundRect">
            <a:avLst/>
          </a:prstGeom>
          <a:ln w="19050">
            <a:solidFill>
              <a:srgbClr val="800000"/>
            </a:solidFill>
            <a:headEnd type="none" w="med" len="med"/>
            <a:tailEnd type="none" w="med" len="med"/>
          </a:ln>
          <a:effectLst/>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defTabSz="914400" eaLnBrk="0" fontAlgn="base" hangingPunct="0">
              <a:spcBef>
                <a:spcPct val="0"/>
              </a:spcBef>
              <a:spcAft>
                <a:spcPct val="0"/>
              </a:spcAft>
            </a:pPr>
            <a:r>
              <a:rPr kumimoji="0" lang="en-US" altLang="ja-JP" sz="2400" dirty="0" err="1">
                <a:solidFill>
                  <a:schemeClr val="tx1"/>
                </a:solidFill>
                <a:latin typeface="Arial" panose="020B0604020202020204" pitchFamily="34" charset="0"/>
              </a:rPr>
              <a:t>EnKF</a:t>
            </a:r>
            <a:r>
              <a:rPr kumimoji="0" lang="en-US" altLang="ja-JP" sz="2400" dirty="0">
                <a:solidFill>
                  <a:schemeClr val="tx1"/>
                </a:solidFill>
                <a:latin typeface="Arial" panose="020B0604020202020204" pitchFamily="34" charset="0"/>
              </a:rPr>
              <a:t> analysis</a:t>
            </a:r>
            <a:endParaRPr kumimoji="0" lang="ja-JP" altLang="en-US" sz="2400" b="0" i="0" u="none" strike="noStrike" cap="none" normalizeH="0" baseline="0" dirty="0">
              <a:ln>
                <a:noFill/>
              </a:ln>
              <a:solidFill>
                <a:schemeClr val="tx1"/>
              </a:solidFill>
              <a:effectLst/>
              <a:latin typeface="Arial" panose="020B0604020202020204" pitchFamily="34" charset="0"/>
            </a:endParaRPr>
          </a:p>
        </p:txBody>
      </p:sp>
      <p:sp>
        <p:nvSpPr>
          <p:cNvPr id="11" name="Content Placeholder 2">
            <a:extLst>
              <a:ext uri="{FF2B5EF4-FFF2-40B4-BE49-F238E27FC236}">
                <a16:creationId xmlns="" xmlns:a16="http://schemas.microsoft.com/office/drawing/2014/main" id="{511CBBD8-A818-6B47-8DB2-EA188D979B66}"/>
              </a:ext>
            </a:extLst>
          </p:cNvPr>
          <p:cNvSpPr txBox="1">
            <a:spLocks/>
          </p:cNvSpPr>
          <p:nvPr/>
        </p:nvSpPr>
        <p:spPr bwMode="auto">
          <a:xfrm>
            <a:off x="178420" y="6400561"/>
            <a:ext cx="8965580" cy="367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spAutoFit/>
          </a:bodyPr>
          <a:lstStyle>
            <a:lvl1pPr marL="142871" indent="-142871" algn="l" rtl="0" eaLnBrk="1" fontAlgn="base" hangingPunct="1">
              <a:spcBef>
                <a:spcPct val="40000"/>
              </a:spcBef>
              <a:spcAft>
                <a:spcPct val="0"/>
              </a:spcAft>
              <a:buClrTx/>
              <a:buFont typeface="Wingdings" panose="05000000000000000000" pitchFamily="2" charset="2"/>
              <a:buChar char="n"/>
              <a:defRPr kumimoji="1" sz="2400" kern="1200">
                <a:solidFill>
                  <a:schemeClr val="tx1"/>
                </a:solidFill>
                <a:latin typeface="+mn-lt"/>
                <a:ea typeface="+mn-ea"/>
                <a:cs typeface="+mn-cs"/>
              </a:defRPr>
            </a:lvl1pPr>
            <a:lvl2pPr marL="285743"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2pPr>
            <a:lvl3pPr marL="421471" indent="-134538" algn="l" rtl="0" eaLnBrk="1" fontAlgn="base" hangingPunct="1">
              <a:spcBef>
                <a:spcPct val="40000"/>
              </a:spcBef>
              <a:spcAft>
                <a:spcPct val="0"/>
              </a:spcAft>
              <a:buClrTx/>
              <a:buChar char="-"/>
              <a:defRPr kumimoji="1" sz="2000" kern="1200">
                <a:solidFill>
                  <a:schemeClr val="tx1"/>
                </a:solidFill>
                <a:latin typeface="+mn-lt"/>
                <a:ea typeface="+mn-ea"/>
                <a:cs typeface="+mn-cs"/>
              </a:defRPr>
            </a:lvl3pPr>
            <a:lvl4pPr marL="564342" indent="-141682" algn="l" rtl="0" eaLnBrk="1" fontAlgn="base" hangingPunct="1">
              <a:spcBef>
                <a:spcPct val="40000"/>
              </a:spcBef>
              <a:spcAft>
                <a:spcPct val="0"/>
              </a:spcAft>
              <a:buClrTx/>
              <a:buChar char="-"/>
              <a:defRPr kumimoji="1" sz="2000" kern="1200">
                <a:solidFill>
                  <a:schemeClr val="tx1"/>
                </a:solidFill>
                <a:latin typeface="+mn-lt"/>
                <a:ea typeface="+mn-ea"/>
                <a:cs typeface="+mn-cs"/>
              </a:defRPr>
            </a:lvl4pPr>
            <a:lvl5pPr marL="721501" indent="-155968" algn="l" rtl="0" eaLnBrk="1" fontAlgn="base" hangingPunct="1">
              <a:spcBef>
                <a:spcPct val="40000"/>
              </a:spcBef>
              <a:spcAft>
                <a:spcPct val="0"/>
              </a:spcAft>
              <a:buClrTx/>
              <a:buFont typeface="Wingdings" panose="05000000000000000000" pitchFamily="2" charset="2"/>
              <a:buChar char="§"/>
              <a:defRPr kumimoji="1" sz="20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1189" indent="0" algn="ctr">
              <a:lnSpc>
                <a:spcPct val="70000"/>
              </a:lnSpc>
              <a:buNone/>
            </a:pPr>
            <a:r>
              <a:rPr lang="en-US" dirty="0" smtClean="0"/>
              <a:t>Minamide and Zhang, 2018, in prep</a:t>
            </a:r>
            <a:endParaRPr lang="en-US" dirty="0"/>
          </a:p>
        </p:txBody>
      </p:sp>
      <p:sp>
        <p:nvSpPr>
          <p:cNvPr id="15" name="矩形 14"/>
          <p:cNvSpPr/>
          <p:nvPr/>
        </p:nvSpPr>
        <p:spPr>
          <a:xfrm>
            <a:off x="107504" y="25460"/>
            <a:ext cx="3002745" cy="523220"/>
          </a:xfrm>
          <a:prstGeom prst="rect">
            <a:avLst/>
          </a:prstGeom>
        </p:spPr>
        <p:txBody>
          <a:bodyPr wrap="none">
            <a:spAutoFit/>
          </a:bodyPr>
          <a:lstStyle/>
          <a:p>
            <a:r>
              <a:rPr lang="en-US" altLang="zh-CN" sz="2800" b="1" dirty="0" smtClean="0">
                <a:latin typeface="Times New Roman" pitchFamily="18" charset="0"/>
                <a:ea typeface="黑体" pitchFamily="49" charset="-122"/>
                <a:cs typeface="Times New Roman" pitchFamily="18" charset="0"/>
              </a:rPr>
              <a:t>Hurricane Harvey</a:t>
            </a:r>
            <a:endParaRPr lang="zh-CN" altLang="en-US" sz="2800" b="1" dirty="0"/>
          </a:p>
        </p:txBody>
      </p:sp>
    </p:spTree>
    <p:extLst>
      <p:ext uri="{BB962C8B-B14F-4D97-AF65-F5344CB8AC3E}">
        <p14:creationId xmlns:p14="http://schemas.microsoft.com/office/powerpoint/2010/main" val="1028101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7504" y="25460"/>
            <a:ext cx="3002745" cy="523220"/>
          </a:xfrm>
          <a:prstGeom prst="rect">
            <a:avLst/>
          </a:prstGeom>
        </p:spPr>
        <p:txBody>
          <a:bodyPr wrap="none">
            <a:spAutoFit/>
          </a:bodyPr>
          <a:lstStyle/>
          <a:p>
            <a:r>
              <a:rPr lang="en-US" altLang="zh-CN" sz="2800" b="1" dirty="0" smtClean="0">
                <a:latin typeface="Times New Roman" pitchFamily="18" charset="0"/>
                <a:ea typeface="黑体" pitchFamily="49" charset="-122"/>
                <a:cs typeface="Times New Roman" pitchFamily="18" charset="0"/>
              </a:rPr>
              <a:t>Hurricane Harvey</a:t>
            </a:r>
            <a:endParaRPr lang="zh-CN" altLang="en-US" sz="2800" b="1" dirty="0"/>
          </a:p>
        </p:txBody>
      </p:sp>
      <p:sp>
        <p:nvSpPr>
          <p:cNvPr id="4" name="矩形 3"/>
          <p:cNvSpPr/>
          <p:nvPr/>
        </p:nvSpPr>
        <p:spPr>
          <a:xfrm>
            <a:off x="253501" y="5711709"/>
            <a:ext cx="8784976" cy="369332"/>
          </a:xfrm>
          <a:prstGeom prst="rect">
            <a:avLst/>
          </a:prstGeom>
        </p:spPr>
        <p:txBody>
          <a:bodyPr wrap="square">
            <a:spAutoFit/>
          </a:bodyPr>
          <a:lstStyle/>
          <a:p>
            <a:pPr algn="ctr"/>
            <a:r>
              <a:rPr lang="zh-CN" altLang="zh-CN" b="1" dirty="0"/>
              <a:t> </a:t>
            </a:r>
            <a:r>
              <a:rPr lang="en-US" altLang="zh-CN" b="1" dirty="0"/>
              <a:t>Comparison of Harvey’s position and intensity forecasts by </a:t>
            </a:r>
            <a:r>
              <a:rPr lang="en-US" altLang="zh-CN" b="1" dirty="0" smtClean="0"/>
              <a:t> regional models</a:t>
            </a:r>
            <a:endParaRPr lang="zh-CN" altLang="en-US" dirty="0"/>
          </a:p>
        </p:txBody>
      </p:sp>
      <p:sp>
        <p:nvSpPr>
          <p:cNvPr id="5" name="矩形 4"/>
          <p:cNvSpPr/>
          <p:nvPr/>
        </p:nvSpPr>
        <p:spPr>
          <a:xfrm>
            <a:off x="107504" y="548680"/>
            <a:ext cx="4296241" cy="954107"/>
          </a:xfrm>
          <a:prstGeom prst="rect">
            <a:avLst/>
          </a:prstGeom>
        </p:spPr>
        <p:txBody>
          <a:bodyPr wrap="none">
            <a:spAutoFit/>
          </a:bodyPr>
          <a:lstStyle/>
          <a:p>
            <a:r>
              <a:rPr lang="en-US" altLang="zh-CN" sz="2800" b="1" dirty="0" smtClean="0"/>
              <a:t>Satellite Data Assimilation </a:t>
            </a:r>
          </a:p>
          <a:p>
            <a:endParaRPr lang="zh-CN" altLang="en-US" sz="2800" b="1" dirty="0"/>
          </a:p>
        </p:txBody>
      </p:sp>
      <p:pic>
        <p:nvPicPr>
          <p:cNvPr id="6" name="Picture 13"/>
          <p:cNvPicPr/>
          <p:nvPr/>
        </p:nvPicPr>
        <p:blipFill>
          <a:blip r:embed="rId2">
            <a:extLst>
              <a:ext uri="{28A0092B-C50C-407E-A947-70E740481C1C}">
                <a14:useLocalDpi xmlns:a14="http://schemas.microsoft.com/office/drawing/2010/main" val="0"/>
              </a:ext>
            </a:extLst>
          </a:blip>
          <a:srcRect/>
          <a:stretch>
            <a:fillRect/>
          </a:stretch>
        </p:blipFill>
        <p:spPr bwMode="auto">
          <a:xfrm>
            <a:off x="266478" y="1268760"/>
            <a:ext cx="8350947" cy="4176464"/>
          </a:xfrm>
          <a:prstGeom prst="rect">
            <a:avLst/>
          </a:prstGeom>
          <a:noFill/>
          <a:ln>
            <a:noFill/>
          </a:ln>
        </p:spPr>
      </p:pic>
    </p:spTree>
    <p:extLst>
      <p:ext uri="{BB962C8B-B14F-4D97-AF65-F5344CB8AC3E}">
        <p14:creationId xmlns:p14="http://schemas.microsoft.com/office/powerpoint/2010/main" val="39875369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7504" y="25460"/>
            <a:ext cx="3002745" cy="523220"/>
          </a:xfrm>
          <a:prstGeom prst="rect">
            <a:avLst/>
          </a:prstGeom>
        </p:spPr>
        <p:txBody>
          <a:bodyPr wrap="none">
            <a:spAutoFit/>
          </a:bodyPr>
          <a:lstStyle/>
          <a:p>
            <a:r>
              <a:rPr lang="en-US" altLang="zh-CN" sz="2800" b="1" dirty="0" smtClean="0">
                <a:latin typeface="Times New Roman" pitchFamily="18" charset="0"/>
                <a:ea typeface="黑体" pitchFamily="49" charset="-122"/>
                <a:cs typeface="Times New Roman" pitchFamily="18" charset="0"/>
              </a:rPr>
              <a:t>Hurricane Harvey</a:t>
            </a:r>
            <a:endParaRPr lang="zh-CN" altLang="en-US" sz="2800" b="1" dirty="0"/>
          </a:p>
        </p:txBody>
      </p:sp>
      <p:pic>
        <p:nvPicPr>
          <p:cNvPr id="3"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07504" y="980728"/>
            <a:ext cx="8784976" cy="4608512"/>
          </a:xfrm>
          <a:prstGeom prst="rect">
            <a:avLst/>
          </a:prstGeom>
          <a:noFill/>
          <a:ln>
            <a:noFill/>
          </a:ln>
        </p:spPr>
      </p:pic>
      <p:sp>
        <p:nvSpPr>
          <p:cNvPr id="4" name="矩形 3"/>
          <p:cNvSpPr/>
          <p:nvPr/>
        </p:nvSpPr>
        <p:spPr>
          <a:xfrm>
            <a:off x="253501" y="5711709"/>
            <a:ext cx="8784976" cy="369332"/>
          </a:xfrm>
          <a:prstGeom prst="rect">
            <a:avLst/>
          </a:prstGeom>
        </p:spPr>
        <p:txBody>
          <a:bodyPr wrap="square">
            <a:spAutoFit/>
          </a:bodyPr>
          <a:lstStyle/>
          <a:p>
            <a:pPr algn="ctr"/>
            <a:r>
              <a:rPr lang="zh-CN" altLang="zh-CN" b="1" dirty="0"/>
              <a:t> </a:t>
            </a:r>
            <a:r>
              <a:rPr lang="en-US" altLang="zh-CN" b="1" dirty="0"/>
              <a:t>Comparison of Harvey’s position and intensity forecasts by </a:t>
            </a:r>
            <a:r>
              <a:rPr lang="en-US" altLang="zh-CN" b="1" dirty="0" smtClean="0"/>
              <a:t>global models</a:t>
            </a:r>
            <a:endParaRPr lang="zh-CN" altLang="en-US" dirty="0"/>
          </a:p>
        </p:txBody>
      </p:sp>
      <p:sp>
        <p:nvSpPr>
          <p:cNvPr id="5" name="矩形 4"/>
          <p:cNvSpPr/>
          <p:nvPr/>
        </p:nvSpPr>
        <p:spPr>
          <a:xfrm>
            <a:off x="107504" y="548680"/>
            <a:ext cx="744114" cy="954107"/>
          </a:xfrm>
          <a:prstGeom prst="rect">
            <a:avLst/>
          </a:prstGeom>
        </p:spPr>
        <p:txBody>
          <a:bodyPr wrap="none">
            <a:spAutoFit/>
          </a:bodyPr>
          <a:lstStyle/>
          <a:p>
            <a:r>
              <a:rPr lang="en-US" altLang="zh-CN" sz="2800" b="1" dirty="0" smtClean="0"/>
              <a:t>FV3</a:t>
            </a:r>
          </a:p>
          <a:p>
            <a:endParaRPr lang="zh-CN" altLang="en-US" sz="2800" b="1" dirty="0"/>
          </a:p>
        </p:txBody>
      </p:sp>
      <p:sp>
        <p:nvSpPr>
          <p:cNvPr id="6" name="TextBox 5"/>
          <p:cNvSpPr txBox="1"/>
          <p:nvPr/>
        </p:nvSpPr>
        <p:spPr>
          <a:xfrm>
            <a:off x="1115616" y="6165304"/>
            <a:ext cx="6984776" cy="369332"/>
          </a:xfrm>
          <a:prstGeom prst="rect">
            <a:avLst/>
          </a:prstGeom>
          <a:noFill/>
        </p:spPr>
        <p:txBody>
          <a:bodyPr wrap="square" rtlCol="0">
            <a:spAutoFit/>
          </a:bodyPr>
          <a:lstStyle/>
          <a:p>
            <a:pPr algn="ctr"/>
            <a:r>
              <a:rPr lang="en-US" altLang="zh-CN" dirty="0" smtClean="0"/>
              <a:t>Zhang et al. (2018), submitted to BAMS</a:t>
            </a:r>
            <a:endParaRPr lang="zh-CN" altLang="en-US" dirty="0"/>
          </a:p>
        </p:txBody>
      </p:sp>
    </p:spTree>
    <p:extLst>
      <p:ext uri="{BB962C8B-B14F-4D97-AF65-F5344CB8AC3E}">
        <p14:creationId xmlns:p14="http://schemas.microsoft.com/office/powerpoint/2010/main" val="40928506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7504" y="25460"/>
            <a:ext cx="3002745" cy="523220"/>
          </a:xfrm>
          <a:prstGeom prst="rect">
            <a:avLst/>
          </a:prstGeom>
        </p:spPr>
        <p:txBody>
          <a:bodyPr wrap="none">
            <a:spAutoFit/>
          </a:bodyPr>
          <a:lstStyle/>
          <a:p>
            <a:r>
              <a:rPr lang="en-US" altLang="zh-CN" sz="2800" b="1" dirty="0" smtClean="0">
                <a:latin typeface="Times New Roman" pitchFamily="18" charset="0"/>
                <a:ea typeface="黑体" pitchFamily="49" charset="-122"/>
                <a:cs typeface="Times New Roman" pitchFamily="18" charset="0"/>
              </a:rPr>
              <a:t>Hurricane Harvey</a:t>
            </a:r>
            <a:endParaRPr lang="zh-CN" altLang="en-US" sz="2800" b="1" dirty="0"/>
          </a:p>
        </p:txBody>
      </p:sp>
      <p:sp>
        <p:nvSpPr>
          <p:cNvPr id="4" name="矩形 3"/>
          <p:cNvSpPr/>
          <p:nvPr/>
        </p:nvSpPr>
        <p:spPr>
          <a:xfrm>
            <a:off x="251520" y="5336048"/>
            <a:ext cx="8784976" cy="369332"/>
          </a:xfrm>
          <a:prstGeom prst="rect">
            <a:avLst/>
          </a:prstGeom>
        </p:spPr>
        <p:txBody>
          <a:bodyPr wrap="square">
            <a:spAutoFit/>
          </a:bodyPr>
          <a:lstStyle/>
          <a:p>
            <a:pPr algn="ctr"/>
            <a:r>
              <a:rPr lang="en-US" altLang="zh-CN" b="1" dirty="0"/>
              <a:t>FV3 forecast of </a:t>
            </a:r>
            <a:r>
              <a:rPr lang="en-US" altLang="zh-CN" b="1" dirty="0" smtClean="0"/>
              <a:t>hurricane structure </a:t>
            </a:r>
            <a:endParaRPr lang="zh-CN" altLang="en-US" dirty="0"/>
          </a:p>
        </p:txBody>
      </p:sp>
      <p:sp>
        <p:nvSpPr>
          <p:cNvPr id="5" name="矩形 4"/>
          <p:cNvSpPr/>
          <p:nvPr/>
        </p:nvSpPr>
        <p:spPr>
          <a:xfrm>
            <a:off x="107504" y="548680"/>
            <a:ext cx="744114" cy="954107"/>
          </a:xfrm>
          <a:prstGeom prst="rect">
            <a:avLst/>
          </a:prstGeom>
        </p:spPr>
        <p:txBody>
          <a:bodyPr wrap="none">
            <a:spAutoFit/>
          </a:bodyPr>
          <a:lstStyle/>
          <a:p>
            <a:r>
              <a:rPr lang="en-US" altLang="zh-CN" sz="2800" b="1" dirty="0" smtClean="0"/>
              <a:t>FV3</a:t>
            </a:r>
          </a:p>
          <a:p>
            <a:endParaRPr lang="zh-CN" altLang="en-US" sz="2800" b="1" dirty="0"/>
          </a:p>
        </p:txBody>
      </p:sp>
      <p:pic>
        <p:nvPicPr>
          <p:cNvPr id="7" name="Picture 2" descr="H:\FV3\Forecast\pic\YSU\2017082603_ob.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1489772"/>
            <a:ext cx="3600000" cy="360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H:\FV3\Forecast\pic\YSU\2017082603_YS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441338"/>
            <a:ext cx="3600000" cy="36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5774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7504" y="25460"/>
            <a:ext cx="3002745" cy="523220"/>
          </a:xfrm>
          <a:prstGeom prst="rect">
            <a:avLst/>
          </a:prstGeom>
        </p:spPr>
        <p:txBody>
          <a:bodyPr wrap="none">
            <a:spAutoFit/>
          </a:bodyPr>
          <a:lstStyle/>
          <a:p>
            <a:r>
              <a:rPr lang="en-US" altLang="zh-CN" sz="2800" b="1" dirty="0" smtClean="0">
                <a:latin typeface="Times New Roman" pitchFamily="18" charset="0"/>
                <a:ea typeface="黑体" pitchFamily="49" charset="-122"/>
                <a:cs typeface="Times New Roman" pitchFamily="18" charset="0"/>
              </a:rPr>
              <a:t>Hurricane Harvey</a:t>
            </a:r>
            <a:endParaRPr lang="zh-CN" altLang="en-US" sz="2800" b="1" dirty="0"/>
          </a:p>
        </p:txBody>
      </p:sp>
      <p:sp>
        <p:nvSpPr>
          <p:cNvPr id="4" name="矩形 3"/>
          <p:cNvSpPr/>
          <p:nvPr/>
        </p:nvSpPr>
        <p:spPr>
          <a:xfrm>
            <a:off x="251520" y="5336048"/>
            <a:ext cx="8784976" cy="369332"/>
          </a:xfrm>
          <a:prstGeom prst="rect">
            <a:avLst/>
          </a:prstGeom>
        </p:spPr>
        <p:txBody>
          <a:bodyPr wrap="square">
            <a:spAutoFit/>
          </a:bodyPr>
          <a:lstStyle/>
          <a:p>
            <a:pPr algn="ctr"/>
            <a:r>
              <a:rPr lang="en-US" altLang="zh-CN" b="1" dirty="0"/>
              <a:t>FV3 forecast of event total </a:t>
            </a:r>
            <a:r>
              <a:rPr lang="en-US" altLang="zh-CN" b="1" dirty="0" smtClean="0"/>
              <a:t>rainfall</a:t>
            </a:r>
            <a:endParaRPr lang="zh-CN" altLang="en-US" dirty="0"/>
          </a:p>
        </p:txBody>
      </p:sp>
      <p:sp>
        <p:nvSpPr>
          <p:cNvPr id="5" name="矩形 4"/>
          <p:cNvSpPr/>
          <p:nvPr/>
        </p:nvSpPr>
        <p:spPr>
          <a:xfrm>
            <a:off x="107504" y="548680"/>
            <a:ext cx="744114" cy="954107"/>
          </a:xfrm>
          <a:prstGeom prst="rect">
            <a:avLst/>
          </a:prstGeom>
        </p:spPr>
        <p:txBody>
          <a:bodyPr wrap="none">
            <a:spAutoFit/>
          </a:bodyPr>
          <a:lstStyle/>
          <a:p>
            <a:r>
              <a:rPr lang="en-US" altLang="zh-CN" sz="2800" b="1" dirty="0" smtClean="0"/>
              <a:t>FV3</a:t>
            </a:r>
          </a:p>
          <a:p>
            <a:endParaRPr lang="zh-CN" altLang="en-US" sz="2800" b="1" dirty="0"/>
          </a:p>
        </p:txBody>
      </p:sp>
      <p:pic>
        <p:nvPicPr>
          <p:cNvPr id="6" name="Picture 9" descr="PlotsIn-Oct2017/Rainfall_fig.pdf"/>
          <p:cNvPicPr/>
          <p:nvPr/>
        </p:nvPicPr>
        <p:blipFill>
          <a:blip r:embed="rId2">
            <a:extLst>
              <a:ext uri="{28A0092B-C50C-407E-A947-70E740481C1C}">
                <a14:useLocalDpi xmlns:a14="http://schemas.microsoft.com/office/drawing/2010/main" val="0"/>
              </a:ext>
            </a:extLst>
          </a:blip>
          <a:srcRect/>
          <a:stretch>
            <a:fillRect/>
          </a:stretch>
        </p:blipFill>
        <p:spPr bwMode="auto">
          <a:xfrm>
            <a:off x="539552" y="1340768"/>
            <a:ext cx="7992888" cy="3744416"/>
          </a:xfrm>
          <a:prstGeom prst="rect">
            <a:avLst/>
          </a:prstGeom>
          <a:noFill/>
          <a:ln>
            <a:noFill/>
          </a:ln>
        </p:spPr>
      </p:pic>
    </p:spTree>
    <p:extLst>
      <p:ext uri="{BB962C8B-B14F-4D97-AF65-F5344CB8AC3E}">
        <p14:creationId xmlns:p14="http://schemas.microsoft.com/office/powerpoint/2010/main" val="11271252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7504" y="332656"/>
            <a:ext cx="8928992" cy="523220"/>
          </a:xfrm>
          <a:prstGeom prst="rect">
            <a:avLst/>
          </a:prstGeom>
        </p:spPr>
        <p:txBody>
          <a:bodyPr wrap="square">
            <a:spAutoFit/>
          </a:bodyPr>
          <a:lstStyle/>
          <a:p>
            <a:pPr algn="ctr"/>
            <a:r>
              <a:rPr lang="en-US" altLang="zh-CN" sz="2800" b="1" dirty="0" smtClean="0"/>
              <a:t>Conclusion</a:t>
            </a:r>
            <a:endParaRPr lang="zh-CN" altLang="en-US" sz="2800" b="1" dirty="0"/>
          </a:p>
        </p:txBody>
      </p:sp>
      <p:sp>
        <p:nvSpPr>
          <p:cNvPr id="3" name="TextBox 2"/>
          <p:cNvSpPr txBox="1"/>
          <p:nvPr/>
        </p:nvSpPr>
        <p:spPr>
          <a:xfrm>
            <a:off x="539552" y="1196752"/>
            <a:ext cx="8064896" cy="5355312"/>
          </a:xfrm>
          <a:prstGeom prst="rect">
            <a:avLst/>
          </a:prstGeom>
          <a:noFill/>
        </p:spPr>
        <p:txBody>
          <a:bodyPr wrap="square" rtlCol="0">
            <a:spAutoFit/>
          </a:bodyPr>
          <a:lstStyle/>
          <a:p>
            <a:pPr marL="342900" indent="-342900" algn="just">
              <a:buAutoNum type="arabicPeriod"/>
            </a:pPr>
            <a:r>
              <a:rPr lang="en-US" altLang="zh-CN" sz="2400" dirty="0" smtClean="0"/>
              <a:t>The deterministic forecast of PSU Real-Time System shows better track forecast for Hurricane Irma.</a:t>
            </a:r>
          </a:p>
          <a:p>
            <a:pPr marL="342900" indent="-342900" algn="just">
              <a:buAutoNum type="arabicPeriod"/>
            </a:pPr>
            <a:endParaRPr lang="en-US" altLang="zh-CN" sz="2400" dirty="0"/>
          </a:p>
          <a:p>
            <a:pPr marL="342900" indent="-342900" algn="just">
              <a:buFontTx/>
              <a:buAutoNum type="arabicPeriod"/>
            </a:pPr>
            <a:r>
              <a:rPr lang="en-US" altLang="zh-CN" sz="2400" dirty="0"/>
              <a:t>The deterministic forecast of PSU Real-Time System </a:t>
            </a:r>
            <a:r>
              <a:rPr lang="en-US" altLang="zh-CN" sz="2400" dirty="0" smtClean="0"/>
              <a:t>shows both better </a:t>
            </a:r>
            <a:r>
              <a:rPr lang="en-US" altLang="zh-CN" sz="2400" dirty="0"/>
              <a:t>track </a:t>
            </a:r>
            <a:r>
              <a:rPr lang="en-US" altLang="zh-CN" sz="2400" dirty="0" smtClean="0"/>
              <a:t>and better intensity forecasts </a:t>
            </a:r>
            <a:r>
              <a:rPr lang="en-US" altLang="zh-CN" sz="2400" dirty="0"/>
              <a:t>for Hurricane </a:t>
            </a:r>
            <a:r>
              <a:rPr lang="en-US" altLang="zh-CN" sz="2400" dirty="0" smtClean="0"/>
              <a:t>Maria.</a:t>
            </a:r>
          </a:p>
          <a:p>
            <a:pPr marL="342900" indent="-342900" algn="just">
              <a:buFontTx/>
              <a:buAutoNum type="arabicPeriod"/>
            </a:pPr>
            <a:endParaRPr lang="en-US" altLang="zh-CN" sz="2400" dirty="0"/>
          </a:p>
          <a:p>
            <a:pPr marL="342900" indent="-342900" algn="just">
              <a:buFontTx/>
              <a:buAutoNum type="arabicPeriod"/>
            </a:pPr>
            <a:r>
              <a:rPr lang="en-US" altLang="zh-CN" sz="2400" dirty="0" smtClean="0"/>
              <a:t>The track forecast of Hurricane Harvey in PSU Real-Time System is worse than HWRF and </a:t>
            </a:r>
            <a:r>
              <a:rPr lang="en-US" altLang="zh-CN" sz="2400" dirty="0"/>
              <a:t>N</a:t>
            </a:r>
            <a:r>
              <a:rPr lang="en-US" altLang="zh-CN" sz="2400" dirty="0" smtClean="0"/>
              <a:t>HC official forecast, while better track and intensity forecast of Harvey can be archived </a:t>
            </a:r>
            <a:r>
              <a:rPr lang="en-US" altLang="zh-CN" sz="2400" dirty="0"/>
              <a:t>through using </a:t>
            </a:r>
            <a:r>
              <a:rPr lang="en-US" altLang="zh-CN" sz="2400" dirty="0" smtClean="0"/>
              <a:t>next-generation global model </a:t>
            </a:r>
            <a:r>
              <a:rPr lang="en-US" altLang="zh-CN" sz="2400" dirty="0"/>
              <a:t>and assimilating all-sky </a:t>
            </a:r>
            <a:r>
              <a:rPr lang="en-US" altLang="zh-CN" sz="2400" dirty="0" smtClean="0"/>
              <a:t>radiance observations</a:t>
            </a:r>
            <a:endParaRPr lang="en-US" altLang="zh-CN" sz="2400" dirty="0"/>
          </a:p>
          <a:p>
            <a:pPr marL="342900" indent="-342900">
              <a:buAutoNum type="arabicPeriod"/>
            </a:pPr>
            <a:endParaRPr lang="en-US" altLang="zh-CN" dirty="0" smtClean="0"/>
          </a:p>
          <a:p>
            <a:pPr marL="342900" indent="-342900">
              <a:buAutoNum type="arabicPeriod"/>
            </a:pPr>
            <a:endParaRPr lang="en-US" altLang="zh-CN" dirty="0" smtClean="0"/>
          </a:p>
          <a:p>
            <a:pPr marL="342900" indent="-342900">
              <a:buAutoNum type="arabicPeriod"/>
            </a:pPr>
            <a:endParaRPr lang="zh-CN" altLang="en-US" dirty="0"/>
          </a:p>
        </p:txBody>
      </p:sp>
    </p:spTree>
    <p:extLst>
      <p:ext uri="{BB962C8B-B14F-4D97-AF65-F5344CB8AC3E}">
        <p14:creationId xmlns:p14="http://schemas.microsoft.com/office/powerpoint/2010/main" val="8770860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854510" y="188640"/>
            <a:ext cx="3733714" cy="523220"/>
          </a:xfrm>
          <a:prstGeom prst="rect">
            <a:avLst/>
          </a:prstGeom>
        </p:spPr>
        <p:txBody>
          <a:bodyPr wrap="none">
            <a:spAutoFit/>
          </a:bodyPr>
          <a:lstStyle/>
          <a:p>
            <a:r>
              <a:rPr lang="en-US" altLang="zh-CN" sz="2800" b="1" dirty="0">
                <a:latin typeface="Times New Roman" pitchFamily="18" charset="0"/>
                <a:ea typeface="黑体" pitchFamily="49" charset="-122"/>
                <a:cs typeface="Times New Roman" pitchFamily="18" charset="0"/>
              </a:rPr>
              <a:t>2017 Hurricane Season</a:t>
            </a:r>
            <a:endParaRPr lang="zh-CN" altLang="en-US" sz="2800" b="1" dirty="0"/>
          </a:p>
        </p:txBody>
      </p:sp>
      <p:graphicFrame>
        <p:nvGraphicFramePr>
          <p:cNvPr id="6" name="表格 5"/>
          <p:cNvGraphicFramePr>
            <a:graphicFrameLocks noGrp="1"/>
          </p:cNvGraphicFramePr>
          <p:nvPr>
            <p:extLst>
              <p:ext uri="{D42A27DB-BD31-4B8C-83A1-F6EECF244321}">
                <p14:modId xmlns:p14="http://schemas.microsoft.com/office/powerpoint/2010/main" val="277351587"/>
              </p:ext>
            </p:extLst>
          </p:nvPr>
        </p:nvGraphicFramePr>
        <p:xfrm>
          <a:off x="395536" y="969310"/>
          <a:ext cx="3178696" cy="1595594"/>
        </p:xfrm>
        <a:graphic>
          <a:graphicData uri="http://schemas.openxmlformats.org/drawingml/2006/table">
            <a:tbl>
              <a:tblPr/>
              <a:tblGrid>
                <a:gridCol w="2415241"/>
                <a:gridCol w="763455"/>
              </a:tblGrid>
              <a:tr h="284751">
                <a:tc>
                  <a:txBody>
                    <a:bodyPr/>
                    <a:lstStyle/>
                    <a:p>
                      <a:pPr algn="l" fontAlgn="t"/>
                      <a:r>
                        <a:rPr lang="en-US" sz="1800" dirty="0">
                          <a:effectLst/>
                        </a:rPr>
                        <a:t>Total depressions</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pPr algn="l" fontAlgn="t"/>
                      <a:r>
                        <a:rPr lang="en-US" altLang="zh-CN" sz="1800" dirty="0">
                          <a:effectLst/>
                        </a:rPr>
                        <a:t>18</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284751">
                <a:tc>
                  <a:txBody>
                    <a:bodyPr/>
                    <a:lstStyle/>
                    <a:p>
                      <a:pPr algn="l" fontAlgn="t"/>
                      <a:r>
                        <a:rPr lang="en-US" sz="1800" dirty="0">
                          <a:effectLst/>
                        </a:rPr>
                        <a:t>Total storms</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pPr algn="l" fontAlgn="t"/>
                      <a:r>
                        <a:rPr lang="en-US" altLang="zh-CN" sz="1800" dirty="0">
                          <a:effectLst/>
                        </a:rPr>
                        <a:t>17</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284751">
                <a:tc>
                  <a:txBody>
                    <a:bodyPr/>
                    <a:lstStyle/>
                    <a:p>
                      <a:pPr algn="l" fontAlgn="t"/>
                      <a:r>
                        <a:rPr lang="en-US" sz="1800" dirty="0">
                          <a:effectLst/>
                        </a:rPr>
                        <a:t>Hurricanes</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pPr algn="l" fontAlgn="t"/>
                      <a:r>
                        <a:rPr lang="en-US" altLang="zh-CN" sz="1800" dirty="0">
                          <a:effectLst/>
                        </a:rPr>
                        <a:t>10</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r h="498314">
                <a:tc>
                  <a:txBody>
                    <a:bodyPr/>
                    <a:lstStyle/>
                    <a:p>
                      <a:pPr algn="l" fontAlgn="t"/>
                      <a:r>
                        <a:rPr lang="en-US" sz="1800" dirty="0">
                          <a:effectLst/>
                        </a:rPr>
                        <a:t>Major </a:t>
                      </a:r>
                      <a:r>
                        <a:rPr lang="en-US" sz="1800" dirty="0" smtClean="0">
                          <a:effectLst/>
                        </a:rPr>
                        <a:t>hurricanes</a:t>
                      </a:r>
                      <a:endParaRPr lang="en-US" sz="1800" dirty="0">
                        <a:effectLst/>
                      </a:endParaRP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c>
                  <a:txBody>
                    <a:bodyPr/>
                    <a:lstStyle/>
                    <a:p>
                      <a:pPr algn="l" fontAlgn="t"/>
                      <a:r>
                        <a:rPr lang="en-US" altLang="zh-CN" sz="1800" dirty="0">
                          <a:effectLst/>
                        </a:rPr>
                        <a:t>6</a:t>
                      </a:r>
                    </a:p>
                  </a:txBody>
                  <a:tcPr>
                    <a:lnL w="6350" cap="flat" cmpd="sng" algn="ctr">
                      <a:solidFill>
                        <a:srgbClr val="A2A9B1"/>
                      </a:solidFill>
                      <a:prstDash val="solid"/>
                      <a:round/>
                      <a:headEnd type="none" w="med" len="med"/>
                      <a:tailEnd type="none" w="med" len="med"/>
                    </a:lnL>
                    <a:lnR w="6350" cap="flat" cmpd="sng" algn="ctr">
                      <a:solidFill>
                        <a:srgbClr val="A2A9B1"/>
                      </a:solidFill>
                      <a:prstDash val="solid"/>
                      <a:round/>
                      <a:headEnd type="none" w="med" len="med"/>
                      <a:tailEnd type="none" w="med" len="med"/>
                    </a:lnR>
                    <a:lnT w="6350" cap="flat" cmpd="sng" algn="ctr">
                      <a:solidFill>
                        <a:srgbClr val="A2A9B1"/>
                      </a:solidFill>
                      <a:prstDash val="solid"/>
                      <a:round/>
                      <a:headEnd type="none" w="med" len="med"/>
                      <a:tailEnd type="none" w="med" len="med"/>
                    </a:lnT>
                    <a:lnB w="6350" cap="flat" cmpd="sng" algn="ctr">
                      <a:solidFill>
                        <a:srgbClr val="A2A9B1"/>
                      </a:solidFill>
                      <a:prstDash val="solid"/>
                      <a:round/>
                      <a:headEnd type="none" w="med" len="med"/>
                      <a:tailEnd type="none" w="med" len="med"/>
                    </a:lnB>
                    <a:solidFill>
                      <a:srgbClr val="F8F9FA"/>
                    </a:solidFill>
                  </a:tcPr>
                </a:tc>
              </a:tr>
            </a:tbl>
          </a:graphicData>
        </a:graphic>
      </p:graphicFrame>
      <p:sp>
        <p:nvSpPr>
          <p:cNvPr id="7" name="矩形 6"/>
          <p:cNvSpPr/>
          <p:nvPr/>
        </p:nvSpPr>
        <p:spPr>
          <a:xfrm>
            <a:off x="3923928" y="1097449"/>
            <a:ext cx="5112568" cy="1323439"/>
          </a:xfrm>
          <a:prstGeom prst="rect">
            <a:avLst/>
          </a:prstGeom>
        </p:spPr>
        <p:txBody>
          <a:bodyPr wrap="square">
            <a:spAutoFit/>
          </a:bodyPr>
          <a:lstStyle/>
          <a:p>
            <a:r>
              <a:rPr lang="en-US" altLang="zh-CN" sz="1600" dirty="0" smtClean="0"/>
              <a:t>7</a:t>
            </a:r>
            <a:r>
              <a:rPr lang="en-US" altLang="zh-CN" sz="1600" baseline="30000" dirty="0" smtClean="0"/>
              <a:t>th</a:t>
            </a:r>
            <a:r>
              <a:rPr lang="en-US" altLang="zh-CN" sz="1600" dirty="0" smtClean="0"/>
              <a:t> most </a:t>
            </a:r>
            <a:r>
              <a:rPr lang="en-US" altLang="zh-CN" sz="1600" dirty="0"/>
              <a:t>intense </a:t>
            </a:r>
            <a:r>
              <a:rPr lang="en-US" altLang="zh-CN" sz="1600" dirty="0" smtClean="0"/>
              <a:t>Atlantic hurricane </a:t>
            </a:r>
            <a:r>
              <a:rPr lang="en-US" altLang="zh-CN" sz="1600" dirty="0"/>
              <a:t>seasons since </a:t>
            </a:r>
            <a:r>
              <a:rPr lang="en-US" altLang="zh-CN" sz="1600" dirty="0" smtClean="0"/>
              <a:t>1850</a:t>
            </a:r>
          </a:p>
          <a:p>
            <a:endParaRPr lang="en-US" altLang="zh-CN" sz="1600" b="1" dirty="0"/>
          </a:p>
          <a:p>
            <a:r>
              <a:rPr lang="en-US" altLang="zh-CN" sz="1600" b="1" dirty="0" smtClean="0"/>
              <a:t>Costliest </a:t>
            </a:r>
            <a:r>
              <a:rPr lang="en-US" altLang="zh-CN" sz="1600" b="1" dirty="0"/>
              <a:t>tropical cyclone season on </a:t>
            </a:r>
            <a:r>
              <a:rPr lang="en-US" altLang="zh-CN" sz="1600" b="1" dirty="0" smtClean="0"/>
              <a:t>record</a:t>
            </a:r>
            <a:r>
              <a:rPr lang="en-US" altLang="zh-CN" sz="1600" b="1" dirty="0"/>
              <a:t>! (≥ $368.66 </a:t>
            </a:r>
            <a:r>
              <a:rPr lang="en-US" altLang="zh-CN" sz="1600" b="1" dirty="0" smtClean="0"/>
              <a:t>billion) , </a:t>
            </a:r>
            <a:r>
              <a:rPr lang="en-US" altLang="zh-CN" sz="1600" dirty="0" smtClean="0"/>
              <a:t>nearly </a:t>
            </a:r>
            <a:r>
              <a:rPr lang="en-US" altLang="zh-CN" sz="1600" dirty="0"/>
              <a:t>all of which was due to three of the season's major </a:t>
            </a:r>
            <a:r>
              <a:rPr lang="en-US" altLang="zh-CN" sz="1600" dirty="0" smtClean="0"/>
              <a:t>hurricanes: </a:t>
            </a:r>
            <a:r>
              <a:rPr lang="en-US" altLang="zh-CN" sz="1600" b="1" dirty="0" smtClean="0"/>
              <a:t>Harvey</a:t>
            </a:r>
            <a:r>
              <a:rPr lang="en-US" altLang="zh-CN" sz="1600" b="1" dirty="0"/>
              <a:t>, Irma, and Maria</a:t>
            </a:r>
            <a:r>
              <a:rPr lang="en-US" altLang="zh-CN" sz="1600" dirty="0"/>
              <a:t>. </a:t>
            </a:r>
            <a:endParaRPr lang="en-US" altLang="zh-CN" sz="1600" dirty="0" smtClean="0"/>
          </a:p>
        </p:txBody>
      </p:sp>
      <p:pic>
        <p:nvPicPr>
          <p:cNvPr id="2050" name="Picture 2"/>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54" y="4185352"/>
            <a:ext cx="2880000" cy="24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4514" y="2924944"/>
            <a:ext cx="2869024" cy="646331"/>
          </a:xfrm>
          <a:prstGeom prst="rect">
            <a:avLst/>
          </a:prstGeom>
          <a:noFill/>
        </p:spPr>
        <p:txBody>
          <a:bodyPr wrap="square" rtlCol="0">
            <a:spAutoFit/>
          </a:bodyPr>
          <a:lstStyle/>
          <a:p>
            <a:pPr algn="ctr"/>
            <a:r>
              <a:rPr lang="en-US" altLang="zh-CN" b="1" dirty="0" smtClean="0"/>
              <a:t>Hurricane Harvey</a:t>
            </a:r>
          </a:p>
          <a:p>
            <a:pPr algn="ctr"/>
            <a:r>
              <a:rPr lang="en-US" altLang="zh-CN" dirty="0"/>
              <a:t>Category 4 major hurricane</a:t>
            </a:r>
            <a:endParaRPr lang="zh-CN" altLang="en-US" dirty="0"/>
          </a:p>
        </p:txBody>
      </p:sp>
      <p:pic>
        <p:nvPicPr>
          <p:cNvPr id="2052" name="Picture 4"/>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4185352"/>
            <a:ext cx="2880000" cy="24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6172" y="4185352"/>
            <a:ext cx="2880000" cy="24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131840" y="2924944"/>
            <a:ext cx="2869024" cy="646331"/>
          </a:xfrm>
          <a:prstGeom prst="rect">
            <a:avLst/>
          </a:prstGeom>
          <a:noFill/>
        </p:spPr>
        <p:txBody>
          <a:bodyPr wrap="square" rtlCol="0">
            <a:spAutoFit/>
          </a:bodyPr>
          <a:lstStyle/>
          <a:p>
            <a:pPr algn="ctr"/>
            <a:r>
              <a:rPr lang="en-US" altLang="zh-CN" b="1" dirty="0" smtClean="0"/>
              <a:t>Hurricane Irma</a:t>
            </a:r>
          </a:p>
          <a:p>
            <a:pPr algn="ctr"/>
            <a:r>
              <a:rPr lang="en-US" altLang="zh-CN" dirty="0"/>
              <a:t>Category </a:t>
            </a:r>
            <a:r>
              <a:rPr lang="en-US" altLang="zh-CN" dirty="0" smtClean="0"/>
              <a:t>5 </a:t>
            </a:r>
            <a:r>
              <a:rPr lang="en-US" altLang="zh-CN" dirty="0"/>
              <a:t>major hurricane</a:t>
            </a:r>
            <a:endParaRPr lang="zh-CN" altLang="en-US" dirty="0"/>
          </a:p>
        </p:txBody>
      </p:sp>
      <p:sp>
        <p:nvSpPr>
          <p:cNvPr id="14" name="TextBox 13"/>
          <p:cNvSpPr txBox="1"/>
          <p:nvPr/>
        </p:nvSpPr>
        <p:spPr>
          <a:xfrm>
            <a:off x="6178887" y="2924944"/>
            <a:ext cx="2869024" cy="646331"/>
          </a:xfrm>
          <a:prstGeom prst="rect">
            <a:avLst/>
          </a:prstGeom>
          <a:noFill/>
        </p:spPr>
        <p:txBody>
          <a:bodyPr wrap="square" rtlCol="0">
            <a:spAutoFit/>
          </a:bodyPr>
          <a:lstStyle/>
          <a:p>
            <a:pPr algn="ctr"/>
            <a:r>
              <a:rPr lang="en-US" altLang="zh-CN" b="1" dirty="0" smtClean="0"/>
              <a:t>Hurricane Maria</a:t>
            </a:r>
          </a:p>
          <a:p>
            <a:pPr algn="ctr"/>
            <a:r>
              <a:rPr lang="en-US" altLang="zh-CN" dirty="0"/>
              <a:t>Category </a:t>
            </a:r>
            <a:r>
              <a:rPr lang="en-US" altLang="zh-CN" dirty="0" smtClean="0"/>
              <a:t>5 </a:t>
            </a:r>
            <a:r>
              <a:rPr lang="en-US" altLang="zh-CN" dirty="0"/>
              <a:t>major hurricane</a:t>
            </a:r>
            <a:endParaRPr lang="zh-CN" altLang="en-US" dirty="0"/>
          </a:p>
        </p:txBody>
      </p:sp>
      <p:sp>
        <p:nvSpPr>
          <p:cNvPr id="9" name="TextBox 8"/>
          <p:cNvSpPr txBox="1"/>
          <p:nvPr/>
        </p:nvSpPr>
        <p:spPr>
          <a:xfrm>
            <a:off x="107504" y="3645024"/>
            <a:ext cx="2664296" cy="369332"/>
          </a:xfrm>
          <a:prstGeom prst="rect">
            <a:avLst/>
          </a:prstGeom>
          <a:noFill/>
        </p:spPr>
        <p:txBody>
          <a:bodyPr wrap="square" rtlCol="0">
            <a:spAutoFit/>
          </a:bodyPr>
          <a:lstStyle/>
          <a:p>
            <a:pPr algn="ctr"/>
            <a:r>
              <a:rPr lang="en-US" altLang="zh-CN" dirty="0" smtClean="0">
                <a:solidFill>
                  <a:srgbClr val="FF0000"/>
                </a:solidFill>
              </a:rPr>
              <a:t>Damage: 125 billion</a:t>
            </a:r>
            <a:endParaRPr lang="zh-CN" altLang="en-US" dirty="0">
              <a:solidFill>
                <a:srgbClr val="FF0000"/>
              </a:solidFill>
            </a:endParaRPr>
          </a:p>
        </p:txBody>
      </p:sp>
      <p:sp>
        <p:nvSpPr>
          <p:cNvPr id="16" name="TextBox 15"/>
          <p:cNvSpPr txBox="1"/>
          <p:nvPr/>
        </p:nvSpPr>
        <p:spPr>
          <a:xfrm>
            <a:off x="3234204" y="3645024"/>
            <a:ext cx="2664296" cy="369332"/>
          </a:xfrm>
          <a:prstGeom prst="rect">
            <a:avLst/>
          </a:prstGeom>
          <a:noFill/>
        </p:spPr>
        <p:txBody>
          <a:bodyPr wrap="square" rtlCol="0">
            <a:spAutoFit/>
          </a:bodyPr>
          <a:lstStyle/>
          <a:p>
            <a:pPr algn="ctr"/>
            <a:r>
              <a:rPr lang="en-US" altLang="zh-CN" dirty="0" smtClean="0">
                <a:solidFill>
                  <a:srgbClr val="FF0000"/>
                </a:solidFill>
              </a:rPr>
              <a:t>Damage: 64.76 billion</a:t>
            </a:r>
            <a:endParaRPr lang="zh-CN" altLang="en-US" dirty="0">
              <a:solidFill>
                <a:srgbClr val="FF0000"/>
              </a:solidFill>
            </a:endParaRPr>
          </a:p>
        </p:txBody>
      </p:sp>
      <p:sp>
        <p:nvSpPr>
          <p:cNvPr id="17" name="TextBox 16"/>
          <p:cNvSpPr txBox="1"/>
          <p:nvPr/>
        </p:nvSpPr>
        <p:spPr>
          <a:xfrm>
            <a:off x="6254024" y="3645664"/>
            <a:ext cx="2664296" cy="369332"/>
          </a:xfrm>
          <a:prstGeom prst="rect">
            <a:avLst/>
          </a:prstGeom>
          <a:noFill/>
        </p:spPr>
        <p:txBody>
          <a:bodyPr wrap="square" rtlCol="0">
            <a:spAutoFit/>
          </a:bodyPr>
          <a:lstStyle/>
          <a:p>
            <a:pPr algn="ctr"/>
            <a:r>
              <a:rPr lang="en-US" altLang="zh-CN" dirty="0" smtClean="0">
                <a:solidFill>
                  <a:srgbClr val="FF0000"/>
                </a:solidFill>
              </a:rPr>
              <a:t>Damage: 91.61 billion</a:t>
            </a:r>
            <a:endParaRPr lang="zh-CN" altLang="en-US" dirty="0">
              <a:solidFill>
                <a:srgbClr val="FF0000"/>
              </a:solidFill>
            </a:endParaRPr>
          </a:p>
        </p:txBody>
      </p:sp>
    </p:spTree>
    <p:extLst>
      <p:ext uri="{BB962C8B-B14F-4D97-AF65-F5344CB8AC3E}">
        <p14:creationId xmlns:p14="http://schemas.microsoft.com/office/powerpoint/2010/main" val="19487822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7504" y="25460"/>
            <a:ext cx="5583003" cy="523220"/>
          </a:xfrm>
          <a:prstGeom prst="rect">
            <a:avLst/>
          </a:prstGeom>
        </p:spPr>
        <p:txBody>
          <a:bodyPr wrap="none">
            <a:spAutoFit/>
          </a:bodyPr>
          <a:lstStyle/>
          <a:p>
            <a:r>
              <a:rPr lang="en-US" altLang="zh-CN" sz="2800" b="1" dirty="0">
                <a:latin typeface="Times New Roman" pitchFamily="18" charset="0"/>
                <a:ea typeface="黑体" pitchFamily="49" charset="-122"/>
                <a:cs typeface="Times New Roman" pitchFamily="18" charset="0"/>
              </a:rPr>
              <a:t>PSU WRF/EnKF </a:t>
            </a:r>
            <a:r>
              <a:rPr lang="en-US" altLang="zh-CN" sz="2800" b="1" dirty="0" smtClean="0">
                <a:latin typeface="Times New Roman" pitchFamily="18" charset="0"/>
                <a:ea typeface="黑体" pitchFamily="49" charset="-122"/>
                <a:cs typeface="Times New Roman" pitchFamily="18" charset="0"/>
              </a:rPr>
              <a:t>Real-time System</a:t>
            </a:r>
            <a:endParaRPr lang="zh-CN" altLang="en-US" sz="2800" b="1"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612" r="27559"/>
          <a:stretch/>
        </p:blipFill>
        <p:spPr bwMode="auto">
          <a:xfrm>
            <a:off x="28444" y="620688"/>
            <a:ext cx="6211594"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323528" y="4976008"/>
            <a:ext cx="8424936" cy="1477328"/>
          </a:xfrm>
          <a:prstGeom prst="rect">
            <a:avLst/>
          </a:prstGeom>
        </p:spPr>
        <p:txBody>
          <a:bodyPr wrap="square">
            <a:spAutoFit/>
          </a:bodyPr>
          <a:lstStyle/>
          <a:p>
            <a:r>
              <a:rPr lang="en-US" altLang="zh-CN" dirty="0" smtClean="0"/>
              <a:t>D2 </a:t>
            </a:r>
            <a:r>
              <a:rPr lang="en-US" altLang="zh-CN" dirty="0"/>
              <a:t>and D3 are “vortex following”—moving throughout the forecast such that the storm center is always in the middle of these inner domains. </a:t>
            </a:r>
            <a:endParaRPr lang="en-US" altLang="zh-CN" dirty="0" smtClean="0"/>
          </a:p>
          <a:p>
            <a:endParaRPr lang="en-US" altLang="zh-CN" dirty="0"/>
          </a:p>
          <a:p>
            <a:r>
              <a:rPr lang="en-US" altLang="zh-CN" dirty="0" smtClean="0"/>
              <a:t>60-member ensemble, IC and BC: GFS using 3DVAR background uncertainty</a:t>
            </a:r>
          </a:p>
          <a:p>
            <a:endParaRPr lang="en-US" altLang="zh-CN" dirty="0"/>
          </a:p>
        </p:txBody>
      </p:sp>
      <p:pic>
        <p:nvPicPr>
          <p:cNvPr id="6" name="Picture 1" descr="Macintosh HD:Users:yxw25:Work:APSU_introduction_fig01:Slide1.jpg"/>
          <p:cNvPicPr/>
          <p:nvPr/>
        </p:nvPicPr>
        <p:blipFill rotWithShape="1">
          <a:blip r:embed="rId3" cstate="print">
            <a:extLst>
              <a:ext uri="{28A0092B-C50C-407E-A947-70E740481C1C}">
                <a14:useLocalDpi xmlns:a14="http://schemas.microsoft.com/office/drawing/2010/main" val="0"/>
              </a:ext>
            </a:extLst>
          </a:blip>
          <a:srcRect l="72004" t="4704" b="48436"/>
          <a:stretch/>
        </p:blipFill>
        <p:spPr bwMode="auto">
          <a:xfrm>
            <a:off x="6300192" y="836712"/>
            <a:ext cx="2736304" cy="353095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615415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7504" y="25460"/>
            <a:ext cx="5583003" cy="523220"/>
          </a:xfrm>
          <a:prstGeom prst="rect">
            <a:avLst/>
          </a:prstGeom>
        </p:spPr>
        <p:txBody>
          <a:bodyPr wrap="none">
            <a:spAutoFit/>
          </a:bodyPr>
          <a:lstStyle/>
          <a:p>
            <a:r>
              <a:rPr lang="en-US" altLang="zh-CN" sz="2800" b="1" dirty="0">
                <a:latin typeface="Times New Roman" pitchFamily="18" charset="0"/>
                <a:ea typeface="黑体" pitchFamily="49" charset="-122"/>
                <a:cs typeface="Times New Roman" pitchFamily="18" charset="0"/>
              </a:rPr>
              <a:t>PSU WRF/EnKF </a:t>
            </a:r>
            <a:r>
              <a:rPr lang="en-US" altLang="zh-CN" sz="2800" b="1" dirty="0" smtClean="0">
                <a:latin typeface="Times New Roman" pitchFamily="18" charset="0"/>
                <a:ea typeface="黑体" pitchFamily="49" charset="-122"/>
                <a:cs typeface="Times New Roman" pitchFamily="18" charset="0"/>
              </a:rPr>
              <a:t>Real-time System</a:t>
            </a:r>
            <a:endParaRPr lang="zh-CN" altLang="en-US" sz="2800" b="1"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476672"/>
            <a:ext cx="3685158" cy="4954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组合 2"/>
          <p:cNvGrpSpPr/>
          <p:nvPr/>
        </p:nvGrpSpPr>
        <p:grpSpPr>
          <a:xfrm>
            <a:off x="1187624" y="692696"/>
            <a:ext cx="2880320" cy="5256584"/>
            <a:chOff x="5580112" y="620688"/>
            <a:chExt cx="2880320" cy="5256584"/>
          </a:xfrm>
        </p:grpSpPr>
        <p:sp>
          <p:nvSpPr>
            <p:cNvPr id="4" name="TextBox 3"/>
            <p:cNvSpPr txBox="1"/>
            <p:nvPr/>
          </p:nvSpPr>
          <p:spPr>
            <a:xfrm>
              <a:off x="5690507" y="620688"/>
              <a:ext cx="2625909" cy="646331"/>
            </a:xfrm>
            <a:prstGeom prst="rect">
              <a:avLst/>
            </a:prstGeom>
            <a:noFill/>
            <a:ln>
              <a:solidFill>
                <a:schemeClr val="tx1"/>
              </a:solidFill>
            </a:ln>
          </p:spPr>
          <p:txBody>
            <a:bodyPr wrap="square" rtlCol="0">
              <a:spAutoFit/>
            </a:bodyPr>
            <a:lstStyle/>
            <a:p>
              <a:pPr algn="ctr"/>
              <a:r>
                <a:rPr lang="en-US" altLang="zh-CN" dirty="0" smtClean="0"/>
                <a:t>Splitting the original file into one-sweep files</a:t>
              </a:r>
              <a:endParaRPr lang="zh-CN" altLang="en-US" dirty="0"/>
            </a:p>
          </p:txBody>
        </p:sp>
        <p:sp>
          <p:nvSpPr>
            <p:cNvPr id="5" name="下箭头 4"/>
            <p:cNvSpPr/>
            <p:nvPr/>
          </p:nvSpPr>
          <p:spPr>
            <a:xfrm>
              <a:off x="6859445" y="1340768"/>
              <a:ext cx="232835"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5690505" y="1774557"/>
              <a:ext cx="2625909" cy="369332"/>
            </a:xfrm>
            <a:prstGeom prst="rect">
              <a:avLst/>
            </a:prstGeom>
            <a:noFill/>
            <a:ln>
              <a:solidFill>
                <a:schemeClr val="tx1"/>
              </a:solidFill>
            </a:ln>
          </p:spPr>
          <p:txBody>
            <a:bodyPr wrap="square" rtlCol="0">
              <a:spAutoFit/>
            </a:bodyPr>
            <a:lstStyle/>
            <a:p>
              <a:pPr algn="ctr"/>
              <a:r>
                <a:rPr lang="en-US" altLang="zh-CN" dirty="0" smtClean="0"/>
                <a:t>Creating a volume</a:t>
              </a:r>
              <a:endParaRPr lang="zh-CN" altLang="en-US" dirty="0"/>
            </a:p>
          </p:txBody>
        </p:sp>
        <p:sp>
          <p:nvSpPr>
            <p:cNvPr id="8" name="下箭头 7"/>
            <p:cNvSpPr/>
            <p:nvPr/>
          </p:nvSpPr>
          <p:spPr>
            <a:xfrm>
              <a:off x="6876256" y="2204864"/>
              <a:ext cx="232835"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5690504" y="2600314"/>
              <a:ext cx="2625909" cy="646331"/>
            </a:xfrm>
            <a:prstGeom prst="rect">
              <a:avLst/>
            </a:prstGeom>
            <a:noFill/>
            <a:ln>
              <a:solidFill>
                <a:schemeClr val="tx1"/>
              </a:solidFill>
            </a:ln>
          </p:spPr>
          <p:txBody>
            <a:bodyPr wrap="square" rtlCol="0">
              <a:spAutoFit/>
            </a:bodyPr>
            <a:lstStyle/>
            <a:p>
              <a:pPr algn="ctr"/>
              <a:r>
                <a:rPr lang="en-US" altLang="zh-CN" dirty="0"/>
                <a:t>Dividing the volume into smaller bins</a:t>
              </a:r>
              <a:endParaRPr lang="zh-CN" altLang="en-US" dirty="0"/>
            </a:p>
          </p:txBody>
        </p:sp>
        <p:sp>
          <p:nvSpPr>
            <p:cNvPr id="10" name="下箭头 9"/>
            <p:cNvSpPr/>
            <p:nvPr/>
          </p:nvSpPr>
          <p:spPr>
            <a:xfrm>
              <a:off x="6876256" y="3284984"/>
              <a:ext cx="232835"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TextBox 10"/>
            <p:cNvSpPr txBox="1"/>
            <p:nvPr/>
          </p:nvSpPr>
          <p:spPr>
            <a:xfrm>
              <a:off x="5690507" y="3736271"/>
              <a:ext cx="2625909" cy="369332"/>
            </a:xfrm>
            <a:prstGeom prst="rect">
              <a:avLst/>
            </a:prstGeom>
            <a:noFill/>
            <a:ln>
              <a:solidFill>
                <a:schemeClr val="tx1"/>
              </a:solidFill>
            </a:ln>
          </p:spPr>
          <p:txBody>
            <a:bodyPr wrap="square" rtlCol="0">
              <a:spAutoFit/>
            </a:bodyPr>
            <a:lstStyle/>
            <a:p>
              <a:pPr algn="ctr"/>
              <a:r>
                <a:rPr lang="en-US" altLang="zh-CN" dirty="0"/>
                <a:t>Observation </a:t>
              </a:r>
              <a:r>
                <a:rPr lang="en-US" altLang="zh-CN" dirty="0" smtClean="0"/>
                <a:t>selection</a:t>
              </a:r>
              <a:endParaRPr lang="zh-CN" altLang="en-US" dirty="0"/>
            </a:p>
          </p:txBody>
        </p:sp>
        <p:sp>
          <p:nvSpPr>
            <p:cNvPr id="12" name="下箭头 11"/>
            <p:cNvSpPr/>
            <p:nvPr/>
          </p:nvSpPr>
          <p:spPr>
            <a:xfrm>
              <a:off x="6876256" y="4149080"/>
              <a:ext cx="232835"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12"/>
            <p:cNvSpPr txBox="1"/>
            <p:nvPr/>
          </p:nvSpPr>
          <p:spPr>
            <a:xfrm>
              <a:off x="5690507" y="4581128"/>
              <a:ext cx="2625909" cy="369332"/>
            </a:xfrm>
            <a:prstGeom prst="rect">
              <a:avLst/>
            </a:prstGeom>
            <a:noFill/>
            <a:ln>
              <a:solidFill>
                <a:schemeClr val="tx1"/>
              </a:solidFill>
            </a:ln>
          </p:spPr>
          <p:txBody>
            <a:bodyPr wrap="square" rtlCol="0">
              <a:spAutoFit/>
            </a:bodyPr>
            <a:lstStyle/>
            <a:p>
              <a:pPr algn="ctr"/>
              <a:r>
                <a:rPr lang="en-US" altLang="zh-CN" dirty="0"/>
                <a:t>Quality control </a:t>
              </a:r>
              <a:endParaRPr lang="zh-CN" altLang="en-US" dirty="0"/>
            </a:p>
          </p:txBody>
        </p:sp>
        <p:sp>
          <p:nvSpPr>
            <p:cNvPr id="14" name="TextBox 13"/>
            <p:cNvSpPr txBox="1"/>
            <p:nvPr/>
          </p:nvSpPr>
          <p:spPr>
            <a:xfrm>
              <a:off x="5580112" y="5507940"/>
              <a:ext cx="2880320" cy="369332"/>
            </a:xfrm>
            <a:prstGeom prst="rect">
              <a:avLst/>
            </a:prstGeom>
            <a:noFill/>
            <a:ln>
              <a:solidFill>
                <a:schemeClr val="tx1"/>
              </a:solidFill>
            </a:ln>
          </p:spPr>
          <p:txBody>
            <a:bodyPr wrap="square" rtlCol="0">
              <a:spAutoFit/>
            </a:bodyPr>
            <a:lstStyle/>
            <a:p>
              <a:pPr algn="ctr"/>
              <a:r>
                <a:rPr lang="en-US" altLang="zh-CN" b="1" dirty="0"/>
                <a:t>Creating </a:t>
              </a:r>
              <a:r>
                <a:rPr lang="en-US" altLang="zh-CN" b="1" dirty="0" smtClean="0"/>
                <a:t>super-observations</a:t>
              </a:r>
              <a:endParaRPr lang="zh-CN" altLang="en-US" b="1" dirty="0"/>
            </a:p>
          </p:txBody>
        </p:sp>
        <p:sp>
          <p:nvSpPr>
            <p:cNvPr id="15" name="下箭头 14"/>
            <p:cNvSpPr/>
            <p:nvPr/>
          </p:nvSpPr>
          <p:spPr>
            <a:xfrm>
              <a:off x="6876256" y="5085184"/>
              <a:ext cx="232835"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矩形 5"/>
          <p:cNvSpPr/>
          <p:nvPr/>
        </p:nvSpPr>
        <p:spPr>
          <a:xfrm>
            <a:off x="4716016" y="5579948"/>
            <a:ext cx="4427984" cy="369332"/>
          </a:xfrm>
          <a:prstGeom prst="rect">
            <a:avLst/>
          </a:prstGeom>
        </p:spPr>
        <p:txBody>
          <a:bodyPr wrap="square">
            <a:spAutoFit/>
          </a:bodyPr>
          <a:lstStyle/>
          <a:p>
            <a:pPr algn="ctr"/>
            <a:r>
              <a:rPr lang="en-US" altLang="zh-CN" dirty="0" smtClean="0"/>
              <a:t>(Weng and Zhang, 2011)</a:t>
            </a:r>
            <a:endParaRPr lang="zh-CN" altLang="en-US" dirty="0"/>
          </a:p>
        </p:txBody>
      </p:sp>
      <p:sp>
        <p:nvSpPr>
          <p:cNvPr id="17" name="矩形 16"/>
          <p:cNvSpPr/>
          <p:nvPr/>
        </p:nvSpPr>
        <p:spPr>
          <a:xfrm>
            <a:off x="0" y="6165304"/>
            <a:ext cx="9144000" cy="646331"/>
          </a:xfrm>
          <a:prstGeom prst="rect">
            <a:avLst/>
          </a:prstGeom>
        </p:spPr>
        <p:txBody>
          <a:bodyPr wrap="square">
            <a:spAutoFit/>
          </a:bodyPr>
          <a:lstStyle/>
          <a:p>
            <a:pPr algn="ctr"/>
            <a:r>
              <a:rPr lang="en-US" altLang="zh-CN" dirty="0"/>
              <a:t>These procedures have since been implemented operationally on the NOAA hurricane aircraft that allows for more efficient real-time transmission of airborne radar </a:t>
            </a:r>
            <a:r>
              <a:rPr lang="en-US" altLang="zh-CN" dirty="0" smtClean="0"/>
              <a:t>observations</a:t>
            </a:r>
            <a:endParaRPr lang="zh-CN" altLang="en-US" dirty="0"/>
          </a:p>
        </p:txBody>
      </p:sp>
    </p:spTree>
    <p:extLst>
      <p:ext uri="{BB962C8B-B14F-4D97-AF65-F5344CB8AC3E}">
        <p14:creationId xmlns:p14="http://schemas.microsoft.com/office/powerpoint/2010/main" val="22540977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7504" y="25460"/>
            <a:ext cx="5583003" cy="523220"/>
          </a:xfrm>
          <a:prstGeom prst="rect">
            <a:avLst/>
          </a:prstGeom>
        </p:spPr>
        <p:txBody>
          <a:bodyPr wrap="none">
            <a:spAutoFit/>
          </a:bodyPr>
          <a:lstStyle/>
          <a:p>
            <a:r>
              <a:rPr lang="en-US" altLang="zh-CN" sz="2800" b="1" dirty="0">
                <a:latin typeface="Times New Roman" pitchFamily="18" charset="0"/>
                <a:ea typeface="黑体" pitchFamily="49" charset="-122"/>
                <a:cs typeface="Times New Roman" pitchFamily="18" charset="0"/>
              </a:rPr>
              <a:t>PSU WRF/EnKF </a:t>
            </a:r>
            <a:r>
              <a:rPr lang="en-US" altLang="zh-CN" sz="2800" b="1" dirty="0" smtClean="0">
                <a:latin typeface="Times New Roman" pitchFamily="18" charset="0"/>
                <a:ea typeface="黑体" pitchFamily="49" charset="-122"/>
                <a:cs typeface="Times New Roman" pitchFamily="18" charset="0"/>
              </a:rPr>
              <a:t>Real-time System</a:t>
            </a:r>
            <a:endParaRPr lang="zh-CN" altLang="en-US" sz="2800" b="1" dirty="0"/>
          </a:p>
        </p:txBody>
      </p:sp>
      <p:sp>
        <p:nvSpPr>
          <p:cNvPr id="3" name="TextBox 2"/>
          <p:cNvSpPr txBox="1"/>
          <p:nvPr/>
        </p:nvSpPr>
        <p:spPr>
          <a:xfrm>
            <a:off x="251520" y="724054"/>
            <a:ext cx="6912768" cy="1938992"/>
          </a:xfrm>
          <a:prstGeom prst="rect">
            <a:avLst/>
          </a:prstGeom>
          <a:noFill/>
        </p:spPr>
        <p:txBody>
          <a:bodyPr wrap="square" rtlCol="0">
            <a:spAutoFit/>
          </a:bodyPr>
          <a:lstStyle/>
          <a:p>
            <a:r>
              <a:rPr lang="en-US" altLang="zh-CN" sz="2400" b="1" dirty="0" smtClean="0"/>
              <a:t>The covariance relaxation method (Zhang et al. 2004)</a:t>
            </a:r>
          </a:p>
          <a:p>
            <a:endParaRPr lang="en-US" altLang="zh-CN" sz="2400" dirty="0" smtClean="0"/>
          </a:p>
          <a:p>
            <a:r>
              <a:rPr lang="en-US" altLang="zh-CN" sz="2400" dirty="0" smtClean="0"/>
              <a:t>(</a:t>
            </a:r>
            <a:r>
              <a:rPr lang="en-US" altLang="zh-CN" sz="2400" b="1" dirty="0" err="1"/>
              <a:t>x</a:t>
            </a:r>
            <a:r>
              <a:rPr lang="en-US" altLang="zh-CN" sz="2400" baseline="30000" dirty="0" err="1"/>
              <a:t>a</a:t>
            </a:r>
            <a:r>
              <a:rPr lang="en-US" altLang="zh-CN" sz="2400" baseline="-25000" dirty="0" err="1"/>
              <a:t>new</a:t>
            </a:r>
            <a:r>
              <a:rPr lang="en-US" altLang="zh-CN" sz="2400" dirty="0"/>
              <a:t>)′ = (1 − </a:t>
            </a:r>
            <a:r>
              <a:rPr lang="el-GR" altLang="zh-CN" sz="2400" dirty="0"/>
              <a:t>α)(</a:t>
            </a:r>
            <a:r>
              <a:rPr lang="en-US" altLang="zh-CN" sz="2400" b="1" dirty="0" err="1"/>
              <a:t>x</a:t>
            </a:r>
            <a:r>
              <a:rPr lang="en-US" altLang="zh-CN" sz="2400" baseline="30000" dirty="0" err="1"/>
              <a:t>a</a:t>
            </a:r>
            <a:r>
              <a:rPr lang="en-US" altLang="zh-CN" sz="2400" dirty="0"/>
              <a:t>)′ + </a:t>
            </a:r>
            <a:r>
              <a:rPr lang="el-GR" altLang="zh-CN" sz="2400" dirty="0"/>
              <a:t>α(</a:t>
            </a:r>
            <a:r>
              <a:rPr lang="en-US" altLang="zh-CN" sz="2400" b="1" dirty="0" err="1"/>
              <a:t>x</a:t>
            </a:r>
            <a:r>
              <a:rPr lang="en-US" altLang="zh-CN" sz="2400" baseline="30000" dirty="0" err="1"/>
              <a:t>f</a:t>
            </a:r>
            <a:r>
              <a:rPr lang="en-US" altLang="zh-CN" sz="2400" dirty="0" smtClean="0"/>
              <a:t>)′</a:t>
            </a:r>
          </a:p>
          <a:p>
            <a:endParaRPr lang="en-US" altLang="zh-CN" sz="2400" b="1" dirty="0"/>
          </a:p>
          <a:p>
            <a:r>
              <a:rPr lang="en-US" altLang="zh-CN" sz="2400" dirty="0" smtClean="0"/>
              <a:t>Where </a:t>
            </a:r>
            <a:r>
              <a:rPr lang="el-GR" altLang="zh-CN" sz="2400" dirty="0" smtClean="0"/>
              <a:t>α</a:t>
            </a:r>
            <a:r>
              <a:rPr lang="en-US" altLang="zh-CN" sz="2400" dirty="0" smtClean="0"/>
              <a:t> = 0.6, preventing filter divergence</a:t>
            </a:r>
            <a:endParaRPr lang="zh-CN" altLang="en-US" sz="2400" b="1" dirty="0"/>
          </a:p>
        </p:txBody>
      </p:sp>
      <p:sp>
        <p:nvSpPr>
          <p:cNvPr id="4" name="矩形 3"/>
          <p:cNvSpPr/>
          <p:nvPr/>
        </p:nvSpPr>
        <p:spPr>
          <a:xfrm>
            <a:off x="253282" y="2996952"/>
            <a:ext cx="8639198" cy="3970318"/>
          </a:xfrm>
          <a:prstGeom prst="rect">
            <a:avLst/>
          </a:prstGeom>
        </p:spPr>
        <p:txBody>
          <a:bodyPr wrap="square">
            <a:spAutoFit/>
          </a:bodyPr>
          <a:lstStyle/>
          <a:p>
            <a:r>
              <a:rPr lang="en-US" altLang="zh-CN" sz="2400" b="1" dirty="0"/>
              <a:t>The </a:t>
            </a:r>
            <a:r>
              <a:rPr lang="en-US" altLang="zh-CN" sz="2400" b="1" dirty="0" smtClean="0"/>
              <a:t>successive covariance localization (SCL) method</a:t>
            </a:r>
          </a:p>
          <a:p>
            <a:r>
              <a:rPr lang="en-US" altLang="zh-CN" sz="2400" b="1" dirty="0" smtClean="0"/>
              <a:t> </a:t>
            </a:r>
            <a:r>
              <a:rPr lang="en-US" altLang="zh-CN" sz="2400" b="1" dirty="0"/>
              <a:t>(Zhang et al. </a:t>
            </a:r>
            <a:r>
              <a:rPr lang="en-US" altLang="zh-CN" sz="2400" b="1" dirty="0" smtClean="0"/>
              <a:t>2009)</a:t>
            </a:r>
          </a:p>
          <a:p>
            <a:endParaRPr lang="en-US" altLang="zh-CN" sz="2400" b="1" dirty="0" smtClean="0"/>
          </a:p>
          <a:p>
            <a:pPr algn="just"/>
            <a:r>
              <a:rPr lang="en-US" altLang="zh-CN" sz="2000" dirty="0" smtClean="0"/>
              <a:t>1/9 of </a:t>
            </a:r>
            <a:r>
              <a:rPr lang="en-US" altLang="zh-CN" sz="2000" dirty="0"/>
              <a:t>the total observations are randomly chosen and assimilated with </a:t>
            </a:r>
            <a:r>
              <a:rPr lang="en-US" altLang="zh-CN" sz="2000" dirty="0" smtClean="0"/>
              <a:t>a horizontal </a:t>
            </a:r>
            <a:r>
              <a:rPr lang="en-US" altLang="zh-CN" sz="2000" dirty="0"/>
              <a:t>localization radius of influence (ROI) of 1215 km in all three domains in order to capture the large-scale background flow. </a:t>
            </a:r>
            <a:endParaRPr lang="en-US" altLang="zh-CN" sz="2000" dirty="0" smtClean="0"/>
          </a:p>
          <a:p>
            <a:pPr algn="just"/>
            <a:endParaRPr lang="en-US" altLang="zh-CN" sz="2000" dirty="0" smtClean="0"/>
          </a:p>
          <a:p>
            <a:pPr algn="just"/>
            <a:r>
              <a:rPr lang="en-US" altLang="zh-CN" sz="2000" dirty="0" smtClean="0"/>
              <a:t>Then </a:t>
            </a:r>
            <a:r>
              <a:rPr lang="en-US" altLang="zh-CN" sz="2000" dirty="0"/>
              <a:t>another </a:t>
            </a:r>
            <a:r>
              <a:rPr lang="en-US" altLang="zh-CN" sz="2000" dirty="0" smtClean="0"/>
              <a:t>2/9 of </a:t>
            </a:r>
            <a:r>
              <a:rPr lang="en-US" altLang="zh-CN" sz="2000" dirty="0"/>
              <a:t>the observations are assimilated with an ROI of 405 km in the </a:t>
            </a:r>
            <a:r>
              <a:rPr lang="en-US" altLang="zh-CN" sz="2000" dirty="0" smtClean="0"/>
              <a:t>9 </a:t>
            </a:r>
            <a:r>
              <a:rPr lang="en-US" altLang="zh-CN" sz="2000" dirty="0"/>
              <a:t>and </a:t>
            </a:r>
            <a:r>
              <a:rPr lang="en-US" altLang="zh-CN" sz="2000" dirty="0" smtClean="0"/>
              <a:t>3 km </a:t>
            </a:r>
            <a:r>
              <a:rPr lang="en-US" altLang="zh-CN" sz="2000" dirty="0"/>
              <a:t>domains. </a:t>
            </a:r>
            <a:endParaRPr lang="en-US" altLang="zh-CN" sz="2000" dirty="0" smtClean="0"/>
          </a:p>
          <a:p>
            <a:pPr algn="just"/>
            <a:endParaRPr lang="en-US" altLang="zh-CN" sz="2000" dirty="0" smtClean="0"/>
          </a:p>
          <a:p>
            <a:pPr algn="just"/>
            <a:r>
              <a:rPr lang="en-US" altLang="zh-CN" sz="2000" dirty="0" smtClean="0"/>
              <a:t>Finally</a:t>
            </a:r>
            <a:r>
              <a:rPr lang="en-US" altLang="zh-CN" sz="2000" dirty="0"/>
              <a:t>, the other </a:t>
            </a:r>
            <a:r>
              <a:rPr lang="en-US" altLang="zh-CN" sz="2000" dirty="0" smtClean="0"/>
              <a:t>6/9 </a:t>
            </a:r>
            <a:r>
              <a:rPr lang="en-US" altLang="zh-CN" sz="2000" dirty="0"/>
              <a:t>of observations are assimilated using a ROI of 135 km in the inner </a:t>
            </a:r>
            <a:r>
              <a:rPr lang="en-US" altLang="zh-CN" sz="2000" dirty="0" smtClean="0"/>
              <a:t>3 km </a:t>
            </a:r>
            <a:r>
              <a:rPr lang="en-US" altLang="zh-CN" sz="2000" dirty="0"/>
              <a:t>domain.</a:t>
            </a:r>
          </a:p>
        </p:txBody>
      </p:sp>
    </p:spTree>
    <p:extLst>
      <p:ext uri="{BB962C8B-B14F-4D97-AF65-F5344CB8AC3E}">
        <p14:creationId xmlns:p14="http://schemas.microsoft.com/office/powerpoint/2010/main" val="39990440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igure"/>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592577" y="1340768"/>
            <a:ext cx="7867855" cy="3312368"/>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107504" y="25460"/>
            <a:ext cx="5583003" cy="523220"/>
          </a:xfrm>
          <a:prstGeom prst="rect">
            <a:avLst/>
          </a:prstGeom>
        </p:spPr>
        <p:txBody>
          <a:bodyPr wrap="none">
            <a:spAutoFit/>
          </a:bodyPr>
          <a:lstStyle/>
          <a:p>
            <a:r>
              <a:rPr lang="en-US" altLang="zh-CN" sz="2800" b="1" dirty="0">
                <a:latin typeface="Times New Roman" pitchFamily="18" charset="0"/>
                <a:ea typeface="黑体" pitchFamily="49" charset="-122"/>
                <a:cs typeface="Times New Roman" pitchFamily="18" charset="0"/>
              </a:rPr>
              <a:t>PSU WRF/EnKF </a:t>
            </a:r>
            <a:r>
              <a:rPr lang="en-US" altLang="zh-CN" sz="2800" b="1" dirty="0" smtClean="0">
                <a:latin typeface="Times New Roman" pitchFamily="18" charset="0"/>
                <a:ea typeface="黑体" pitchFamily="49" charset="-122"/>
                <a:cs typeface="Times New Roman" pitchFamily="18" charset="0"/>
              </a:rPr>
              <a:t>Real-time System</a:t>
            </a:r>
            <a:endParaRPr lang="zh-CN" altLang="en-US" sz="2800" b="1" dirty="0"/>
          </a:p>
        </p:txBody>
      </p:sp>
      <p:sp>
        <p:nvSpPr>
          <p:cNvPr id="2" name="矩形 1"/>
          <p:cNvSpPr/>
          <p:nvPr/>
        </p:nvSpPr>
        <p:spPr>
          <a:xfrm>
            <a:off x="592577" y="5085184"/>
            <a:ext cx="8208912" cy="1200329"/>
          </a:xfrm>
          <a:prstGeom prst="rect">
            <a:avLst/>
          </a:prstGeom>
        </p:spPr>
        <p:txBody>
          <a:bodyPr wrap="square">
            <a:spAutoFit/>
          </a:bodyPr>
          <a:lstStyle/>
          <a:p>
            <a:pPr algn="just"/>
            <a:r>
              <a:rPr lang="en-US" altLang="zh-CN" dirty="0"/>
              <a:t>(top) The mean absolute forecast errors of (a) track and (b) intensity at different forecast lead times (verified against </a:t>
            </a:r>
            <a:r>
              <a:rPr lang="en-US" altLang="zh-CN" dirty="0" err="1"/>
              <a:t>poststorm</a:t>
            </a:r>
            <a:r>
              <a:rPr lang="en-US" altLang="zh-CN" dirty="0"/>
              <a:t> best-track observations estimated by NHC) for the PSU WRF-EnKF system (red) and the NHC official forecasts (cyan) averaged over all applicable P3 Doppler missions during 2008–12. </a:t>
            </a:r>
            <a:endParaRPr lang="zh-CN" altLang="en-US" dirty="0"/>
          </a:p>
        </p:txBody>
      </p:sp>
      <p:sp>
        <p:nvSpPr>
          <p:cNvPr id="4" name="TextBox 3"/>
          <p:cNvSpPr txBox="1"/>
          <p:nvPr/>
        </p:nvSpPr>
        <p:spPr>
          <a:xfrm>
            <a:off x="1331640" y="764704"/>
            <a:ext cx="2592288" cy="523220"/>
          </a:xfrm>
          <a:prstGeom prst="rect">
            <a:avLst/>
          </a:prstGeom>
          <a:noFill/>
        </p:spPr>
        <p:txBody>
          <a:bodyPr wrap="square" rtlCol="0">
            <a:spAutoFit/>
          </a:bodyPr>
          <a:lstStyle/>
          <a:p>
            <a:pPr algn="ctr"/>
            <a:r>
              <a:rPr lang="en-US" altLang="zh-CN" sz="2800" b="1" dirty="0"/>
              <a:t>T</a:t>
            </a:r>
            <a:r>
              <a:rPr lang="en-US" altLang="zh-CN" sz="2800" b="1" dirty="0" smtClean="0"/>
              <a:t>rack</a:t>
            </a:r>
            <a:endParaRPr lang="zh-CN" altLang="en-US" sz="2800" b="1" dirty="0"/>
          </a:p>
        </p:txBody>
      </p:sp>
      <p:sp>
        <p:nvSpPr>
          <p:cNvPr id="6" name="TextBox 5"/>
          <p:cNvSpPr txBox="1"/>
          <p:nvPr/>
        </p:nvSpPr>
        <p:spPr>
          <a:xfrm>
            <a:off x="5292080" y="764704"/>
            <a:ext cx="2592288" cy="523220"/>
          </a:xfrm>
          <a:prstGeom prst="rect">
            <a:avLst/>
          </a:prstGeom>
          <a:noFill/>
        </p:spPr>
        <p:txBody>
          <a:bodyPr wrap="square" rtlCol="0">
            <a:spAutoFit/>
          </a:bodyPr>
          <a:lstStyle/>
          <a:p>
            <a:pPr algn="ctr"/>
            <a:r>
              <a:rPr lang="en-US" altLang="zh-CN" sz="2800" b="1" dirty="0" smtClean="0"/>
              <a:t>Intensity</a:t>
            </a:r>
            <a:endParaRPr lang="zh-CN" altLang="en-US" sz="2800" b="1" dirty="0"/>
          </a:p>
        </p:txBody>
      </p:sp>
    </p:spTree>
    <p:extLst>
      <p:ext uri="{BB962C8B-B14F-4D97-AF65-F5344CB8AC3E}">
        <p14:creationId xmlns:p14="http://schemas.microsoft.com/office/powerpoint/2010/main" val="40978360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7504" y="25460"/>
            <a:ext cx="2645276" cy="523220"/>
          </a:xfrm>
          <a:prstGeom prst="rect">
            <a:avLst/>
          </a:prstGeom>
        </p:spPr>
        <p:txBody>
          <a:bodyPr wrap="none">
            <a:spAutoFit/>
          </a:bodyPr>
          <a:lstStyle/>
          <a:p>
            <a:r>
              <a:rPr lang="en-US" altLang="zh-CN" sz="2800" b="1" dirty="0" smtClean="0">
                <a:latin typeface="Times New Roman" pitchFamily="18" charset="0"/>
                <a:ea typeface="黑体" pitchFamily="49" charset="-122"/>
                <a:cs typeface="Times New Roman" pitchFamily="18" charset="0"/>
              </a:rPr>
              <a:t>Hurricane Irma</a:t>
            </a:r>
            <a:endParaRPr lang="zh-CN" altLang="en-US" sz="2800" b="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557067" y="532291"/>
            <a:ext cx="6029865" cy="6029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5724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7504" y="25460"/>
            <a:ext cx="2645276" cy="523220"/>
          </a:xfrm>
          <a:prstGeom prst="rect">
            <a:avLst/>
          </a:prstGeom>
        </p:spPr>
        <p:txBody>
          <a:bodyPr wrap="none">
            <a:spAutoFit/>
          </a:bodyPr>
          <a:lstStyle/>
          <a:p>
            <a:r>
              <a:rPr lang="en-US" altLang="zh-CN" sz="2800" b="1" dirty="0" smtClean="0">
                <a:latin typeface="Times New Roman" pitchFamily="18" charset="0"/>
                <a:ea typeface="黑体" pitchFamily="49" charset="-122"/>
                <a:cs typeface="Times New Roman" pitchFamily="18" charset="0"/>
              </a:rPr>
              <a:t>Hurricane Irma</a:t>
            </a:r>
            <a:endParaRPr lang="zh-CN" altLang="en-US" sz="2800" b="1"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614"/>
          <a:stretch/>
        </p:blipFill>
        <p:spPr bwMode="auto">
          <a:xfrm>
            <a:off x="140162" y="1410932"/>
            <a:ext cx="4320000" cy="40342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629"/>
          <a:stretch/>
        </p:blipFill>
        <p:spPr bwMode="auto">
          <a:xfrm>
            <a:off x="4460162" y="1468489"/>
            <a:ext cx="4320000" cy="40336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03648" y="836712"/>
            <a:ext cx="2160240" cy="523220"/>
          </a:xfrm>
          <a:prstGeom prst="rect">
            <a:avLst/>
          </a:prstGeom>
          <a:noFill/>
        </p:spPr>
        <p:txBody>
          <a:bodyPr wrap="square" rtlCol="0">
            <a:spAutoFit/>
          </a:bodyPr>
          <a:lstStyle/>
          <a:p>
            <a:pPr algn="ctr"/>
            <a:r>
              <a:rPr lang="en-US" altLang="zh-CN" sz="2800" b="1" dirty="0" smtClean="0"/>
              <a:t>Pmin</a:t>
            </a:r>
            <a:endParaRPr lang="zh-CN" altLang="en-US" sz="2800" b="1" dirty="0"/>
          </a:p>
        </p:txBody>
      </p:sp>
      <p:sp>
        <p:nvSpPr>
          <p:cNvPr id="7" name="TextBox 6"/>
          <p:cNvSpPr txBox="1"/>
          <p:nvPr/>
        </p:nvSpPr>
        <p:spPr>
          <a:xfrm>
            <a:off x="5796136" y="836676"/>
            <a:ext cx="2160240" cy="523220"/>
          </a:xfrm>
          <a:prstGeom prst="rect">
            <a:avLst/>
          </a:prstGeom>
          <a:noFill/>
        </p:spPr>
        <p:txBody>
          <a:bodyPr wrap="square" rtlCol="0">
            <a:spAutoFit/>
          </a:bodyPr>
          <a:lstStyle/>
          <a:p>
            <a:pPr algn="ctr"/>
            <a:r>
              <a:rPr lang="en-US" altLang="zh-CN" sz="2800" b="1" dirty="0" smtClean="0"/>
              <a:t>Vmax</a:t>
            </a:r>
            <a:endParaRPr lang="zh-CN" altLang="en-US" sz="2800" b="1" dirty="0"/>
          </a:p>
        </p:txBody>
      </p:sp>
    </p:spTree>
    <p:extLst>
      <p:ext uri="{BB962C8B-B14F-4D97-AF65-F5344CB8AC3E}">
        <p14:creationId xmlns:p14="http://schemas.microsoft.com/office/powerpoint/2010/main" val="20565478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7504" y="25460"/>
            <a:ext cx="2823209" cy="523220"/>
          </a:xfrm>
          <a:prstGeom prst="rect">
            <a:avLst/>
          </a:prstGeom>
        </p:spPr>
        <p:txBody>
          <a:bodyPr wrap="none">
            <a:spAutoFit/>
          </a:bodyPr>
          <a:lstStyle/>
          <a:p>
            <a:r>
              <a:rPr lang="en-US" altLang="zh-CN" sz="2800" b="1" dirty="0" smtClean="0">
                <a:latin typeface="Times New Roman" pitchFamily="18" charset="0"/>
                <a:ea typeface="黑体" pitchFamily="49" charset="-122"/>
                <a:cs typeface="Times New Roman" pitchFamily="18" charset="0"/>
              </a:rPr>
              <a:t>Hurricane Maria</a:t>
            </a:r>
            <a:endParaRPr lang="zh-CN" altLang="en-US" sz="2800" b="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557067" y="532291"/>
            <a:ext cx="6029865" cy="6029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8824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1371</TotalTime>
  <Words>671</Words>
  <Application>Microsoft Office PowerPoint</Application>
  <PresentationFormat>全屏显示(4:3)</PresentationFormat>
  <Paragraphs>106</Paragraphs>
  <Slides>18</Slides>
  <Notes>4</Notes>
  <HiddenSlides>0</HiddenSlides>
  <MMClips>0</MMClips>
  <ScaleCrop>false</ScaleCrop>
  <HeadingPairs>
    <vt:vector size="4" baseType="variant">
      <vt:variant>
        <vt:lpstr>主题</vt:lpstr>
      </vt:variant>
      <vt:variant>
        <vt:i4>1</vt:i4>
      </vt:variant>
      <vt:variant>
        <vt:lpstr>幻灯片标题</vt:lpstr>
      </vt:variant>
      <vt:variant>
        <vt:i4>18</vt:i4>
      </vt:variant>
    </vt:vector>
  </HeadingPairs>
  <TitlesOfParts>
    <vt:vector size="19" baseType="lpstr">
      <vt:lpstr>Office 主题</vt:lpstr>
      <vt:lpstr>Predicting Hurricane Intensity of Hurricane Harvey, Irma and Maria: The Real-Time Forecast Experiment with Assimilation of Airborne Doppler Radar Observations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EnKF Performance Assimilating GOES-16 all-sky BT</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Predicting Hurricane Intensity of Hurricane Harvey, Irma and Maria: The Real-Time Forecast Experiment with Assimilation of Airborne Doppler Radar Observations</dc:title>
  <dc:creator>MSI</dc:creator>
  <cp:lastModifiedBy>MSI</cp:lastModifiedBy>
  <cp:revision>32</cp:revision>
  <dcterms:created xsi:type="dcterms:W3CDTF">2018-04-30T18:07:11Z</dcterms:created>
  <dcterms:modified xsi:type="dcterms:W3CDTF">2018-05-09T02:41:22Z</dcterms:modified>
</cp:coreProperties>
</file>