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3"/>
  </p:notesMasterIdLst>
  <p:sldIdLst>
    <p:sldId id="1605" r:id="rId2"/>
    <p:sldId id="341" r:id="rId3"/>
    <p:sldId id="1607" r:id="rId4"/>
    <p:sldId id="543" r:id="rId5"/>
    <p:sldId id="1618" r:id="rId6"/>
    <p:sldId id="1621" r:id="rId7"/>
    <p:sldId id="1622" r:id="rId8"/>
    <p:sldId id="1612" r:id="rId9"/>
    <p:sldId id="1617" r:id="rId10"/>
    <p:sldId id="1616" r:id="rId11"/>
    <p:sldId id="1611" r:id="rId12"/>
    <p:sldId id="1623" r:id="rId13"/>
    <p:sldId id="1624" r:id="rId14"/>
    <p:sldId id="1613" r:id="rId15"/>
    <p:sldId id="1625" r:id="rId16"/>
    <p:sldId id="1626" r:id="rId17"/>
    <p:sldId id="1614" r:id="rId18"/>
    <p:sldId id="1615" r:id="rId19"/>
    <p:sldId id="1601" r:id="rId20"/>
    <p:sldId id="1602" r:id="rId21"/>
    <p:sldId id="42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2F92"/>
    <a:srgbClr val="FF40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2"/>
    <p:restoredTop sz="86607"/>
  </p:normalViewPr>
  <p:slideViewPr>
    <p:cSldViewPr snapToGrid="0" snapToObjects="1">
      <p:cViewPr>
        <p:scale>
          <a:sx n="84" d="100"/>
          <a:sy n="84" d="100"/>
        </p:scale>
        <p:origin x="36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341EA-7F34-7548-8543-D247484FDC93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7CD65-DAB1-3B47-B8DC-FA2C373DD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5512-5CA6-5C41-94AA-930994E821E8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75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CD65-DAB1-3B47-B8DC-FA2C373DD6C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94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CD65-DAB1-3B47-B8DC-FA2C373DD6C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39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5512-5CA6-5C41-94AA-930994E821E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4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CD65-DAB1-3B47-B8DC-FA2C373DD6C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8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HREF baseline for comparison</a:t>
            </a:r>
          </a:p>
          <a:p>
            <a:endParaRPr lang="en-US" dirty="0" smtClean="0"/>
          </a:p>
          <a:p>
            <a:r>
              <a:rPr lang="en-US" dirty="0" smtClean="0"/>
              <a:t>HRRRE</a:t>
            </a:r>
            <a:r>
              <a:rPr lang="en-US" baseline="0" dirty="0" smtClean="0"/>
              <a:t> developing components of a potential operational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CD65-DAB1-3B47-B8DC-FA2C373DD6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9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HREF mix of dynamic cores and initialization methods; short</a:t>
            </a:r>
            <a:r>
              <a:rPr lang="en-US" baseline="0" dirty="0" smtClean="0"/>
              <a:t> </a:t>
            </a:r>
            <a:r>
              <a:rPr lang="en-US" dirty="0" smtClean="0"/>
              <a:t>cycling period, with coarse ensemble background from global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CD65-DAB1-3B47-B8DC-FA2C373DD6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0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Continuous cycling:</a:t>
            </a:r>
            <a:r>
              <a:rPr lang="en-US" baseline="0" dirty="0" smtClean="0"/>
              <a:t>  m</a:t>
            </a:r>
            <a:r>
              <a:rPr lang="en-US" dirty="0" smtClean="0"/>
              <a:t>odel</a:t>
            </a:r>
            <a:r>
              <a:rPr lang="en-US" baseline="0" dirty="0" smtClean="0"/>
              <a:t> biases easier to detect and potentially correct; but, don’t inherit large-scale analyses from global model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Daily restart:  global model provides best large-scale analysis; but DA and forecasting then occurs during transition period from global model attractor to regional model attractor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Ensemble</a:t>
            </a:r>
            <a:r>
              <a:rPr lang="en-US" baseline="0" dirty="0" smtClean="0"/>
              <a:t>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CD65-DAB1-3B47-B8DC-FA2C373DD6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7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Development driven by convective-scale forecasting for aviation and severe weather</a:t>
            </a:r>
          </a:p>
          <a:p>
            <a:r>
              <a:rPr lang="en-US" dirty="0" smtClean="0"/>
              <a:t>Full CONUS this fall?  Increased computing resources or 4-km</a:t>
            </a:r>
            <a:r>
              <a:rPr lang="en-US" baseline="0" dirty="0" smtClean="0"/>
              <a:t> grid spacing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CD65-DAB1-3B47-B8DC-FA2C373DD6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9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membrer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CD65-DAB1-3B47-B8DC-FA2C373DD6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44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CD65-DAB1-3B47-B8DC-FA2C373DD6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1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part of real-time demo this spring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CD65-DAB1-3B47-B8DC-FA2C373DD6C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7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 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526" y="6441590"/>
            <a:ext cx="3733255" cy="365125"/>
          </a:xfrm>
        </p:spPr>
        <p:txBody>
          <a:bodyPr/>
          <a:lstStyle/>
          <a:p>
            <a:r>
              <a:rPr lang="en-US" dirty="0"/>
              <a:t>ADB-MDB Staff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630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 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ADB-MDB Staff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 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ADB-MDB Staff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87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 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ADB-MDB Staff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502A-1F07-6349-B582-9A25A0BB0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9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 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ADB-MDB Staff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502A-1F07-6349-B582-9A25A0BB0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8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09602" y="6581539"/>
            <a:ext cx="2844799" cy="27646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indent="0" algn="l" rtl="0">
              <a:spcBef>
                <a:spcPts val="0"/>
              </a:spcBef>
              <a:defRPr sz="1333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70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40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09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278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848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418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987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557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25 April 2018</a:t>
            </a:r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165600" y="6588180"/>
            <a:ext cx="3860800" cy="24802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indent="0" algn="ctr" rtl="0">
              <a:spcBef>
                <a:spcPts val="0"/>
              </a:spcBef>
              <a:defRPr sz="1333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70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40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09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278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848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418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987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557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ADB-MDB Staff</a:t>
            </a:r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737602" y="6627576"/>
            <a:ext cx="2844799" cy="18637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333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pPr>
                <a:buSzPct val="25000"/>
              </a:pPr>
              <a:t>‹#›</a:t>
            </a:fld>
            <a:endParaRPr lang="en-US" sz="1333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36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09602" y="6581539"/>
            <a:ext cx="2844799" cy="27646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indent="0" algn="l" rtl="0">
              <a:spcBef>
                <a:spcPts val="0"/>
              </a:spcBef>
              <a:defRPr sz="1333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70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40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09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278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848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418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987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557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25 April 2018</a:t>
            </a:r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165600" y="6588180"/>
            <a:ext cx="3860800" cy="24802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indent="0" algn="ctr" rtl="0">
              <a:spcBef>
                <a:spcPts val="0"/>
              </a:spcBef>
              <a:defRPr sz="1333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70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40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09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278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848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418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987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557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ADB-MDB Staff</a:t>
            </a:r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737602" y="6627576"/>
            <a:ext cx="2844799" cy="18637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333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pPr>
                <a:buSzPct val="25000"/>
              </a:pPr>
              <a:t>‹#›</a:t>
            </a:fld>
            <a:endParaRPr lang="en-US" sz="1333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08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 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ADB-MDB Staff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7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 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ADB-MDB Staff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9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 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ADB-MDB Staff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987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 April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ADB-MDB Staff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95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 April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ADB-MDB Staff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 April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ADB-MDB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757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 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ADB-MDB Staff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102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 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ADB-MDB Staff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0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">
              <a:schemeClr val="accent2"/>
            </a:gs>
            <a:gs pos="10000">
              <a:schemeClr val="accent6"/>
            </a:gs>
            <a:gs pos="94000">
              <a:schemeClr val="accent2"/>
            </a:gs>
            <a:gs pos="94000">
              <a:srgbClr val="8AB833"/>
            </a:gs>
            <a:gs pos="93000">
              <a:schemeClr val="accent6"/>
            </a:gs>
            <a:gs pos="93000">
              <a:schemeClr val="accent6"/>
            </a:gs>
            <a:gs pos="92000">
              <a:schemeClr val="bg1"/>
            </a:gs>
            <a:gs pos="11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8512" y="6441590"/>
            <a:ext cx="164152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25 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26" y="6441590"/>
            <a:ext cx="266640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ADB-MDB Staff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2988" y="6441590"/>
            <a:ext cx="59797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77D06D35-2A2E-FE44-8E4D-2D6F2A8B9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2797463" y="6561897"/>
            <a:ext cx="124511" cy="12451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7"/>
          <p:cNvSpPr/>
          <p:nvPr userDrawn="1"/>
        </p:nvSpPr>
        <p:spPr>
          <a:xfrm>
            <a:off x="11414259" y="6561897"/>
            <a:ext cx="124511" cy="12451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12" descr="GSD-Logo-Trans-GIF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" y="14527"/>
            <a:ext cx="925285" cy="685531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9319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8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539" y="82566"/>
            <a:ext cx="11680717" cy="2147215"/>
          </a:xfrm>
        </p:spPr>
        <p:txBody>
          <a:bodyPr anchor="t">
            <a:normAutofit/>
          </a:bodyPr>
          <a:lstStyle/>
          <a:p>
            <a:r>
              <a:rPr lang="en-US" sz="2400" i="1" dirty="0" smtClean="0"/>
              <a:t>2018 </a:t>
            </a:r>
            <a:r>
              <a:rPr lang="en-US" sz="2400" i="1" dirty="0" err="1" smtClean="0"/>
              <a:t>EnKF</a:t>
            </a:r>
            <a:r>
              <a:rPr lang="en-US" sz="2400" i="1" dirty="0" smtClean="0"/>
              <a:t> Workshop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3600" b="1" dirty="0"/>
              <a:t> </a:t>
            </a:r>
            <a:r>
              <a:rPr lang="en-US" sz="3600" b="1" dirty="0" smtClean="0"/>
              <a:t>Development and Testing of a</a:t>
            </a:r>
            <a:br>
              <a:rPr lang="en-US" sz="3600" b="1" dirty="0" smtClean="0"/>
            </a:br>
            <a:r>
              <a:rPr lang="en-US" sz="3600" b="1" dirty="0" smtClean="0"/>
              <a:t>High-Resolution Rapid Refresh Ensemble (HRRRE)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39" y="2187167"/>
            <a:ext cx="11680717" cy="32837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David Dowell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Trevor Alcott, Curtis Alexander, Jeff Beck, Stan Benjamin,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John Brown, Jeff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Duda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Guoqing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Ge, Jeff Hamilton, Ming Hu, Eric James,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Brian Jamison,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Isidora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Jankov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Terra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Ladwig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Steve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Weygandt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spc="3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NOAA/ESRL/Global Systems Division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i="1" spc="3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Glen Romine, Craig Schwartz, Kate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Fossell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May Wong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spc="300" dirty="0" smtClean="0">
                <a:solidFill>
                  <a:schemeClr val="accent1">
                    <a:lumMod val="50000"/>
                  </a:schemeClr>
                </a:solidFill>
              </a:rPr>
              <a:t>National Center for Atmospheric Research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i="1" spc="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Kent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Knopfmeier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Pat Skinner, Lou Wicker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spc="300" dirty="0" smtClean="0">
                <a:solidFill>
                  <a:schemeClr val="accent1">
                    <a:lumMod val="50000"/>
                  </a:schemeClr>
                </a:solidFill>
              </a:rPr>
              <a:t>National Severe Storms Laboratory</a:t>
            </a:r>
            <a:endParaRPr lang="en-US" sz="2000" i="1" spc="3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i="1" spc="3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9" descr="C:\Documents and Settings\osborn.FSL-NT.000\Desktop\My Documents\Misc. Graphics-Text\logos\NOAA-Logo_CircleWhite_Rest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1" y="29705"/>
            <a:ext cx="1042654" cy="103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doc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35" y="49842"/>
            <a:ext cx="968375" cy="990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07711" y="6485842"/>
            <a:ext cx="11011546" cy="294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34374" y="5455404"/>
            <a:ext cx="4339884" cy="7028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Xuguang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Wang,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Yongming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Wang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spc="300" dirty="0" smtClean="0">
                <a:solidFill>
                  <a:schemeClr val="accent1">
                    <a:lumMod val="50000"/>
                  </a:schemeClr>
                </a:solidFill>
              </a:rPr>
              <a:t>University of Oklahoma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239224" y="5452824"/>
            <a:ext cx="4339884" cy="7028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Geoff Manikin, Jacob Carley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spc="300" dirty="0" smtClean="0">
                <a:solidFill>
                  <a:schemeClr val="accent1">
                    <a:lumMod val="50000"/>
                  </a:schemeClr>
                </a:solidFill>
              </a:rPr>
              <a:t>NOAA/NWS/NCEP/EMC</a:t>
            </a:r>
          </a:p>
        </p:txBody>
      </p:sp>
    </p:spTree>
    <p:extLst>
      <p:ext uri="{BB962C8B-B14F-4D97-AF65-F5344CB8AC3E}">
        <p14:creationId xmlns:p14="http://schemas.microsoft.com/office/powerpoint/2010/main" val="117095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57736" y="13252"/>
            <a:ext cx="11234263" cy="6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HRRR and HRRRE Reflectivity Forecast Skill</a:t>
            </a:r>
            <a:endParaRPr lang="en-US" sz="2800" b="1" kern="0" dirty="0">
              <a:latin typeface="Arial Black"/>
              <a:ea typeface="+mj-ea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3" y="907887"/>
            <a:ext cx="3056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CSI (20 km)</a:t>
            </a:r>
          </a:p>
          <a:p>
            <a:pPr algn="ctr"/>
            <a:r>
              <a:rPr lang="en-US" sz="2000" b="1" dirty="0" smtClean="0"/>
              <a:t>Eastern US</a:t>
            </a:r>
            <a:endParaRPr lang="en-US" sz="2000" b="1" dirty="0"/>
          </a:p>
          <a:p>
            <a:pPr algn="ctr"/>
            <a:r>
              <a:rPr lang="en-US" sz="2000" b="1" dirty="0" smtClean="0"/>
              <a:t>15 Mar – 5 May 2018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7885" y="835244"/>
            <a:ext cx="4126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HRRR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reflectivity-based T tend. during 1-h model </a:t>
            </a:r>
            <a:r>
              <a:rPr lang="en-US" sz="2200" b="1" dirty="0" err="1" smtClean="0">
                <a:solidFill>
                  <a:srgbClr val="FF0000"/>
                </a:solidFill>
              </a:rPr>
              <a:t>spinup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hydrometeor specification</a:t>
            </a:r>
            <a:endParaRPr lang="en-US" sz="2200" b="1" dirty="0" smtClean="0">
              <a:solidFill>
                <a:srgbClr val="0432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6" y="2549030"/>
            <a:ext cx="5455920" cy="37744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83" y="2565492"/>
            <a:ext cx="5491480" cy="3764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26635" y="3093194"/>
            <a:ext cx="250466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all times</a:t>
            </a:r>
          </a:p>
          <a:p>
            <a:pPr algn="ctr"/>
            <a:r>
              <a:rPr lang="en-US" sz="2000" b="1" dirty="0" smtClean="0"/>
              <a:t>30-dBZ threshold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42174" y="3093194"/>
            <a:ext cx="27546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0000 UTC initial time</a:t>
            </a:r>
          </a:p>
          <a:p>
            <a:pPr algn="ctr"/>
            <a:r>
              <a:rPr lang="en-US" sz="2000" b="1" dirty="0" smtClean="0"/>
              <a:t>20-dBZ threshold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2980" y="907886"/>
            <a:ext cx="3558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0432FF"/>
                </a:solidFill>
              </a:rPr>
              <a:t>HRRRE members </a:t>
            </a:r>
            <a:r>
              <a:rPr lang="en-US" sz="2200" b="1" dirty="0" smtClean="0">
                <a:solidFill>
                  <a:srgbClr val="0432FF"/>
                </a:solidFill>
              </a:rPr>
              <a:t>1, 2, 3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b="1" dirty="0" err="1" smtClean="0">
                <a:solidFill>
                  <a:srgbClr val="0432FF"/>
                </a:solidFill>
              </a:rPr>
              <a:t>EnKF</a:t>
            </a:r>
            <a:r>
              <a:rPr lang="en-US" sz="2200" b="1" dirty="0" smtClean="0">
                <a:solidFill>
                  <a:srgbClr val="0432FF"/>
                </a:solidFill>
              </a:rPr>
              <a:t> reflectivity assimilation</a:t>
            </a:r>
          </a:p>
        </p:txBody>
      </p:sp>
    </p:spTree>
    <p:extLst>
      <p:ext uri="{BB962C8B-B14F-4D97-AF65-F5344CB8AC3E}">
        <p14:creationId xmlns:p14="http://schemas.microsoft.com/office/powerpoint/2010/main" val="54473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1BAC32E-17B2-3A40-AB75-9EA431C5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32" y="755374"/>
            <a:ext cx="9561195" cy="5984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740" y="2588143"/>
            <a:ext cx="2514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</a:rPr>
              <a:t>HRRRE:  single-model system</a:t>
            </a:r>
          </a:p>
          <a:p>
            <a:endParaRPr lang="en-US" sz="2000" b="1" dirty="0">
              <a:solidFill>
                <a:srgbClr val="0432FF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HREF:  multi-model system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57736" y="13252"/>
            <a:ext cx="11234263" cy="6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Probabilistic Verification:  </a:t>
            </a:r>
            <a:r>
              <a:rPr lang="en-US" sz="2800" b="1" kern="0" dirty="0" smtClean="0">
                <a:solidFill>
                  <a:srgbClr val="C00000"/>
                </a:solidFill>
                <a:latin typeface="Arial Black"/>
                <a:ea typeface="+mj-ea"/>
                <a:cs typeface="Arial Black"/>
              </a:rPr>
              <a:t>0-6 h Precipitation</a:t>
            </a:r>
            <a:endParaRPr lang="en-US" sz="2800" b="1" kern="0" dirty="0">
              <a:solidFill>
                <a:srgbClr val="C00000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3880" y="3762988"/>
            <a:ext cx="2346960" cy="2881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1BAC32E-17B2-3A40-AB75-9EA431C5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32" y="755374"/>
            <a:ext cx="9561195" cy="5984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740" y="2588143"/>
            <a:ext cx="2514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</a:rPr>
              <a:t>HRRRE:  single-model system</a:t>
            </a:r>
          </a:p>
          <a:p>
            <a:endParaRPr lang="en-US" sz="2000" b="1" dirty="0">
              <a:solidFill>
                <a:srgbClr val="0432FF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HREF:  multi-model system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57736" y="13252"/>
            <a:ext cx="11234263" cy="6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Probabilistic Verification:  </a:t>
            </a:r>
            <a:r>
              <a:rPr lang="en-US" sz="2800" b="1" kern="0" dirty="0" smtClean="0">
                <a:solidFill>
                  <a:srgbClr val="C00000"/>
                </a:solidFill>
                <a:latin typeface="Arial Black"/>
                <a:ea typeface="+mj-ea"/>
                <a:cs typeface="Arial Black"/>
              </a:rPr>
              <a:t>0-6 h Precipitation</a:t>
            </a:r>
            <a:endParaRPr lang="en-US" sz="2800" b="1" kern="0" dirty="0">
              <a:solidFill>
                <a:srgbClr val="C00000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8008" y="810701"/>
            <a:ext cx="4839739" cy="2881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1BAC32E-17B2-3A40-AB75-9EA431C5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32" y="755374"/>
            <a:ext cx="9561195" cy="5984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740" y="2588143"/>
            <a:ext cx="2514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</a:rPr>
              <a:t>HRRRE:  single-model system</a:t>
            </a:r>
          </a:p>
          <a:p>
            <a:endParaRPr lang="en-US" sz="2000" b="1" dirty="0">
              <a:solidFill>
                <a:srgbClr val="0432FF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HREF:  multi-model system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57736" y="13252"/>
            <a:ext cx="11234263" cy="6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Probabilistic Verification:  </a:t>
            </a:r>
            <a:r>
              <a:rPr lang="en-US" sz="2800" b="1" kern="0" dirty="0" smtClean="0">
                <a:solidFill>
                  <a:srgbClr val="C00000"/>
                </a:solidFill>
                <a:latin typeface="Arial Black"/>
                <a:ea typeface="+mj-ea"/>
                <a:cs typeface="Arial Black"/>
              </a:rPr>
              <a:t>0-6 h Precipitation</a:t>
            </a:r>
            <a:endParaRPr lang="en-US" sz="2800" b="1" kern="0" dirty="0">
              <a:solidFill>
                <a:srgbClr val="C00000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5120" y="3762988"/>
            <a:ext cx="2407920" cy="2881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0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2C7611-7071-DF45-BC74-9259506DA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04" y="787299"/>
            <a:ext cx="9577197" cy="59767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740" y="2588143"/>
            <a:ext cx="2514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</a:rPr>
              <a:t>HRRRE:  single-model system</a:t>
            </a:r>
          </a:p>
          <a:p>
            <a:endParaRPr lang="en-US" sz="2000" b="1" dirty="0">
              <a:solidFill>
                <a:srgbClr val="0432FF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HREF:  multi-model system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57736" y="13252"/>
            <a:ext cx="11234263" cy="6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Probabilistic Verification:  </a:t>
            </a:r>
            <a:r>
              <a:rPr lang="en-US" sz="2800" b="1" kern="0" dirty="0" smtClean="0">
                <a:solidFill>
                  <a:srgbClr val="C00000"/>
                </a:solidFill>
                <a:latin typeface="Arial Black"/>
                <a:ea typeface="+mj-ea"/>
                <a:cs typeface="Arial Black"/>
              </a:rPr>
              <a:t>12-18 h Precipitation</a:t>
            </a:r>
            <a:endParaRPr lang="en-US" sz="2800" b="1" kern="0" dirty="0">
              <a:solidFill>
                <a:srgbClr val="C00000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3880" y="3762988"/>
            <a:ext cx="2346960" cy="2881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0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2C7611-7071-DF45-BC74-9259506DA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04" y="787299"/>
            <a:ext cx="9577197" cy="59767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740" y="2588143"/>
            <a:ext cx="2514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</a:rPr>
              <a:t>HRRRE:  single-model system</a:t>
            </a:r>
          </a:p>
          <a:p>
            <a:endParaRPr lang="en-US" sz="2000" b="1" dirty="0">
              <a:solidFill>
                <a:srgbClr val="0432FF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HREF:  multi-model system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57736" y="13252"/>
            <a:ext cx="11234263" cy="6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Probabilistic Verification:  </a:t>
            </a:r>
            <a:r>
              <a:rPr lang="en-US" sz="2800" b="1" kern="0" dirty="0" smtClean="0">
                <a:solidFill>
                  <a:srgbClr val="C00000"/>
                </a:solidFill>
                <a:latin typeface="Arial Black"/>
                <a:ea typeface="+mj-ea"/>
                <a:cs typeface="Arial Black"/>
              </a:rPr>
              <a:t>12-18 h Precipitation</a:t>
            </a:r>
            <a:endParaRPr lang="en-US" sz="2800" b="1" kern="0" dirty="0">
              <a:solidFill>
                <a:srgbClr val="C00000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8008" y="810701"/>
            <a:ext cx="4839739" cy="2881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2C7611-7071-DF45-BC74-9259506DA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04" y="787299"/>
            <a:ext cx="9577197" cy="59767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740" y="2588143"/>
            <a:ext cx="2514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</a:rPr>
              <a:t>HRRRE:  single-model system</a:t>
            </a:r>
          </a:p>
          <a:p>
            <a:endParaRPr lang="en-US" sz="2000" b="1" dirty="0">
              <a:solidFill>
                <a:srgbClr val="0432FF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HREF:  multi-model system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57736" y="13252"/>
            <a:ext cx="11234263" cy="6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Probabilistic Verification:  </a:t>
            </a:r>
            <a:r>
              <a:rPr lang="en-US" sz="2800" b="1" kern="0" dirty="0" smtClean="0">
                <a:solidFill>
                  <a:srgbClr val="C00000"/>
                </a:solidFill>
                <a:latin typeface="Arial Black"/>
                <a:ea typeface="+mj-ea"/>
                <a:cs typeface="Arial Black"/>
              </a:rPr>
              <a:t>12-18 h Precipitation</a:t>
            </a:r>
            <a:endParaRPr lang="en-US" sz="2800" b="1" kern="0" dirty="0">
              <a:solidFill>
                <a:srgbClr val="C00000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5120" y="3762988"/>
            <a:ext cx="2407920" cy="2881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27" y="2466311"/>
            <a:ext cx="4303649" cy="3420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6" y="2466311"/>
            <a:ext cx="4303649" cy="3414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612571" y="7208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536240" y="6441590"/>
            <a:ext cx="597976" cy="365125"/>
          </a:xfrm>
        </p:spPr>
        <p:txBody>
          <a:bodyPr/>
          <a:lstStyle/>
          <a:p>
            <a:fld id="{77D06D35-2A2E-FE44-8E4D-2D6F2A8B9DC6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994269" y="1"/>
            <a:ext cx="11197731" cy="6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Real-time Demos Spring 2018</a:t>
            </a:r>
            <a:endParaRPr lang="en-US" sz="2800" b="1" kern="0" dirty="0">
              <a:latin typeface="Arial Black"/>
              <a:ea typeface="+mj-ea"/>
              <a:cs typeface="Arial Blac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F884FE-544F-294D-AEEE-4B549DB43968}"/>
              </a:ext>
            </a:extLst>
          </p:cNvPr>
          <p:cNvSpPr txBox="1"/>
          <p:nvPr/>
        </p:nvSpPr>
        <p:spPr>
          <a:xfrm>
            <a:off x="8688317" y="5088951"/>
            <a:ext cx="290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graphics from Brett Roberts</a:t>
            </a:r>
          </a:p>
          <a:p>
            <a:pPr algn="ctr"/>
            <a:r>
              <a:rPr lang="en-US" sz="1400" dirty="0" smtClean="0"/>
              <a:t>Hazardous Weather Testbed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F884FE-544F-294D-AEEE-4B549DB43968}"/>
              </a:ext>
            </a:extLst>
          </p:cNvPr>
          <p:cNvSpPr txBox="1"/>
          <p:nvPr/>
        </p:nvSpPr>
        <p:spPr>
          <a:xfrm>
            <a:off x="4666278" y="3028237"/>
            <a:ext cx="29032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HREF (left)</a:t>
            </a:r>
          </a:p>
          <a:p>
            <a:pPr algn="ctr"/>
            <a:r>
              <a:rPr lang="en-US" dirty="0" smtClean="0"/>
              <a:t>HRRRE (right)</a:t>
            </a:r>
          </a:p>
          <a:p>
            <a:pPr algn="ctr"/>
            <a:r>
              <a:rPr lang="en-US" dirty="0" smtClean="0"/>
              <a:t>Updraft Helicity</a:t>
            </a:r>
          </a:p>
          <a:p>
            <a:pPr algn="ctr"/>
            <a:r>
              <a:rPr lang="en-US" dirty="0" smtClean="0"/>
              <a:t>0-24 h forecast</a:t>
            </a:r>
          </a:p>
          <a:p>
            <a:pPr algn="ctr"/>
            <a:r>
              <a:rPr lang="en-US" dirty="0" smtClean="0"/>
              <a:t>8 members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tornado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B050"/>
                </a:solidFill>
              </a:rPr>
              <a:t>hail</a:t>
            </a:r>
            <a:r>
              <a:rPr lang="en-US" sz="1600" dirty="0" smtClean="0"/>
              <a:t>,</a:t>
            </a:r>
          </a:p>
          <a:p>
            <a:pPr algn="ctr"/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432FF"/>
                </a:solidFill>
              </a:rPr>
              <a:t>wind</a:t>
            </a:r>
            <a:r>
              <a:rPr lang="en-US" sz="1600" dirty="0" smtClean="0"/>
              <a:t> reports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43" y="751184"/>
            <a:ext cx="12003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en-US" sz="2200" dirty="0" smtClean="0"/>
              <a:t>Forecasts from HREF, HRRRE, NCAR Ensemble, CAPS </a:t>
            </a:r>
            <a:r>
              <a:rPr lang="en-US" sz="2200" dirty="0" err="1" smtClean="0"/>
              <a:t>EnKF</a:t>
            </a:r>
            <a:r>
              <a:rPr lang="en-US" sz="2200" dirty="0" smtClean="0"/>
              <a:t>, and OU (MAP) are being evaluated during ongoing Hazardous Weather Testbed “Spring Experiment”.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50751" y="1808167"/>
            <a:ext cx="251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B050"/>
                </a:solidFill>
              </a:rPr>
              <a:t>HREF</a:t>
            </a:r>
            <a:r>
              <a:rPr lang="en-US" sz="2000" b="1" dirty="0" smtClean="0">
                <a:solidFill>
                  <a:srgbClr val="00B050"/>
                </a:solidFill>
              </a:rPr>
              <a:t>:  multi-model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18933" y="1808167"/>
            <a:ext cx="251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432FF"/>
                </a:solidFill>
              </a:rPr>
              <a:t>HRRRE:  </a:t>
            </a:r>
            <a:r>
              <a:rPr lang="en-US" sz="2000" b="1" smtClean="0">
                <a:solidFill>
                  <a:srgbClr val="0432FF"/>
                </a:solidFill>
              </a:rPr>
              <a:t>single-model system</a:t>
            </a:r>
            <a:endParaRPr lang="en-US" sz="2000" b="1" dirty="0" smtClean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85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612571" y="7208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536240" y="6441590"/>
            <a:ext cx="597976" cy="365125"/>
          </a:xfrm>
        </p:spPr>
        <p:txBody>
          <a:bodyPr/>
          <a:lstStyle/>
          <a:p>
            <a:fld id="{77D06D35-2A2E-FE44-8E4D-2D6F2A8B9DC6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994269" y="1"/>
            <a:ext cx="11197731" cy="6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“Warn on Forecast”</a:t>
            </a:r>
            <a:endParaRPr lang="en-US" sz="2800" b="1" kern="0" dirty="0">
              <a:latin typeface="Arial Black"/>
              <a:ea typeface="+mj-ea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3085" y="1145081"/>
            <a:ext cx="52093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Project led by National Severe Storms Laboratory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Sub-hourly </a:t>
            </a:r>
            <a:r>
              <a:rPr lang="en-US" sz="2000" dirty="0" err="1" smtClean="0"/>
              <a:t>EnKF</a:t>
            </a:r>
            <a:r>
              <a:rPr lang="en-US" sz="2000" dirty="0" smtClean="0"/>
              <a:t> DA and ensemble forecasting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“On demand” domain in region of anticipated hazardous weather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Nesting within fixed, hourly-updated ensemble system (HRRRE)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Coarse resolution currently, but eventually horizontal grid spacing &lt; 1 km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68165" y="628938"/>
            <a:ext cx="7184640" cy="5782172"/>
            <a:chOff x="5105325" y="720378"/>
            <a:chExt cx="6935852" cy="55819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325" y="720378"/>
              <a:ext cx="6935852" cy="558194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642740" y="804785"/>
              <a:ext cx="2258528" cy="292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F884FE-544F-294D-AEEE-4B549DB43968}"/>
              </a:ext>
            </a:extLst>
          </p:cNvPr>
          <p:cNvSpPr txBox="1"/>
          <p:nvPr/>
        </p:nvSpPr>
        <p:spPr>
          <a:xfrm>
            <a:off x="2651760" y="5641520"/>
            <a:ext cx="253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graphics from Pat Skinner</a:t>
            </a:r>
          </a:p>
          <a:p>
            <a:pPr algn="ctr"/>
            <a:r>
              <a:rPr lang="en-US" sz="1400" dirty="0" smtClean="0"/>
              <a:t>and Jessie Choate</a:t>
            </a:r>
          </a:p>
        </p:txBody>
      </p:sp>
    </p:spTree>
    <p:extLst>
      <p:ext uri="{BB962C8B-B14F-4D97-AF65-F5344CB8AC3E}">
        <p14:creationId xmlns:p14="http://schemas.microsoft.com/office/powerpoint/2010/main" val="1081909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612571" y="7208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44" y="842624"/>
            <a:ext cx="114710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Deterministic convective 1-6 h forecasts are better in HRRRE members (</a:t>
            </a:r>
            <a:r>
              <a:rPr lang="en-US" sz="2200" dirty="0" err="1" smtClean="0"/>
              <a:t>EnKF</a:t>
            </a:r>
            <a:r>
              <a:rPr lang="en-US" sz="2200" dirty="0" smtClean="0"/>
              <a:t> w/ high-res ensemble) than in HRRR (3D </a:t>
            </a:r>
            <a:r>
              <a:rPr lang="en-US" sz="2200" dirty="0" err="1" smtClean="0"/>
              <a:t>EnVar</a:t>
            </a:r>
            <a:r>
              <a:rPr lang="en-US" sz="2200" dirty="0" smtClean="0"/>
              <a:t> assimilation with coarse global ensemble).</a:t>
            </a:r>
          </a:p>
          <a:p>
            <a:endParaRPr lang="en-US" sz="2200" dirty="0"/>
          </a:p>
          <a:p>
            <a:r>
              <a:rPr lang="en-US" sz="2200" dirty="0" smtClean="0"/>
              <a:t>Ensemble forecast spread is an ongoing challenge.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U</a:t>
            </a:r>
            <a:r>
              <a:rPr lang="en-US" sz="2200" dirty="0" smtClean="0"/>
              <a:t>seful guidance of where severe weather will occur from both HRRRE and HREF, but </a:t>
            </a:r>
            <a:r>
              <a:rPr lang="en-US" sz="2200" dirty="0"/>
              <a:t>higher probability of </a:t>
            </a:r>
            <a:r>
              <a:rPr lang="en-US" sz="2200" dirty="0" smtClean="0"/>
              <a:t>detection in HREF (multi-model system)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O</a:t>
            </a:r>
            <a:r>
              <a:rPr lang="en-US" sz="2200" dirty="0" smtClean="0"/>
              <a:t>verconfidence in </a:t>
            </a:r>
            <a:r>
              <a:rPr lang="en-US" sz="2200" dirty="0" err="1" smtClean="0"/>
              <a:t>precip</a:t>
            </a:r>
            <a:r>
              <a:rPr lang="en-US" sz="2200" dirty="0" smtClean="0"/>
              <a:t>. forecasts indicated by probabilistic verification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Ongoing work to develop stochastic physics in HRRRE (not shown today)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  <a:p>
            <a:r>
              <a:rPr lang="en-US" sz="2200" dirty="0" smtClean="0"/>
              <a:t>We welcome collaboration on the following topics, and more.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Ensemble forecast spread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Hybrid DA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Cloud analysis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Optimizing </a:t>
            </a:r>
            <a:r>
              <a:rPr lang="en-US" sz="2200" dirty="0"/>
              <a:t>ensemble DA </a:t>
            </a:r>
            <a:r>
              <a:rPr lang="en-US" sz="2200" dirty="0" smtClean="0"/>
              <a:t>for </a:t>
            </a:r>
            <a:r>
              <a:rPr lang="en-US" sz="2200" dirty="0"/>
              <a:t>small ensembles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Optimizing </a:t>
            </a:r>
            <a:r>
              <a:rPr lang="en-US" sz="2200" dirty="0"/>
              <a:t>ensemble DA </a:t>
            </a:r>
            <a:r>
              <a:rPr lang="en-US" sz="2200" dirty="0" smtClean="0"/>
              <a:t>for </a:t>
            </a:r>
            <a:r>
              <a:rPr lang="en-US" sz="2200" dirty="0"/>
              <a:t>non-Gaussian prior </a:t>
            </a:r>
            <a:r>
              <a:rPr lang="en-US" sz="2200" dirty="0" smtClean="0"/>
              <a:t>distributions</a:t>
            </a:r>
            <a:endParaRPr lang="en-US" sz="2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994269" y="1"/>
            <a:ext cx="11197731" cy="6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Results and Discussion Items</a:t>
            </a:r>
            <a:endParaRPr lang="en-US" sz="2800" b="1" kern="0" dirty="0">
              <a:latin typeface="Arial Black"/>
              <a:ea typeface="+mj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99709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27" y="2889573"/>
            <a:ext cx="4303649" cy="3414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6" y="2884552"/>
            <a:ext cx="4289003" cy="3419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612571" y="7208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43" y="751184"/>
            <a:ext cx="120033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Today:  High-Resolution Ensemble Forecast (HREFv2)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 smtClean="0"/>
              <a:t>“Ensemble of opportunity” assembled from 8 regional deterministic forecasts (</a:t>
            </a:r>
            <a:r>
              <a:rPr lang="en-US" sz="2200" dirty="0" err="1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200" dirty="0" err="1" smtClean="0"/>
              <a:t>x</a:t>
            </a:r>
            <a:r>
              <a:rPr lang="en-US" sz="2200" dirty="0" smtClean="0"/>
              <a:t>=3 km)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200" dirty="0" smtClean="0"/>
              <a:t>4 with ARW dynamic core, 4 with NMM dynamic core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 smtClean="0"/>
              <a:t>Initialization from global model, cycled DA on 3-km grid for short period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200" dirty="0"/>
              <a:t>H</a:t>
            </a:r>
            <a:r>
              <a:rPr lang="en-US" sz="2200" dirty="0" smtClean="0"/>
              <a:t>ybrid DA using a global (not convective-allowing) background ensemble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 smtClean="0"/>
              <a:t>Skillful severe weather forecasts</a:t>
            </a:r>
            <a:endParaRPr lang="en-US" sz="2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536240" y="6441590"/>
            <a:ext cx="597976" cy="365125"/>
          </a:xfrm>
        </p:spPr>
        <p:txBody>
          <a:bodyPr/>
          <a:lstStyle/>
          <a:p>
            <a:fld id="{77D06D35-2A2E-FE44-8E4D-2D6F2A8B9DC6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994269" y="1"/>
            <a:ext cx="11197731" cy="6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NOAA Convective-Allowing </a:t>
            </a:r>
            <a:r>
              <a:rPr lang="en-US" sz="2800" b="1" kern="0" smtClean="0">
                <a:latin typeface="Arial Black"/>
                <a:ea typeface="+mj-ea"/>
                <a:cs typeface="Arial Black"/>
              </a:rPr>
              <a:t>Ensemble Forecasting</a:t>
            </a:r>
            <a:endParaRPr lang="en-US" sz="2800" b="1" kern="0" dirty="0">
              <a:latin typeface="Arial Black"/>
              <a:ea typeface="+mj-ea"/>
              <a:cs typeface="Arial Blac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F884FE-544F-294D-AEEE-4B549DB43968}"/>
              </a:ext>
            </a:extLst>
          </p:cNvPr>
          <p:cNvSpPr txBox="1"/>
          <p:nvPr/>
        </p:nvSpPr>
        <p:spPr>
          <a:xfrm>
            <a:off x="8688317" y="5515671"/>
            <a:ext cx="290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graphics from Brett Roberts</a:t>
            </a:r>
          </a:p>
          <a:p>
            <a:pPr algn="ctr"/>
            <a:r>
              <a:rPr lang="en-US" sz="1400" dirty="0" smtClean="0"/>
              <a:t>Hazardous Weather Testbed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F884FE-544F-294D-AEEE-4B549DB43968}"/>
              </a:ext>
            </a:extLst>
          </p:cNvPr>
          <p:cNvSpPr txBox="1"/>
          <p:nvPr/>
        </p:nvSpPr>
        <p:spPr>
          <a:xfrm>
            <a:off x="4666278" y="3454957"/>
            <a:ext cx="2903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HREF Updraft Helicity</a:t>
            </a:r>
          </a:p>
          <a:p>
            <a:pPr algn="ctr"/>
            <a:r>
              <a:rPr lang="en-US" dirty="0" smtClean="0"/>
              <a:t>(rotating updrafts)</a:t>
            </a:r>
          </a:p>
          <a:p>
            <a:pPr algn="ctr"/>
            <a:r>
              <a:rPr lang="en-US" dirty="0" smtClean="0"/>
              <a:t>0-24 h forecast</a:t>
            </a:r>
          </a:p>
          <a:p>
            <a:pPr algn="ctr"/>
            <a:r>
              <a:rPr lang="en-US" dirty="0" smtClean="0"/>
              <a:t>8 members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tornado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B050"/>
                </a:solidFill>
              </a:rPr>
              <a:t>hail</a:t>
            </a:r>
            <a:r>
              <a:rPr lang="en-US" sz="1600" dirty="0" smtClean="0"/>
              <a:t>, and </a:t>
            </a:r>
            <a:r>
              <a:rPr lang="en-US" sz="1600" dirty="0" smtClean="0">
                <a:solidFill>
                  <a:srgbClr val="0432FF"/>
                </a:solidFill>
              </a:rPr>
              <a:t>wind</a:t>
            </a:r>
            <a:r>
              <a:rPr lang="en-US" sz="1600" dirty="0" smtClean="0"/>
              <a:t> reports shown on right</a:t>
            </a:r>
          </a:p>
        </p:txBody>
      </p:sp>
    </p:spTree>
    <p:extLst>
      <p:ext uri="{BB962C8B-B14F-4D97-AF65-F5344CB8AC3E}">
        <p14:creationId xmlns:p14="http://schemas.microsoft.com/office/powerpoint/2010/main" val="23068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612571" y="7208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8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ent Arrow 36"/>
          <p:cNvSpPr/>
          <p:nvPr/>
        </p:nvSpPr>
        <p:spPr>
          <a:xfrm rot="5400000">
            <a:off x="1758788" y="375403"/>
            <a:ext cx="1671457" cy="2792064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5400000">
            <a:off x="8421273" y="197678"/>
            <a:ext cx="1671457" cy="3147508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49" y="1908303"/>
            <a:ext cx="5298075" cy="4306899"/>
          </a:xfrm>
          <a:prstGeom prst="rect">
            <a:avLst/>
          </a:prstGeom>
        </p:spPr>
      </p:pic>
      <p:sp>
        <p:nvSpPr>
          <p:cNvPr id="67" name="Rectangle 7"/>
          <p:cNvSpPr txBox="1">
            <a:spLocks noChangeArrowheads="1"/>
          </p:cNvSpPr>
          <p:nvPr/>
        </p:nvSpPr>
        <p:spPr bwMode="auto">
          <a:xfrm>
            <a:off x="994269" y="1"/>
            <a:ext cx="11197731" cy="6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latin typeface="Arial Black"/>
                <a:ea typeface="+mj-ea"/>
                <a:cs typeface="Arial Black"/>
              </a:rPr>
              <a:t>RAP/HRRR: </a:t>
            </a:r>
            <a:r>
              <a:rPr lang="en-US" sz="2800" b="1" kern="0" dirty="0">
                <a:solidFill>
                  <a:srgbClr val="C00000"/>
                </a:solidFill>
                <a:latin typeface="Arial Black"/>
                <a:ea typeface="+mj-ea"/>
                <a:cs typeface="Arial Black"/>
              </a:rPr>
              <a:t>Hourly-Updating</a:t>
            </a:r>
            <a:r>
              <a:rPr lang="en-US" sz="2800" b="1" kern="0" dirty="0">
                <a:solidFill>
                  <a:srgbClr val="0070C0"/>
                </a:solidFill>
                <a:latin typeface="Arial Black"/>
                <a:ea typeface="+mj-ea"/>
                <a:cs typeface="Arial Black"/>
              </a:rPr>
              <a:t> </a:t>
            </a:r>
            <a:r>
              <a:rPr lang="en-US" sz="2800" b="1" kern="0" dirty="0">
                <a:latin typeface="Arial Black"/>
                <a:ea typeface="+mj-ea"/>
                <a:cs typeface="Arial Black"/>
              </a:rPr>
              <a:t>Weather Forecast Suite</a:t>
            </a:r>
          </a:p>
        </p:txBody>
      </p:sp>
      <p:sp>
        <p:nvSpPr>
          <p:cNvPr id="68" name="Pentagon 67"/>
          <p:cNvSpPr/>
          <p:nvPr/>
        </p:nvSpPr>
        <p:spPr>
          <a:xfrm rot="5400000">
            <a:off x="1103705" y="1451749"/>
            <a:ext cx="996955" cy="2077065"/>
          </a:xfrm>
          <a:prstGeom prst="homePlate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425" tIns="45713" rIns="91425" bIns="45713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cs typeface="Helvetica"/>
              </a:rPr>
              <a:t>Initial &amp; Lateral Boundary Conditions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9017741" y="2833547"/>
            <a:ext cx="320183" cy="516567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9235914" y="5768650"/>
            <a:ext cx="115247" cy="319204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4038143" y="798853"/>
            <a:ext cx="3751977" cy="707872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73FB79"/>
            </a:solidFill>
            <a:miter lim="800000"/>
            <a:headEnd/>
            <a:tailEnd/>
          </a:ln>
          <a:extLst/>
        </p:spPr>
        <p:txBody>
          <a:bodyPr wrap="square" lIns="91425" tIns="45713" rIns="91425" bIns="45713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73FB79"/>
                </a:solidFill>
                <a:ea typeface="Arial" charset="0"/>
                <a:cs typeface="Arial" charset="0"/>
              </a:rPr>
              <a:t>13-km Rapid Refresh (RAPv4) – to 39h (June 2018)</a:t>
            </a:r>
          </a:p>
        </p:txBody>
      </p:sp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8722364" y="3063187"/>
            <a:ext cx="3182797" cy="1015649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73FB79"/>
            </a:solidFill>
            <a:miter lim="800000"/>
            <a:headEnd/>
            <a:tailEnd/>
          </a:ln>
          <a:extLst/>
        </p:spPr>
        <p:txBody>
          <a:bodyPr wrap="square" lIns="91425" tIns="45713" rIns="91425" bIns="45713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73FB79"/>
                </a:solidFill>
                <a:ea typeface="Arial" charset="0"/>
                <a:cs typeface="Arial" charset="0"/>
              </a:rPr>
              <a:t>3-km High-Resolution   Rapid Refresh (HRRRv3) – to 36h (June 2018)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64797" y="3063187"/>
            <a:ext cx="3084012" cy="1323425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FFFF00"/>
            </a:solidFill>
            <a:miter lim="800000"/>
            <a:headEnd/>
            <a:tailEnd/>
          </a:ln>
          <a:extLst/>
        </p:spPr>
        <p:txBody>
          <a:bodyPr wrap="square" lIns="91425" tIns="45713" rIns="91425" bIns="45713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  <a:ea typeface="Arial" charset="0"/>
                <a:cs typeface="Arial" charset="0"/>
              </a:rPr>
              <a:t>3-km High-Resolution Rapid Refresh Alaska (HRRR-AK) 36 hr     (June 2018)</a:t>
            </a:r>
          </a:p>
        </p:txBody>
      </p:sp>
      <p:cxnSp>
        <p:nvCxnSpPr>
          <p:cNvPr id="78" name="Straight Arrow Connector 77"/>
          <p:cNvCxnSpPr>
            <a:stCxn id="81" idx="1"/>
          </p:cNvCxnSpPr>
          <p:nvPr/>
        </p:nvCxnSpPr>
        <p:spPr>
          <a:xfrm flipH="1">
            <a:off x="6901543" y="3571012"/>
            <a:ext cx="1820821" cy="870359"/>
          </a:xfrm>
          <a:prstGeom prst="straightConnector1">
            <a:avLst/>
          </a:prstGeom>
          <a:ln w="63500">
            <a:solidFill>
              <a:srgbClr val="73FB79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87" idx="3"/>
          </p:cNvCxnSpPr>
          <p:nvPr/>
        </p:nvCxnSpPr>
        <p:spPr>
          <a:xfrm flipV="1">
            <a:off x="3148809" y="3717195"/>
            <a:ext cx="1372391" cy="7705"/>
          </a:xfrm>
          <a:prstGeom prst="straightConnector1">
            <a:avLst/>
          </a:prstGeom>
          <a:ln w="63500">
            <a:solidFill>
              <a:srgbClr val="FFFF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967741" y="1506725"/>
            <a:ext cx="0" cy="1050748"/>
          </a:xfrm>
          <a:prstGeom prst="straightConnector1">
            <a:avLst/>
          </a:prstGeom>
          <a:ln w="63500">
            <a:solidFill>
              <a:srgbClr val="73FB79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Pentagon 35"/>
          <p:cNvSpPr/>
          <p:nvPr/>
        </p:nvSpPr>
        <p:spPr>
          <a:xfrm rot="5400000">
            <a:off x="9891216" y="1471309"/>
            <a:ext cx="996955" cy="2077065"/>
          </a:xfrm>
          <a:prstGeom prst="homePlate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425" tIns="45713" rIns="91425" bIns="45713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cs typeface="Helvetica"/>
              </a:rPr>
              <a:t>Initial &amp; Lateral Boundary Conditions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CE10180-67F5-B44D-9160-0FAA0D02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8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612571" y="7208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44" y="751184"/>
            <a:ext cx="120690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Near Future Plans (2018-2025)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 smtClean="0"/>
              <a:t>Simplified model suite:  transition to a single model (FV3) for global and regional applications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 smtClean="0"/>
              <a:t>Ensemble / hybrid DA with a </a:t>
            </a:r>
            <a:r>
              <a:rPr lang="en-US" sz="2200" i="1" dirty="0" smtClean="0"/>
              <a:t>convective-allowing</a:t>
            </a:r>
            <a:r>
              <a:rPr lang="en-US" sz="2200" dirty="0" smtClean="0"/>
              <a:t> (</a:t>
            </a:r>
            <a:r>
              <a:rPr lang="en-US" sz="22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200" dirty="0" smtClean="0"/>
              <a:t>x~3 km) background ensemble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 smtClean="0"/>
              <a:t>Formal ensemble forecast system (</a:t>
            </a:r>
            <a:r>
              <a:rPr lang="en-US" sz="2200" dirty="0"/>
              <a:t>HREF → </a:t>
            </a:r>
            <a:r>
              <a:rPr lang="en-US" sz="2200" dirty="0" smtClean="0"/>
              <a:t>single-model system)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200" dirty="0" smtClean="0"/>
              <a:t>Comparable skill and spread to existing multi-model HREF system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200" dirty="0" smtClean="0"/>
              <a:t>Regional initially → global eventually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 smtClean="0"/>
              <a:t>“Warn on Forecast” (high resolution, on demand)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200" dirty="0" smtClean="0"/>
              <a:t>Grid spacing &lt; 1 km, sub-hourly DA, sub-hourly ensemble forecasting</a:t>
            </a:r>
            <a:endParaRPr lang="en-US" sz="2200" dirty="0"/>
          </a:p>
          <a:p>
            <a:endParaRPr lang="en-US" sz="2200" b="1" dirty="0" smtClean="0"/>
          </a:p>
          <a:p>
            <a:r>
              <a:rPr lang="en-US" sz="2200" b="1" dirty="0" smtClean="0"/>
              <a:t>Research and Development at GSD:  </a:t>
            </a:r>
            <a:r>
              <a:rPr lang="en-US" sz="2200" b="1" dirty="0" smtClean="0">
                <a:solidFill>
                  <a:srgbClr val="0432FF"/>
                </a:solidFill>
              </a:rPr>
              <a:t>High-Resolution </a:t>
            </a:r>
            <a:r>
              <a:rPr lang="en-US" sz="2200" b="1" dirty="0">
                <a:solidFill>
                  <a:srgbClr val="0432FF"/>
                </a:solidFill>
              </a:rPr>
              <a:t>Rapid Refresh Ensemble (HRRRE)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 smtClean="0"/>
              <a:t>Testbed for developing convective-allowing ensemble DA and forecasting capabilities, toward the goal of an operational formal ensemble system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 smtClean="0"/>
              <a:t>Shared code and scripts with </a:t>
            </a:r>
            <a:r>
              <a:rPr lang="en-US" sz="2200" dirty="0"/>
              <a:t>HRRR </a:t>
            </a:r>
            <a:r>
              <a:rPr lang="en-US" sz="2200" dirty="0" smtClean="0"/>
              <a:t>deterministic </a:t>
            </a:r>
            <a:r>
              <a:rPr lang="en-US" sz="2200" dirty="0"/>
              <a:t>analysis and forecasting system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 smtClean="0"/>
              <a:t>Collaboration </a:t>
            </a:r>
            <a:r>
              <a:rPr lang="en-US" sz="2200" dirty="0"/>
              <a:t>with </a:t>
            </a:r>
            <a:r>
              <a:rPr lang="en-US" sz="2200" dirty="0" smtClean="0"/>
              <a:t>NCAR, NSSL, OU, EMC </a:t>
            </a:r>
            <a:r>
              <a:rPr lang="en-US" sz="2200" dirty="0"/>
              <a:t>to guide design </a:t>
            </a:r>
            <a:r>
              <a:rPr lang="en-US" sz="2200" dirty="0" smtClean="0"/>
              <a:t>choices</a:t>
            </a:r>
            <a:endParaRPr lang="en-US" sz="2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994269" y="1"/>
            <a:ext cx="11197731" cy="6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NOAA Convective-Allowing </a:t>
            </a:r>
            <a:r>
              <a:rPr lang="en-US" sz="2800" b="1" kern="0" smtClean="0">
                <a:latin typeface="Arial Black"/>
                <a:ea typeface="+mj-ea"/>
                <a:cs typeface="Arial Black"/>
              </a:rPr>
              <a:t>Ensemble Forecasting</a:t>
            </a:r>
            <a:endParaRPr lang="en-US" sz="2800" b="1" kern="0" dirty="0">
              <a:latin typeface="Arial Black"/>
              <a:ea typeface="+mj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8006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994269" y="1"/>
            <a:ext cx="11197731" cy="6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Convective-Allowing </a:t>
            </a:r>
            <a:r>
              <a:rPr lang="en-US" sz="2800" b="1" kern="0" dirty="0">
                <a:latin typeface="Arial Black"/>
                <a:ea typeface="+mj-ea"/>
                <a:cs typeface="Arial Black"/>
              </a:rPr>
              <a:t>Ensemble </a:t>
            </a: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Configurations</a:t>
            </a:r>
            <a:endParaRPr lang="en-US" sz="2800" b="1" kern="0" dirty="0">
              <a:latin typeface="Arial Black"/>
              <a:ea typeface="+mj-ea"/>
              <a:cs typeface="Arial Black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D767F882-0277-CF48-A9FC-9E9A944DC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10983"/>
              </p:ext>
            </p:extLst>
          </p:nvPr>
        </p:nvGraphicFramePr>
        <p:xfrm>
          <a:off x="70394" y="738262"/>
          <a:ext cx="12015454" cy="557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437">
                  <a:extLst>
                    <a:ext uri="{9D8B030D-6E8A-4147-A177-3AD203B41FA5}">
                      <a16:colId xmlns:a16="http://schemas.microsoft.com/office/drawing/2014/main" xmlns="" val="121347331"/>
                    </a:ext>
                  </a:extLst>
                </a:gridCol>
                <a:gridCol w="3371965">
                  <a:extLst>
                    <a:ext uri="{9D8B030D-6E8A-4147-A177-3AD203B41FA5}">
                      <a16:colId xmlns:a16="http://schemas.microsoft.com/office/drawing/2014/main" xmlns="" val="940700465"/>
                    </a:ext>
                  </a:extLst>
                </a:gridCol>
                <a:gridCol w="3271928">
                  <a:extLst>
                    <a:ext uri="{9D8B030D-6E8A-4147-A177-3AD203B41FA5}">
                      <a16:colId xmlns:a16="http://schemas.microsoft.com/office/drawing/2014/main" xmlns="" val="3215119274"/>
                    </a:ext>
                  </a:extLst>
                </a:gridCol>
                <a:gridCol w="2579124">
                  <a:extLst>
                    <a:ext uri="{9D8B030D-6E8A-4147-A177-3AD203B41FA5}">
                      <a16:colId xmlns:a16="http://schemas.microsoft.com/office/drawing/2014/main" xmlns="" val="972553594"/>
                    </a:ext>
                  </a:extLst>
                </a:gridCol>
              </a:tblGrid>
              <a:tr h="8021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Attribute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HRRRE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NCAR Ensemble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HREF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44074486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Dynamic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ARW and NMMB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98294447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RAP/HRRR Suite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RAP/HRRR Suite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Mixed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1788367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 Condition Atmos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GFS + GDAS </a:t>
                      </a:r>
                      <a:r>
                        <a:rPr lang="en-US" dirty="0" smtClean="0"/>
                        <a:t>once-daily restart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Continuous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RAP and 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1964496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Initial Condition Soil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RAP/HRRR soil </a:t>
                      </a:r>
                      <a:r>
                        <a:rPr lang="en-US" dirty="0" smtClean="0"/>
                        <a:t>+ perturbations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Continuous</a:t>
                      </a:r>
                      <a:r>
                        <a:rPr lang="en-US" baseline="0" dirty="0" smtClean="0"/>
                        <a:t> cycle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RAP and 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1735671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Hourly DA Cycling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EnKF w/posterior inflation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EnKF w/posterior inflation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EnVar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2638310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Lateral Boundary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Perturbations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Perturbations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RAP and 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84591318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Stochastic Physics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 </a:t>
                      </a:r>
                      <a:r>
                        <a:rPr lang="en-US" sz="1400" dirty="0" smtClean="0"/>
                        <a:t>(or </a:t>
                      </a:r>
                      <a:r>
                        <a:rPr lang="en-US" sz="1400" dirty="0"/>
                        <a:t>LSM, PBL, MP, </a:t>
                      </a:r>
                      <a:r>
                        <a:rPr lang="en-US" sz="1400" dirty="0" smtClean="0"/>
                        <a:t>Cu)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5371008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DA Members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4248355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Fcst Members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 (4 time-lagged)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984575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95F19D-4418-AF45-914D-D995B456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6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994269" y="1"/>
            <a:ext cx="11197731" cy="6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Convective-Allowing </a:t>
            </a:r>
            <a:r>
              <a:rPr lang="en-US" sz="2800" b="1" kern="0" dirty="0">
                <a:latin typeface="Arial Black"/>
                <a:ea typeface="+mj-ea"/>
                <a:cs typeface="Arial Black"/>
              </a:rPr>
              <a:t>Ensemble </a:t>
            </a: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Configurations</a:t>
            </a:r>
            <a:endParaRPr lang="en-US" sz="2800" b="1" kern="0" dirty="0">
              <a:latin typeface="Arial Black"/>
              <a:ea typeface="+mj-ea"/>
              <a:cs typeface="Arial Black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D767F882-0277-CF48-A9FC-9E9A944DC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3247"/>
              </p:ext>
            </p:extLst>
          </p:nvPr>
        </p:nvGraphicFramePr>
        <p:xfrm>
          <a:off x="70394" y="738262"/>
          <a:ext cx="12015454" cy="557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437">
                  <a:extLst>
                    <a:ext uri="{9D8B030D-6E8A-4147-A177-3AD203B41FA5}">
                      <a16:colId xmlns:a16="http://schemas.microsoft.com/office/drawing/2014/main" xmlns="" val="121347331"/>
                    </a:ext>
                  </a:extLst>
                </a:gridCol>
                <a:gridCol w="3371965">
                  <a:extLst>
                    <a:ext uri="{9D8B030D-6E8A-4147-A177-3AD203B41FA5}">
                      <a16:colId xmlns:a16="http://schemas.microsoft.com/office/drawing/2014/main" xmlns="" val="940700465"/>
                    </a:ext>
                  </a:extLst>
                </a:gridCol>
                <a:gridCol w="3271928">
                  <a:extLst>
                    <a:ext uri="{9D8B030D-6E8A-4147-A177-3AD203B41FA5}">
                      <a16:colId xmlns:a16="http://schemas.microsoft.com/office/drawing/2014/main" xmlns="" val="3215119274"/>
                    </a:ext>
                  </a:extLst>
                </a:gridCol>
                <a:gridCol w="2579124">
                  <a:extLst>
                    <a:ext uri="{9D8B030D-6E8A-4147-A177-3AD203B41FA5}">
                      <a16:colId xmlns:a16="http://schemas.microsoft.com/office/drawing/2014/main" xmlns="" val="972553594"/>
                    </a:ext>
                  </a:extLst>
                </a:gridCol>
              </a:tblGrid>
              <a:tr h="8021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Attribute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HRRRE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NCAR Ensemble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HREF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44074486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Dynamic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ARW and NMMB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98294447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RAP/HRRR Suite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RAP/HRRR Suite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Mixed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1788367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 Condition Atmos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GFS + GDAS </a:t>
                      </a:r>
                      <a:r>
                        <a:rPr lang="en-US" dirty="0" smtClean="0"/>
                        <a:t>once-daily</a:t>
                      </a:r>
                      <a:r>
                        <a:rPr lang="en-US" baseline="0" dirty="0" smtClean="0"/>
                        <a:t> re</a:t>
                      </a:r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Continuous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RAP and 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1964496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Initial Condition Soil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RAP/HRRR soil </a:t>
                      </a:r>
                      <a:r>
                        <a:rPr lang="en-US" dirty="0" smtClean="0"/>
                        <a:t>+ perturbations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Continuous</a:t>
                      </a:r>
                      <a:r>
                        <a:rPr lang="en-US" baseline="0" dirty="0" smtClean="0"/>
                        <a:t> cycle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RAP and 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1735671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Hourly DA Cycling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EnKF w/posterior inflation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EnKF w/posterior inflation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EnVar</a:t>
                      </a:r>
                      <a:r>
                        <a:rPr lang="en-US" baseline="0" dirty="0" smtClean="0"/>
                        <a:t> (global)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2638310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Lateral Boundary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Perturbations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Perturbations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RAP and 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84591318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Stochastic Physics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 </a:t>
                      </a:r>
                      <a:r>
                        <a:rPr lang="en-US" sz="1400" dirty="0" smtClean="0"/>
                        <a:t>(or </a:t>
                      </a:r>
                      <a:r>
                        <a:rPr lang="en-US" sz="1400" dirty="0"/>
                        <a:t>LSM, PBL, MP, </a:t>
                      </a:r>
                      <a:r>
                        <a:rPr lang="en-US" sz="1400" dirty="0" smtClean="0"/>
                        <a:t>Cu)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5371008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DA Members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4248355"/>
                  </a:ext>
                </a:extLst>
              </a:tr>
              <a:tr h="4647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Fcst Members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 (4 time-lagged)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984575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95F19D-4418-AF45-914D-D995B456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394" y="2452255"/>
            <a:ext cx="9433824" cy="671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391" y="5181599"/>
            <a:ext cx="9433824" cy="484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4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517" y="817281"/>
            <a:ext cx="65682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Nested 15-km and 3-km </a:t>
            </a:r>
            <a:r>
              <a:rPr lang="en-US" sz="2000" b="1" dirty="0" smtClean="0"/>
              <a:t>WRF-ARW domains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36 members initialized daily at 0300 UTC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Initial mean from GFS (atmos.) and RAP-HRRR (soil)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Atmospheric perturbations from GFS </a:t>
            </a:r>
            <a:r>
              <a:rPr lang="en-US" sz="2000" dirty="0" smtClean="0"/>
              <a:t>DA ensemble </a:t>
            </a:r>
            <a:r>
              <a:rPr lang="en-US" sz="2000" dirty="0"/>
              <a:t>(GDAS)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Random soil-moisture </a:t>
            </a:r>
            <a:r>
              <a:rPr lang="en-US" sz="2000" dirty="0" smtClean="0"/>
              <a:t>perturbations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Boundary-condition perturbations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i="1" dirty="0" smtClean="0"/>
              <a:t>Ensemble and domain size limited by computational resources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i="1" dirty="0" smtClean="0"/>
              <a:t>Simultaneous runs of NCAR Ensemble testing larger ensemble and continuous cycling</a:t>
            </a:r>
            <a:endParaRPr lang="en-US" sz="2000" i="1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994269" y="1"/>
            <a:ext cx="11197731" cy="6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HRRRE Analysis System</a:t>
            </a:r>
            <a:endParaRPr lang="en-US" sz="2800" b="1" kern="0" dirty="0">
              <a:latin typeface="Arial Black"/>
              <a:ea typeface="+mj-ea"/>
              <a:cs typeface="Arial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67" y="1034996"/>
            <a:ext cx="5644047" cy="43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2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517" y="817281"/>
            <a:ext cx="65682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Hourly </a:t>
            </a:r>
            <a:r>
              <a:rPr lang="en-US" sz="2000" b="1" dirty="0"/>
              <a:t>cycling </a:t>
            </a:r>
            <a:r>
              <a:rPr lang="en-US" sz="2000" b="1" dirty="0" smtClean="0"/>
              <a:t>0300 </a:t>
            </a:r>
            <a:r>
              <a:rPr lang="mr-IN" sz="2000" b="1" dirty="0"/>
              <a:t>–</a:t>
            </a:r>
            <a:r>
              <a:rPr lang="en-US" sz="2000" b="1" dirty="0"/>
              <a:t> 0000 UTC (21 hours)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Conventional observations both domains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Radar reflectivity </a:t>
            </a:r>
            <a:r>
              <a:rPr lang="en-US" sz="2000" dirty="0"/>
              <a:t>observations 3-km domain </a:t>
            </a:r>
            <a:r>
              <a:rPr lang="en-US" sz="2000" dirty="0" smtClean="0"/>
              <a:t>only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GSI for </a:t>
            </a:r>
            <a:r>
              <a:rPr lang="en-US" sz="2000" dirty="0" err="1" smtClean="0"/>
              <a:t>ob</a:t>
            </a:r>
            <a:r>
              <a:rPr lang="en-US" sz="2000" dirty="0" smtClean="0"/>
              <a:t> preprocessing and ensemble priors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Two options for assimilation software:  DART (EAKF) or NOAA </a:t>
            </a:r>
            <a:r>
              <a:rPr lang="en-US" sz="2000" dirty="0" err="1" smtClean="0"/>
              <a:t>EnKF</a:t>
            </a:r>
            <a:r>
              <a:rPr lang="en-US" sz="2000" dirty="0" smtClean="0"/>
              <a:t> (</a:t>
            </a:r>
            <a:r>
              <a:rPr lang="en-US" sz="2000" dirty="0" err="1" smtClean="0"/>
              <a:t>EnSRF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Analysis </a:t>
            </a:r>
            <a:r>
              <a:rPr lang="en-US" sz="2000" dirty="0"/>
              <a:t>variables:  U, V, PH, T, MU, QVAPOR,    QCLOUD, QICE, QRAIN, QSNOW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ocalization radius 18 km / 300 km for radar </a:t>
            </a:r>
            <a:r>
              <a:rPr lang="en-US" sz="2000" dirty="0" err="1" smtClean="0"/>
              <a:t>obs</a:t>
            </a:r>
            <a:r>
              <a:rPr lang="en-US" sz="2000" dirty="0" smtClean="0"/>
              <a:t> / conventional </a:t>
            </a:r>
            <a:r>
              <a:rPr lang="en-US" sz="2000" dirty="0" err="1" smtClean="0"/>
              <a:t>obs</a:t>
            </a:r>
            <a:r>
              <a:rPr lang="en-US" sz="2000" dirty="0"/>
              <a:t> </a:t>
            </a:r>
            <a:r>
              <a:rPr lang="en-US" sz="2000" dirty="0" smtClean="0"/>
              <a:t>(small ensemble)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Relaxation to prior spread</a:t>
            </a:r>
            <a:endParaRPr lang="en-US" sz="2000" dirty="0"/>
          </a:p>
          <a:p>
            <a:endParaRPr lang="en-US" sz="2000" b="1" dirty="0" smtClean="0"/>
          </a:p>
          <a:p>
            <a:r>
              <a:rPr lang="en-US" sz="2000" b="1" dirty="0" smtClean="0"/>
              <a:t>Ensemble forecasts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9 members out to ~36 hours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0000 UTC, 1200 UTC, and other selected times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Graphics for 3-km domain only</a:t>
            </a:r>
          </a:p>
          <a:p>
            <a:r>
              <a:rPr lang="en-US" sz="2200" dirty="0">
                <a:solidFill>
                  <a:srgbClr val="0432FF"/>
                </a:solidFill>
              </a:rPr>
              <a:t> </a:t>
            </a:r>
            <a:r>
              <a:rPr lang="en-US" sz="2200" dirty="0" smtClean="0">
                <a:solidFill>
                  <a:srgbClr val="0432FF"/>
                </a:solidFill>
              </a:rPr>
              <a:t>    https</a:t>
            </a:r>
            <a:r>
              <a:rPr lang="en-US" sz="2200" dirty="0">
                <a:solidFill>
                  <a:srgbClr val="0432FF"/>
                </a:solidFill>
              </a:rPr>
              <a:t>://</a:t>
            </a:r>
            <a:r>
              <a:rPr lang="en-US" sz="2200" dirty="0" err="1">
                <a:solidFill>
                  <a:srgbClr val="0432FF"/>
                </a:solidFill>
              </a:rPr>
              <a:t>rapidrefresh.noaa.gov</a:t>
            </a:r>
            <a:r>
              <a:rPr lang="en-US" sz="2200" dirty="0">
                <a:solidFill>
                  <a:srgbClr val="0432FF"/>
                </a:solidFill>
              </a:rPr>
              <a:t>/</a:t>
            </a:r>
            <a:r>
              <a:rPr lang="en-US" sz="2200" dirty="0" err="1">
                <a:solidFill>
                  <a:srgbClr val="0432FF"/>
                </a:solidFill>
              </a:rPr>
              <a:t>hrrr</a:t>
            </a:r>
            <a:r>
              <a:rPr lang="en-US" sz="2200" dirty="0">
                <a:solidFill>
                  <a:srgbClr val="0432FF"/>
                </a:solidFill>
              </a:rPr>
              <a:t>/HRRRE/</a:t>
            </a:r>
            <a:endParaRPr lang="en-US" sz="2200" dirty="0" smtClean="0">
              <a:solidFill>
                <a:srgbClr val="0432FF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994269" y="1"/>
            <a:ext cx="11197731" cy="6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HRRRE Analysis and Forecast System</a:t>
            </a:r>
            <a:endParaRPr lang="en-US" sz="2800" b="1" kern="0" dirty="0">
              <a:latin typeface="Arial Black"/>
              <a:ea typeface="+mj-ea"/>
              <a:cs typeface="Arial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67" y="1034996"/>
            <a:ext cx="5644047" cy="43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57736" y="13252"/>
            <a:ext cx="11234263" cy="6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err="1" smtClean="0">
                <a:latin typeface="Arial Black"/>
                <a:ea typeface="+mj-ea"/>
                <a:cs typeface="Arial Black"/>
              </a:rPr>
              <a:t>EnKF</a:t>
            </a: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 Radar Reflectivity Assimilation</a:t>
            </a:r>
            <a:endParaRPr lang="en-US" sz="2800" b="1" kern="0" dirty="0">
              <a:latin typeface="Arial Black"/>
              <a:ea typeface="+mj-ea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3192" y="1311893"/>
            <a:ext cx="49481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Analysis increments associated with radar reflectivity DA are noisy.</a:t>
            </a:r>
          </a:p>
          <a:p>
            <a:pPr marL="342900" indent="-342900">
              <a:buFontTx/>
              <a:buChar char="-"/>
            </a:pPr>
            <a:r>
              <a:rPr lang="en-US" sz="2200" b="1" dirty="0" smtClean="0"/>
              <a:t>non-Gaussian prior distributions</a:t>
            </a:r>
          </a:p>
          <a:p>
            <a:pPr marL="342900" indent="-342900">
              <a:buFontTx/>
              <a:buChar char="-"/>
            </a:pPr>
            <a:r>
              <a:rPr lang="en-US" sz="2200" b="1" dirty="0" smtClean="0"/>
              <a:t>non-linear observation operator</a:t>
            </a:r>
            <a:endParaRPr lang="en-US" sz="2200" b="1" dirty="0"/>
          </a:p>
          <a:p>
            <a:pPr marL="342900" indent="-342900">
              <a:buFontTx/>
              <a:buChar char="-"/>
            </a:pPr>
            <a:endParaRPr lang="en-US" sz="2200" b="1" dirty="0"/>
          </a:p>
          <a:p>
            <a:r>
              <a:rPr lang="en-US" sz="2200" b="1" dirty="0" smtClean="0"/>
              <a:t>But, reflectivity DA improves the forecast</a:t>
            </a:r>
            <a:r>
              <a:rPr lang="mr-IN" sz="2200" b="1" dirty="0" smtClean="0"/>
              <a:t>…</a:t>
            </a:r>
            <a:r>
              <a:rPr lang="en-US" sz="2200" b="1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717" y="848597"/>
            <a:ext cx="485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Analysis Composite Reflectivity (</a:t>
            </a:r>
            <a:r>
              <a:rPr lang="en-US" sz="2000" b="1" dirty="0" err="1" smtClean="0"/>
              <a:t>dBZ</a:t>
            </a:r>
            <a:r>
              <a:rPr lang="en-US" sz="2000" b="1" dirty="0" smtClean="0"/>
              <a:t>)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1" y="1373400"/>
            <a:ext cx="554126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9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1" y="1373400"/>
            <a:ext cx="5510784" cy="48585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D35-2A2E-FE44-8E4D-2D6F2A8B9DC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57736" y="13252"/>
            <a:ext cx="11234263" cy="6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err="1" smtClean="0">
                <a:latin typeface="Arial Black"/>
                <a:ea typeface="+mj-ea"/>
                <a:cs typeface="Arial Black"/>
              </a:rPr>
              <a:t>EnKF</a:t>
            </a:r>
            <a:r>
              <a:rPr lang="en-US" sz="2800" b="1" kern="0" dirty="0" smtClean="0">
                <a:latin typeface="Arial Black"/>
                <a:ea typeface="+mj-ea"/>
                <a:cs typeface="Arial Black"/>
              </a:rPr>
              <a:t> Radar Reflectivity Assimilation</a:t>
            </a:r>
            <a:endParaRPr lang="en-US" sz="2800" b="1" kern="0" dirty="0">
              <a:latin typeface="Arial Black"/>
              <a:ea typeface="+mj-ea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3192" y="1311893"/>
            <a:ext cx="49481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Analysis increments associated with radar reflectivity DA are noisy.</a:t>
            </a:r>
          </a:p>
          <a:p>
            <a:pPr marL="342900" indent="-342900">
              <a:buFontTx/>
              <a:buChar char="-"/>
            </a:pPr>
            <a:r>
              <a:rPr lang="en-US" sz="2200" b="1" dirty="0" smtClean="0"/>
              <a:t>non-Gaussian prior distributions</a:t>
            </a:r>
          </a:p>
          <a:p>
            <a:pPr marL="342900" indent="-342900">
              <a:buFontTx/>
              <a:buChar char="-"/>
            </a:pPr>
            <a:r>
              <a:rPr lang="en-US" sz="2200" b="1" dirty="0" smtClean="0"/>
              <a:t>non-linear observation operator</a:t>
            </a:r>
            <a:endParaRPr lang="en-US" sz="2200" b="1" dirty="0"/>
          </a:p>
          <a:p>
            <a:pPr marL="342900" indent="-342900">
              <a:buFontTx/>
              <a:buChar char="-"/>
            </a:pPr>
            <a:endParaRPr lang="en-US" sz="2200" b="1" dirty="0"/>
          </a:p>
          <a:p>
            <a:r>
              <a:rPr lang="en-US" sz="2200" b="1" dirty="0" smtClean="0"/>
              <a:t>But, reflectivity DA improves the forecast</a:t>
            </a:r>
            <a:r>
              <a:rPr lang="mr-IN" sz="2200" b="1" dirty="0" smtClean="0"/>
              <a:t>…</a:t>
            </a:r>
            <a:r>
              <a:rPr lang="en-US" sz="2200" b="1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896" y="848597"/>
            <a:ext cx="5312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1-h Forecast </a:t>
            </a:r>
            <a:r>
              <a:rPr lang="en-US" sz="2000" b="1" dirty="0" smtClean="0"/>
              <a:t>Composite Reflectivity (</a:t>
            </a:r>
            <a:r>
              <a:rPr lang="en-US" sz="2000" b="1" dirty="0" err="1" smtClean="0"/>
              <a:t>dBZ</a:t>
            </a:r>
            <a:r>
              <a:rPr lang="en-US" sz="2000" b="1" dirty="0" smtClean="0"/>
              <a:t>)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064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1363</Words>
  <Application>Microsoft Macintosh PowerPoint</Application>
  <PresentationFormat>Widescreen</PresentationFormat>
  <Paragraphs>291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Helvetica</vt:lpstr>
      <vt:lpstr>Mangal</vt:lpstr>
      <vt:lpstr>Symbol</vt:lpstr>
      <vt:lpstr>1_Office Theme</vt:lpstr>
      <vt:lpstr>2018 EnKF Workshop    Development and Testing of a High-Resolution Rapid Refresh Ensemble (HRRRE)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Curtis Alexander</dc:creator>
  <cp:lastModifiedBy>David Dowell</cp:lastModifiedBy>
  <cp:revision>563</cp:revision>
  <dcterms:created xsi:type="dcterms:W3CDTF">2016-08-12T11:31:19Z</dcterms:created>
  <dcterms:modified xsi:type="dcterms:W3CDTF">2018-05-08T12:27:59Z</dcterms:modified>
</cp:coreProperties>
</file>