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296" r:id="rId3"/>
    <p:sldId id="279" r:id="rId4"/>
    <p:sldId id="297" r:id="rId5"/>
    <p:sldId id="275" r:id="rId6"/>
    <p:sldId id="259" r:id="rId7"/>
    <p:sldId id="299" r:id="rId8"/>
    <p:sldId id="298" r:id="rId9"/>
    <p:sldId id="292" r:id="rId10"/>
    <p:sldId id="261" r:id="rId11"/>
    <p:sldId id="262" r:id="rId12"/>
    <p:sldId id="289" r:id="rId13"/>
    <p:sldId id="264" r:id="rId14"/>
    <p:sldId id="291" r:id="rId15"/>
    <p:sldId id="286" r:id="rId16"/>
    <p:sldId id="284" r:id="rId17"/>
    <p:sldId id="295" r:id="rId18"/>
    <p:sldId id="294" r:id="rId19"/>
    <p:sldId id="300" r:id="rId20"/>
    <p:sldId id="301" r:id="rId21"/>
    <p:sldId id="302" r:id="rId22"/>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athan Labriola" initials="JL" lastIdx="4" clrIdx="0">
    <p:extLst/>
  </p:cmAuthor>
  <p:cmAuthor id="2" name="nsnook" initials="n"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1" autoAdjust="0"/>
    <p:restoredTop sz="94660"/>
  </p:normalViewPr>
  <p:slideViewPr>
    <p:cSldViewPr snapToGrid="0">
      <p:cViewPr varScale="1">
        <p:scale>
          <a:sx n="120" d="100"/>
          <a:sy n="120" d="100"/>
        </p:scale>
        <p:origin x="-176" y="-10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commentAuthors" Target="commentAuthors.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31"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2D666228-9AD1-4A04-90D7-536A0BFC89B9}" type="datetimeFigureOut">
              <a:rPr lang="en-US" smtClean="0"/>
              <a:t>5/5/18</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2DA02834-CB2B-4DDE-A785-D2F5C257217D}" type="slidenum">
              <a:rPr lang="en-US" smtClean="0"/>
              <a:t>‹#›</a:t>
            </a:fld>
            <a:endParaRPr lang="en-US"/>
          </a:p>
        </p:txBody>
      </p:sp>
    </p:spTree>
    <p:extLst>
      <p:ext uri="{BB962C8B-B14F-4D97-AF65-F5344CB8AC3E}">
        <p14:creationId xmlns:p14="http://schemas.microsoft.com/office/powerpoint/2010/main" val="34764974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E0CD4333-C043-48C7-9666-1E59F8210EE1}" type="datetimeFigureOut">
              <a:rPr lang="en-US" smtClean="0"/>
              <a:t>5/5/18</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04894D48-DBA2-426B-BDAB-05096827902E}" type="slidenum">
              <a:rPr lang="en-US" smtClean="0"/>
              <a:t>‹#›</a:t>
            </a:fld>
            <a:endParaRPr lang="en-US"/>
          </a:p>
        </p:txBody>
      </p:sp>
    </p:spTree>
    <p:extLst>
      <p:ext uri="{BB962C8B-B14F-4D97-AF65-F5344CB8AC3E}">
        <p14:creationId xmlns:p14="http://schemas.microsoft.com/office/powerpoint/2010/main" val="3776371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94D48-DBA2-426B-BDAB-05096827902E}" type="slidenum">
              <a:rPr lang="en-US" smtClean="0"/>
              <a:t>4</a:t>
            </a:fld>
            <a:endParaRPr lang="en-US"/>
          </a:p>
        </p:txBody>
      </p:sp>
    </p:spTree>
    <p:extLst>
      <p:ext uri="{BB962C8B-B14F-4D97-AF65-F5344CB8AC3E}">
        <p14:creationId xmlns:p14="http://schemas.microsoft.com/office/powerpoint/2010/main" val="2553914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94D48-DBA2-426B-BDAB-05096827902E}" type="slidenum">
              <a:rPr lang="en-US" smtClean="0"/>
              <a:t>16</a:t>
            </a:fld>
            <a:endParaRPr lang="en-US"/>
          </a:p>
        </p:txBody>
      </p:sp>
    </p:spTree>
    <p:extLst>
      <p:ext uri="{BB962C8B-B14F-4D97-AF65-F5344CB8AC3E}">
        <p14:creationId xmlns:p14="http://schemas.microsoft.com/office/powerpoint/2010/main" val="2676608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94D48-DBA2-426B-BDAB-05096827902E}" type="slidenum">
              <a:rPr lang="en-US" smtClean="0"/>
              <a:t>5</a:t>
            </a:fld>
            <a:endParaRPr lang="en-US"/>
          </a:p>
        </p:txBody>
      </p:sp>
    </p:spTree>
    <p:extLst>
      <p:ext uri="{BB962C8B-B14F-4D97-AF65-F5344CB8AC3E}">
        <p14:creationId xmlns:p14="http://schemas.microsoft.com/office/powerpoint/2010/main" val="3842598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convective set-up.</a:t>
            </a:r>
            <a:r>
              <a:rPr lang="en-US" baseline="0" dirty="0"/>
              <a:t>  Discrete storms produced via upslope flow creates west and north of Denver.  Multi-cellular storms formed along a weak frontal boundary just south of Denver</a:t>
            </a:r>
            <a:endParaRPr lang="en-US" dirty="0"/>
          </a:p>
        </p:txBody>
      </p:sp>
      <p:sp>
        <p:nvSpPr>
          <p:cNvPr id="4" name="Slide Number Placeholder 3"/>
          <p:cNvSpPr>
            <a:spLocks noGrp="1"/>
          </p:cNvSpPr>
          <p:nvPr>
            <p:ph type="sldNum" sz="quarter" idx="10"/>
          </p:nvPr>
        </p:nvSpPr>
        <p:spPr/>
        <p:txBody>
          <a:bodyPr/>
          <a:lstStyle/>
          <a:p>
            <a:fld id="{04894D48-DBA2-426B-BDAB-05096827902E}" type="slidenum">
              <a:rPr lang="en-US" smtClean="0"/>
              <a:t>7</a:t>
            </a:fld>
            <a:endParaRPr lang="en-US"/>
          </a:p>
        </p:txBody>
      </p:sp>
    </p:spTree>
    <p:extLst>
      <p:ext uri="{BB962C8B-B14F-4D97-AF65-F5344CB8AC3E}">
        <p14:creationId xmlns:p14="http://schemas.microsoft.com/office/powerpoint/2010/main" val="3445935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94D48-DBA2-426B-BDAB-05096827902E}" type="slidenum">
              <a:rPr lang="en-US" smtClean="0"/>
              <a:t>9</a:t>
            </a:fld>
            <a:endParaRPr lang="en-US"/>
          </a:p>
        </p:txBody>
      </p:sp>
    </p:spTree>
    <p:extLst>
      <p:ext uri="{BB962C8B-B14F-4D97-AF65-F5344CB8AC3E}">
        <p14:creationId xmlns:p14="http://schemas.microsoft.com/office/powerpoint/2010/main" val="554152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Analyses</a:t>
            </a:r>
            <a:r>
              <a:rPr lang="en-US" baseline="0" dirty="0"/>
              <a:t> all closely resemble the Observations except for MY-Q, this is where we will start</a:t>
            </a:r>
          </a:p>
          <a:p>
            <a:r>
              <a:rPr lang="en-US" baseline="0" dirty="0"/>
              <a:t>MY-Q has a lot of spurious storms present within the analysis</a:t>
            </a:r>
            <a:endParaRPr lang="en-US" dirty="0"/>
          </a:p>
        </p:txBody>
      </p:sp>
      <p:sp>
        <p:nvSpPr>
          <p:cNvPr id="4" name="Slide Number Placeholder 3"/>
          <p:cNvSpPr>
            <a:spLocks noGrp="1"/>
          </p:cNvSpPr>
          <p:nvPr>
            <p:ph type="sldNum" sz="quarter" idx="10"/>
          </p:nvPr>
        </p:nvSpPr>
        <p:spPr/>
        <p:txBody>
          <a:bodyPr/>
          <a:lstStyle/>
          <a:p>
            <a:fld id="{04894D48-DBA2-426B-BDAB-05096827902E}" type="slidenum">
              <a:rPr lang="en-US" smtClean="0"/>
              <a:t>11</a:t>
            </a:fld>
            <a:endParaRPr lang="en-US"/>
          </a:p>
        </p:txBody>
      </p:sp>
    </p:spTree>
    <p:extLst>
      <p:ext uri="{BB962C8B-B14F-4D97-AF65-F5344CB8AC3E}">
        <p14:creationId xmlns:p14="http://schemas.microsoft.com/office/powerpoint/2010/main" val="2028989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94D48-DBA2-426B-BDAB-05096827902E}" type="slidenum">
              <a:rPr lang="en-US" smtClean="0"/>
              <a:t>12</a:t>
            </a:fld>
            <a:endParaRPr lang="en-US"/>
          </a:p>
        </p:txBody>
      </p:sp>
    </p:spTree>
    <p:extLst>
      <p:ext uri="{BB962C8B-B14F-4D97-AF65-F5344CB8AC3E}">
        <p14:creationId xmlns:p14="http://schemas.microsoft.com/office/powerpoint/2010/main" val="3155765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a:t>
            </a:r>
            <a:r>
              <a:rPr lang="en-US" baseline="0" dirty="0"/>
              <a:t> introduces large quantities of rain into MY-Q, as a result the temperature decrease significantly during DA (continually adding more and more </a:t>
            </a:r>
            <a:r>
              <a:rPr lang="en-US" baseline="0" dirty="0" err="1"/>
              <a:t>qr</a:t>
            </a:r>
            <a:r>
              <a:rPr lang="en-US" baseline="0" dirty="0"/>
              <a:t>).</a:t>
            </a:r>
            <a:endParaRPr lang="en-US" dirty="0"/>
          </a:p>
        </p:txBody>
      </p:sp>
      <p:sp>
        <p:nvSpPr>
          <p:cNvPr id="4" name="Slide Number Placeholder 3"/>
          <p:cNvSpPr>
            <a:spLocks noGrp="1"/>
          </p:cNvSpPr>
          <p:nvPr>
            <p:ph type="sldNum" sz="quarter" idx="10"/>
          </p:nvPr>
        </p:nvSpPr>
        <p:spPr/>
        <p:txBody>
          <a:bodyPr/>
          <a:lstStyle/>
          <a:p>
            <a:fld id="{04894D48-DBA2-426B-BDAB-05096827902E}" type="slidenum">
              <a:rPr lang="en-US" smtClean="0"/>
              <a:t>13</a:t>
            </a:fld>
            <a:endParaRPr lang="en-US"/>
          </a:p>
        </p:txBody>
      </p:sp>
    </p:spTree>
    <p:extLst>
      <p:ext uri="{BB962C8B-B14F-4D97-AF65-F5344CB8AC3E}">
        <p14:creationId xmlns:p14="http://schemas.microsoft.com/office/powerpoint/2010/main" val="1162672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NSSL dry growth: primary reason for why hail grows in size aloft.</a:t>
            </a:r>
            <a:r>
              <a:rPr lang="en-US" baseline="0" dirty="0" smtClean="0"/>
              <a:t>  Hail wet growth: Water freezes more slowly for wet growth and fills in the crevices of the hailstone.  This increase densification more instead of hail size (This is the justification for the correlation patterns seen above in the NSSL scheme. </a:t>
            </a:r>
            <a:endParaRPr lang="en-US" dirty="0"/>
          </a:p>
        </p:txBody>
      </p:sp>
      <p:sp>
        <p:nvSpPr>
          <p:cNvPr id="4" name="Slide Number Placeholder 3"/>
          <p:cNvSpPr>
            <a:spLocks noGrp="1"/>
          </p:cNvSpPr>
          <p:nvPr>
            <p:ph type="sldNum" sz="quarter" idx="10"/>
          </p:nvPr>
        </p:nvSpPr>
        <p:spPr/>
        <p:txBody>
          <a:bodyPr/>
          <a:lstStyle/>
          <a:p>
            <a:fld id="{04894D48-DBA2-426B-BDAB-05096827902E}" type="slidenum">
              <a:rPr lang="en-US" smtClean="0"/>
              <a:t>14</a:t>
            </a:fld>
            <a:endParaRPr lang="en-US"/>
          </a:p>
        </p:txBody>
      </p:sp>
    </p:spTree>
    <p:extLst>
      <p:ext uri="{BB962C8B-B14F-4D97-AF65-F5344CB8AC3E}">
        <p14:creationId xmlns:p14="http://schemas.microsoft.com/office/powerpoint/2010/main" val="1629890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94D48-DBA2-426B-BDAB-05096827902E}" type="slidenum">
              <a:rPr lang="en-US" smtClean="0"/>
              <a:t>15</a:t>
            </a:fld>
            <a:endParaRPr lang="en-US"/>
          </a:p>
        </p:txBody>
      </p:sp>
    </p:spTree>
    <p:extLst>
      <p:ext uri="{BB962C8B-B14F-4D97-AF65-F5344CB8AC3E}">
        <p14:creationId xmlns:p14="http://schemas.microsoft.com/office/powerpoint/2010/main" val="4251849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FF265A-37DC-4A5A-B215-883C3BE34871}" type="datetimeFigureOut">
              <a:rPr lang="en-US" smtClean="0"/>
              <a:t>5/5/18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1F09A4-A94B-42EA-9EB8-E106CA41FF2C}" type="slidenum">
              <a:rPr lang="en-US" smtClean="0"/>
              <a:t>‹#›</a:t>
            </a:fld>
            <a:endParaRPr lang="en-US"/>
          </a:p>
        </p:txBody>
      </p:sp>
    </p:spTree>
    <p:extLst>
      <p:ext uri="{BB962C8B-B14F-4D97-AF65-F5344CB8AC3E}">
        <p14:creationId xmlns:p14="http://schemas.microsoft.com/office/powerpoint/2010/main" val="304880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FF265A-37DC-4A5A-B215-883C3BE34871}" type="datetimeFigureOut">
              <a:rPr lang="en-US" smtClean="0"/>
              <a:t>5/5/18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1F09A4-A94B-42EA-9EB8-E106CA41FF2C}" type="slidenum">
              <a:rPr lang="en-US" smtClean="0"/>
              <a:t>‹#›</a:t>
            </a:fld>
            <a:endParaRPr lang="en-US"/>
          </a:p>
        </p:txBody>
      </p:sp>
    </p:spTree>
    <p:extLst>
      <p:ext uri="{BB962C8B-B14F-4D97-AF65-F5344CB8AC3E}">
        <p14:creationId xmlns:p14="http://schemas.microsoft.com/office/powerpoint/2010/main" val="4143368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FF265A-37DC-4A5A-B215-883C3BE34871}" type="datetimeFigureOut">
              <a:rPr lang="en-US" smtClean="0"/>
              <a:t>5/5/18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1F09A4-A94B-42EA-9EB8-E106CA41FF2C}" type="slidenum">
              <a:rPr lang="en-US" smtClean="0"/>
              <a:t>‹#›</a:t>
            </a:fld>
            <a:endParaRPr lang="en-US"/>
          </a:p>
        </p:txBody>
      </p:sp>
    </p:spTree>
    <p:extLst>
      <p:ext uri="{BB962C8B-B14F-4D97-AF65-F5344CB8AC3E}">
        <p14:creationId xmlns:p14="http://schemas.microsoft.com/office/powerpoint/2010/main" val="869757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FF265A-37DC-4A5A-B215-883C3BE34871}" type="datetimeFigureOut">
              <a:rPr lang="en-US" smtClean="0"/>
              <a:t>5/5/18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1F09A4-A94B-42EA-9EB8-E106CA41FF2C}" type="slidenum">
              <a:rPr lang="en-US" smtClean="0"/>
              <a:t>‹#›</a:t>
            </a:fld>
            <a:endParaRPr lang="en-US"/>
          </a:p>
        </p:txBody>
      </p:sp>
    </p:spTree>
    <p:extLst>
      <p:ext uri="{BB962C8B-B14F-4D97-AF65-F5344CB8AC3E}">
        <p14:creationId xmlns:p14="http://schemas.microsoft.com/office/powerpoint/2010/main" val="3947323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FF265A-37DC-4A5A-B215-883C3BE34871}" type="datetimeFigureOut">
              <a:rPr lang="en-US" smtClean="0"/>
              <a:t>5/5/18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1F09A4-A94B-42EA-9EB8-E106CA41FF2C}" type="slidenum">
              <a:rPr lang="en-US" smtClean="0"/>
              <a:t>‹#›</a:t>
            </a:fld>
            <a:endParaRPr lang="en-US"/>
          </a:p>
        </p:txBody>
      </p:sp>
    </p:spTree>
    <p:extLst>
      <p:ext uri="{BB962C8B-B14F-4D97-AF65-F5344CB8AC3E}">
        <p14:creationId xmlns:p14="http://schemas.microsoft.com/office/powerpoint/2010/main" val="1140546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FF265A-37DC-4A5A-B215-883C3BE34871}" type="datetimeFigureOut">
              <a:rPr lang="en-US" smtClean="0"/>
              <a:t>5/5/18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1F09A4-A94B-42EA-9EB8-E106CA41FF2C}" type="slidenum">
              <a:rPr lang="en-US" smtClean="0"/>
              <a:t>‹#›</a:t>
            </a:fld>
            <a:endParaRPr lang="en-US"/>
          </a:p>
        </p:txBody>
      </p:sp>
    </p:spTree>
    <p:extLst>
      <p:ext uri="{BB962C8B-B14F-4D97-AF65-F5344CB8AC3E}">
        <p14:creationId xmlns:p14="http://schemas.microsoft.com/office/powerpoint/2010/main" val="2441813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FF265A-37DC-4A5A-B215-883C3BE34871}" type="datetimeFigureOut">
              <a:rPr lang="en-US" smtClean="0"/>
              <a:t>5/5/18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1F09A4-A94B-42EA-9EB8-E106CA41FF2C}" type="slidenum">
              <a:rPr lang="en-US" smtClean="0"/>
              <a:t>‹#›</a:t>
            </a:fld>
            <a:endParaRPr lang="en-US"/>
          </a:p>
        </p:txBody>
      </p:sp>
    </p:spTree>
    <p:extLst>
      <p:ext uri="{BB962C8B-B14F-4D97-AF65-F5344CB8AC3E}">
        <p14:creationId xmlns:p14="http://schemas.microsoft.com/office/powerpoint/2010/main" val="705219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FF265A-37DC-4A5A-B215-883C3BE34871}" type="datetimeFigureOut">
              <a:rPr lang="en-US" smtClean="0"/>
              <a:t>5/5/18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1F09A4-A94B-42EA-9EB8-E106CA41FF2C}" type="slidenum">
              <a:rPr lang="en-US" smtClean="0"/>
              <a:t>‹#›</a:t>
            </a:fld>
            <a:endParaRPr lang="en-US"/>
          </a:p>
        </p:txBody>
      </p:sp>
    </p:spTree>
    <p:extLst>
      <p:ext uri="{BB962C8B-B14F-4D97-AF65-F5344CB8AC3E}">
        <p14:creationId xmlns:p14="http://schemas.microsoft.com/office/powerpoint/2010/main" val="1868606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FF265A-37DC-4A5A-B215-883C3BE34871}" type="datetimeFigureOut">
              <a:rPr lang="en-US" smtClean="0"/>
              <a:t>5/5/18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1F09A4-A94B-42EA-9EB8-E106CA41FF2C}" type="slidenum">
              <a:rPr lang="en-US" smtClean="0"/>
              <a:t>‹#›</a:t>
            </a:fld>
            <a:endParaRPr lang="en-US"/>
          </a:p>
        </p:txBody>
      </p:sp>
    </p:spTree>
    <p:extLst>
      <p:ext uri="{BB962C8B-B14F-4D97-AF65-F5344CB8AC3E}">
        <p14:creationId xmlns:p14="http://schemas.microsoft.com/office/powerpoint/2010/main" val="2830499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FF265A-37DC-4A5A-B215-883C3BE34871}" type="datetimeFigureOut">
              <a:rPr lang="en-US" smtClean="0"/>
              <a:t>5/5/18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1F09A4-A94B-42EA-9EB8-E106CA41FF2C}" type="slidenum">
              <a:rPr lang="en-US" smtClean="0"/>
              <a:t>‹#›</a:t>
            </a:fld>
            <a:endParaRPr lang="en-US"/>
          </a:p>
        </p:txBody>
      </p:sp>
    </p:spTree>
    <p:extLst>
      <p:ext uri="{BB962C8B-B14F-4D97-AF65-F5344CB8AC3E}">
        <p14:creationId xmlns:p14="http://schemas.microsoft.com/office/powerpoint/2010/main" val="3410164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FF265A-37DC-4A5A-B215-883C3BE34871}" type="datetimeFigureOut">
              <a:rPr lang="en-US" smtClean="0"/>
              <a:t>5/5/18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1F09A4-A94B-42EA-9EB8-E106CA41FF2C}" type="slidenum">
              <a:rPr lang="en-US" smtClean="0"/>
              <a:t>‹#›</a:t>
            </a:fld>
            <a:endParaRPr lang="en-US"/>
          </a:p>
        </p:txBody>
      </p:sp>
    </p:spTree>
    <p:extLst>
      <p:ext uri="{BB962C8B-B14F-4D97-AF65-F5344CB8AC3E}">
        <p14:creationId xmlns:p14="http://schemas.microsoft.com/office/powerpoint/2010/main" val="28563052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F265A-37DC-4A5A-B215-883C3BE34871}" type="datetimeFigureOut">
              <a:rPr lang="en-US" smtClean="0"/>
              <a:t>5/5/18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1F09A4-A94B-42EA-9EB8-E106CA41FF2C}"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2529" y="99464"/>
            <a:ext cx="952582" cy="1346951"/>
          </a:xfrm>
          <a:prstGeom prst="rect">
            <a:avLst/>
          </a:prstGeom>
        </p:spPr>
      </p:pic>
    </p:spTree>
    <p:extLst>
      <p:ext uri="{BB962C8B-B14F-4D97-AF65-F5344CB8AC3E}">
        <p14:creationId xmlns:p14="http://schemas.microsoft.com/office/powerpoint/2010/main" val="1307792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4" Type="http://schemas.openxmlformats.org/officeDocument/2006/relationships/image" Target="../media/image26.png"/><Relationship Id="rId1" Type="http://schemas.openxmlformats.org/officeDocument/2006/relationships/slideLayout" Target="../slideLayouts/slideLayout4.xml"/><Relationship Id="rId2" Type="http://schemas.openxmlformats.org/officeDocument/2006/relationships/image" Target="../media/image24.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j.labriola@ou.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538" y="1122363"/>
            <a:ext cx="12026462" cy="2387600"/>
          </a:xfrm>
        </p:spPr>
        <p:txBody>
          <a:bodyPr>
            <a:normAutofit fontScale="90000"/>
          </a:bodyPr>
          <a:lstStyle/>
          <a:p>
            <a:r>
              <a:rPr lang="en-US" dirty="0"/>
              <a:t>Using an EnKF to Update Bulk Microphysical Variables and Improve Hail Forecasts</a:t>
            </a:r>
          </a:p>
        </p:txBody>
      </p:sp>
      <p:sp>
        <p:nvSpPr>
          <p:cNvPr id="4" name="Subtitle 3"/>
          <p:cNvSpPr>
            <a:spLocks noGrp="1"/>
          </p:cNvSpPr>
          <p:nvPr>
            <p:ph type="subTitle" idx="1"/>
          </p:nvPr>
        </p:nvSpPr>
        <p:spPr>
          <a:xfrm>
            <a:off x="1524000" y="4292867"/>
            <a:ext cx="9144000" cy="2088682"/>
          </a:xfrm>
        </p:spPr>
        <p:txBody>
          <a:bodyPr>
            <a:normAutofit fontScale="92500" lnSpcReduction="20000"/>
          </a:bodyPr>
          <a:lstStyle/>
          <a:p>
            <a:r>
              <a:rPr lang="en-US" dirty="0" smtClean="0"/>
              <a:t>Jonathan </a:t>
            </a:r>
            <a:r>
              <a:rPr lang="en-US" dirty="0" smtClean="0"/>
              <a:t>Labriola</a:t>
            </a:r>
            <a:r>
              <a:rPr lang="en-US" baseline="30000" dirty="0" smtClean="0"/>
              <a:t>1,2</a:t>
            </a:r>
            <a:r>
              <a:rPr lang="en-US" dirty="0" smtClean="0"/>
              <a:t>, </a:t>
            </a:r>
            <a:r>
              <a:rPr lang="en-US" dirty="0" smtClean="0"/>
              <a:t>Nathan </a:t>
            </a:r>
            <a:r>
              <a:rPr lang="en-US" dirty="0" smtClean="0"/>
              <a:t>Snook</a:t>
            </a:r>
            <a:r>
              <a:rPr lang="en-US" baseline="30000" dirty="0" smtClean="0"/>
              <a:t>2</a:t>
            </a:r>
            <a:r>
              <a:rPr lang="en-US" dirty="0" smtClean="0"/>
              <a:t>, </a:t>
            </a:r>
            <a:r>
              <a:rPr lang="en-US" dirty="0" err="1" smtClean="0"/>
              <a:t>Youngsun</a:t>
            </a:r>
            <a:r>
              <a:rPr lang="en-US" dirty="0" smtClean="0"/>
              <a:t> </a:t>
            </a:r>
            <a:r>
              <a:rPr lang="en-US" dirty="0" smtClean="0"/>
              <a:t>Jung</a:t>
            </a:r>
            <a:r>
              <a:rPr lang="en-US" baseline="30000" dirty="0" smtClean="0"/>
              <a:t>2</a:t>
            </a:r>
            <a:r>
              <a:rPr lang="en-US" dirty="0" smtClean="0"/>
              <a:t>, </a:t>
            </a:r>
            <a:r>
              <a:rPr lang="en-US" dirty="0" smtClean="0"/>
              <a:t>and Ming </a:t>
            </a:r>
            <a:r>
              <a:rPr lang="en-US" dirty="0" smtClean="0"/>
              <a:t>Xue</a:t>
            </a:r>
            <a:r>
              <a:rPr lang="en-US" baseline="30000" dirty="0" smtClean="0"/>
              <a:t>1,2</a:t>
            </a:r>
          </a:p>
          <a:p>
            <a:r>
              <a:rPr lang="en-US" sz="1600" baseline="30000" dirty="0" smtClean="0"/>
              <a:t>1</a:t>
            </a:r>
            <a:r>
              <a:rPr lang="en-US" sz="1600" dirty="0" smtClean="0"/>
              <a:t>University of Oklahoma School of Meteorology</a:t>
            </a:r>
          </a:p>
          <a:p>
            <a:r>
              <a:rPr lang="en-US" sz="1600" baseline="30000" dirty="0" smtClean="0"/>
              <a:t>2</a:t>
            </a:r>
            <a:r>
              <a:rPr lang="en-US" sz="1600" dirty="0" smtClean="0"/>
              <a:t>Center for the Analysis and Prediction of Storms</a:t>
            </a:r>
            <a:endParaRPr lang="en-US" sz="1600" dirty="0" smtClean="0"/>
          </a:p>
          <a:p>
            <a:endParaRPr lang="en-US" dirty="0" smtClean="0"/>
          </a:p>
          <a:p>
            <a:r>
              <a:rPr lang="en-US" sz="2000" dirty="0" smtClean="0"/>
              <a:t>8 May 2018</a:t>
            </a:r>
          </a:p>
          <a:p>
            <a:r>
              <a:rPr lang="en-US" sz="2000" dirty="0" smtClean="0"/>
              <a:t>8</a:t>
            </a:r>
            <a:r>
              <a:rPr lang="en-US" sz="2000" baseline="30000" dirty="0" smtClean="0"/>
              <a:t>th</a:t>
            </a:r>
            <a:r>
              <a:rPr lang="en-US" sz="2000" dirty="0" smtClean="0"/>
              <a:t> </a:t>
            </a:r>
            <a:r>
              <a:rPr lang="en-US" sz="2000" dirty="0" err="1" smtClean="0"/>
              <a:t>EnKF</a:t>
            </a:r>
            <a:r>
              <a:rPr lang="en-US" sz="2000" dirty="0" smtClean="0"/>
              <a:t> Data Assimilation Workshop, Sainte-</a:t>
            </a:r>
            <a:r>
              <a:rPr lang="en-US" sz="2000" dirty="0" err="1" smtClean="0"/>
              <a:t>Adèle</a:t>
            </a:r>
            <a:r>
              <a:rPr lang="en-US" sz="2000" dirty="0"/>
              <a:t>, </a:t>
            </a:r>
            <a:r>
              <a:rPr lang="en-US" sz="2000" dirty="0" smtClean="0"/>
              <a:t>Québec, Canada</a:t>
            </a:r>
            <a:endParaRPr lang="en-US" sz="2000" dirty="0"/>
          </a:p>
        </p:txBody>
      </p:sp>
    </p:spTree>
    <p:extLst>
      <p:ext uri="{BB962C8B-B14F-4D97-AF65-F5344CB8AC3E}">
        <p14:creationId xmlns:p14="http://schemas.microsoft.com/office/powerpoint/2010/main" val="36096913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Autofit/>
          </a:bodyPr>
          <a:lstStyle/>
          <a:p>
            <a:pPr algn="ctr"/>
            <a:r>
              <a:rPr lang="en-US" sz="6000" b="1" dirty="0"/>
              <a:t>Data Assimilation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9291" y="1218899"/>
            <a:ext cx="6573580" cy="5639100"/>
          </a:xfrm>
          <a:prstGeom prst="rect">
            <a:avLst/>
          </a:prstGeom>
        </p:spPr>
      </p:pic>
      <p:sp>
        <p:nvSpPr>
          <p:cNvPr id="5" name="Content Placeholder 5"/>
          <p:cNvSpPr>
            <a:spLocks noGrp="1"/>
          </p:cNvSpPr>
          <p:nvPr>
            <p:ph idx="1"/>
          </p:nvPr>
        </p:nvSpPr>
        <p:spPr>
          <a:xfrm>
            <a:off x="436529" y="2028307"/>
            <a:ext cx="4418103" cy="4507247"/>
          </a:xfrm>
        </p:spPr>
        <p:txBody>
          <a:bodyPr>
            <a:normAutofit/>
          </a:bodyPr>
          <a:lstStyle/>
          <a:p>
            <a:r>
              <a:rPr lang="en-US" dirty="0"/>
              <a:t>Updating all microphysical variables improves analysis</a:t>
            </a:r>
          </a:p>
          <a:p>
            <a:endParaRPr lang="en-US" b="1" dirty="0"/>
          </a:p>
          <a:p>
            <a:r>
              <a:rPr lang="en-US" dirty="0" smtClean="0"/>
              <a:t>MY-Q has large RMSI</a:t>
            </a:r>
          </a:p>
          <a:p>
            <a:endParaRPr lang="en-US" dirty="0"/>
          </a:p>
          <a:p>
            <a:r>
              <a:rPr lang="en-US" dirty="0"/>
              <a:t>NSSL-Q more similar to NSSL-ALL</a:t>
            </a:r>
          </a:p>
        </p:txBody>
      </p:sp>
    </p:spTree>
    <p:extLst>
      <p:ext uri="{BB962C8B-B14F-4D97-AF65-F5344CB8AC3E}">
        <p14:creationId xmlns:p14="http://schemas.microsoft.com/office/powerpoint/2010/main" val="165466669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910" y="13277"/>
            <a:ext cx="6707736" cy="68447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4646" y="1862050"/>
            <a:ext cx="4174658" cy="3374967"/>
          </a:xfrm>
          <a:prstGeom prst="rect">
            <a:avLst/>
          </a:prstGeom>
        </p:spPr>
      </p:pic>
      <p:sp>
        <p:nvSpPr>
          <p:cNvPr id="6" name="Title 5"/>
          <p:cNvSpPr>
            <a:spLocks noGrp="1"/>
          </p:cNvSpPr>
          <p:nvPr>
            <p:ph type="title"/>
          </p:nvPr>
        </p:nvSpPr>
        <p:spPr>
          <a:xfrm>
            <a:off x="8379229" y="365125"/>
            <a:ext cx="3524595" cy="1325563"/>
          </a:xfrm>
        </p:spPr>
        <p:txBody>
          <a:bodyPr>
            <a:noAutofit/>
          </a:bodyPr>
          <a:lstStyle/>
          <a:p>
            <a:r>
              <a:rPr lang="en-US" sz="5000" b="1" dirty="0"/>
              <a:t>Final Analysis </a:t>
            </a:r>
            <a:br>
              <a:rPr lang="en-US" sz="5000" b="1" dirty="0"/>
            </a:br>
            <a:r>
              <a:rPr lang="en-US" sz="5000" b="1" dirty="0"/>
              <a:t>2040 UTC</a:t>
            </a:r>
          </a:p>
        </p:txBody>
      </p:sp>
      <p:sp>
        <p:nvSpPr>
          <p:cNvPr id="2" name="Oval 1"/>
          <p:cNvSpPr/>
          <p:nvPr/>
        </p:nvSpPr>
        <p:spPr>
          <a:xfrm rot="1304611">
            <a:off x="1282987" y="177277"/>
            <a:ext cx="683061" cy="1723906"/>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2734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1350" y="-22859"/>
            <a:ext cx="9010650" cy="6880860"/>
          </a:xfrm>
          <a:prstGeom prst="rect">
            <a:avLst/>
          </a:prstGeom>
        </p:spPr>
      </p:pic>
      <p:sp>
        <p:nvSpPr>
          <p:cNvPr id="3" name="Content Placeholder 2"/>
          <p:cNvSpPr>
            <a:spLocks noGrp="1"/>
          </p:cNvSpPr>
          <p:nvPr>
            <p:ph idx="1"/>
          </p:nvPr>
        </p:nvSpPr>
        <p:spPr>
          <a:xfrm>
            <a:off x="0" y="1513490"/>
            <a:ext cx="3181350" cy="5287360"/>
          </a:xfrm>
        </p:spPr>
        <p:txBody>
          <a:bodyPr>
            <a:normAutofit/>
          </a:bodyPr>
          <a:lstStyle/>
          <a:p>
            <a:r>
              <a:rPr lang="en-US" dirty="0"/>
              <a:t>Unreliable MY-Q covariance structure</a:t>
            </a:r>
          </a:p>
          <a:p>
            <a:pPr lvl="1"/>
            <a:r>
              <a:rPr lang="en-US" dirty="0"/>
              <a:t>Correlation (COR) between </a:t>
            </a:r>
            <a:r>
              <a:rPr lang="en-US" i="1" dirty="0"/>
              <a:t>Z</a:t>
            </a:r>
            <a:r>
              <a:rPr lang="en-US" dirty="0"/>
              <a:t>, </a:t>
            </a:r>
            <a:r>
              <a:rPr lang="en-US" i="1" dirty="0" err="1"/>
              <a:t>q</a:t>
            </a:r>
            <a:r>
              <a:rPr lang="en-US" i="1" baseline="-25000" dirty="0" err="1"/>
              <a:t>r</a:t>
            </a:r>
            <a:r>
              <a:rPr lang="en-US" dirty="0"/>
              <a:t> negative</a:t>
            </a:r>
          </a:p>
          <a:p>
            <a:pPr lvl="1"/>
            <a:r>
              <a:rPr lang="en-US" dirty="0"/>
              <a:t>EnKF increases </a:t>
            </a:r>
            <a:r>
              <a:rPr lang="en-US" i="1" dirty="0" err="1"/>
              <a:t>q</a:t>
            </a:r>
            <a:r>
              <a:rPr lang="en-US" i="1" baseline="-25000" dirty="0" err="1"/>
              <a:t>r</a:t>
            </a:r>
            <a:r>
              <a:rPr lang="en-US" dirty="0"/>
              <a:t> when decreasing </a:t>
            </a:r>
            <a:r>
              <a:rPr lang="en-US" i="1" dirty="0"/>
              <a:t>Z</a:t>
            </a:r>
            <a:endParaRPr lang="en-US" i="1" baseline="-25000" dirty="0"/>
          </a:p>
          <a:p>
            <a:endParaRPr lang="en-US" dirty="0"/>
          </a:p>
          <a:p>
            <a:r>
              <a:rPr lang="en-US" dirty="0"/>
              <a:t>Problem most pronounced for MY-Q</a:t>
            </a:r>
          </a:p>
        </p:txBody>
      </p:sp>
      <p:grpSp>
        <p:nvGrpSpPr>
          <p:cNvPr id="9" name="Group 8"/>
          <p:cNvGrpSpPr/>
          <p:nvPr/>
        </p:nvGrpSpPr>
        <p:grpSpPr>
          <a:xfrm>
            <a:off x="3851384" y="4125639"/>
            <a:ext cx="1828800" cy="2230821"/>
            <a:chOff x="1213945" y="867103"/>
            <a:chExt cx="1828800" cy="2230821"/>
          </a:xfrm>
        </p:grpSpPr>
        <p:sp>
          <p:nvSpPr>
            <p:cNvPr id="8" name="TextBox 7"/>
            <p:cNvSpPr txBox="1"/>
            <p:nvPr/>
          </p:nvSpPr>
          <p:spPr>
            <a:xfrm>
              <a:off x="1289816" y="955554"/>
              <a:ext cx="1639285" cy="477054"/>
            </a:xfrm>
            <a:prstGeom prst="rect">
              <a:avLst/>
            </a:prstGeom>
            <a:solidFill>
              <a:schemeClr val="bg1"/>
            </a:solidFill>
          </p:spPr>
          <p:txBody>
            <a:bodyPr wrap="square" rtlCol="0">
              <a:spAutoFit/>
            </a:bodyPr>
            <a:lstStyle/>
            <a:p>
              <a:r>
                <a:rPr lang="en-US" sz="2500" b="1" dirty="0"/>
                <a:t>COR(</a:t>
              </a:r>
              <a:r>
                <a:rPr lang="en-US" sz="2500" b="1" i="1" dirty="0"/>
                <a:t>Z</a:t>
              </a:r>
              <a:r>
                <a:rPr lang="en-US" sz="2500" b="1" dirty="0"/>
                <a:t>, </a:t>
              </a:r>
              <a:r>
                <a:rPr lang="en-US" sz="2500" b="1" i="1" dirty="0" err="1"/>
                <a:t>q</a:t>
              </a:r>
              <a:r>
                <a:rPr lang="en-US" sz="2500" b="1" i="1" baseline="-25000" dirty="0" err="1"/>
                <a:t>r</a:t>
              </a:r>
              <a:r>
                <a:rPr lang="en-US" sz="2500" b="1" i="1" dirty="0"/>
                <a:t>)</a:t>
              </a:r>
              <a:endParaRPr lang="en-US" sz="2500" b="1"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4329" y="1432608"/>
              <a:ext cx="1639285" cy="1655428"/>
            </a:xfrm>
            <a:prstGeom prst="rect">
              <a:avLst/>
            </a:prstGeom>
          </p:spPr>
        </p:pic>
        <p:sp>
          <p:nvSpPr>
            <p:cNvPr id="6" name="Rectangle 5"/>
            <p:cNvSpPr/>
            <p:nvPr/>
          </p:nvSpPr>
          <p:spPr>
            <a:xfrm>
              <a:off x="1213945" y="867103"/>
              <a:ext cx="1828800" cy="223082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82088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908" y="365125"/>
            <a:ext cx="3374968" cy="1325563"/>
          </a:xfrm>
        </p:spPr>
        <p:txBody>
          <a:bodyPr>
            <a:noAutofit/>
          </a:bodyPr>
          <a:lstStyle/>
          <a:p>
            <a:r>
              <a:rPr lang="en-US" sz="6000" b="1" dirty="0"/>
              <a:t>Cold Pool</a:t>
            </a:r>
            <a:br>
              <a:rPr lang="en-US" sz="6000" b="1" dirty="0"/>
            </a:br>
            <a:r>
              <a:rPr lang="en-US" sz="6000" b="1" dirty="0"/>
              <a:t>Intensity</a:t>
            </a:r>
          </a:p>
        </p:txBody>
      </p:sp>
      <p:sp>
        <p:nvSpPr>
          <p:cNvPr id="3" name="Content Placeholder 2"/>
          <p:cNvSpPr>
            <a:spLocks noGrp="1"/>
          </p:cNvSpPr>
          <p:nvPr>
            <p:ph idx="1"/>
          </p:nvPr>
        </p:nvSpPr>
        <p:spPr>
          <a:xfrm>
            <a:off x="0" y="2033586"/>
            <a:ext cx="4038600" cy="4351338"/>
          </a:xfrm>
        </p:spPr>
        <p:txBody>
          <a:bodyPr>
            <a:normAutofit lnSpcReduction="10000"/>
          </a:bodyPr>
          <a:lstStyle/>
          <a:p>
            <a:r>
              <a:rPr lang="en-US" dirty="0"/>
              <a:t>MY-Q: Intense cold pools</a:t>
            </a:r>
          </a:p>
          <a:p>
            <a:pPr lvl="1"/>
            <a:r>
              <a:rPr lang="en-US" dirty="0"/>
              <a:t>Causes spurious convection</a:t>
            </a:r>
          </a:p>
          <a:p>
            <a:pPr lvl="1"/>
            <a:endParaRPr lang="en-US" dirty="0"/>
          </a:p>
          <a:p>
            <a:r>
              <a:rPr lang="en-US" dirty="0"/>
              <a:t>What causes this?</a:t>
            </a:r>
          </a:p>
          <a:p>
            <a:pPr lvl="1"/>
            <a:r>
              <a:rPr lang="en-US" dirty="0"/>
              <a:t>Cold pool intensifies during DA</a:t>
            </a:r>
          </a:p>
          <a:p>
            <a:pPr lvl="1"/>
            <a:r>
              <a:rPr lang="en-US" dirty="0"/>
              <a:t>MY-Q has large increase in </a:t>
            </a:r>
            <a:r>
              <a:rPr lang="en-US" i="1" dirty="0" err="1"/>
              <a:t>q</a:t>
            </a:r>
            <a:r>
              <a:rPr lang="en-US" i="1" baseline="-25000" dirty="0" err="1"/>
              <a:t>r</a:t>
            </a:r>
            <a:r>
              <a:rPr lang="en-US" dirty="0"/>
              <a:t>,</a:t>
            </a:r>
            <a:r>
              <a:rPr lang="en-US" i="1" baseline="-25000" dirty="0"/>
              <a:t> </a:t>
            </a:r>
            <a:r>
              <a:rPr lang="en-US" dirty="0"/>
              <a:t>intensifies cold pool</a:t>
            </a:r>
            <a:endParaRPr lang="en-US" baseline="-25000" dirty="0"/>
          </a:p>
          <a:p>
            <a:pPr marL="914400" lvl="2" indent="0">
              <a:buNone/>
            </a:pPr>
            <a:r>
              <a:rPr lang="en-US" i="1" dirty="0"/>
              <a:t> </a:t>
            </a:r>
          </a:p>
          <a:p>
            <a:r>
              <a:rPr lang="en-US" dirty="0"/>
              <a:t>Strong cold pools lead to spurious convection</a:t>
            </a:r>
          </a:p>
          <a:p>
            <a:pPr lvl="2"/>
            <a:endParaRPr lang="en-US" baseline="-25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869" y="19065"/>
            <a:ext cx="7836131" cy="6658396"/>
          </a:xfrm>
          <a:prstGeom prst="rect">
            <a:avLst/>
          </a:prstGeom>
        </p:spPr>
      </p:pic>
    </p:spTree>
    <p:extLst>
      <p:ext uri="{BB962C8B-B14F-4D97-AF65-F5344CB8AC3E}">
        <p14:creationId xmlns:p14="http://schemas.microsoft.com/office/powerpoint/2010/main" val="33113288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842" y="188704"/>
            <a:ext cx="5814650" cy="1325563"/>
          </a:xfrm>
        </p:spPr>
        <p:txBody>
          <a:bodyPr>
            <a:noAutofit/>
          </a:bodyPr>
          <a:lstStyle/>
          <a:p>
            <a:r>
              <a:rPr lang="en-US" sz="6000" b="1" dirty="0"/>
              <a:t>Updating</a:t>
            </a:r>
            <a:br>
              <a:rPr lang="en-US" sz="6000" b="1" dirty="0"/>
            </a:br>
            <a:r>
              <a:rPr lang="en-US" sz="6000" b="1" dirty="0"/>
              <a:t>Hail Fields</a:t>
            </a:r>
          </a:p>
        </p:txBody>
      </p:sp>
      <p:sp>
        <p:nvSpPr>
          <p:cNvPr id="3" name="Content Placeholder 2"/>
          <p:cNvSpPr>
            <a:spLocks noGrp="1"/>
          </p:cNvSpPr>
          <p:nvPr>
            <p:ph idx="1"/>
          </p:nvPr>
        </p:nvSpPr>
        <p:spPr>
          <a:xfrm>
            <a:off x="318734" y="1792318"/>
            <a:ext cx="5075930" cy="4830146"/>
          </a:xfrm>
        </p:spPr>
        <p:txBody>
          <a:bodyPr>
            <a:normAutofit lnSpcReduction="10000"/>
          </a:bodyPr>
          <a:lstStyle/>
          <a:p>
            <a:r>
              <a:rPr lang="en-US" dirty="0"/>
              <a:t>MY:</a:t>
            </a:r>
          </a:p>
          <a:p>
            <a:pPr lvl="1"/>
            <a:r>
              <a:rPr lang="en-US" dirty="0" smtClean="0">
                <a:solidFill>
                  <a:srgbClr val="000000"/>
                </a:solidFill>
              </a:rPr>
              <a:t>Continuous ingest of small hail </a:t>
            </a:r>
            <a:r>
              <a:rPr lang="en-US" dirty="0">
                <a:solidFill>
                  <a:srgbClr val="000000"/>
                </a:solidFill>
              </a:rPr>
              <a:t>in </a:t>
            </a:r>
            <a:r>
              <a:rPr lang="en-US" dirty="0"/>
              <a:t>updraft, grows outside updraft</a:t>
            </a:r>
          </a:p>
          <a:p>
            <a:pPr marL="0" indent="0">
              <a:buNone/>
            </a:pPr>
            <a:endParaRPr lang="en-US" dirty="0"/>
          </a:p>
          <a:p>
            <a:r>
              <a:rPr lang="en-US" dirty="0"/>
              <a:t>NSSL:</a:t>
            </a:r>
          </a:p>
          <a:p>
            <a:pPr lvl="1"/>
            <a:r>
              <a:rPr lang="en-US" dirty="0"/>
              <a:t>Increased hail size aloft </a:t>
            </a:r>
            <a:r>
              <a:rPr lang="en-US" dirty="0">
                <a:solidFill>
                  <a:srgbClr val="000000"/>
                </a:solidFill>
              </a:rPr>
              <a:t>(dry growth)</a:t>
            </a:r>
          </a:p>
          <a:p>
            <a:pPr lvl="1"/>
            <a:r>
              <a:rPr lang="en-US" dirty="0"/>
              <a:t>Hail densification near 0</a:t>
            </a:r>
            <a:r>
              <a:rPr lang="en-US" baseline="30000" dirty="0"/>
              <a:t>o</a:t>
            </a:r>
            <a:r>
              <a:rPr lang="en-US" dirty="0"/>
              <a:t>C isotherm (wet growth)</a:t>
            </a:r>
          </a:p>
          <a:p>
            <a:pPr lvl="1"/>
            <a:endParaRPr lang="en-US" dirty="0"/>
          </a:p>
          <a:p>
            <a:r>
              <a:rPr lang="en-US" dirty="0"/>
              <a:t>Updating NSSL </a:t>
            </a:r>
            <a:r>
              <a:rPr lang="en-US" i="1" dirty="0" err="1"/>
              <a:t>v</a:t>
            </a:r>
            <a:r>
              <a:rPr lang="en-US" i="1" baseline="-25000" dirty="0" err="1"/>
              <a:t>g,h</a:t>
            </a:r>
            <a:r>
              <a:rPr lang="en-US" dirty="0"/>
              <a:t> improves microphysical state of hail storm</a:t>
            </a:r>
          </a:p>
          <a:p>
            <a:pPr lvl="1"/>
            <a:endParaRPr lang="en-US" dirty="0"/>
          </a:p>
          <a:p>
            <a:pPr lvl="1"/>
            <a:endParaRPr lang="en-US" dirty="0"/>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5398" y="636214"/>
            <a:ext cx="6730835" cy="573979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1906" y="4654928"/>
            <a:ext cx="980595" cy="990252"/>
          </a:xfrm>
          <a:prstGeom prst="rect">
            <a:avLst/>
          </a:prstGeom>
        </p:spPr>
      </p:pic>
      <p:sp>
        <p:nvSpPr>
          <p:cNvPr id="13" name="TextBox 12"/>
          <p:cNvSpPr txBox="1"/>
          <p:nvPr/>
        </p:nvSpPr>
        <p:spPr>
          <a:xfrm>
            <a:off x="6897492" y="4398993"/>
            <a:ext cx="1180323" cy="323165"/>
          </a:xfrm>
          <a:prstGeom prst="rect">
            <a:avLst/>
          </a:prstGeom>
          <a:noFill/>
        </p:spPr>
        <p:txBody>
          <a:bodyPr wrap="none" rtlCol="0">
            <a:spAutoFit/>
          </a:bodyPr>
          <a:lstStyle/>
          <a:p>
            <a:r>
              <a:rPr lang="en-US" sz="1500" b="1" dirty="0"/>
              <a:t>COR(Z, field)</a:t>
            </a:r>
            <a:endParaRPr lang="en-US" sz="1500" b="1" baseline="-25000" dirty="0"/>
          </a:p>
        </p:txBody>
      </p:sp>
      <p:sp>
        <p:nvSpPr>
          <p:cNvPr id="14" name="Rectangle 13"/>
          <p:cNvSpPr/>
          <p:nvPr/>
        </p:nvSpPr>
        <p:spPr>
          <a:xfrm>
            <a:off x="6864240" y="4350075"/>
            <a:ext cx="1180323" cy="129510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986990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531" y="237218"/>
            <a:ext cx="11126784" cy="1325563"/>
          </a:xfrm>
        </p:spPr>
        <p:txBody>
          <a:bodyPr>
            <a:noAutofit/>
          </a:bodyPr>
          <a:lstStyle/>
          <a:p>
            <a:pPr>
              <a:tabLst>
                <a:tab pos="3657600" algn="l"/>
              </a:tabLst>
            </a:pPr>
            <a:r>
              <a:rPr lang="en-US" sz="6000" b="1" dirty="0"/>
              <a:t>Updating</a:t>
            </a:r>
            <a:br>
              <a:rPr lang="en-US" sz="6000" b="1" dirty="0"/>
            </a:br>
            <a:r>
              <a:rPr lang="en-US" sz="6000" b="1" dirty="0"/>
              <a:t>Rain Fields</a:t>
            </a:r>
          </a:p>
        </p:txBody>
      </p:sp>
      <p:sp>
        <p:nvSpPr>
          <p:cNvPr id="3" name="Content Placeholder 2"/>
          <p:cNvSpPr>
            <a:spLocks noGrp="1"/>
          </p:cNvSpPr>
          <p:nvPr>
            <p:ph idx="1"/>
          </p:nvPr>
        </p:nvSpPr>
        <p:spPr>
          <a:xfrm>
            <a:off x="210659" y="1890998"/>
            <a:ext cx="4497896" cy="4983118"/>
          </a:xfrm>
        </p:spPr>
        <p:txBody>
          <a:bodyPr>
            <a:normAutofit/>
          </a:bodyPr>
          <a:lstStyle/>
          <a:p>
            <a:r>
              <a:rPr lang="en-US" dirty="0"/>
              <a:t>MY: Rain freezes, produces small hail</a:t>
            </a:r>
          </a:p>
          <a:p>
            <a:pPr lvl="1"/>
            <a:r>
              <a:rPr lang="en-US" dirty="0"/>
              <a:t>Limited super cooled rain</a:t>
            </a:r>
          </a:p>
          <a:p>
            <a:pPr lvl="1"/>
            <a:r>
              <a:rPr lang="en-US" dirty="0"/>
              <a:t>COR(</a:t>
            </a:r>
            <a:r>
              <a:rPr lang="en-US" i="1" dirty="0"/>
              <a:t>Z</a:t>
            </a:r>
            <a:r>
              <a:rPr lang="en-US" dirty="0"/>
              <a:t>, </a:t>
            </a:r>
            <a:r>
              <a:rPr lang="en-US" i="1" dirty="0" err="1"/>
              <a:t>q</a:t>
            </a:r>
            <a:r>
              <a:rPr lang="en-US" i="1" baseline="-25000" dirty="0" err="1"/>
              <a:t>r</a:t>
            </a:r>
            <a:r>
              <a:rPr lang="en-US" dirty="0"/>
              <a:t>) negative when      T &lt; 0 °C</a:t>
            </a:r>
            <a:endParaRPr lang="en-US" baseline="-25000" dirty="0"/>
          </a:p>
          <a:p>
            <a:r>
              <a:rPr lang="en-US" dirty="0"/>
              <a:t>NSSL: Only dense graupel creates hail</a:t>
            </a:r>
          </a:p>
          <a:p>
            <a:pPr lvl="1"/>
            <a:r>
              <a:rPr lang="en-US" dirty="0"/>
              <a:t>More rain aloft, accreted by hail</a:t>
            </a:r>
          </a:p>
          <a:p>
            <a:pPr lvl="1"/>
            <a:r>
              <a:rPr lang="en-US" dirty="0"/>
              <a:t>COR(</a:t>
            </a:r>
            <a:r>
              <a:rPr lang="en-US" i="1" dirty="0"/>
              <a:t>Z</a:t>
            </a:r>
            <a:r>
              <a:rPr lang="en-US" dirty="0"/>
              <a:t>, </a:t>
            </a:r>
            <a:r>
              <a:rPr lang="en-US" i="1" dirty="0" err="1"/>
              <a:t>q</a:t>
            </a:r>
            <a:r>
              <a:rPr lang="en-US" i="1" baseline="-25000" dirty="0" err="1"/>
              <a:t>r</a:t>
            </a:r>
            <a:r>
              <a:rPr lang="en-US" dirty="0"/>
              <a:t>) is positive deep into storm updraft</a:t>
            </a:r>
            <a:endParaRPr lang="en-US" baseline="-25000" dirty="0"/>
          </a:p>
          <a:p>
            <a:pPr lvl="1"/>
            <a:endParaRPr lang="en-US" i="1" baseline="-25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8922" y="237219"/>
            <a:ext cx="6154588" cy="645536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3028" y="5690607"/>
            <a:ext cx="992205" cy="1001976"/>
          </a:xfrm>
          <a:prstGeom prst="rect">
            <a:avLst/>
          </a:prstGeom>
        </p:spPr>
      </p:pic>
      <p:sp>
        <p:nvSpPr>
          <p:cNvPr id="7" name="TextBox 6"/>
          <p:cNvSpPr txBox="1"/>
          <p:nvPr/>
        </p:nvSpPr>
        <p:spPr>
          <a:xfrm>
            <a:off x="4688970" y="5446397"/>
            <a:ext cx="1180323" cy="323165"/>
          </a:xfrm>
          <a:prstGeom prst="rect">
            <a:avLst/>
          </a:prstGeom>
          <a:noFill/>
        </p:spPr>
        <p:txBody>
          <a:bodyPr wrap="none" rtlCol="0">
            <a:spAutoFit/>
          </a:bodyPr>
          <a:lstStyle/>
          <a:p>
            <a:r>
              <a:rPr lang="en-US" sz="1500" b="1" dirty="0"/>
              <a:t>COR(Z, field)</a:t>
            </a:r>
            <a:endParaRPr lang="en-US" sz="1500" b="1" baseline="-25000" dirty="0"/>
          </a:p>
        </p:txBody>
      </p:sp>
      <p:sp>
        <p:nvSpPr>
          <p:cNvPr id="10" name="Rectangle 9"/>
          <p:cNvSpPr/>
          <p:nvPr/>
        </p:nvSpPr>
        <p:spPr>
          <a:xfrm>
            <a:off x="4655718" y="5397479"/>
            <a:ext cx="1180323" cy="129510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8339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004" y="365125"/>
            <a:ext cx="5622050" cy="1325563"/>
          </a:xfrm>
        </p:spPr>
        <p:txBody>
          <a:bodyPr>
            <a:noAutofit/>
          </a:bodyPr>
          <a:lstStyle/>
          <a:p>
            <a:r>
              <a:rPr lang="en-US" sz="6000" b="1" dirty="0"/>
              <a:t>Updating</a:t>
            </a:r>
            <a:br>
              <a:rPr lang="en-US" sz="6000" b="1" dirty="0"/>
            </a:br>
            <a:r>
              <a:rPr lang="en-US" sz="6000" b="1" dirty="0"/>
              <a:t>Updraft Intensity</a:t>
            </a:r>
          </a:p>
        </p:txBody>
      </p:sp>
      <p:sp>
        <p:nvSpPr>
          <p:cNvPr id="3" name="Content Placeholder 2"/>
          <p:cNvSpPr>
            <a:spLocks noGrp="1"/>
          </p:cNvSpPr>
          <p:nvPr>
            <p:ph idx="1"/>
          </p:nvPr>
        </p:nvSpPr>
        <p:spPr>
          <a:xfrm>
            <a:off x="168647" y="1927668"/>
            <a:ext cx="5879252" cy="4351338"/>
          </a:xfrm>
        </p:spPr>
        <p:txBody>
          <a:bodyPr>
            <a:normAutofit/>
          </a:bodyPr>
          <a:lstStyle/>
          <a:p>
            <a:r>
              <a:rPr lang="en-US" dirty="0"/>
              <a:t>MY-ALL</a:t>
            </a:r>
          </a:p>
          <a:p>
            <a:pPr lvl="1"/>
            <a:r>
              <a:rPr lang="en-US" dirty="0"/>
              <a:t>COR(</a:t>
            </a:r>
            <a:r>
              <a:rPr lang="en-US" i="1" dirty="0"/>
              <a:t>Z, w</a:t>
            </a:r>
            <a:r>
              <a:rPr lang="en-US" dirty="0"/>
              <a:t>) is negative </a:t>
            </a:r>
          </a:p>
          <a:p>
            <a:pPr lvl="1"/>
            <a:r>
              <a:rPr lang="en-US" dirty="0"/>
              <a:t>Strong updrafts produce more small hail stones </a:t>
            </a:r>
            <a:r>
              <a:rPr lang="en-US" dirty="0" smtClean="0"/>
              <a:t>(</a:t>
            </a:r>
            <a:r>
              <a:rPr lang="en-US" dirty="0" smtClean="0">
                <a:solidFill>
                  <a:srgbClr val="000000"/>
                </a:solidFill>
              </a:rPr>
              <a:t>reduces</a:t>
            </a:r>
            <a:r>
              <a:rPr lang="en-US" dirty="0" smtClean="0"/>
              <a:t> </a:t>
            </a:r>
            <a:r>
              <a:rPr lang="en-US" i="1" dirty="0" err="1"/>
              <a:t>D</a:t>
            </a:r>
            <a:r>
              <a:rPr lang="en-US" i="1" baseline="-25000" dirty="0" err="1"/>
              <a:t>mh</a:t>
            </a:r>
            <a:r>
              <a:rPr lang="en-US" dirty="0"/>
              <a:t>)</a:t>
            </a:r>
            <a:endParaRPr lang="en-US" baseline="-25000" dirty="0"/>
          </a:p>
          <a:p>
            <a:pPr lvl="1"/>
            <a:endParaRPr lang="en-US" dirty="0"/>
          </a:p>
          <a:p>
            <a:r>
              <a:rPr lang="en-US" dirty="0"/>
              <a:t>NSSL-ALL</a:t>
            </a:r>
          </a:p>
          <a:p>
            <a:pPr lvl="1"/>
            <a:r>
              <a:rPr lang="en-US" dirty="0"/>
              <a:t>COR(</a:t>
            </a:r>
            <a:r>
              <a:rPr lang="en-US" i="1" dirty="0"/>
              <a:t>Z</a:t>
            </a:r>
            <a:r>
              <a:rPr lang="en-US" dirty="0"/>
              <a:t>, </a:t>
            </a:r>
            <a:r>
              <a:rPr lang="en-US" i="1" dirty="0"/>
              <a:t>w</a:t>
            </a:r>
            <a:r>
              <a:rPr lang="en-US" dirty="0"/>
              <a:t>) is positive</a:t>
            </a:r>
          </a:p>
          <a:p>
            <a:pPr lvl="1"/>
            <a:r>
              <a:rPr lang="en-US" dirty="0"/>
              <a:t>Rain particles are not converted to hail</a:t>
            </a:r>
          </a:p>
          <a:p>
            <a:pPr lvl="1"/>
            <a:r>
              <a:rPr lang="en-US" dirty="0"/>
              <a:t>Strong updrafts increase accretional growth of hail</a:t>
            </a:r>
          </a:p>
          <a:p>
            <a:pPr marL="914400" lvl="2" indent="0">
              <a:buNone/>
            </a:pPr>
            <a:endParaRPr lang="en-US" dirty="0"/>
          </a:p>
          <a:p>
            <a:pPr marL="457200" lvl="1" indent="0">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5640" y="91440"/>
            <a:ext cx="5166360" cy="676656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3096" y="5717836"/>
            <a:ext cx="996840" cy="1006657"/>
          </a:xfrm>
          <a:prstGeom prst="rect">
            <a:avLst/>
          </a:prstGeom>
        </p:spPr>
      </p:pic>
      <p:sp>
        <p:nvSpPr>
          <p:cNvPr id="7" name="TextBox 6"/>
          <p:cNvSpPr txBox="1"/>
          <p:nvPr/>
        </p:nvSpPr>
        <p:spPr>
          <a:xfrm>
            <a:off x="5782200" y="5476831"/>
            <a:ext cx="1128771" cy="369332"/>
          </a:xfrm>
          <a:prstGeom prst="rect">
            <a:avLst/>
          </a:prstGeom>
          <a:noFill/>
        </p:spPr>
        <p:txBody>
          <a:bodyPr wrap="none" rtlCol="0">
            <a:spAutoFit/>
          </a:bodyPr>
          <a:lstStyle/>
          <a:p>
            <a:r>
              <a:rPr lang="en-US" b="1" dirty="0"/>
              <a:t>COR(Z, w)</a:t>
            </a:r>
            <a:endParaRPr lang="en-US" b="1" baseline="-25000" dirty="0"/>
          </a:p>
        </p:txBody>
      </p:sp>
      <p:sp>
        <p:nvSpPr>
          <p:cNvPr id="8" name="Rectangle 7"/>
          <p:cNvSpPr/>
          <p:nvPr/>
        </p:nvSpPr>
        <p:spPr>
          <a:xfrm>
            <a:off x="5732323" y="5471455"/>
            <a:ext cx="1180323" cy="129510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392563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7945" y="1861507"/>
            <a:ext cx="4897507" cy="4357952"/>
          </a:xfrm>
          <a:prstGeom prst="rect">
            <a:avLst/>
          </a:prstGeom>
        </p:spPr>
      </p:pic>
      <p:sp>
        <p:nvSpPr>
          <p:cNvPr id="2" name="Title 1"/>
          <p:cNvSpPr>
            <a:spLocks noGrp="1"/>
          </p:cNvSpPr>
          <p:nvPr>
            <p:ph type="title"/>
          </p:nvPr>
        </p:nvSpPr>
        <p:spPr/>
        <p:txBody>
          <a:bodyPr>
            <a:normAutofit/>
          </a:bodyPr>
          <a:lstStyle/>
          <a:p>
            <a:pPr algn="ctr"/>
            <a:r>
              <a:rPr lang="en-US" sz="6000" b="1" dirty="0"/>
              <a:t>  Forecast Reflectivity 2140 UTC</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352" y="1504495"/>
            <a:ext cx="5054931" cy="5151479"/>
          </a:xfrm>
          <a:prstGeom prst="rect">
            <a:avLst/>
          </a:prstGeom>
        </p:spPr>
      </p:pic>
    </p:spTree>
    <p:extLst>
      <p:ext uri="{BB962C8B-B14F-4D97-AF65-F5344CB8AC3E}">
        <p14:creationId xmlns:p14="http://schemas.microsoft.com/office/powerpoint/2010/main" val="16006266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49" y="88604"/>
            <a:ext cx="11472746" cy="1325563"/>
          </a:xfrm>
        </p:spPr>
        <p:txBody>
          <a:bodyPr>
            <a:noAutofit/>
          </a:bodyPr>
          <a:lstStyle/>
          <a:p>
            <a:pPr algn="ctr"/>
            <a:r>
              <a:rPr lang="en-US" sz="6000" b="1" dirty="0"/>
              <a:t>Maximum Hail Size Forecast </a:t>
            </a:r>
            <a:br>
              <a:rPr lang="en-US" sz="6000" b="1" dirty="0"/>
            </a:br>
            <a:r>
              <a:rPr lang="en-US" sz="6000" b="1" dirty="0"/>
              <a:t>2040 – 2140 UTC</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120" y="1414167"/>
            <a:ext cx="5243270" cy="544383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661" y="1979680"/>
            <a:ext cx="4724482" cy="4312806"/>
          </a:xfrm>
          <a:prstGeom prst="rect">
            <a:avLst/>
          </a:prstGeom>
        </p:spPr>
      </p:pic>
    </p:spTree>
    <p:extLst>
      <p:ext uri="{BB962C8B-B14F-4D97-AF65-F5344CB8AC3E}">
        <p14:creationId xmlns:p14="http://schemas.microsoft.com/office/powerpoint/2010/main" val="2444435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7710" y="162995"/>
            <a:ext cx="6477946" cy="1325563"/>
          </a:xfrm>
        </p:spPr>
        <p:txBody>
          <a:bodyPr>
            <a:normAutofit/>
          </a:bodyPr>
          <a:lstStyle/>
          <a:p>
            <a:pPr algn="ctr"/>
            <a:r>
              <a:rPr lang="en-US" sz="6000" b="1" dirty="0"/>
              <a:t>Predicting Hail Size</a:t>
            </a:r>
          </a:p>
        </p:txBody>
      </p:sp>
      <p:sp>
        <p:nvSpPr>
          <p:cNvPr id="3" name="Content Placeholder 2"/>
          <p:cNvSpPr>
            <a:spLocks noGrp="1"/>
          </p:cNvSpPr>
          <p:nvPr>
            <p:ph sz="half" idx="2"/>
          </p:nvPr>
        </p:nvSpPr>
        <p:spPr/>
        <p:txBody>
          <a:bodyPr>
            <a:normAutofit/>
          </a:bodyPr>
          <a:lstStyle/>
          <a:p>
            <a:r>
              <a:rPr lang="en-US" dirty="0"/>
              <a:t>Updating only </a:t>
            </a:r>
            <a:r>
              <a:rPr lang="en-US" i="1" dirty="0" err="1"/>
              <a:t>q</a:t>
            </a:r>
            <a:r>
              <a:rPr lang="en-US" i="1" baseline="-25000" dirty="0" err="1"/>
              <a:t>x</a:t>
            </a:r>
            <a:r>
              <a:rPr lang="en-US" baseline="-25000" dirty="0"/>
              <a:t> </a:t>
            </a:r>
            <a:r>
              <a:rPr lang="en-US" dirty="0"/>
              <a:t>causes large hail </a:t>
            </a:r>
            <a:r>
              <a:rPr lang="en-US" dirty="0" smtClean="0"/>
              <a:t>initially</a:t>
            </a:r>
            <a:endParaRPr lang="en-US" dirty="0"/>
          </a:p>
          <a:p>
            <a:pPr lvl="1"/>
            <a:r>
              <a:rPr lang="en-US" dirty="0"/>
              <a:t>Large hail falls out of storm within 5 minutes of analysis</a:t>
            </a:r>
          </a:p>
          <a:p>
            <a:endParaRPr lang="en-US" dirty="0"/>
          </a:p>
          <a:p>
            <a:r>
              <a:rPr lang="en-US" dirty="0" smtClean="0"/>
              <a:t>Updating all variables initially decreases hail size</a:t>
            </a:r>
            <a:endParaRPr lang="en-US" dirty="0"/>
          </a:p>
          <a:p>
            <a:pPr lvl="1"/>
            <a:r>
              <a:rPr lang="en-US" dirty="0"/>
              <a:t>DA increases </a:t>
            </a:r>
            <a:r>
              <a:rPr lang="en-US" i="1" dirty="0"/>
              <a:t>N</a:t>
            </a:r>
            <a:r>
              <a:rPr lang="en-US" i="1" baseline="-25000" dirty="0"/>
              <a:t>th</a:t>
            </a:r>
            <a:r>
              <a:rPr lang="en-US" dirty="0"/>
              <a:t>, shrink hail size</a:t>
            </a:r>
          </a:p>
          <a:p>
            <a:pPr marL="457200" lvl="1" indent="0">
              <a:buNone/>
            </a:pPr>
            <a:endParaRPr lang="en-US" i="1" dirty="0"/>
          </a:p>
        </p:txBody>
      </p:sp>
      <p:sp>
        <p:nvSpPr>
          <p:cNvPr id="8" name="TextBox 7"/>
          <p:cNvSpPr txBox="1"/>
          <p:nvPr/>
        </p:nvSpPr>
        <p:spPr>
          <a:xfrm rot="16200000">
            <a:off x="457567" y="2052699"/>
            <a:ext cx="1343638" cy="609398"/>
          </a:xfrm>
          <a:prstGeom prst="rect">
            <a:avLst/>
          </a:prstGeom>
          <a:noFill/>
        </p:spPr>
        <p:txBody>
          <a:bodyPr wrap="none" rtlCol="0">
            <a:spAutoFit/>
          </a:bodyPr>
          <a:lstStyle/>
          <a:p>
            <a:r>
              <a:rPr lang="en-US" sz="3000" b="1" dirty="0"/>
              <a:t>NSSL-Q</a:t>
            </a:r>
          </a:p>
        </p:txBody>
      </p:sp>
      <p:sp>
        <p:nvSpPr>
          <p:cNvPr id="9" name="TextBox 8"/>
          <p:cNvSpPr txBox="1"/>
          <p:nvPr/>
        </p:nvSpPr>
        <p:spPr>
          <a:xfrm rot="16200000">
            <a:off x="312413" y="4866102"/>
            <a:ext cx="1635384" cy="609398"/>
          </a:xfrm>
          <a:prstGeom prst="rect">
            <a:avLst/>
          </a:prstGeom>
          <a:noFill/>
        </p:spPr>
        <p:txBody>
          <a:bodyPr wrap="none" rtlCol="0">
            <a:spAutoFit/>
          </a:bodyPr>
          <a:lstStyle/>
          <a:p>
            <a:r>
              <a:rPr lang="en-US" sz="3000" b="1" dirty="0"/>
              <a:t>NSSL-ALL</a:t>
            </a:r>
          </a:p>
        </p:txBody>
      </p:sp>
      <p:sp>
        <p:nvSpPr>
          <p:cNvPr id="10" name="TextBox 9"/>
          <p:cNvSpPr txBox="1"/>
          <p:nvPr/>
        </p:nvSpPr>
        <p:spPr>
          <a:xfrm rot="16200000">
            <a:off x="2659217" y="3682036"/>
            <a:ext cx="5128261"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Hail Size (mm)</a:t>
            </a:r>
          </a:p>
        </p:txBody>
      </p:sp>
      <p:pic>
        <p:nvPicPr>
          <p:cNvPr id="14" name="Content Placeholder 1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25574" y="558038"/>
            <a:ext cx="2803656" cy="3074117"/>
          </a:xfr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2160" y="3838557"/>
            <a:ext cx="2784615" cy="2776986"/>
          </a:xfrm>
          <a:prstGeom prst="rect">
            <a:avLst/>
          </a:prstGeom>
        </p:spPr>
      </p:pic>
      <p:sp>
        <p:nvSpPr>
          <p:cNvPr id="16" name="Rectangle 15"/>
          <p:cNvSpPr/>
          <p:nvPr/>
        </p:nvSpPr>
        <p:spPr>
          <a:xfrm>
            <a:off x="1331753" y="3852325"/>
            <a:ext cx="2759951" cy="275371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331754" y="862404"/>
            <a:ext cx="2759951" cy="275371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9580" y="1109115"/>
            <a:ext cx="786222" cy="5458884"/>
          </a:xfrm>
          <a:prstGeom prst="rect">
            <a:avLst/>
          </a:prstGeom>
        </p:spPr>
      </p:pic>
    </p:spTree>
    <p:extLst>
      <p:ext uri="{BB962C8B-B14F-4D97-AF65-F5344CB8AC3E}">
        <p14:creationId xmlns:p14="http://schemas.microsoft.com/office/powerpoint/2010/main" val="202173151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79912" y="365125"/>
            <a:ext cx="9973887" cy="1325563"/>
          </a:xfrm>
        </p:spPr>
        <p:txBody>
          <a:bodyPr>
            <a:noAutofit/>
          </a:bodyPr>
          <a:lstStyle/>
          <a:p>
            <a:r>
              <a:rPr lang="en-US" sz="6000" b="1" dirty="0"/>
              <a:t>To </a:t>
            </a:r>
            <a:r>
              <a:rPr lang="en-US" sz="6000" b="1" dirty="0" smtClean="0"/>
              <a:t>begin, </a:t>
            </a:r>
            <a:r>
              <a:rPr lang="en-US" sz="6000" b="1" dirty="0"/>
              <a:t>a quote:</a:t>
            </a:r>
            <a:br>
              <a:rPr lang="en-US" sz="6000" b="1" dirty="0"/>
            </a:br>
            <a:endParaRPr lang="en-US" sz="4000" b="1" dirty="0"/>
          </a:p>
        </p:txBody>
      </p:sp>
      <p:sp>
        <p:nvSpPr>
          <p:cNvPr id="3" name="Content Placeholder 2"/>
          <p:cNvSpPr>
            <a:spLocks noGrp="1"/>
          </p:cNvSpPr>
          <p:nvPr>
            <p:ph idx="1"/>
          </p:nvPr>
        </p:nvSpPr>
        <p:spPr>
          <a:xfrm>
            <a:off x="838200" y="2162801"/>
            <a:ext cx="10515600" cy="4351338"/>
          </a:xfrm>
        </p:spPr>
        <p:txBody>
          <a:bodyPr/>
          <a:lstStyle/>
          <a:p>
            <a:pPr marL="0" indent="0">
              <a:buNone/>
            </a:pPr>
            <a:r>
              <a:rPr lang="en-US" dirty="0"/>
              <a:t>"We been through every kind of rain there is. Little bitty </a:t>
            </a:r>
            <a:r>
              <a:rPr lang="en-US" dirty="0" err="1"/>
              <a:t>stingin</a:t>
            </a:r>
            <a:r>
              <a:rPr lang="en-US" dirty="0"/>
              <a:t>’ rain … and big </a:t>
            </a:r>
            <a:r>
              <a:rPr lang="en-US" dirty="0" err="1"/>
              <a:t>ol</a:t>
            </a:r>
            <a:r>
              <a:rPr lang="en-US" dirty="0"/>
              <a:t>’ fat rain. Rain that flew in </a:t>
            </a:r>
            <a:r>
              <a:rPr lang="en-US" dirty="0" smtClean="0"/>
              <a:t>sideways</a:t>
            </a:r>
            <a:r>
              <a:rPr lang="is-IS" dirty="0" smtClean="0"/>
              <a:t>…</a:t>
            </a:r>
            <a:r>
              <a:rPr lang="en-US" dirty="0" smtClean="0"/>
              <a:t>"</a:t>
            </a:r>
            <a:endParaRPr lang="en-US" dirty="0"/>
          </a:p>
          <a:p>
            <a:endParaRPr lang="en-US" dirty="0"/>
          </a:p>
        </p:txBody>
      </p:sp>
      <p:pic>
        <p:nvPicPr>
          <p:cNvPr id="4" name="Picture 3" descr="maxres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6571" y="3653174"/>
            <a:ext cx="5152876" cy="2898493"/>
          </a:xfrm>
          <a:prstGeom prst="rect">
            <a:avLst/>
          </a:prstGeom>
        </p:spPr>
      </p:pic>
    </p:spTree>
    <p:extLst>
      <p:ext uri="{BB962C8B-B14F-4D97-AF65-F5344CB8AC3E}">
        <p14:creationId xmlns:p14="http://schemas.microsoft.com/office/powerpoint/2010/main" val="3919065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a:t>Conclusions</a:t>
            </a:r>
          </a:p>
        </p:txBody>
      </p:sp>
      <p:sp>
        <p:nvSpPr>
          <p:cNvPr id="3" name="Content Placeholder 2"/>
          <p:cNvSpPr>
            <a:spLocks noGrp="1"/>
          </p:cNvSpPr>
          <p:nvPr>
            <p:ph idx="1"/>
          </p:nvPr>
        </p:nvSpPr>
        <p:spPr/>
        <p:txBody>
          <a:bodyPr>
            <a:normAutofit/>
          </a:bodyPr>
          <a:lstStyle/>
          <a:p>
            <a:r>
              <a:rPr lang="en-US" dirty="0" err="1" smtClean="0"/>
              <a:t>EnKF</a:t>
            </a:r>
            <a:r>
              <a:rPr lang="en-US" dirty="0" smtClean="0"/>
              <a:t> retrieves all microphysical variables relatively well</a:t>
            </a:r>
          </a:p>
          <a:p>
            <a:pPr lvl="1"/>
            <a:r>
              <a:rPr lang="en-US" dirty="0" smtClean="0"/>
              <a:t>Update </a:t>
            </a:r>
            <a:r>
              <a:rPr lang="en-US" dirty="0"/>
              <a:t>all microphysical variables during DA to improve microphysical state</a:t>
            </a:r>
          </a:p>
          <a:p>
            <a:endParaRPr lang="en-US" dirty="0" smtClean="0"/>
          </a:p>
          <a:p>
            <a:r>
              <a:rPr lang="en-US" dirty="0" smtClean="0"/>
              <a:t>Choice </a:t>
            </a:r>
            <a:r>
              <a:rPr lang="en-US" dirty="0"/>
              <a:t>of B</a:t>
            </a:r>
            <a:r>
              <a:rPr lang="en-US" dirty="0" smtClean="0"/>
              <a:t>MP </a:t>
            </a:r>
            <a:r>
              <a:rPr lang="en-US" dirty="0"/>
              <a:t>scheme is an </a:t>
            </a:r>
            <a:r>
              <a:rPr lang="en-US" dirty="0" smtClean="0"/>
              <a:t>important </a:t>
            </a:r>
            <a:r>
              <a:rPr lang="en-US" dirty="0"/>
              <a:t>to consider for DA</a:t>
            </a:r>
          </a:p>
          <a:p>
            <a:pPr lvl="1"/>
            <a:r>
              <a:rPr lang="en-US" dirty="0" smtClean="0"/>
              <a:t>Choice of BMP scheme impacts how microphysical and thermodynamic fields are updated</a:t>
            </a:r>
          </a:p>
          <a:p>
            <a:pPr lvl="1"/>
            <a:r>
              <a:rPr lang="en-US" dirty="0"/>
              <a:t>Unrealistic microphysical behaviors can degrade the </a:t>
            </a:r>
            <a:r>
              <a:rPr lang="en-US" dirty="0" smtClean="0"/>
              <a:t>analysis</a:t>
            </a:r>
            <a:endParaRPr lang="en-US" dirty="0"/>
          </a:p>
          <a:p>
            <a:pPr marL="457200" lvl="1" indent="0">
              <a:buNone/>
            </a:pPr>
            <a:endParaRPr lang="en-US" dirty="0"/>
          </a:p>
          <a:p>
            <a:r>
              <a:rPr lang="en-US" dirty="0"/>
              <a:t>NSSL </a:t>
            </a:r>
            <a:r>
              <a:rPr lang="en-US" dirty="0" smtClean="0"/>
              <a:t>BMP </a:t>
            </a:r>
            <a:r>
              <a:rPr lang="en-US" dirty="0"/>
              <a:t>scheme is the optimal </a:t>
            </a:r>
            <a:r>
              <a:rPr lang="en-US" dirty="0" smtClean="0"/>
              <a:t>for </a:t>
            </a:r>
            <a:r>
              <a:rPr lang="en-US" dirty="0"/>
              <a:t>this case </a:t>
            </a:r>
            <a:r>
              <a:rPr lang="en-US" dirty="0" smtClean="0"/>
              <a:t>study</a:t>
            </a:r>
          </a:p>
          <a:p>
            <a:pPr lvl="1"/>
            <a:r>
              <a:rPr lang="en-US" dirty="0" smtClean="0"/>
              <a:t>Produces discrete, hail producing storms</a:t>
            </a:r>
            <a:endParaRPr lang="en-US" dirty="0"/>
          </a:p>
          <a:p>
            <a:endParaRPr lang="en-US" dirty="0"/>
          </a:p>
        </p:txBody>
      </p:sp>
    </p:spTree>
    <p:extLst>
      <p:ext uri="{BB962C8B-B14F-4D97-AF65-F5344CB8AC3E}">
        <p14:creationId xmlns:p14="http://schemas.microsoft.com/office/powerpoint/2010/main" val="94882743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b="1" dirty="0" smtClean="0"/>
              <a:t>Acknowledgments</a:t>
            </a:r>
            <a:endParaRPr lang="en-US" sz="6000" b="1" dirty="0"/>
          </a:p>
        </p:txBody>
      </p:sp>
      <p:sp>
        <p:nvSpPr>
          <p:cNvPr id="3" name="Content Placeholder 2"/>
          <p:cNvSpPr>
            <a:spLocks noGrp="1"/>
          </p:cNvSpPr>
          <p:nvPr>
            <p:ph idx="1"/>
          </p:nvPr>
        </p:nvSpPr>
        <p:spPr>
          <a:xfrm>
            <a:off x="490711" y="1825625"/>
            <a:ext cx="11055427" cy="4351338"/>
          </a:xfrm>
        </p:spPr>
        <p:txBody>
          <a:bodyPr>
            <a:normAutofit fontScale="92500" lnSpcReduction="20000"/>
          </a:bodyPr>
          <a:lstStyle/>
          <a:p>
            <a:r>
              <a:rPr lang="en-US" sz="3200" dirty="0" smtClean="0"/>
              <a:t>Daniel Dawson – Implementing MY and NSSL schemes in ARPS</a:t>
            </a:r>
          </a:p>
          <a:p>
            <a:r>
              <a:rPr lang="en-US" sz="3200" dirty="0" smtClean="0"/>
              <a:t>Kevin Thomas – Data management</a:t>
            </a:r>
          </a:p>
          <a:p>
            <a:r>
              <a:rPr lang="en-US" sz="3200" dirty="0" smtClean="0"/>
              <a:t>Timothy </a:t>
            </a:r>
            <a:r>
              <a:rPr lang="en-US" sz="3200" dirty="0" err="1" smtClean="0"/>
              <a:t>Supinie</a:t>
            </a:r>
            <a:r>
              <a:rPr lang="en-US" sz="3200" dirty="0" smtClean="0"/>
              <a:t> – ARPS development and support</a:t>
            </a:r>
          </a:p>
          <a:p>
            <a:r>
              <a:rPr lang="en-US" sz="3200" dirty="0" smtClean="0"/>
              <a:t>Bryan Putnam – </a:t>
            </a:r>
            <a:r>
              <a:rPr lang="en-US" sz="3200" dirty="0" err="1" smtClean="0"/>
              <a:t>EnKF</a:t>
            </a:r>
            <a:r>
              <a:rPr lang="en-US" sz="3200" dirty="0" smtClean="0"/>
              <a:t> support</a:t>
            </a:r>
          </a:p>
          <a:p>
            <a:r>
              <a:rPr lang="en-US" sz="3200" dirty="0" smtClean="0"/>
              <a:t>Amy McGovern – Computing support </a:t>
            </a:r>
          </a:p>
          <a:p>
            <a:endParaRPr lang="en-US" sz="3200" dirty="0"/>
          </a:p>
          <a:p>
            <a:pPr marL="0" indent="0" algn="ctr">
              <a:buNone/>
            </a:pPr>
            <a:r>
              <a:rPr lang="en-US" sz="3200" b="1" dirty="0" smtClean="0"/>
              <a:t>Questions? Email: </a:t>
            </a:r>
            <a:r>
              <a:rPr lang="en-US" sz="3200" b="1" dirty="0" smtClean="0">
                <a:hlinkClick r:id="rId2"/>
              </a:rPr>
              <a:t>j.labriola@ou.edu</a:t>
            </a:r>
            <a:r>
              <a:rPr lang="en-US" sz="3200" b="1" dirty="0" smtClean="0"/>
              <a:t>	</a:t>
            </a:r>
          </a:p>
          <a:p>
            <a:endParaRPr lang="en-US" sz="3200" dirty="0"/>
          </a:p>
          <a:p>
            <a:pPr marL="0" indent="0">
              <a:buNone/>
            </a:pPr>
            <a:r>
              <a:rPr lang="en-US" sz="1800" dirty="0" smtClean="0"/>
              <a:t>This work is supported by the National Science Foundation (AGS-1261776). Any opinions, findings, conclusions, or recommendations expressed in this material are those of the authors and do not necessarily reflect those of the National Science Foundation</a:t>
            </a:r>
            <a:endParaRPr lang="en-US" sz="1800" dirty="0"/>
          </a:p>
        </p:txBody>
      </p:sp>
    </p:spTree>
    <p:extLst>
      <p:ext uri="{BB962C8B-B14F-4D97-AF65-F5344CB8AC3E}">
        <p14:creationId xmlns:p14="http://schemas.microsoft.com/office/powerpoint/2010/main" val="40493695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491" y="1750551"/>
            <a:ext cx="6119675" cy="4351338"/>
          </a:xfrm>
        </p:spPr>
        <p:txBody>
          <a:bodyPr/>
          <a:lstStyle/>
          <a:p>
            <a:r>
              <a:rPr lang="en-US" dirty="0" smtClean="0"/>
              <a:t>Hailstorms over the Denver metro area caused </a:t>
            </a:r>
            <a:r>
              <a:rPr lang="en-US" dirty="0"/>
              <a:t>$1.4 billion in damages</a:t>
            </a:r>
          </a:p>
          <a:p>
            <a:pPr lvl="1"/>
            <a:r>
              <a:rPr lang="en-US" dirty="0"/>
              <a:t>Most expensive natural disaster in Colorado state history</a:t>
            </a:r>
          </a:p>
          <a:p>
            <a:pPr lvl="1"/>
            <a:endParaRPr lang="en-US" dirty="0"/>
          </a:p>
          <a:p>
            <a:pPr marL="0" indent="0">
              <a:buNone/>
            </a:pPr>
            <a:endParaRPr lang="en-US" dirty="0"/>
          </a:p>
          <a:p>
            <a:endParaRPr lang="en-US" dirty="0"/>
          </a:p>
        </p:txBody>
      </p:sp>
      <p:sp>
        <p:nvSpPr>
          <p:cNvPr id="8" name="AutoShape 10" descr="Image result for 8 may 2017 Hail Storm Denv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itle 1"/>
          <p:cNvSpPr txBox="1">
            <a:spLocks/>
          </p:cNvSpPr>
          <p:nvPr/>
        </p:nvSpPr>
        <p:spPr>
          <a:xfrm>
            <a:off x="1163781" y="283094"/>
            <a:ext cx="9877309" cy="132556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t>Colorado Hail Event</a:t>
            </a:r>
          </a:p>
          <a:p>
            <a:r>
              <a:rPr lang="en-US" sz="6000" b="1" dirty="0"/>
              <a:t>8 May 2017</a:t>
            </a:r>
          </a:p>
        </p:txBody>
      </p:sp>
      <p:pic>
        <p:nvPicPr>
          <p:cNvPr id="1040" name="Picture 16" descr="https://pbs.twimg.com/media/C_VZqBUXoAEOfF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0639" y="184602"/>
            <a:ext cx="4175864" cy="313189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coyotegulch.files.wordpress.com/2017/05/hailwheatridge05082017.jpg?w=700&amp;h=3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758" y="3526093"/>
            <a:ext cx="5273745" cy="29683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Image result for 8 may 2017 Hail Storm Den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018" y="3524370"/>
            <a:ext cx="5285973" cy="2970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8581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156" y="365125"/>
            <a:ext cx="10206644" cy="1325563"/>
          </a:xfrm>
        </p:spPr>
        <p:txBody>
          <a:bodyPr>
            <a:normAutofit/>
          </a:bodyPr>
          <a:lstStyle/>
          <a:p>
            <a:pPr algn="ctr"/>
            <a:r>
              <a:rPr lang="en-US" sz="6000" b="1" dirty="0"/>
              <a:t>Explicit Hail Prediction</a:t>
            </a:r>
          </a:p>
        </p:txBody>
      </p:sp>
      <p:sp>
        <p:nvSpPr>
          <p:cNvPr id="3" name="Content Placeholder 2"/>
          <p:cNvSpPr>
            <a:spLocks noGrp="1"/>
          </p:cNvSpPr>
          <p:nvPr>
            <p:ph idx="1"/>
          </p:nvPr>
        </p:nvSpPr>
        <p:spPr>
          <a:xfrm>
            <a:off x="838200" y="1825625"/>
            <a:ext cx="10250978" cy="4351338"/>
          </a:xfrm>
        </p:spPr>
        <p:txBody>
          <a:bodyPr>
            <a:normAutofit fontScale="92500" lnSpcReduction="10000"/>
          </a:bodyPr>
          <a:lstStyle/>
          <a:p>
            <a:r>
              <a:rPr lang="en-US" dirty="0"/>
              <a:t>High-resolution convective scale forecasts can </a:t>
            </a:r>
            <a:r>
              <a:rPr lang="en-US" dirty="0" smtClean="0"/>
              <a:t>provide skillful hail predictions with substantial lead-time, allowing vulnerable industries/individuals to mitigate hail damage</a:t>
            </a:r>
            <a:endParaRPr lang="en-US" dirty="0"/>
          </a:p>
          <a:p>
            <a:pPr lvl="1"/>
            <a:r>
              <a:rPr lang="en-US" dirty="0"/>
              <a:t>Output from bulk </a:t>
            </a:r>
            <a:r>
              <a:rPr lang="en-US" dirty="0" smtClean="0"/>
              <a:t>microphysics (BMP) </a:t>
            </a:r>
            <a:r>
              <a:rPr lang="en-US" dirty="0"/>
              <a:t>schemes </a:t>
            </a:r>
            <a:r>
              <a:rPr lang="en-US" dirty="0" smtClean="0"/>
              <a:t>can </a:t>
            </a:r>
            <a:r>
              <a:rPr lang="en-US" dirty="0"/>
              <a:t>diagnose hail size, quantity</a:t>
            </a:r>
          </a:p>
          <a:p>
            <a:pPr lvl="1"/>
            <a:endParaRPr lang="en-US" dirty="0"/>
          </a:p>
          <a:p>
            <a:r>
              <a:rPr lang="en-US" dirty="0" smtClean="0"/>
              <a:t>Several advanced, multi-moment BMP </a:t>
            </a:r>
            <a:r>
              <a:rPr lang="en-US" dirty="0"/>
              <a:t>schemes are now </a:t>
            </a:r>
            <a:r>
              <a:rPr lang="en-US" dirty="0" smtClean="0"/>
              <a:t>available</a:t>
            </a:r>
          </a:p>
          <a:p>
            <a:pPr lvl="1"/>
            <a:r>
              <a:rPr lang="en-US" dirty="0" smtClean="0"/>
              <a:t>Treatment of rimed ice varies significantly between BMP scheme, impacts forecast</a:t>
            </a:r>
          </a:p>
          <a:p>
            <a:pPr lvl="1"/>
            <a:endParaRPr lang="en-US" dirty="0"/>
          </a:p>
          <a:p>
            <a:r>
              <a:rPr lang="en-US" dirty="0" smtClean="0"/>
              <a:t>Multi-moment schemes are significantly under-constrained with radar observations</a:t>
            </a:r>
          </a:p>
          <a:p>
            <a:pPr lvl="1"/>
            <a:r>
              <a:rPr lang="en-US" dirty="0" smtClean="0"/>
              <a:t>Can </a:t>
            </a:r>
            <a:r>
              <a:rPr lang="en-US" dirty="0" err="1" smtClean="0"/>
              <a:t>EnKF</a:t>
            </a:r>
            <a:r>
              <a:rPr lang="en-US" dirty="0" smtClean="0"/>
              <a:t> retrieve all the predicted microphysical variables?</a:t>
            </a:r>
          </a:p>
          <a:p>
            <a:pPr lvl="1"/>
            <a:r>
              <a:rPr lang="en-US" dirty="0" smtClean="0"/>
              <a:t>What is the best DA configuration for both model stability and accuracy?</a:t>
            </a:r>
            <a:endParaRPr lang="en-US" dirty="0"/>
          </a:p>
          <a:p>
            <a:pPr lvl="1"/>
            <a:endParaRPr lang="en-US" dirty="0"/>
          </a:p>
          <a:p>
            <a:endParaRPr lang="en-US" dirty="0"/>
          </a:p>
        </p:txBody>
      </p:sp>
    </p:spTree>
    <p:extLst>
      <p:ext uri="{BB962C8B-B14F-4D97-AF65-F5344CB8AC3E}">
        <p14:creationId xmlns:p14="http://schemas.microsoft.com/office/powerpoint/2010/main" val="12781926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404" y="365125"/>
            <a:ext cx="11144596" cy="1325563"/>
          </a:xfrm>
        </p:spPr>
        <p:txBody>
          <a:bodyPr>
            <a:noAutofit/>
          </a:bodyPr>
          <a:lstStyle/>
          <a:p>
            <a:pPr algn="ctr"/>
            <a:r>
              <a:rPr lang="en-US" sz="5500" b="1" dirty="0"/>
              <a:t>DA </a:t>
            </a:r>
            <a:r>
              <a:rPr lang="en-US" sz="5500" b="1" dirty="0" smtClean="0"/>
              <a:t>with </a:t>
            </a:r>
            <a:r>
              <a:rPr lang="en-US" sz="5500" b="1" dirty="0"/>
              <a:t>Multi-Moment </a:t>
            </a:r>
            <a:r>
              <a:rPr lang="en-US" sz="5500" b="1" dirty="0" smtClean="0"/>
              <a:t>BMP </a:t>
            </a:r>
            <a:r>
              <a:rPr lang="en-US" sz="5500" b="1" dirty="0"/>
              <a:t>Schemes</a:t>
            </a:r>
          </a:p>
        </p:txBody>
      </p:sp>
      <p:sp>
        <p:nvSpPr>
          <p:cNvPr id="3" name="Content Placeholder 2"/>
          <p:cNvSpPr>
            <a:spLocks noGrp="1"/>
          </p:cNvSpPr>
          <p:nvPr>
            <p:ph idx="1"/>
          </p:nvPr>
        </p:nvSpPr>
        <p:spPr>
          <a:xfrm>
            <a:off x="243133" y="1825624"/>
            <a:ext cx="6246148" cy="4619781"/>
          </a:xfrm>
        </p:spPr>
        <p:txBody>
          <a:bodyPr>
            <a:normAutofit fontScale="92500" lnSpcReduction="10000"/>
          </a:bodyPr>
          <a:lstStyle/>
          <a:p>
            <a:r>
              <a:rPr lang="en-US" dirty="0" smtClean="0"/>
              <a:t>BMP </a:t>
            </a:r>
            <a:r>
              <a:rPr lang="en-US" dirty="0"/>
              <a:t>schemes predict many microphysical variables  </a:t>
            </a:r>
          </a:p>
          <a:p>
            <a:pPr lvl="1"/>
            <a:r>
              <a:rPr lang="en-US" i="1" dirty="0"/>
              <a:t>Z</a:t>
            </a:r>
            <a:r>
              <a:rPr lang="en-US" dirty="0"/>
              <a:t> is the only microphysical observation</a:t>
            </a:r>
          </a:p>
          <a:p>
            <a:pPr lvl="1"/>
            <a:endParaRPr lang="en-US" dirty="0"/>
          </a:p>
          <a:p>
            <a:r>
              <a:rPr lang="en-US" dirty="0"/>
              <a:t>Microphysical variables behave differently between </a:t>
            </a:r>
            <a:r>
              <a:rPr lang="en-US" dirty="0" smtClean="0"/>
              <a:t>BMP </a:t>
            </a:r>
            <a:r>
              <a:rPr lang="en-US" dirty="0"/>
              <a:t>schemes</a:t>
            </a:r>
          </a:p>
          <a:p>
            <a:pPr lvl="1"/>
            <a:r>
              <a:rPr lang="en-US" dirty="0" smtClean="0">
                <a:solidFill>
                  <a:srgbClr val="000000"/>
                </a:solidFill>
              </a:rPr>
              <a:t>Determines</a:t>
            </a:r>
            <a:r>
              <a:rPr lang="en-US" dirty="0" smtClean="0"/>
              <a:t> </a:t>
            </a:r>
            <a:r>
              <a:rPr lang="en-US" dirty="0"/>
              <a:t>model covariance structure</a:t>
            </a:r>
          </a:p>
          <a:p>
            <a:pPr lvl="1"/>
            <a:endParaRPr lang="en-US" baseline="-25000" dirty="0"/>
          </a:p>
          <a:p>
            <a:r>
              <a:rPr lang="en-US" dirty="0"/>
              <a:t>Z and microphysical variables have complex relationships</a:t>
            </a:r>
          </a:p>
          <a:p>
            <a:pPr lvl="1"/>
            <a:r>
              <a:rPr lang="en-US" dirty="0" smtClean="0"/>
              <a:t>Z is not monotonically related to </a:t>
            </a:r>
            <a:r>
              <a:rPr lang="en-US" i="1" dirty="0" err="1" smtClean="0"/>
              <a:t>N</a:t>
            </a:r>
            <a:r>
              <a:rPr lang="en-US" i="1" baseline="-25000" dirty="0" err="1" smtClean="0"/>
              <a:t>tx</a:t>
            </a:r>
            <a:r>
              <a:rPr lang="en-US" dirty="0" smtClean="0"/>
              <a:t> nor </a:t>
            </a:r>
            <a:r>
              <a:rPr lang="en-US" i="1" dirty="0" err="1" smtClean="0"/>
              <a:t>q</a:t>
            </a:r>
            <a:r>
              <a:rPr lang="en-US" i="1" baseline="-25000" dirty="0" err="1" smtClean="0"/>
              <a:t>x</a:t>
            </a:r>
            <a:r>
              <a:rPr lang="en-US" dirty="0" smtClean="0"/>
              <a:t> in multi-moment schemes, it depends on </a:t>
            </a:r>
            <a:r>
              <a:rPr lang="en-US" dirty="0"/>
              <a:t>the combination of </a:t>
            </a:r>
            <a:r>
              <a:rPr lang="en-US" i="1" dirty="0" err="1" smtClean="0"/>
              <a:t>N</a:t>
            </a:r>
            <a:r>
              <a:rPr lang="en-US" i="1" baseline="-25000" dirty="0" err="1" smtClean="0"/>
              <a:t>tx</a:t>
            </a:r>
            <a:r>
              <a:rPr lang="en-US" dirty="0" smtClean="0"/>
              <a:t> </a:t>
            </a:r>
            <a:r>
              <a:rPr lang="en-US" dirty="0"/>
              <a:t>and </a:t>
            </a:r>
            <a:r>
              <a:rPr lang="en-US" i="1" dirty="0" err="1" smtClean="0"/>
              <a:t>q</a:t>
            </a:r>
            <a:r>
              <a:rPr lang="en-US" i="1" baseline="-25000" dirty="0" err="1" smtClean="0"/>
              <a:t>x</a:t>
            </a:r>
            <a:r>
              <a:rPr lang="en-US" dirty="0" smtClean="0"/>
              <a:t>. </a:t>
            </a:r>
            <a:endParaRPr lang="en-US" baseline="-25000" dirty="0"/>
          </a:p>
        </p:txBody>
      </p:sp>
      <p:sp>
        <p:nvSpPr>
          <p:cNvPr id="4" name="Oval 3"/>
          <p:cNvSpPr/>
          <p:nvPr/>
        </p:nvSpPr>
        <p:spPr>
          <a:xfrm>
            <a:off x="8446956" y="2582990"/>
            <a:ext cx="2323475" cy="11542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NSSL</a:t>
            </a:r>
          </a:p>
        </p:txBody>
      </p:sp>
      <p:sp>
        <p:nvSpPr>
          <p:cNvPr id="5" name="Oval 4"/>
          <p:cNvSpPr/>
          <p:nvPr/>
        </p:nvSpPr>
        <p:spPr>
          <a:xfrm>
            <a:off x="7161550" y="3872169"/>
            <a:ext cx="1304144" cy="9743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a:t>
            </a:r>
            <a:r>
              <a:rPr lang="en-US" baseline="-25000" dirty="0"/>
              <a:t>i</a:t>
            </a:r>
            <a:r>
              <a:rPr lang="en-US" dirty="0"/>
              <a:t>, </a:t>
            </a:r>
            <a:r>
              <a:rPr lang="en-US" dirty="0" err="1"/>
              <a:t>q</a:t>
            </a:r>
            <a:r>
              <a:rPr lang="en-US" baseline="-25000" dirty="0" err="1"/>
              <a:t>s</a:t>
            </a:r>
            <a:r>
              <a:rPr lang="en-US" dirty="0"/>
              <a:t>, </a:t>
            </a:r>
            <a:r>
              <a:rPr lang="en-US" dirty="0" err="1"/>
              <a:t>q</a:t>
            </a:r>
            <a:r>
              <a:rPr lang="en-US" baseline="-25000" dirty="0" err="1"/>
              <a:t>r</a:t>
            </a:r>
            <a:r>
              <a:rPr lang="en-US" dirty="0"/>
              <a:t>, q</a:t>
            </a:r>
            <a:r>
              <a:rPr lang="en-US" baseline="-25000" dirty="0"/>
              <a:t>c</a:t>
            </a:r>
            <a:r>
              <a:rPr lang="en-US" dirty="0"/>
              <a:t>, </a:t>
            </a:r>
            <a:r>
              <a:rPr lang="en-US" dirty="0" err="1"/>
              <a:t>q</a:t>
            </a:r>
            <a:r>
              <a:rPr lang="en-US" baseline="-25000" dirty="0" err="1"/>
              <a:t>g</a:t>
            </a:r>
            <a:r>
              <a:rPr lang="en-US" dirty="0"/>
              <a:t>, </a:t>
            </a:r>
            <a:r>
              <a:rPr lang="en-US" dirty="0" err="1"/>
              <a:t>q</a:t>
            </a:r>
            <a:r>
              <a:rPr lang="en-US" baseline="-25000" dirty="0" err="1"/>
              <a:t>h</a:t>
            </a:r>
            <a:endParaRPr lang="en-US" baseline="-25000" dirty="0"/>
          </a:p>
        </p:txBody>
      </p:sp>
      <p:sp>
        <p:nvSpPr>
          <p:cNvPr id="6" name="Oval 5"/>
          <p:cNvSpPr/>
          <p:nvPr/>
        </p:nvSpPr>
        <p:spPr>
          <a:xfrm>
            <a:off x="8956621" y="4464758"/>
            <a:ext cx="1344540" cy="12317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a:t>
            </a:r>
            <a:r>
              <a:rPr lang="en-US" baseline="-25000" dirty="0" err="1"/>
              <a:t>ti</a:t>
            </a:r>
            <a:r>
              <a:rPr lang="en-US" dirty="0"/>
              <a:t>, </a:t>
            </a:r>
            <a:r>
              <a:rPr lang="en-US" dirty="0" err="1"/>
              <a:t>N</a:t>
            </a:r>
            <a:r>
              <a:rPr lang="en-US" baseline="-25000" dirty="0" err="1"/>
              <a:t>ts</a:t>
            </a:r>
            <a:r>
              <a:rPr lang="en-US" dirty="0"/>
              <a:t>, </a:t>
            </a:r>
            <a:r>
              <a:rPr lang="en-US" dirty="0" err="1"/>
              <a:t>N</a:t>
            </a:r>
            <a:r>
              <a:rPr lang="en-US" baseline="-25000" dirty="0" err="1"/>
              <a:t>tr</a:t>
            </a:r>
            <a:r>
              <a:rPr lang="en-US" dirty="0"/>
              <a:t>, </a:t>
            </a:r>
            <a:r>
              <a:rPr lang="en-US" dirty="0" err="1"/>
              <a:t>N</a:t>
            </a:r>
            <a:r>
              <a:rPr lang="en-US" baseline="-25000" dirty="0" err="1"/>
              <a:t>tc</a:t>
            </a:r>
            <a:r>
              <a:rPr lang="en-US" dirty="0"/>
              <a:t>, </a:t>
            </a:r>
            <a:r>
              <a:rPr lang="en-US" dirty="0" err="1"/>
              <a:t>N</a:t>
            </a:r>
            <a:r>
              <a:rPr lang="en-US" baseline="-25000" dirty="0" err="1"/>
              <a:t>tg</a:t>
            </a:r>
            <a:r>
              <a:rPr lang="en-US" dirty="0"/>
              <a:t>, N</a:t>
            </a:r>
            <a:r>
              <a:rPr lang="en-US" baseline="-25000" dirty="0"/>
              <a:t>th</a:t>
            </a:r>
          </a:p>
          <a:p>
            <a:pPr algn="ctr"/>
            <a:r>
              <a:rPr lang="en-US" dirty="0"/>
              <a:t>N</a:t>
            </a:r>
            <a:r>
              <a:rPr lang="en-US" baseline="-25000" dirty="0"/>
              <a:t>CCN</a:t>
            </a:r>
          </a:p>
        </p:txBody>
      </p:sp>
      <p:sp>
        <p:nvSpPr>
          <p:cNvPr id="7" name="Oval 6"/>
          <p:cNvSpPr/>
          <p:nvPr/>
        </p:nvSpPr>
        <p:spPr>
          <a:xfrm>
            <a:off x="10770431" y="3878022"/>
            <a:ext cx="1304144" cy="9743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r>
              <a:rPr lang="en-US" baseline="-25000" dirty="0"/>
              <a:t>g,</a:t>
            </a:r>
            <a:r>
              <a:rPr lang="en-US" dirty="0"/>
              <a:t> </a:t>
            </a:r>
            <a:r>
              <a:rPr lang="en-US" dirty="0" err="1"/>
              <a:t>v</a:t>
            </a:r>
            <a:r>
              <a:rPr lang="en-US" baseline="-25000" dirty="0" err="1"/>
              <a:t>h</a:t>
            </a:r>
            <a:endParaRPr lang="en-US" baseline="-25000" dirty="0"/>
          </a:p>
        </p:txBody>
      </p:sp>
      <p:cxnSp>
        <p:nvCxnSpPr>
          <p:cNvPr id="13" name="Straight Arrow Connector 12"/>
          <p:cNvCxnSpPr>
            <a:stCxn id="4" idx="3"/>
            <a:endCxn id="5" idx="7"/>
          </p:cNvCxnSpPr>
          <p:nvPr/>
        </p:nvCxnSpPr>
        <p:spPr>
          <a:xfrm flipH="1">
            <a:off x="8274707" y="3568198"/>
            <a:ext cx="512514" cy="446663"/>
          </a:xfrm>
          <a:prstGeom prst="straightConnector1">
            <a:avLst/>
          </a:prstGeom>
          <a:ln w="38100">
            <a:solidFill>
              <a:schemeClr val="tx1"/>
            </a:solidFil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4"/>
            <a:endCxn id="6" idx="0"/>
          </p:cNvCxnSpPr>
          <p:nvPr/>
        </p:nvCxnSpPr>
        <p:spPr>
          <a:xfrm>
            <a:off x="9608694" y="3737233"/>
            <a:ext cx="20197" cy="727525"/>
          </a:xfrm>
          <a:prstGeom prst="straightConnector1">
            <a:avLst/>
          </a:prstGeom>
          <a:ln w="38100">
            <a:solidFill>
              <a:schemeClr val="tx1"/>
            </a:solidFil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 idx="5"/>
            <a:endCxn id="7" idx="1"/>
          </p:cNvCxnSpPr>
          <p:nvPr/>
        </p:nvCxnSpPr>
        <p:spPr>
          <a:xfrm>
            <a:off x="10430166" y="3568198"/>
            <a:ext cx="531252" cy="452516"/>
          </a:xfrm>
          <a:prstGeom prst="straightConnector1">
            <a:avLst/>
          </a:prstGeom>
          <a:ln w="38100">
            <a:solidFill>
              <a:schemeClr val="tx1"/>
            </a:solidFil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2"/>
            <a:endCxn id="5" idx="5"/>
          </p:cNvCxnSpPr>
          <p:nvPr/>
        </p:nvCxnSpPr>
        <p:spPr>
          <a:xfrm flipH="1" flipV="1">
            <a:off x="8274707" y="4703838"/>
            <a:ext cx="681914" cy="376813"/>
          </a:xfrm>
          <a:prstGeom prst="straightConnector1">
            <a:avLst/>
          </a:prstGeom>
          <a:ln w="38100">
            <a:solidFill>
              <a:schemeClr val="tx1"/>
            </a:solidFil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7" idx="2"/>
            <a:endCxn id="5" idx="6"/>
          </p:cNvCxnSpPr>
          <p:nvPr/>
        </p:nvCxnSpPr>
        <p:spPr>
          <a:xfrm flipH="1" flipV="1">
            <a:off x="8465694" y="4359350"/>
            <a:ext cx="2304737" cy="5853"/>
          </a:xfrm>
          <a:prstGeom prst="straightConnector1">
            <a:avLst/>
          </a:prstGeom>
          <a:ln w="38100">
            <a:solidFill>
              <a:schemeClr val="tx1"/>
            </a:solidFil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7" idx="3"/>
            <a:endCxn id="6" idx="6"/>
          </p:cNvCxnSpPr>
          <p:nvPr/>
        </p:nvCxnSpPr>
        <p:spPr>
          <a:xfrm flipH="1">
            <a:off x="10301161" y="4709691"/>
            <a:ext cx="660257" cy="370960"/>
          </a:xfrm>
          <a:prstGeom prst="straightConnector1">
            <a:avLst/>
          </a:prstGeom>
          <a:ln w="38100">
            <a:solidFill>
              <a:schemeClr val="tx1"/>
            </a:solidFill>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6940446" y="3456842"/>
            <a:ext cx="5251554" cy="2744991"/>
          </a:xfrm>
          <a:prstGeom prst="ellipse">
            <a:avLst/>
          </a:prstGeom>
          <a:no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473188" y="5696544"/>
            <a:ext cx="2224484" cy="477054"/>
          </a:xfrm>
          <a:prstGeom prst="rect">
            <a:avLst/>
          </a:prstGeom>
          <a:noFill/>
        </p:spPr>
        <p:txBody>
          <a:bodyPr wrap="square" rtlCol="0">
            <a:spAutoFit/>
          </a:bodyPr>
          <a:lstStyle/>
          <a:p>
            <a:pPr algn="ctr"/>
            <a:r>
              <a:rPr lang="en-US" sz="2500" b="1" dirty="0" smtClean="0"/>
              <a:t>Updated </a:t>
            </a:r>
            <a:r>
              <a:rPr lang="en-US" sz="2500" b="1" dirty="0"/>
              <a:t>by Z</a:t>
            </a:r>
          </a:p>
        </p:txBody>
      </p:sp>
      <p:sp>
        <p:nvSpPr>
          <p:cNvPr id="8" name="TextBox 7"/>
          <p:cNvSpPr txBox="1"/>
          <p:nvPr/>
        </p:nvSpPr>
        <p:spPr>
          <a:xfrm>
            <a:off x="10466916" y="5080000"/>
            <a:ext cx="1364476" cy="369332"/>
          </a:xfrm>
          <a:prstGeom prst="rect">
            <a:avLst/>
          </a:prstGeom>
          <a:noFill/>
        </p:spPr>
        <p:txBody>
          <a:bodyPr wrap="none" rtlCol="0">
            <a:spAutoFit/>
          </a:bodyPr>
          <a:lstStyle/>
          <a:p>
            <a:r>
              <a:rPr lang="en-US" b="1" dirty="0"/>
              <a:t>15 Variables </a:t>
            </a:r>
            <a:endParaRPr lang="en-US" dirty="0"/>
          </a:p>
        </p:txBody>
      </p:sp>
    </p:spTree>
    <p:extLst>
      <p:ext uri="{BB962C8B-B14F-4D97-AF65-F5344CB8AC3E}">
        <p14:creationId xmlns:p14="http://schemas.microsoft.com/office/powerpoint/2010/main" val="3508978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6598" y="0"/>
            <a:ext cx="9791404" cy="6858000"/>
          </a:xfrm>
          <a:prstGeom prst="rect">
            <a:avLst/>
          </a:prstGeom>
        </p:spPr>
      </p:pic>
      <p:sp>
        <p:nvSpPr>
          <p:cNvPr id="24" name="TextBox 23"/>
          <p:cNvSpPr txBox="1"/>
          <p:nvPr/>
        </p:nvSpPr>
        <p:spPr>
          <a:xfrm rot="16200000">
            <a:off x="9691860" y="2921175"/>
            <a:ext cx="4446282" cy="553998"/>
          </a:xfrm>
          <a:prstGeom prst="rect">
            <a:avLst/>
          </a:prstGeom>
          <a:noFill/>
        </p:spPr>
        <p:txBody>
          <a:bodyPr wrap="none" rtlCol="0">
            <a:spAutoFit/>
          </a:bodyPr>
          <a:lstStyle/>
          <a:p>
            <a:r>
              <a:rPr lang="en-US" sz="3000" b="1" dirty="0"/>
              <a:t>Elevation &gt; 2.5 km Masked</a:t>
            </a:r>
          </a:p>
        </p:txBody>
      </p:sp>
      <p:sp>
        <p:nvSpPr>
          <p:cNvPr id="3" name="AutoShape 2" descr="Image result for sound of music"/>
          <p:cNvSpPr>
            <a:spLocks noChangeAspect="1" noChangeArrowheads="1"/>
          </p:cNvSpPr>
          <p:nvPr/>
        </p:nvSpPr>
        <p:spPr bwMode="auto">
          <a:xfrm>
            <a:off x="155575" y="-1081088"/>
            <a:ext cx="3848100" cy="22669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73075" y="2643510"/>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43370" y="3316934"/>
            <a:ext cx="1728348" cy="630942"/>
          </a:xfrm>
          <a:prstGeom prst="rect">
            <a:avLst/>
          </a:prstGeom>
          <a:solidFill>
            <a:schemeClr val="bg1"/>
          </a:solidFill>
        </p:spPr>
        <p:txBody>
          <a:bodyPr wrap="square" rtlCol="0">
            <a:spAutoFit/>
          </a:bodyPr>
          <a:lstStyle/>
          <a:p>
            <a:r>
              <a:rPr lang="en-US" sz="3500" b="1" dirty="0"/>
              <a:t>Denver</a:t>
            </a:r>
          </a:p>
        </p:txBody>
      </p:sp>
      <p:sp>
        <p:nvSpPr>
          <p:cNvPr id="7" name="TextBox 6"/>
          <p:cNvSpPr txBox="1"/>
          <p:nvPr/>
        </p:nvSpPr>
        <p:spPr>
          <a:xfrm>
            <a:off x="3140797" y="1284071"/>
            <a:ext cx="1999265" cy="630942"/>
          </a:xfrm>
          <a:prstGeom prst="rect">
            <a:avLst/>
          </a:prstGeom>
          <a:solidFill>
            <a:schemeClr val="bg1"/>
          </a:solidFill>
        </p:spPr>
        <p:txBody>
          <a:bodyPr wrap="none" rtlCol="0">
            <a:spAutoFit/>
          </a:bodyPr>
          <a:lstStyle/>
          <a:p>
            <a:r>
              <a:rPr lang="en-US" sz="3500" b="1" dirty="0" smtClean="0"/>
              <a:t>Ft. Collins</a:t>
            </a:r>
            <a:endParaRPr lang="en-US" sz="3500" b="1" dirty="0"/>
          </a:p>
        </p:txBody>
      </p:sp>
    </p:spTree>
    <p:extLst>
      <p:ext uri="{BB962C8B-B14F-4D97-AF65-F5344CB8AC3E}">
        <p14:creationId xmlns:p14="http://schemas.microsoft.com/office/powerpoint/2010/main" val="2059739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598" y="0"/>
            <a:ext cx="9791404" cy="6858000"/>
          </a:xfrm>
          <a:prstGeom prst="rect">
            <a:avLst/>
          </a:prstGeom>
        </p:spPr>
      </p:pic>
      <p:sp>
        <p:nvSpPr>
          <p:cNvPr id="12" name="Oval 11"/>
          <p:cNvSpPr/>
          <p:nvPr/>
        </p:nvSpPr>
        <p:spPr>
          <a:xfrm rot="1792216">
            <a:off x="2398049" y="1076606"/>
            <a:ext cx="1359213" cy="356651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3553624" y="4934705"/>
            <a:ext cx="2002973" cy="48661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16200000">
            <a:off x="9691860" y="2921175"/>
            <a:ext cx="4446282" cy="553998"/>
          </a:xfrm>
          <a:prstGeom prst="rect">
            <a:avLst/>
          </a:prstGeom>
          <a:noFill/>
        </p:spPr>
        <p:txBody>
          <a:bodyPr wrap="none" rtlCol="0">
            <a:spAutoFit/>
          </a:bodyPr>
          <a:lstStyle/>
          <a:p>
            <a:r>
              <a:rPr lang="en-US" sz="3000" b="1" dirty="0"/>
              <a:t>Elevation &gt; 2.5 km Masked</a:t>
            </a:r>
          </a:p>
        </p:txBody>
      </p:sp>
      <p:sp>
        <p:nvSpPr>
          <p:cNvPr id="3" name="AutoShape 2" descr="Image result for sound of music"/>
          <p:cNvSpPr>
            <a:spLocks noChangeAspect="1" noChangeArrowheads="1"/>
          </p:cNvSpPr>
          <p:nvPr/>
        </p:nvSpPr>
        <p:spPr bwMode="auto">
          <a:xfrm>
            <a:off x="155575" y="-1081088"/>
            <a:ext cx="3848100" cy="22669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762415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844"/>
            <a:ext cx="12191999" cy="1325563"/>
          </a:xfrm>
        </p:spPr>
        <p:txBody>
          <a:bodyPr>
            <a:normAutofit/>
          </a:bodyPr>
          <a:lstStyle/>
          <a:p>
            <a:pPr algn="ctr"/>
            <a:r>
              <a:rPr lang="en-US" sz="6000" b="1" dirty="0"/>
              <a:t>DA Configuration</a:t>
            </a:r>
          </a:p>
        </p:txBody>
      </p:sp>
      <p:graphicFrame>
        <p:nvGraphicFramePr>
          <p:cNvPr id="4" name="Table 3"/>
          <p:cNvGraphicFramePr>
            <a:graphicFrameLocks noGrp="1"/>
          </p:cNvGraphicFramePr>
          <p:nvPr>
            <p:extLst>
              <p:ext uri="{D42A27DB-BD31-4B8C-83A1-F6EECF244321}">
                <p14:modId xmlns:p14="http://schemas.microsoft.com/office/powerpoint/2010/main" val="920542018"/>
              </p:ext>
            </p:extLst>
          </p:nvPr>
        </p:nvGraphicFramePr>
        <p:xfrm>
          <a:off x="493385" y="1465270"/>
          <a:ext cx="11308080" cy="2286000"/>
        </p:xfrm>
        <a:graphic>
          <a:graphicData uri="http://schemas.openxmlformats.org/drawingml/2006/table">
            <a:tbl>
              <a:tblPr firstRow="1" bandRow="1">
                <a:tableStyleId>{5C22544A-7EE6-4342-B048-85BDC9FD1C3A}</a:tableStyleId>
              </a:tblPr>
              <a:tblGrid>
                <a:gridCol w="3125229">
                  <a:extLst>
                    <a:ext uri="{9D8B030D-6E8A-4147-A177-3AD203B41FA5}">
                      <a16:colId xmlns="" xmlns:a16="http://schemas.microsoft.com/office/drawing/2014/main" val="20000"/>
                    </a:ext>
                  </a:extLst>
                </a:gridCol>
                <a:gridCol w="8182851">
                  <a:extLst>
                    <a:ext uri="{9D8B030D-6E8A-4147-A177-3AD203B41FA5}">
                      <a16:colId xmlns="" xmlns:a16="http://schemas.microsoft.com/office/drawing/2014/main" val="20001"/>
                    </a:ext>
                  </a:extLst>
                </a:gridCol>
              </a:tblGrid>
              <a:tr h="287379">
                <a:tc>
                  <a:txBody>
                    <a:bodyPr/>
                    <a:lstStyle/>
                    <a:p>
                      <a:r>
                        <a:rPr lang="en-US" sz="2000" dirty="0"/>
                        <a:t>Systems</a:t>
                      </a:r>
                    </a:p>
                  </a:txBody>
                  <a:tcPr/>
                </a:tc>
                <a:tc>
                  <a:txBody>
                    <a:bodyPr/>
                    <a:lstStyle/>
                    <a:p>
                      <a:r>
                        <a:rPr lang="en-US" sz="2000" dirty="0"/>
                        <a:t>DA: CAPS EnKF (Xue et al. 2006) </a:t>
                      </a:r>
                      <a:r>
                        <a:rPr lang="en-US" sz="2000" baseline="0" dirty="0"/>
                        <a:t> /  Forecast: ARPS (Xue et al. 2000,2001)</a:t>
                      </a:r>
                      <a:endParaRPr lang="en-US" sz="2000" dirty="0"/>
                    </a:p>
                  </a:txBody>
                  <a:tcPr/>
                </a:tc>
                <a:extLst>
                  <a:ext uri="{0D108BD9-81ED-4DB2-BD59-A6C34878D82A}">
                    <a16:rowId xmlns="" xmlns:a16="http://schemas.microsoft.com/office/drawing/2014/main" val="10000"/>
                  </a:ext>
                </a:extLst>
              </a:tr>
              <a:tr h="287379">
                <a:tc>
                  <a:txBody>
                    <a:bodyPr/>
                    <a:lstStyle/>
                    <a:p>
                      <a:r>
                        <a:rPr lang="en-US" sz="2000" b="1" dirty="0"/>
                        <a:t>Observations</a:t>
                      </a:r>
                    </a:p>
                  </a:txBody>
                  <a:tcPr/>
                </a:tc>
                <a:tc>
                  <a:txBody>
                    <a:bodyPr/>
                    <a:lstStyle/>
                    <a:p>
                      <a:r>
                        <a:rPr lang="en-US" sz="2000" dirty="0"/>
                        <a:t>Surface </a:t>
                      </a:r>
                      <a:r>
                        <a:rPr lang="en-US" sz="2000" baseline="0" dirty="0"/>
                        <a:t>(u, v, </a:t>
                      </a:r>
                      <a:r>
                        <a:rPr lang="en-US" sz="2000" baseline="0" dirty="0" err="1"/>
                        <a:t>pt</a:t>
                      </a:r>
                      <a:r>
                        <a:rPr lang="en-US" sz="2000" baseline="0" dirty="0"/>
                        <a:t>, q</a:t>
                      </a:r>
                      <a:r>
                        <a:rPr lang="en-US" sz="2000" baseline="-25000" dirty="0"/>
                        <a:t>v</a:t>
                      </a:r>
                      <a:r>
                        <a:rPr lang="en-US" sz="2000" baseline="0" dirty="0"/>
                        <a:t>), KFTG S-Band radar (Z, </a:t>
                      </a:r>
                      <a:r>
                        <a:rPr lang="en-US" sz="2000" baseline="0" dirty="0" err="1"/>
                        <a:t>v</a:t>
                      </a:r>
                      <a:r>
                        <a:rPr lang="en-US" sz="2000" baseline="-25000" dirty="0" err="1"/>
                        <a:t>r</a:t>
                      </a:r>
                      <a:r>
                        <a:rPr lang="en-US" sz="2000" baseline="0" dirty="0"/>
                        <a:t>)</a:t>
                      </a:r>
                    </a:p>
                  </a:txBody>
                  <a:tcPr/>
                </a:tc>
                <a:extLst>
                  <a:ext uri="{0D108BD9-81ED-4DB2-BD59-A6C34878D82A}">
                    <a16:rowId xmlns="" xmlns:a16="http://schemas.microsoft.com/office/drawing/2014/main" val="10001"/>
                  </a:ext>
                </a:extLst>
              </a:tr>
              <a:tr h="634043">
                <a:tc>
                  <a:txBody>
                    <a:bodyPr/>
                    <a:lstStyle/>
                    <a:p>
                      <a:r>
                        <a:rPr lang="en-US" sz="2000" b="1" dirty="0"/>
                        <a:t>Inflation</a:t>
                      </a:r>
                    </a:p>
                  </a:txBody>
                  <a:tcPr/>
                </a:tc>
                <a:tc>
                  <a:txBody>
                    <a:bodyPr/>
                    <a:lstStyle/>
                    <a:p>
                      <a:r>
                        <a:rPr lang="en-US" sz="2000" b="0" dirty="0"/>
                        <a:t>Initial perturbation</a:t>
                      </a:r>
                      <a:r>
                        <a:rPr lang="en-US" sz="2000" dirty="0"/>
                        <a:t>: </a:t>
                      </a:r>
                      <a:r>
                        <a:rPr lang="en-US" sz="2000" baseline="0" dirty="0"/>
                        <a:t> </a:t>
                      </a:r>
                      <a:r>
                        <a:rPr lang="en-US" sz="2000" dirty="0" err="1"/>
                        <a:t>u,v</a:t>
                      </a:r>
                      <a:r>
                        <a:rPr lang="en-US" sz="2000" dirty="0"/>
                        <a:t> = 2</a:t>
                      </a:r>
                      <a:r>
                        <a:rPr lang="en-US" sz="2000" baseline="0" dirty="0"/>
                        <a:t> m s</a:t>
                      </a:r>
                      <a:r>
                        <a:rPr lang="en-US" sz="2000" baseline="30000" dirty="0"/>
                        <a:t>-1</a:t>
                      </a:r>
                      <a:r>
                        <a:rPr lang="en-US" sz="2000" baseline="0" dirty="0"/>
                        <a:t>   </a:t>
                      </a:r>
                      <a:r>
                        <a:rPr lang="en-US" sz="2000" baseline="0" dirty="0" err="1"/>
                        <a:t>pt</a:t>
                      </a:r>
                      <a:r>
                        <a:rPr lang="en-US" sz="2000" baseline="0" dirty="0"/>
                        <a:t> =  2 k</a:t>
                      </a:r>
                      <a:r>
                        <a:rPr lang="en-US" sz="2000" dirty="0"/>
                        <a:t>  q</a:t>
                      </a:r>
                      <a:r>
                        <a:rPr lang="en-US" sz="2000" baseline="-25000" dirty="0"/>
                        <a:t>v</a:t>
                      </a:r>
                      <a:r>
                        <a:rPr lang="en-US" sz="2000" dirty="0"/>
                        <a:t>= 1e-4 kg</a:t>
                      </a:r>
                      <a:r>
                        <a:rPr lang="en-US" sz="2000" baseline="0" dirty="0"/>
                        <a:t> kg</a:t>
                      </a:r>
                      <a:r>
                        <a:rPr lang="en-US" sz="2000" baseline="30000" dirty="0"/>
                        <a:t>-1</a:t>
                      </a:r>
                      <a:endParaRPr lang="en-US" sz="2000" baseline="0" dirty="0"/>
                    </a:p>
                    <a:p>
                      <a:r>
                        <a:rPr lang="en-US" sz="2000" b="0" baseline="0" dirty="0"/>
                        <a:t>Inflation to prior spread</a:t>
                      </a:r>
                      <a:r>
                        <a:rPr lang="en-US" sz="2000" b="1" baseline="0" dirty="0"/>
                        <a:t>:</a:t>
                      </a:r>
                      <a:r>
                        <a:rPr lang="en-US" sz="2000" baseline="0" dirty="0"/>
                        <a:t> 95% (Whitaker and Hamil 2012)</a:t>
                      </a:r>
                      <a:endParaRPr lang="en-US" sz="2000" dirty="0"/>
                    </a:p>
                  </a:txBody>
                  <a:tcPr/>
                </a:tc>
                <a:extLst>
                  <a:ext uri="{0D108BD9-81ED-4DB2-BD59-A6C34878D82A}">
                    <a16:rowId xmlns="" xmlns:a16="http://schemas.microsoft.com/office/drawing/2014/main" val="10002"/>
                  </a:ext>
                </a:extLst>
              </a:tr>
              <a:tr h="287379">
                <a:tc>
                  <a:txBody>
                    <a:bodyPr/>
                    <a:lstStyle/>
                    <a:p>
                      <a:r>
                        <a:rPr lang="en-US" sz="2000" b="1" dirty="0"/>
                        <a:t>Radar Forward</a:t>
                      </a:r>
                      <a:r>
                        <a:rPr lang="en-US" sz="2000" b="1" baseline="0" dirty="0"/>
                        <a:t> Operator </a:t>
                      </a:r>
                      <a:endParaRPr lang="en-US" sz="2000" b="1" dirty="0"/>
                    </a:p>
                  </a:txBody>
                  <a:tcPr/>
                </a:tc>
                <a:tc>
                  <a:txBody>
                    <a:bodyPr/>
                    <a:lstStyle/>
                    <a:p>
                      <a:r>
                        <a:rPr lang="en-US" sz="2000" dirty="0"/>
                        <a:t>T-Matrix scattering (Jung et</a:t>
                      </a:r>
                      <a:r>
                        <a:rPr lang="en-US" sz="2000" baseline="0" dirty="0"/>
                        <a:t> al. 2010; Putnam et al. 2015)</a:t>
                      </a:r>
                      <a:endParaRPr lang="en-US" sz="2000" dirty="0"/>
                    </a:p>
                  </a:txBody>
                  <a:tcPr/>
                </a:tc>
                <a:extLst>
                  <a:ext uri="{0D108BD9-81ED-4DB2-BD59-A6C34878D82A}">
                    <a16:rowId xmlns="" xmlns:a16="http://schemas.microsoft.com/office/drawing/2014/main" val="10003"/>
                  </a:ext>
                </a:extLst>
              </a:tr>
              <a:tr h="287379">
                <a:tc>
                  <a:txBody>
                    <a:bodyPr/>
                    <a:lstStyle/>
                    <a:p>
                      <a:r>
                        <a:rPr lang="en-US" sz="2000" b="1" dirty="0"/>
                        <a:t>Updated Fields</a:t>
                      </a:r>
                    </a:p>
                  </a:txBody>
                  <a:tcPr/>
                </a:tc>
                <a:tc>
                  <a:txBody>
                    <a:bodyPr/>
                    <a:lstStyle/>
                    <a:p>
                      <a:r>
                        <a:rPr lang="en-US" sz="2000" dirty="0"/>
                        <a:t>Update</a:t>
                      </a:r>
                      <a:r>
                        <a:rPr lang="en-US" sz="2000" baseline="0" dirty="0"/>
                        <a:t> dynamic fields, </a:t>
                      </a:r>
                      <a:r>
                        <a:rPr lang="en-US" sz="2000" i="1" baseline="0" dirty="0"/>
                        <a:t>q</a:t>
                      </a:r>
                      <a:r>
                        <a:rPr lang="en-US" sz="2000" i="1" baseline="-25000" dirty="0"/>
                        <a:t>v</a:t>
                      </a:r>
                      <a:r>
                        <a:rPr lang="en-US" sz="2000" baseline="0" dirty="0"/>
                        <a:t> and </a:t>
                      </a:r>
                      <a:r>
                        <a:rPr lang="en-US" sz="2000" baseline="0" dirty="0">
                          <a:solidFill>
                            <a:srgbClr val="000000"/>
                          </a:solidFill>
                        </a:rPr>
                        <a:t>microphysical variables</a:t>
                      </a:r>
                      <a:endParaRPr lang="en-US" sz="2000" dirty="0">
                        <a:solidFill>
                          <a:srgbClr val="000000"/>
                        </a:solidFill>
                      </a:endParaRPr>
                    </a:p>
                  </a:txBody>
                  <a:tcPr/>
                </a:tc>
                <a:extLst>
                  <a:ext uri="{0D108BD9-81ED-4DB2-BD59-A6C34878D82A}">
                    <a16:rowId xmlns="" xmlns:a16="http://schemas.microsoft.com/office/drawing/2014/main" val="10004"/>
                  </a:ext>
                </a:extLst>
              </a:tr>
            </a:tbl>
          </a:graphicData>
        </a:graphic>
      </p:graphicFrame>
      <p:grpSp>
        <p:nvGrpSpPr>
          <p:cNvPr id="12" name="Group 11"/>
          <p:cNvGrpSpPr/>
          <p:nvPr/>
        </p:nvGrpSpPr>
        <p:grpSpPr>
          <a:xfrm>
            <a:off x="1900689" y="4447965"/>
            <a:ext cx="7387927" cy="2415916"/>
            <a:chOff x="260575" y="4188737"/>
            <a:chExt cx="7387927" cy="2415916"/>
          </a:xfrm>
        </p:grpSpPr>
        <p:sp>
          <p:nvSpPr>
            <p:cNvPr id="99" name="Rectangle 98"/>
            <p:cNvSpPr/>
            <p:nvPr/>
          </p:nvSpPr>
          <p:spPr>
            <a:xfrm>
              <a:off x="4357117" y="4875346"/>
              <a:ext cx="2005287" cy="49917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6364608" y="4876360"/>
              <a:ext cx="1241451" cy="473705"/>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28373" y="6330282"/>
              <a:ext cx="2776325" cy="200834"/>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30629" y="5905177"/>
              <a:ext cx="2776325" cy="220991"/>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34607" y="6125904"/>
              <a:ext cx="2774133" cy="21414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559152" y="5819823"/>
              <a:ext cx="3629301" cy="784830"/>
            </a:xfrm>
            <a:prstGeom prst="rect">
              <a:avLst/>
            </a:prstGeom>
            <a:noFill/>
          </p:spPr>
          <p:txBody>
            <a:bodyPr wrap="square" rtlCol="0">
              <a:spAutoFit/>
            </a:bodyPr>
            <a:lstStyle/>
            <a:p>
              <a:pPr algn="ctr"/>
              <a:r>
                <a:rPr lang="en-US" sz="1500" dirty="0"/>
                <a:t>60 Minute Spin-up period</a:t>
              </a:r>
            </a:p>
            <a:p>
              <a:pPr algn="ctr"/>
              <a:r>
                <a:rPr lang="en-US" sz="1500" dirty="0"/>
                <a:t>5 min. DA cycles (SFC, Radar)</a:t>
              </a:r>
            </a:p>
            <a:p>
              <a:pPr algn="ctr"/>
              <a:r>
                <a:rPr lang="en-US" sz="1500" dirty="0"/>
                <a:t>Forecast to 2320 UTC</a:t>
              </a:r>
            </a:p>
          </p:txBody>
        </p:sp>
        <p:grpSp>
          <p:nvGrpSpPr>
            <p:cNvPr id="31" name="Group 30"/>
            <p:cNvGrpSpPr/>
            <p:nvPr/>
          </p:nvGrpSpPr>
          <p:grpSpPr>
            <a:xfrm>
              <a:off x="1087185" y="4872480"/>
              <a:ext cx="6561317" cy="1006900"/>
              <a:chOff x="521344" y="4639623"/>
              <a:chExt cx="6636077" cy="833544"/>
            </a:xfrm>
          </p:grpSpPr>
          <p:grpSp>
            <p:nvGrpSpPr>
              <p:cNvPr id="34" name="Group 33"/>
              <p:cNvGrpSpPr/>
              <p:nvPr/>
            </p:nvGrpSpPr>
            <p:grpSpPr>
              <a:xfrm>
                <a:off x="521344" y="4639623"/>
                <a:ext cx="6636077" cy="833544"/>
                <a:chOff x="518907" y="5555017"/>
                <a:chExt cx="7977410" cy="1044627"/>
              </a:xfrm>
            </p:grpSpPr>
            <p:sp>
              <p:nvSpPr>
                <p:cNvPr id="44" name="Rectangle 43"/>
                <p:cNvSpPr/>
                <p:nvPr/>
              </p:nvSpPr>
              <p:spPr>
                <a:xfrm>
                  <a:off x="838202" y="5555017"/>
                  <a:ext cx="3656368" cy="506428"/>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518907" y="5867400"/>
                  <a:ext cx="7977410" cy="732244"/>
                  <a:chOff x="61707" y="6096000"/>
                  <a:chExt cx="7977410" cy="732244"/>
                </a:xfrm>
              </p:grpSpPr>
              <p:cxnSp>
                <p:nvCxnSpPr>
                  <p:cNvPr id="53" name="Straight Arrow Connector 52"/>
                  <p:cNvCxnSpPr/>
                  <p:nvPr/>
                </p:nvCxnSpPr>
                <p:spPr>
                  <a:xfrm flipV="1">
                    <a:off x="76200" y="6293964"/>
                    <a:ext cx="7962917" cy="12300"/>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9906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2954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6002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9050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2098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5146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8194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1242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4290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338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386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434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6482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61707" y="6477000"/>
                    <a:ext cx="639591" cy="351238"/>
                  </a:xfrm>
                  <a:prstGeom prst="rect">
                    <a:avLst/>
                  </a:prstGeom>
                  <a:noFill/>
                </p:spPr>
                <p:txBody>
                  <a:bodyPr wrap="square" rtlCol="0">
                    <a:spAutoFit/>
                  </a:bodyPr>
                  <a:lstStyle/>
                  <a:p>
                    <a:pPr algn="ctr"/>
                    <a:r>
                      <a:rPr lang="en-US" sz="800" dirty="0"/>
                      <a:t>1900</a:t>
                    </a:r>
                  </a:p>
                  <a:p>
                    <a:pPr algn="ctr"/>
                    <a:r>
                      <a:rPr lang="en-US" sz="800" dirty="0"/>
                      <a:t>UTC</a:t>
                    </a:r>
                  </a:p>
                </p:txBody>
              </p:sp>
              <p:cxnSp>
                <p:nvCxnSpPr>
                  <p:cNvPr id="68" name="Straight Connector 67"/>
                  <p:cNvCxnSpPr/>
                  <p:nvPr/>
                </p:nvCxnSpPr>
                <p:spPr>
                  <a:xfrm>
                    <a:off x="49530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2578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5626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8674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1722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4770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0866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3914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6962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066799" y="6477000"/>
                    <a:ext cx="658238" cy="351238"/>
                  </a:xfrm>
                  <a:prstGeom prst="rect">
                    <a:avLst/>
                  </a:prstGeom>
                  <a:noFill/>
                </p:spPr>
                <p:txBody>
                  <a:bodyPr wrap="square" rtlCol="0">
                    <a:spAutoFit/>
                  </a:bodyPr>
                  <a:lstStyle/>
                  <a:p>
                    <a:pPr algn="ctr"/>
                    <a:r>
                      <a:rPr lang="en-US" sz="800" dirty="0"/>
                      <a:t>1915</a:t>
                    </a:r>
                  </a:p>
                  <a:p>
                    <a:pPr algn="ctr"/>
                    <a:r>
                      <a:rPr lang="en-US" sz="800" dirty="0"/>
                      <a:t>UTC</a:t>
                    </a:r>
                  </a:p>
                </p:txBody>
              </p:sp>
              <p:sp>
                <p:nvSpPr>
                  <p:cNvPr id="79" name="TextBox 78"/>
                  <p:cNvSpPr txBox="1"/>
                  <p:nvPr/>
                </p:nvSpPr>
                <p:spPr>
                  <a:xfrm>
                    <a:off x="1886355" y="6477000"/>
                    <a:ext cx="660954" cy="351238"/>
                  </a:xfrm>
                  <a:prstGeom prst="rect">
                    <a:avLst/>
                  </a:prstGeom>
                  <a:noFill/>
                </p:spPr>
                <p:txBody>
                  <a:bodyPr wrap="square" rtlCol="0">
                    <a:spAutoFit/>
                  </a:bodyPr>
                  <a:lstStyle/>
                  <a:p>
                    <a:pPr algn="ctr"/>
                    <a:r>
                      <a:rPr lang="en-US" sz="800" dirty="0"/>
                      <a:t>1930 UTC</a:t>
                    </a:r>
                  </a:p>
                </p:txBody>
              </p:sp>
              <p:sp>
                <p:nvSpPr>
                  <p:cNvPr id="80" name="TextBox 79"/>
                  <p:cNvSpPr txBox="1"/>
                  <p:nvPr/>
                </p:nvSpPr>
                <p:spPr>
                  <a:xfrm>
                    <a:off x="2793267" y="6477002"/>
                    <a:ext cx="662837" cy="351238"/>
                  </a:xfrm>
                  <a:prstGeom prst="rect">
                    <a:avLst/>
                  </a:prstGeom>
                  <a:noFill/>
                </p:spPr>
                <p:txBody>
                  <a:bodyPr wrap="square" rtlCol="0">
                    <a:spAutoFit/>
                  </a:bodyPr>
                  <a:lstStyle/>
                  <a:p>
                    <a:pPr algn="ctr"/>
                    <a:r>
                      <a:rPr lang="en-US" sz="800" dirty="0"/>
                      <a:t>1945 UTC</a:t>
                    </a:r>
                  </a:p>
                </p:txBody>
              </p:sp>
              <p:sp>
                <p:nvSpPr>
                  <p:cNvPr id="81" name="TextBox 80"/>
                  <p:cNvSpPr txBox="1"/>
                  <p:nvPr/>
                </p:nvSpPr>
                <p:spPr>
                  <a:xfrm>
                    <a:off x="3715639" y="6477005"/>
                    <a:ext cx="664723" cy="351239"/>
                  </a:xfrm>
                  <a:prstGeom prst="rect">
                    <a:avLst/>
                  </a:prstGeom>
                  <a:noFill/>
                </p:spPr>
                <p:txBody>
                  <a:bodyPr wrap="square" rtlCol="0">
                    <a:spAutoFit/>
                  </a:bodyPr>
                  <a:lstStyle/>
                  <a:p>
                    <a:pPr algn="ctr"/>
                    <a:r>
                      <a:rPr lang="en-US" sz="800" dirty="0"/>
                      <a:t>2000 UTC</a:t>
                    </a:r>
                  </a:p>
                </p:txBody>
              </p:sp>
              <p:sp>
                <p:nvSpPr>
                  <p:cNvPr id="82" name="TextBox 81"/>
                  <p:cNvSpPr txBox="1"/>
                  <p:nvPr/>
                </p:nvSpPr>
                <p:spPr>
                  <a:xfrm>
                    <a:off x="4641100" y="6477000"/>
                    <a:ext cx="664723" cy="351239"/>
                  </a:xfrm>
                  <a:prstGeom prst="rect">
                    <a:avLst/>
                  </a:prstGeom>
                  <a:noFill/>
                </p:spPr>
                <p:txBody>
                  <a:bodyPr wrap="square" rtlCol="0">
                    <a:spAutoFit/>
                  </a:bodyPr>
                  <a:lstStyle/>
                  <a:p>
                    <a:pPr algn="ctr"/>
                    <a:r>
                      <a:rPr lang="en-US" sz="800" dirty="0"/>
                      <a:t>2015 UTC</a:t>
                    </a:r>
                  </a:p>
                </p:txBody>
              </p:sp>
              <p:sp>
                <p:nvSpPr>
                  <p:cNvPr id="83" name="TextBox 82"/>
                  <p:cNvSpPr txBox="1"/>
                  <p:nvPr/>
                </p:nvSpPr>
                <p:spPr>
                  <a:xfrm>
                    <a:off x="5536675" y="6477000"/>
                    <a:ext cx="666344" cy="351239"/>
                  </a:xfrm>
                  <a:prstGeom prst="rect">
                    <a:avLst/>
                  </a:prstGeom>
                  <a:noFill/>
                </p:spPr>
                <p:txBody>
                  <a:bodyPr wrap="square" rtlCol="0">
                    <a:spAutoFit/>
                  </a:bodyPr>
                  <a:lstStyle/>
                  <a:p>
                    <a:pPr algn="ctr"/>
                    <a:r>
                      <a:rPr lang="en-US" sz="800" dirty="0"/>
                      <a:t>2030 UTC</a:t>
                    </a:r>
                  </a:p>
                </p:txBody>
              </p:sp>
              <p:sp>
                <p:nvSpPr>
                  <p:cNvPr id="84" name="TextBox 83"/>
                  <p:cNvSpPr txBox="1"/>
                  <p:nvPr/>
                </p:nvSpPr>
                <p:spPr>
                  <a:xfrm>
                    <a:off x="6496517" y="6477000"/>
                    <a:ext cx="576364" cy="351239"/>
                  </a:xfrm>
                  <a:prstGeom prst="rect">
                    <a:avLst/>
                  </a:prstGeom>
                  <a:noFill/>
                </p:spPr>
                <p:txBody>
                  <a:bodyPr wrap="square" rtlCol="0">
                    <a:spAutoFit/>
                  </a:bodyPr>
                  <a:lstStyle/>
                  <a:p>
                    <a:pPr algn="ctr"/>
                    <a:r>
                      <a:rPr lang="en-US" sz="800" dirty="0"/>
                      <a:t>2045 UTC</a:t>
                    </a:r>
                  </a:p>
                </p:txBody>
              </p:sp>
              <p:cxnSp>
                <p:nvCxnSpPr>
                  <p:cNvPr id="85" name="Straight Connector 84"/>
                  <p:cNvCxnSpPr/>
                  <p:nvPr/>
                </p:nvCxnSpPr>
                <p:spPr>
                  <a:xfrm>
                    <a:off x="6858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81000" y="6096000"/>
                    <a:ext cx="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7404370" y="6476997"/>
                    <a:ext cx="577985" cy="351239"/>
                  </a:xfrm>
                  <a:prstGeom prst="rect">
                    <a:avLst/>
                  </a:prstGeom>
                  <a:noFill/>
                </p:spPr>
                <p:txBody>
                  <a:bodyPr wrap="square" rtlCol="0">
                    <a:spAutoFit/>
                  </a:bodyPr>
                  <a:lstStyle/>
                  <a:p>
                    <a:pPr algn="ctr"/>
                    <a:r>
                      <a:rPr lang="en-US" sz="800" dirty="0"/>
                      <a:t>2100 UTC</a:t>
                    </a:r>
                  </a:p>
                </p:txBody>
              </p:sp>
            </p:grpSp>
          </p:grpSp>
          <p:cxnSp>
            <p:nvCxnSpPr>
              <p:cNvPr id="36" name="Straight Connector 35"/>
              <p:cNvCxnSpPr/>
              <p:nvPr/>
            </p:nvCxnSpPr>
            <p:spPr>
              <a:xfrm flipV="1">
                <a:off x="3828534" y="4643702"/>
                <a:ext cx="0" cy="3952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4333355" y="4639623"/>
                <a:ext cx="0" cy="3952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110487" y="4876800"/>
                <a:ext cx="0" cy="30401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260575" y="4188737"/>
              <a:ext cx="2108269" cy="369332"/>
            </a:xfrm>
            <a:prstGeom prst="rect">
              <a:avLst/>
            </a:prstGeom>
            <a:noFill/>
          </p:spPr>
          <p:txBody>
            <a:bodyPr wrap="none" rtlCol="0">
              <a:spAutoFit/>
            </a:bodyPr>
            <a:lstStyle/>
            <a:p>
              <a:r>
                <a:rPr lang="en-US" b="1" dirty="0"/>
                <a:t>Initial Perturbations</a:t>
              </a:r>
            </a:p>
          </p:txBody>
        </p:sp>
        <p:cxnSp>
          <p:nvCxnSpPr>
            <p:cNvPr id="113" name="Straight Arrow Connector 112"/>
            <p:cNvCxnSpPr/>
            <p:nvPr/>
          </p:nvCxnSpPr>
          <p:spPr>
            <a:xfrm>
              <a:off x="1346624" y="4596302"/>
              <a:ext cx="8439" cy="7704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flipH="1">
              <a:off x="4357864" y="4870553"/>
              <a:ext cx="471" cy="49619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H="1">
              <a:off x="4612563" y="4875247"/>
              <a:ext cx="471" cy="49619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flipH="1">
              <a:off x="4859030" y="4867627"/>
              <a:ext cx="471" cy="49619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a:off x="5104956" y="4873461"/>
              <a:ext cx="471" cy="49619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5356652" y="4878968"/>
              <a:ext cx="6687" cy="4860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a:off x="5611605" y="4872312"/>
              <a:ext cx="471" cy="49619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H="1">
              <a:off x="5866304" y="4877006"/>
              <a:ext cx="471" cy="49619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H="1">
              <a:off x="6112771" y="4869386"/>
              <a:ext cx="471" cy="49619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a:off x="6358697" y="4875220"/>
              <a:ext cx="471" cy="49619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9343400" y="5112132"/>
            <a:ext cx="1290418" cy="646331"/>
          </a:xfrm>
          <a:prstGeom prst="rect">
            <a:avLst/>
          </a:prstGeom>
          <a:noFill/>
        </p:spPr>
        <p:txBody>
          <a:bodyPr wrap="none" rtlCol="0">
            <a:spAutoFit/>
          </a:bodyPr>
          <a:lstStyle/>
          <a:p>
            <a:pPr algn="ctr"/>
            <a:r>
              <a:rPr lang="en-US" b="1" dirty="0"/>
              <a:t>Forecast to </a:t>
            </a:r>
            <a:br>
              <a:rPr lang="en-US" b="1" dirty="0"/>
            </a:br>
            <a:r>
              <a:rPr lang="en-US" b="1" dirty="0"/>
              <a:t>2140 UTC</a:t>
            </a:r>
          </a:p>
        </p:txBody>
      </p:sp>
      <p:sp>
        <p:nvSpPr>
          <p:cNvPr id="6" name="TextBox 5"/>
          <p:cNvSpPr txBox="1"/>
          <p:nvPr/>
        </p:nvSpPr>
        <p:spPr>
          <a:xfrm>
            <a:off x="2914279" y="4022018"/>
            <a:ext cx="6329697" cy="461665"/>
          </a:xfrm>
          <a:prstGeom prst="rect">
            <a:avLst/>
          </a:prstGeom>
          <a:noFill/>
        </p:spPr>
        <p:txBody>
          <a:bodyPr wrap="square" rtlCol="0">
            <a:spAutoFit/>
          </a:bodyPr>
          <a:lstStyle/>
          <a:p>
            <a:pPr algn="ctr"/>
            <a:r>
              <a:rPr lang="en-US" sz="2400" b="1" u="sng" dirty="0" smtClean="0">
                <a:solidFill>
                  <a:srgbClr val="000000"/>
                </a:solidFill>
              </a:rPr>
              <a:t>Background Ensemble</a:t>
            </a:r>
            <a:endParaRPr lang="en-US" sz="2400" b="1" u="sng" dirty="0">
              <a:solidFill>
                <a:srgbClr val="000000"/>
              </a:solidFill>
            </a:endParaRPr>
          </a:p>
        </p:txBody>
      </p:sp>
    </p:spTree>
    <p:extLst>
      <p:ext uri="{BB962C8B-B14F-4D97-AF65-F5344CB8AC3E}">
        <p14:creationId xmlns:p14="http://schemas.microsoft.com/office/powerpoint/2010/main" val="275869632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8888"/>
            <a:ext cx="12192000" cy="1325563"/>
          </a:xfrm>
        </p:spPr>
        <p:txBody>
          <a:bodyPr>
            <a:normAutofit/>
          </a:bodyPr>
          <a:lstStyle/>
          <a:p>
            <a:pPr algn="ctr"/>
            <a:r>
              <a:rPr lang="en-US" sz="6000" b="1" dirty="0"/>
              <a:t>Analyzed </a:t>
            </a:r>
            <a:r>
              <a:rPr lang="en-US" sz="6000" b="1" dirty="0" smtClean="0"/>
              <a:t>BMP </a:t>
            </a:r>
            <a:r>
              <a:rPr lang="en-US" sz="6000" b="1" dirty="0"/>
              <a:t>Schemes</a:t>
            </a:r>
          </a:p>
        </p:txBody>
      </p:sp>
      <p:sp>
        <p:nvSpPr>
          <p:cNvPr id="3" name="Content Placeholder 2"/>
          <p:cNvSpPr>
            <a:spLocks noGrp="1"/>
          </p:cNvSpPr>
          <p:nvPr>
            <p:ph idx="1"/>
          </p:nvPr>
        </p:nvSpPr>
        <p:spPr>
          <a:xfrm>
            <a:off x="102636" y="1888800"/>
            <a:ext cx="6351873" cy="4351338"/>
          </a:xfrm>
        </p:spPr>
        <p:txBody>
          <a:bodyPr>
            <a:noAutofit/>
          </a:bodyPr>
          <a:lstStyle/>
          <a:p>
            <a:r>
              <a:rPr lang="en-US" sz="3000" dirty="0"/>
              <a:t>Milbrandt and Yau (2005; </a:t>
            </a:r>
            <a:r>
              <a:rPr lang="en-US" sz="3000" b="1" dirty="0"/>
              <a:t>MY</a:t>
            </a:r>
            <a:r>
              <a:rPr lang="en-US" sz="3000" dirty="0"/>
              <a:t>) scheme (2-Moment; 12 variables)</a:t>
            </a:r>
          </a:p>
          <a:p>
            <a:pPr lvl="1"/>
            <a:r>
              <a:rPr lang="en-US" sz="2600" dirty="0"/>
              <a:t>Many small hail stones </a:t>
            </a:r>
          </a:p>
          <a:p>
            <a:pPr lvl="2"/>
            <a:r>
              <a:rPr lang="en-US" sz="2200" dirty="0"/>
              <a:t>Hail produced from frozen rain </a:t>
            </a:r>
          </a:p>
          <a:p>
            <a:pPr lvl="1"/>
            <a:endParaRPr lang="en-US" sz="2600" dirty="0"/>
          </a:p>
          <a:p>
            <a:r>
              <a:rPr lang="en-US" sz="3000" dirty="0"/>
              <a:t>Mansell et al. (2010; </a:t>
            </a:r>
            <a:r>
              <a:rPr lang="en-US" sz="3000" b="1" dirty="0"/>
              <a:t>NSSL</a:t>
            </a:r>
            <a:r>
              <a:rPr lang="en-US" sz="3000" dirty="0"/>
              <a:t>) scheme  (2-Moment; 15 variables)</a:t>
            </a:r>
          </a:p>
          <a:p>
            <a:pPr lvl="1"/>
            <a:r>
              <a:rPr lang="en-US" sz="2600" dirty="0"/>
              <a:t>Variable density rimed ice </a:t>
            </a:r>
            <a:endParaRPr lang="en-US" sz="2600" dirty="0" smtClean="0"/>
          </a:p>
          <a:p>
            <a:pPr lvl="1"/>
            <a:r>
              <a:rPr lang="en-US" sz="2600" dirty="0" smtClean="0"/>
              <a:t>Fewer</a:t>
            </a:r>
            <a:r>
              <a:rPr lang="en-US" sz="2600" dirty="0"/>
              <a:t>, larger hail particles </a:t>
            </a:r>
          </a:p>
          <a:p>
            <a:pPr lvl="2"/>
            <a:r>
              <a:rPr lang="en-US" sz="2200" dirty="0"/>
              <a:t>Hail produced from dense graupel</a:t>
            </a:r>
          </a:p>
        </p:txBody>
      </p:sp>
      <p:graphicFrame>
        <p:nvGraphicFramePr>
          <p:cNvPr id="5" name="Table 4"/>
          <p:cNvGraphicFramePr>
            <a:graphicFrameLocks noGrp="1"/>
          </p:cNvGraphicFramePr>
          <p:nvPr>
            <p:extLst>
              <p:ext uri="{D42A27DB-BD31-4B8C-83A1-F6EECF244321}">
                <p14:modId xmlns:p14="http://schemas.microsoft.com/office/powerpoint/2010/main" val="283967254"/>
              </p:ext>
            </p:extLst>
          </p:nvPr>
        </p:nvGraphicFramePr>
        <p:xfrm>
          <a:off x="6713621" y="2352703"/>
          <a:ext cx="5226452" cy="3474720"/>
        </p:xfrm>
        <a:graphic>
          <a:graphicData uri="http://schemas.openxmlformats.org/drawingml/2006/table">
            <a:tbl>
              <a:tblPr firstRow="1" bandRow="1">
                <a:tableStyleId>{5C22544A-7EE6-4342-B048-85BDC9FD1C3A}</a:tableStyleId>
              </a:tblPr>
              <a:tblGrid>
                <a:gridCol w="2072510">
                  <a:extLst>
                    <a:ext uri="{9D8B030D-6E8A-4147-A177-3AD203B41FA5}">
                      <a16:colId xmlns="" xmlns:a16="http://schemas.microsoft.com/office/drawing/2014/main" val="20000"/>
                    </a:ext>
                  </a:extLst>
                </a:gridCol>
                <a:gridCol w="3153942">
                  <a:extLst>
                    <a:ext uri="{9D8B030D-6E8A-4147-A177-3AD203B41FA5}">
                      <a16:colId xmlns="" xmlns:a16="http://schemas.microsoft.com/office/drawing/2014/main" val="20001"/>
                    </a:ext>
                  </a:extLst>
                </a:gridCol>
              </a:tblGrid>
              <a:tr h="473824">
                <a:tc>
                  <a:txBody>
                    <a:bodyPr/>
                    <a:lstStyle/>
                    <a:p>
                      <a:pPr algn="ctr"/>
                      <a:r>
                        <a:rPr lang="en-US" sz="3000" dirty="0"/>
                        <a:t>Z Updates</a:t>
                      </a:r>
                      <a:r>
                        <a:rPr lang="en-US" sz="3000" baseline="0" dirty="0"/>
                        <a:t> </a:t>
                      </a:r>
                    </a:p>
                    <a:p>
                      <a:pPr algn="ctr"/>
                      <a:r>
                        <a:rPr lang="en-US" sz="3000" baseline="0" dirty="0"/>
                        <a:t>Only </a:t>
                      </a:r>
                      <a:r>
                        <a:rPr lang="en-US" sz="3000" baseline="0" dirty="0" err="1"/>
                        <a:t>q</a:t>
                      </a:r>
                      <a:r>
                        <a:rPr lang="en-US" sz="3000" baseline="-25000" dirty="0" err="1"/>
                        <a:t>x</a:t>
                      </a:r>
                      <a:endParaRPr lang="en-US" sz="3000" b="0" i="1" baseline="-25000" dirty="0"/>
                    </a:p>
                  </a:txBody>
                  <a:tcPr/>
                </a:tc>
                <a:tc>
                  <a:txBody>
                    <a:bodyPr/>
                    <a:lstStyle/>
                    <a:p>
                      <a:pPr algn="ctr"/>
                      <a:r>
                        <a:rPr lang="en-US" sz="3000" dirty="0"/>
                        <a:t>Z Updates </a:t>
                      </a:r>
                    </a:p>
                    <a:p>
                      <a:pPr algn="ctr"/>
                      <a:r>
                        <a:rPr lang="en-US" sz="3000" dirty="0"/>
                        <a:t>All </a:t>
                      </a:r>
                      <a:r>
                        <a:rPr lang="en-US" sz="3000" dirty="0" smtClean="0"/>
                        <a:t>Microphysical </a:t>
                      </a:r>
                      <a:r>
                        <a:rPr lang="en-US" sz="3000" dirty="0"/>
                        <a:t>Variables</a:t>
                      </a:r>
                      <a:endParaRPr lang="en-US" sz="3000" b="0" dirty="0"/>
                    </a:p>
                  </a:txBody>
                  <a:tcPr/>
                </a:tc>
                <a:extLst>
                  <a:ext uri="{0D108BD9-81ED-4DB2-BD59-A6C34878D82A}">
                    <a16:rowId xmlns="" xmlns:a16="http://schemas.microsoft.com/office/drawing/2014/main" val="10000"/>
                  </a:ext>
                </a:extLst>
              </a:tr>
              <a:tr h="370840">
                <a:tc>
                  <a:txBody>
                    <a:bodyPr/>
                    <a:lstStyle/>
                    <a:p>
                      <a:pPr algn="ctr"/>
                      <a:r>
                        <a:rPr lang="en-US" sz="3000" dirty="0"/>
                        <a:t>MY-Q</a:t>
                      </a:r>
                      <a:endParaRPr lang="en-US" sz="3000" b="1" dirty="0"/>
                    </a:p>
                  </a:txBody>
                  <a:tcPr/>
                </a:tc>
                <a:tc>
                  <a:txBody>
                    <a:bodyPr/>
                    <a:lstStyle/>
                    <a:p>
                      <a:pPr algn="ctr"/>
                      <a:r>
                        <a:rPr lang="en-US" sz="3000" dirty="0"/>
                        <a:t>MY-ALL </a:t>
                      </a:r>
                    </a:p>
                    <a:p>
                      <a:pPr algn="ctr"/>
                      <a:r>
                        <a:rPr lang="en-US" sz="3000" dirty="0"/>
                        <a:t>(</a:t>
                      </a:r>
                      <a:r>
                        <a:rPr lang="en-US" sz="3000" i="1" u="none" dirty="0" err="1"/>
                        <a:t>q</a:t>
                      </a:r>
                      <a:r>
                        <a:rPr lang="en-US" sz="3000" i="1" u="none" baseline="-25000" dirty="0" err="1"/>
                        <a:t>x</a:t>
                      </a:r>
                      <a:r>
                        <a:rPr lang="en-US" sz="3000" baseline="0" dirty="0"/>
                        <a:t>,</a:t>
                      </a:r>
                      <a:r>
                        <a:rPr lang="en-US" sz="3000" baseline="-25000" dirty="0"/>
                        <a:t> </a:t>
                      </a:r>
                      <a:r>
                        <a:rPr lang="en-US" sz="3000" i="1" baseline="0" dirty="0" err="1"/>
                        <a:t>N</a:t>
                      </a:r>
                      <a:r>
                        <a:rPr lang="en-US" sz="3000" i="1" baseline="-25000" dirty="0" err="1"/>
                        <a:t>tx</a:t>
                      </a:r>
                      <a:r>
                        <a:rPr lang="en-US" sz="3000" baseline="0" dirty="0"/>
                        <a:t>)</a:t>
                      </a:r>
                      <a:endParaRPr lang="en-US" sz="3000" baseline="-25000" dirty="0"/>
                    </a:p>
                  </a:txBody>
                  <a:tcPr/>
                </a:tc>
                <a:extLst>
                  <a:ext uri="{0D108BD9-81ED-4DB2-BD59-A6C34878D82A}">
                    <a16:rowId xmlns="" xmlns:a16="http://schemas.microsoft.com/office/drawing/2014/main" val="10001"/>
                  </a:ext>
                </a:extLst>
              </a:tr>
              <a:tr h="370840">
                <a:tc>
                  <a:txBody>
                    <a:bodyPr/>
                    <a:lstStyle/>
                    <a:p>
                      <a:pPr algn="ctr"/>
                      <a:r>
                        <a:rPr lang="en-US" sz="3000" dirty="0"/>
                        <a:t>NSSL-Q</a:t>
                      </a:r>
                      <a:endParaRPr lang="en-US" sz="3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t>NSSL-ALL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t> (</a:t>
                      </a:r>
                      <a:r>
                        <a:rPr lang="en-US" sz="3000" i="1" dirty="0" err="1"/>
                        <a:t>q</a:t>
                      </a:r>
                      <a:r>
                        <a:rPr lang="en-US" sz="3000" i="1" baseline="-25000" dirty="0" err="1"/>
                        <a:t>x</a:t>
                      </a:r>
                      <a:r>
                        <a:rPr lang="en-US" sz="3000" dirty="0"/>
                        <a:t>, </a:t>
                      </a:r>
                      <a:r>
                        <a:rPr lang="en-US" sz="3000" i="1" dirty="0" err="1"/>
                        <a:t>N</a:t>
                      </a:r>
                      <a:r>
                        <a:rPr lang="en-US" sz="3000" i="1" baseline="-25000" dirty="0" err="1"/>
                        <a:t>tx</a:t>
                      </a:r>
                      <a:r>
                        <a:rPr lang="en-US" sz="3000" u="none" dirty="0"/>
                        <a:t>,</a:t>
                      </a:r>
                      <a:r>
                        <a:rPr lang="en-US" sz="3000" dirty="0"/>
                        <a:t> </a:t>
                      </a:r>
                      <a:r>
                        <a:rPr lang="en-US" sz="3000" i="1" dirty="0" err="1"/>
                        <a:t>v</a:t>
                      </a:r>
                      <a:r>
                        <a:rPr lang="en-US" sz="3000" i="1" baseline="-25000" dirty="0" err="1"/>
                        <a:t>g,h</a:t>
                      </a:r>
                      <a:r>
                        <a:rPr lang="en-US" sz="3000" dirty="0"/>
                        <a:t>)</a:t>
                      </a:r>
                    </a:p>
                  </a:txBody>
                  <a:tcPr/>
                </a:tc>
                <a:extLst>
                  <a:ext uri="{0D108BD9-81ED-4DB2-BD59-A6C34878D82A}">
                    <a16:rowId xmlns="" xmlns:a16="http://schemas.microsoft.com/office/drawing/2014/main" val="10002"/>
                  </a:ext>
                </a:extLst>
              </a:tr>
            </a:tbl>
          </a:graphicData>
        </a:graphic>
      </p:graphicFrame>
      <p:sp>
        <p:nvSpPr>
          <p:cNvPr id="6" name="TextBox 5"/>
          <p:cNvSpPr txBox="1"/>
          <p:nvPr/>
        </p:nvSpPr>
        <p:spPr>
          <a:xfrm>
            <a:off x="6713621" y="1580517"/>
            <a:ext cx="5231202" cy="707886"/>
          </a:xfrm>
          <a:prstGeom prst="rect">
            <a:avLst/>
          </a:prstGeom>
          <a:noFill/>
        </p:spPr>
        <p:txBody>
          <a:bodyPr wrap="square" rtlCol="0">
            <a:spAutoFit/>
          </a:bodyPr>
          <a:lstStyle/>
          <a:p>
            <a:pPr algn="ctr"/>
            <a:r>
              <a:rPr lang="en-US" sz="4000" b="1" dirty="0"/>
              <a:t>4 Experiments</a:t>
            </a:r>
          </a:p>
        </p:txBody>
      </p:sp>
    </p:spTree>
    <p:extLst>
      <p:ext uri="{BB962C8B-B14F-4D97-AF65-F5344CB8AC3E}">
        <p14:creationId xmlns:p14="http://schemas.microsoft.com/office/powerpoint/2010/main" val="167104340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12903</TotalTime>
  <Words>1168</Words>
  <Application>Microsoft Macintosh PowerPoint</Application>
  <PresentationFormat>Custom</PresentationFormat>
  <Paragraphs>190</Paragraphs>
  <Slides>21</Slides>
  <Notes>10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Using an EnKF to Update Bulk Microphysical Variables and Improve Hail Forecasts</vt:lpstr>
      <vt:lpstr>To begin, a quote: </vt:lpstr>
      <vt:lpstr>PowerPoint Presentation</vt:lpstr>
      <vt:lpstr>Explicit Hail Prediction</vt:lpstr>
      <vt:lpstr>DA with Multi-Moment BMP Schemes</vt:lpstr>
      <vt:lpstr>PowerPoint Presentation</vt:lpstr>
      <vt:lpstr>PowerPoint Presentation</vt:lpstr>
      <vt:lpstr>DA Configuration</vt:lpstr>
      <vt:lpstr>Analyzed BMP Schemes</vt:lpstr>
      <vt:lpstr>Data Assimilation</vt:lpstr>
      <vt:lpstr>Final Analysis  2040 UTC</vt:lpstr>
      <vt:lpstr>PowerPoint Presentation</vt:lpstr>
      <vt:lpstr>Cold Pool Intensity</vt:lpstr>
      <vt:lpstr>Updating Hail Fields</vt:lpstr>
      <vt:lpstr>Updating Rain Fields</vt:lpstr>
      <vt:lpstr>Updating Updraft Intensity</vt:lpstr>
      <vt:lpstr>  Forecast Reflectivity 2140 UTC</vt:lpstr>
      <vt:lpstr>Maximum Hail Size Forecast  2040 – 2140 UTC</vt:lpstr>
      <vt:lpstr>Predicting Hail Size</vt:lpstr>
      <vt:lpstr>Conclusions</vt:lpstr>
      <vt:lpstr>Acknowledgments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EnKF Workshop</dc:title>
  <dc:creator>Jonathan Labriola</dc:creator>
  <cp:lastModifiedBy>Laura Holtzman</cp:lastModifiedBy>
  <cp:revision>199</cp:revision>
  <cp:lastPrinted>2018-05-04T18:27:06Z</cp:lastPrinted>
  <dcterms:created xsi:type="dcterms:W3CDTF">2018-03-28T14:11:16Z</dcterms:created>
  <dcterms:modified xsi:type="dcterms:W3CDTF">2018-05-08T14:39:36Z</dcterms:modified>
</cp:coreProperties>
</file>