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76" r:id="rId3"/>
    <p:sldId id="260" r:id="rId4"/>
    <p:sldId id="262" r:id="rId5"/>
    <p:sldId id="267" r:id="rId6"/>
    <p:sldId id="271" r:id="rId7"/>
    <p:sldId id="287" r:id="rId8"/>
    <p:sldId id="288" r:id="rId9"/>
    <p:sldId id="278" r:id="rId10"/>
    <p:sldId id="279" r:id="rId11"/>
    <p:sldId id="282" r:id="rId12"/>
    <p:sldId id="283" r:id="rId13"/>
    <p:sldId id="289" r:id="rId14"/>
    <p:sldId id="292" r:id="rId15"/>
    <p:sldId id="290" r:id="rId16"/>
    <p:sldId id="293" r:id="rId17"/>
    <p:sldId id="291" r:id="rId18"/>
    <p:sldId id="25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D60093"/>
    <a:srgbClr val="CC66FF"/>
    <a:srgbClr val="CCEC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24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07557-4A0C-4688-B4BC-0990DA5BDA45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E0143-2796-4F09-A81D-B0A94F085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07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9B54-BF55-4A35-B7EB-D04956A4519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7EA-6111-44C7-8741-DC52A30F0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25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9B54-BF55-4A35-B7EB-D04956A4519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7EA-6111-44C7-8741-DC52A30F0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9B54-BF55-4A35-B7EB-D04956A4519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7EA-6111-44C7-8741-DC52A30F0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9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9B54-BF55-4A35-B7EB-D04956A4519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7EA-6111-44C7-8741-DC52A30F0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31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9B54-BF55-4A35-B7EB-D04956A4519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7EA-6111-44C7-8741-DC52A30F0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92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9B54-BF55-4A35-B7EB-D04956A4519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7EA-6111-44C7-8741-DC52A30F0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36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9B54-BF55-4A35-B7EB-D04956A4519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7EA-6111-44C7-8741-DC52A30F0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6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9B54-BF55-4A35-B7EB-D04956A4519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7EA-6111-44C7-8741-DC52A30F0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72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9B54-BF55-4A35-B7EB-D04956A4519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7EA-6111-44C7-8741-DC52A30F0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5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9B54-BF55-4A35-B7EB-D04956A4519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7EA-6111-44C7-8741-DC52A30F0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42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9B54-BF55-4A35-B7EB-D04956A4519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7EA-6111-44C7-8741-DC52A30F0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59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89B54-BF55-4A35-B7EB-D04956A45199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7C7EA-6111-44C7-8741-DC52A30F0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5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60648"/>
            <a:ext cx="9144000" cy="24482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b="1" dirty="0" smtClean="0">
                <a:solidFill>
                  <a:schemeClr val="tx1"/>
                </a:solidFill>
              </a:rPr>
              <a:t>Impact </a:t>
            </a:r>
            <a:r>
              <a:rPr lang="en-CA" sz="3200" b="1" dirty="0">
                <a:solidFill>
                  <a:schemeClr val="tx1"/>
                </a:solidFill>
              </a:rPr>
              <a:t>of 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A</a:t>
            </a:r>
            <a:r>
              <a:rPr lang="en-CA" sz="3200" b="1" dirty="0" err="1" smtClean="0">
                <a:solidFill>
                  <a:schemeClr val="tx1"/>
                </a:solidFill>
              </a:rPr>
              <a:t>ssimilating</a:t>
            </a:r>
            <a:r>
              <a:rPr lang="en-CA" sz="3200" b="1" dirty="0" smtClean="0">
                <a:solidFill>
                  <a:schemeClr val="tx1"/>
                </a:solidFill>
              </a:rPr>
              <a:t> </a:t>
            </a:r>
            <a:r>
              <a:rPr lang="en-US" altLang="zh-TW" sz="3200" b="1" dirty="0">
                <a:solidFill>
                  <a:schemeClr val="tx1"/>
                </a:solidFill>
              </a:rPr>
              <a:t>T</a:t>
            </a:r>
            <a:r>
              <a:rPr lang="en-CA" sz="3200" b="1" dirty="0" err="1" smtClean="0">
                <a:solidFill>
                  <a:schemeClr val="tx1"/>
                </a:solidFill>
              </a:rPr>
              <a:t>emperature</a:t>
            </a:r>
            <a:r>
              <a:rPr lang="en-CA" sz="3200" b="1" dirty="0" smtClean="0">
                <a:solidFill>
                  <a:schemeClr val="tx1"/>
                </a:solidFill>
              </a:rPr>
              <a:t> </a:t>
            </a:r>
            <a:r>
              <a:rPr lang="en-CA" sz="3200" b="1" dirty="0">
                <a:solidFill>
                  <a:schemeClr val="tx1"/>
                </a:solidFill>
              </a:rPr>
              <a:t>and 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H</a:t>
            </a:r>
            <a:r>
              <a:rPr lang="en-CA" sz="3200" b="1" dirty="0" err="1" smtClean="0">
                <a:solidFill>
                  <a:schemeClr val="tx1"/>
                </a:solidFill>
              </a:rPr>
              <a:t>umidity</a:t>
            </a:r>
            <a:r>
              <a:rPr lang="en-CA" sz="3200" b="1" dirty="0" smtClean="0">
                <a:solidFill>
                  <a:schemeClr val="tx1"/>
                </a:solidFill>
              </a:rPr>
              <a:t> </a:t>
            </a:r>
            <a:r>
              <a:rPr lang="en-US" altLang="zh-TW" sz="3200" b="1" dirty="0">
                <a:solidFill>
                  <a:schemeClr val="tx1"/>
                </a:solidFill>
              </a:rPr>
              <a:t>I</a:t>
            </a:r>
            <a:r>
              <a:rPr lang="en-CA" sz="3200" b="1" dirty="0" err="1" smtClean="0">
                <a:solidFill>
                  <a:schemeClr val="tx1"/>
                </a:solidFill>
              </a:rPr>
              <a:t>nformation</a:t>
            </a:r>
            <a:r>
              <a:rPr lang="en-CA" sz="3200" b="1" dirty="0" smtClean="0">
                <a:solidFill>
                  <a:schemeClr val="tx1"/>
                </a:solidFill>
              </a:rPr>
              <a:t> </a:t>
            </a:r>
            <a:r>
              <a:rPr lang="en-CA" sz="3200" b="1" dirty="0">
                <a:solidFill>
                  <a:schemeClr val="tx1"/>
                </a:solidFill>
              </a:rPr>
              <a:t>with 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R</a:t>
            </a:r>
            <a:r>
              <a:rPr lang="en-CA" sz="3200" b="1" dirty="0" err="1" smtClean="0">
                <a:solidFill>
                  <a:schemeClr val="tx1"/>
                </a:solidFill>
              </a:rPr>
              <a:t>adar</a:t>
            </a:r>
            <a:r>
              <a:rPr lang="en-CA" sz="3200" b="1" dirty="0" smtClean="0">
                <a:solidFill>
                  <a:schemeClr val="tx1"/>
                </a:solidFill>
              </a:rPr>
              <a:t> </a:t>
            </a:r>
            <a:r>
              <a:rPr lang="en-US" altLang="zh-TW" sz="3200" b="1" dirty="0">
                <a:solidFill>
                  <a:schemeClr val="tx1"/>
                </a:solidFill>
              </a:rPr>
              <a:t>D</a:t>
            </a:r>
            <a:r>
              <a:rPr lang="en-CA" sz="3200" b="1" dirty="0" err="1" smtClean="0">
                <a:solidFill>
                  <a:schemeClr val="tx1"/>
                </a:solidFill>
              </a:rPr>
              <a:t>ata</a:t>
            </a:r>
            <a:r>
              <a:rPr lang="en-CA" sz="3200" b="1" dirty="0" smtClean="0">
                <a:solidFill>
                  <a:schemeClr val="tx1"/>
                </a:solidFill>
              </a:rPr>
              <a:t> </a:t>
            </a:r>
            <a:r>
              <a:rPr lang="en-CA" sz="3200" b="1" dirty="0">
                <a:solidFill>
                  <a:schemeClr val="tx1"/>
                </a:solidFill>
              </a:rPr>
              <a:t>at 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C</a:t>
            </a:r>
            <a:r>
              <a:rPr lang="en-CA" sz="3200" b="1" dirty="0" err="1" smtClean="0">
                <a:solidFill>
                  <a:schemeClr val="tx1"/>
                </a:solidFill>
              </a:rPr>
              <a:t>onvective</a:t>
            </a:r>
            <a:r>
              <a:rPr lang="en-CA" sz="3200" b="1" dirty="0" smtClean="0">
                <a:solidFill>
                  <a:schemeClr val="tx1"/>
                </a:solidFill>
              </a:rPr>
              <a:t> </a:t>
            </a:r>
            <a:r>
              <a:rPr lang="en-US" altLang="zh-TW" sz="3200" b="1" dirty="0">
                <a:solidFill>
                  <a:schemeClr val="tx1"/>
                </a:solidFill>
              </a:rPr>
              <a:t>S</a:t>
            </a:r>
            <a:r>
              <a:rPr lang="en-CA" sz="3200" b="1" dirty="0" err="1" smtClean="0">
                <a:solidFill>
                  <a:schemeClr val="tx1"/>
                </a:solidFill>
              </a:rPr>
              <a:t>cale</a:t>
            </a:r>
            <a:r>
              <a:rPr lang="en-CA" sz="3200" b="1" dirty="0">
                <a:solidFill>
                  <a:schemeClr val="tx1"/>
                </a:solidFill>
              </a:rPr>
              <a:t>: </a:t>
            </a:r>
            <a:endParaRPr lang="en-CA" sz="3200" b="1" dirty="0" smtClean="0">
              <a:solidFill>
                <a:schemeClr val="tx1"/>
              </a:solidFill>
            </a:endParaRPr>
          </a:p>
          <a:p>
            <a:pPr algn="ctr"/>
            <a:r>
              <a:rPr lang="en-CA" sz="3200" b="1" dirty="0" smtClean="0">
                <a:solidFill>
                  <a:schemeClr val="tx1"/>
                </a:solidFill>
              </a:rPr>
              <a:t>An 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O</a:t>
            </a:r>
            <a:r>
              <a:rPr lang="en-CA" sz="3200" b="1" dirty="0" err="1" smtClean="0">
                <a:solidFill>
                  <a:schemeClr val="tx1"/>
                </a:solidFill>
              </a:rPr>
              <a:t>bserving</a:t>
            </a:r>
            <a:r>
              <a:rPr lang="en-CA" sz="3200" b="1" dirty="0" smtClean="0">
                <a:solidFill>
                  <a:schemeClr val="tx1"/>
                </a:solidFill>
              </a:rPr>
              <a:t> </a:t>
            </a:r>
            <a:r>
              <a:rPr lang="en-CA" sz="3200" b="1" dirty="0">
                <a:solidFill>
                  <a:schemeClr val="tx1"/>
                </a:solidFill>
              </a:rPr>
              <a:t>System Simulation Experiments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043608" y="3314595"/>
            <a:ext cx="6951736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Kao-Shen Chung, Ching-Yin </a:t>
            </a:r>
            <a:r>
              <a:rPr lang="en-US" altLang="zh-TW" sz="2400" b="1" dirty="0" err="1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Ke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Li-</a:t>
            </a:r>
            <a:r>
              <a:rPr lang="en-US" altLang="zh-TW" sz="2400" b="1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Hsin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Chen</a:t>
            </a:r>
            <a:endParaRPr lang="en-US" altLang="zh-TW" sz="24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endParaRPr lang="en-US" altLang="zh-TW" sz="24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2000" b="1" dirty="0" smtClean="0">
                <a:latin typeface="Times New Roman" panose="02020603050405020304" pitchFamily="18" charset="0"/>
                <a:ea typeface="Arial Unicode MS" pitchFamily="34" charset="-120"/>
                <a:cs typeface="Times New Roman" panose="02020603050405020304" pitchFamily="18" charset="0"/>
              </a:rPr>
              <a:t>Acknowledgement: Profs. </a:t>
            </a:r>
            <a:r>
              <a:rPr lang="en-US" altLang="zh-TW" sz="2000" b="1" dirty="0">
                <a:latin typeface="Times New Roman" panose="02020603050405020304" pitchFamily="18" charset="0"/>
                <a:ea typeface="Arial Unicode MS" pitchFamily="34" charset="-120"/>
                <a:cs typeface="Times New Roman" panose="02020603050405020304" pitchFamily="18" charset="0"/>
              </a:rPr>
              <a:t>Yu-</a:t>
            </a:r>
            <a:r>
              <a:rPr lang="en-US" altLang="zh-TW" sz="2000" b="1" dirty="0" err="1">
                <a:latin typeface="Times New Roman" panose="02020603050405020304" pitchFamily="18" charset="0"/>
                <a:ea typeface="Arial Unicode MS" pitchFamily="34" charset="-120"/>
                <a:cs typeface="Times New Roman" panose="02020603050405020304" pitchFamily="18" charset="0"/>
              </a:rPr>
              <a:t>Chieng</a:t>
            </a:r>
            <a:r>
              <a:rPr lang="en-US" altLang="zh-TW" sz="2000" b="1" dirty="0">
                <a:latin typeface="Times New Roman" panose="02020603050405020304" pitchFamily="18" charset="0"/>
                <a:ea typeface="Arial Unicode MS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dirty="0" err="1" smtClean="0">
                <a:latin typeface="Times New Roman" panose="02020603050405020304" pitchFamily="18" charset="0"/>
                <a:ea typeface="Arial Unicode MS" pitchFamily="34" charset="-120"/>
                <a:cs typeface="Times New Roman" panose="02020603050405020304" pitchFamily="18" charset="0"/>
              </a:rPr>
              <a:t>Liou</a:t>
            </a:r>
            <a:r>
              <a:rPr lang="en-US" altLang="zh-TW" sz="2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&amp; </a:t>
            </a:r>
            <a:r>
              <a:rPr lang="en-US" altLang="zh-TW" sz="2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Shu-</a:t>
            </a:r>
            <a:r>
              <a:rPr lang="en-US" altLang="zh-TW" sz="2000" b="1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Chih</a:t>
            </a:r>
            <a:r>
              <a:rPr lang="en-US" altLang="zh-TW" sz="2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Yang</a:t>
            </a:r>
          </a:p>
          <a:p>
            <a:pPr algn="ctr"/>
            <a:endParaRPr lang="en-US" altLang="zh-TW" sz="24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2000" dirty="0">
                <a:latin typeface="Times New Roman" panose="02020603050405020304" pitchFamily="18" charset="0"/>
                <a:ea typeface="Arial Unicode MS" pitchFamily="34" charset="-120"/>
                <a:cs typeface="Times New Roman" panose="02020603050405020304" pitchFamily="18" charset="0"/>
              </a:rPr>
              <a:t>Dept. of </a:t>
            </a:r>
            <a:r>
              <a:rPr lang="en-US" altLang="zh-TW" sz="2000" dirty="0" smtClean="0">
                <a:latin typeface="Times New Roman" panose="02020603050405020304" pitchFamily="18" charset="0"/>
                <a:ea typeface="Arial Unicode MS" pitchFamily="34" charset="-120"/>
                <a:cs typeface="Times New Roman" panose="02020603050405020304" pitchFamily="18" charset="0"/>
              </a:rPr>
              <a:t>Atmospheric Sciences</a:t>
            </a:r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National Central University</a:t>
            </a:r>
          </a:p>
          <a:p>
            <a:pPr algn="ctr"/>
            <a:endParaRPr lang="en-US" altLang="zh-TW" sz="2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en-CA" sz="2000" dirty="0" smtClean="0"/>
              <a:t>8th </a:t>
            </a:r>
            <a:r>
              <a:rPr lang="en-US" altLang="zh-TW" sz="2000" dirty="0" err="1" smtClean="0"/>
              <a:t>EnKF</a:t>
            </a:r>
            <a:r>
              <a:rPr lang="en-US" altLang="zh-TW" sz="2000" dirty="0" smtClean="0"/>
              <a:t> workshop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Montreal, QC, Canada </a:t>
            </a:r>
          </a:p>
          <a:p>
            <a:pPr algn="ctr"/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May – 10 May, 2018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030" y="4941168"/>
            <a:ext cx="1884466" cy="188446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7" y="5062592"/>
            <a:ext cx="1668442" cy="1668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3" t="19196" r="15747" b="23509"/>
          <a:stretch/>
        </p:blipFill>
        <p:spPr>
          <a:xfrm>
            <a:off x="7812360" y="2709044"/>
            <a:ext cx="1331640" cy="1549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2"/>
          <a:stretch/>
        </p:blipFill>
        <p:spPr>
          <a:xfrm>
            <a:off x="19411" y="2708920"/>
            <a:ext cx="1419081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2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0" y="404664"/>
            <a:ext cx="8892480" cy="20976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20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19"/>
          <a:stretch/>
        </p:blipFill>
        <p:spPr bwMode="auto">
          <a:xfrm>
            <a:off x="323528" y="4797152"/>
            <a:ext cx="7859939" cy="171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05775"/>
              </p:ext>
            </p:extLst>
          </p:nvPr>
        </p:nvGraphicFramePr>
        <p:xfrm>
          <a:off x="344605" y="2492897"/>
          <a:ext cx="7856158" cy="2348202"/>
        </p:xfrm>
        <a:graphic>
          <a:graphicData uri="http://schemas.openxmlformats.org/drawingml/2006/table">
            <a:tbl>
              <a:tblPr firstRow="1" bandRow="1"/>
              <a:tblGrid>
                <a:gridCol w="2096336"/>
                <a:gridCol w="2096336"/>
                <a:gridCol w="3663486"/>
              </a:tblGrid>
              <a:tr h="506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Experiments </a:t>
                      </a:r>
                      <a:endParaRPr lang="zh-TW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B66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Observation </a:t>
                      </a:r>
                      <a:endParaRPr lang="zh-TW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B66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dirty="0" smtClean="0"/>
                        <a:t>Assimilation</a:t>
                      </a:r>
                      <a:r>
                        <a:rPr lang="en-US" altLang="zh-TW" baseline="0" dirty="0" smtClean="0"/>
                        <a:t> period</a:t>
                      </a:r>
                      <a:r>
                        <a:rPr lang="en-US" altLang="zh-TW" dirty="0" smtClean="0"/>
                        <a:t> (h)</a:t>
                      </a:r>
                      <a:endParaRPr lang="zh-TW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B663"/>
                    </a:solidFill>
                  </a:tcPr>
                </a:tc>
              </a:tr>
              <a:tr h="368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sz="1600" dirty="0" err="1" smtClean="0"/>
                        <a:t>NoDA</a:t>
                      </a:r>
                      <a:endParaRPr lang="zh-TW" alt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sz="1600" dirty="0" smtClean="0"/>
                        <a:t>-</a:t>
                      </a:r>
                      <a:endParaRPr lang="zh-TW" alt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sz="1600" dirty="0" smtClean="0"/>
                        <a:t>-</a:t>
                      </a:r>
                      <a:endParaRPr lang="zh-TW" alt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368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sz="1600" dirty="0" err="1" smtClean="0"/>
                        <a:t>ZVr</a:t>
                      </a:r>
                      <a:endParaRPr lang="zh-TW" alt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sz="1600" dirty="0" err="1" smtClean="0"/>
                        <a:t>Vr</a:t>
                      </a:r>
                      <a:r>
                        <a:rPr lang="en-US" altLang="zh-TW" sz="1600" dirty="0" smtClean="0"/>
                        <a:t>, Z</a:t>
                      </a:r>
                      <a:endParaRPr lang="zh-TW" alt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sz="1600" dirty="0" smtClean="0"/>
                        <a:t>1 </a:t>
                      </a:r>
                      <a:endParaRPr lang="zh-TW" alt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368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sz="1600" dirty="0" err="1" smtClean="0"/>
                        <a:t>ZVr</a:t>
                      </a:r>
                      <a:r>
                        <a:rPr lang="en-US" altLang="zh-TW" sz="1600" baseline="0" dirty="0" err="1" smtClean="0"/>
                        <a:t>T</a:t>
                      </a:r>
                      <a:endParaRPr lang="zh-TW" alt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sz="1600" dirty="0" err="1" smtClean="0"/>
                        <a:t>Vr</a:t>
                      </a:r>
                      <a:r>
                        <a:rPr lang="en-US" altLang="zh-TW" sz="1600" dirty="0" smtClean="0"/>
                        <a:t>, Z, T</a:t>
                      </a:r>
                      <a:endParaRPr lang="zh-TW" alt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sz="1600" dirty="0" smtClean="0"/>
                        <a:t>1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368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sz="1600" dirty="0" err="1" smtClean="0"/>
                        <a:t>ZVr</a:t>
                      </a:r>
                      <a:r>
                        <a:rPr lang="en-US" altLang="zh-TW" sz="1600" baseline="0" dirty="0" err="1" smtClean="0"/>
                        <a:t>Qv</a:t>
                      </a:r>
                      <a:endParaRPr lang="zh-TW" alt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sz="1600" dirty="0" err="1" smtClean="0"/>
                        <a:t>Vr</a:t>
                      </a:r>
                      <a:r>
                        <a:rPr lang="en-US" altLang="zh-TW" sz="1600" dirty="0" smtClean="0"/>
                        <a:t>, Z, Qv</a:t>
                      </a:r>
                      <a:endParaRPr lang="zh-TW" alt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sz="1600" dirty="0" smtClean="0"/>
                        <a:t>1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368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sz="1600" dirty="0" err="1" smtClean="0"/>
                        <a:t>ZVrTQv</a:t>
                      </a:r>
                      <a:endParaRPr lang="zh-TW" alt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sz="1600" dirty="0" err="1" smtClean="0"/>
                        <a:t>Vr</a:t>
                      </a:r>
                      <a:r>
                        <a:rPr lang="en-US" altLang="zh-TW" sz="1600" dirty="0" smtClean="0"/>
                        <a:t>, Z, T, Qv</a:t>
                      </a:r>
                      <a:endParaRPr lang="zh-TW" alt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sz="1600" dirty="0" smtClean="0"/>
                        <a:t>1</a:t>
                      </a:r>
                      <a:endParaRPr lang="zh-TW" alt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95536" y="188640"/>
            <a:ext cx="78052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</a:rPr>
              <a:t>Experimental settings</a:t>
            </a:r>
          </a:p>
          <a:p>
            <a:r>
              <a:rPr lang="en-US" altLang="zh-TW" sz="2000" dirty="0" smtClean="0"/>
              <a:t>Truth Run: I.C. and B.C. from </a:t>
            </a:r>
            <a:r>
              <a:rPr lang="en-US" altLang="zh-TW" sz="2000" dirty="0" smtClean="0">
                <a:solidFill>
                  <a:srgbClr val="0070C0"/>
                </a:solidFill>
              </a:rPr>
              <a:t>EC-reanalysis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(</a:t>
            </a:r>
            <a:r>
              <a:rPr lang="en-US" altLang="zh-TW" sz="2000" dirty="0" smtClean="0"/>
              <a:t>0611 0000UTC</a:t>
            </a:r>
            <a:r>
              <a:rPr lang="en-US" altLang="zh-TW" sz="2000" dirty="0"/>
              <a:t>)	</a:t>
            </a:r>
          </a:p>
          <a:p>
            <a:r>
              <a:rPr lang="en-US" altLang="zh-TW" sz="2000" dirty="0" smtClean="0"/>
              <a:t>Background and DA </a:t>
            </a:r>
            <a:r>
              <a:rPr lang="en-US" altLang="zh-TW" sz="2000" dirty="0" err="1" smtClean="0"/>
              <a:t>Exps</a:t>
            </a:r>
            <a:r>
              <a:rPr lang="en-US" altLang="zh-TW" sz="2000" dirty="0" smtClean="0"/>
              <a:t>. </a:t>
            </a:r>
            <a:r>
              <a:rPr lang="en-US" altLang="zh-TW" sz="2000" dirty="0"/>
              <a:t>: </a:t>
            </a:r>
            <a:r>
              <a:rPr lang="en-US" altLang="zh-TW" sz="2000" dirty="0" smtClean="0"/>
              <a:t>I.C. and B.C. from </a:t>
            </a:r>
            <a:r>
              <a:rPr lang="en-US" altLang="zh-TW" sz="2000" dirty="0" smtClean="0">
                <a:solidFill>
                  <a:srgbClr val="FF0000"/>
                </a:solidFill>
              </a:rPr>
              <a:t>NCEP</a:t>
            </a:r>
            <a:r>
              <a:rPr lang="en-US" altLang="zh-TW" sz="2000" dirty="0" smtClean="0"/>
              <a:t>(0611 </a:t>
            </a:r>
            <a:r>
              <a:rPr lang="en-US" altLang="zh-TW" sz="2000" dirty="0"/>
              <a:t>0000 UTC</a:t>
            </a:r>
            <a:r>
              <a:rPr lang="en-US" altLang="zh-TW" sz="2000" dirty="0" smtClean="0"/>
              <a:t>)</a:t>
            </a:r>
            <a:endParaRPr lang="en-US" altLang="zh-TW" sz="2000" dirty="0"/>
          </a:p>
          <a:p>
            <a:r>
              <a:rPr lang="en-US" altLang="zh-TW" sz="2000" dirty="0"/>
              <a:t>DA period : </a:t>
            </a:r>
            <a:r>
              <a:rPr lang="en-US" altLang="zh-TW" sz="2000" dirty="0" smtClean="0"/>
              <a:t>1hour,every </a:t>
            </a:r>
            <a:r>
              <a:rPr lang="en-US" altLang="zh-TW" sz="2000" dirty="0"/>
              <a:t>15min</a:t>
            </a:r>
          </a:p>
          <a:p>
            <a:r>
              <a:rPr lang="en-US" altLang="zh-TW" sz="2000" dirty="0" smtClean="0"/>
              <a:t>Observations </a:t>
            </a:r>
            <a:r>
              <a:rPr lang="en-US" altLang="zh-TW" sz="2000" dirty="0"/>
              <a:t>: Reflectivity, Radial wind, Temperature, </a:t>
            </a:r>
            <a:r>
              <a:rPr lang="en-US" altLang="zh-TW" sz="2000" dirty="0" smtClean="0"/>
              <a:t>Water Vapor</a:t>
            </a:r>
            <a:endParaRPr lang="en-US" altLang="zh-TW" sz="2000" dirty="0"/>
          </a:p>
          <a:p>
            <a:r>
              <a:rPr lang="en-US" altLang="zh-TW" sz="2000" dirty="0"/>
              <a:t>Observation error : Z(3 </a:t>
            </a:r>
            <a:r>
              <a:rPr lang="en-US" altLang="zh-TW" sz="2000" dirty="0" err="1"/>
              <a:t>dBZ</a:t>
            </a:r>
            <a:r>
              <a:rPr lang="en-US" altLang="zh-TW" sz="2000" dirty="0"/>
              <a:t>), </a:t>
            </a:r>
            <a:r>
              <a:rPr lang="en-US" altLang="zh-TW" sz="2000" dirty="0" err="1"/>
              <a:t>Vr</a:t>
            </a:r>
            <a:r>
              <a:rPr lang="en-US" altLang="zh-TW" sz="2000" dirty="0"/>
              <a:t>(1 m/s), T(0.5K), Qv(0.5 g/kg)</a:t>
            </a:r>
          </a:p>
          <a:p>
            <a:r>
              <a:rPr lang="en-US" altLang="zh-TW" sz="2000" dirty="0"/>
              <a:t>Member size: 40 members</a:t>
            </a:r>
            <a:endParaRPr lang="en-US" sz="2000" dirty="0"/>
          </a:p>
        </p:txBody>
      </p:sp>
      <p:sp>
        <p:nvSpPr>
          <p:cNvPr id="5" name="Rounded Rectangle 4"/>
          <p:cNvSpPr/>
          <p:nvPr/>
        </p:nvSpPr>
        <p:spPr>
          <a:xfrm>
            <a:off x="2981615" y="5157192"/>
            <a:ext cx="1014321" cy="360040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321796" y="6211912"/>
            <a:ext cx="230425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84167" y="6314588"/>
            <a:ext cx="165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for 3-h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75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kcy\Desktop\新增資料夾\truth\NCL\plt_qvapor1_2012-06-11_00_00_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1" t="11913" r="18821" b="21488"/>
          <a:stretch/>
        </p:blipFill>
        <p:spPr bwMode="auto">
          <a:xfrm>
            <a:off x="1365422" y="620688"/>
            <a:ext cx="3134570" cy="336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kcy\Desktop\新增資料夾\NCEP\NCL\plt_qvapor1.00000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t="12099" r="18315" b="20263"/>
          <a:stretch/>
        </p:blipFill>
        <p:spPr bwMode="auto">
          <a:xfrm>
            <a:off x="4735543" y="620688"/>
            <a:ext cx="3096344" cy="336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kcy\Desktop\新增資料夾\truth\NCL\plt_rain_2012-06-11_17_00_0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9" t="12633" r="19672" b="21068"/>
          <a:stretch/>
        </p:blipFill>
        <p:spPr bwMode="auto">
          <a:xfrm>
            <a:off x="1393270" y="3566316"/>
            <a:ext cx="3029804" cy="330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kcy\Desktop\新增資料夾\NCEP\NCL\plt_rain_2012-06-11_17_00_0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12147" r="19076" b="21280"/>
          <a:stretch/>
        </p:blipFill>
        <p:spPr bwMode="auto">
          <a:xfrm>
            <a:off x="4716015" y="3532269"/>
            <a:ext cx="3096345" cy="331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67744" y="138926"/>
            <a:ext cx="1589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EC (truth)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220072" y="169476"/>
            <a:ext cx="2114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NCEP (</a:t>
            </a:r>
            <a:r>
              <a:rPr lang="en-US" sz="2800" dirty="0" err="1" smtClean="0"/>
              <a:t>NoDA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5496" y="1772816"/>
            <a:ext cx="160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Humidity 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5496" y="4653136"/>
            <a:ext cx="1855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Precipitation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732240" y="4437112"/>
            <a:ext cx="1080120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020272" y="3768594"/>
            <a:ext cx="972108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456" y="3968668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False alarm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708914" y="4542944"/>
            <a:ext cx="1463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 error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24173" y="2968045"/>
            <a:ext cx="892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wetter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7087" y="296804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d</a:t>
            </a:r>
            <a:r>
              <a:rPr lang="en-US" sz="2000" b="1" dirty="0" smtClean="0">
                <a:solidFill>
                  <a:srgbClr val="002060"/>
                </a:solidFill>
              </a:rPr>
              <a:t>rier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9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9429" y="286445"/>
            <a:ext cx="6100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RMSE of A and P during 1-h assimilation cycles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2279" y="2747527"/>
            <a:ext cx="1990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Minor differences: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Assimilating </a:t>
            </a:r>
            <a:r>
              <a:rPr lang="en-US" b="1" dirty="0" err="1" smtClean="0">
                <a:solidFill>
                  <a:srgbClr val="0070C0"/>
                </a:solidFill>
              </a:rPr>
              <a:t>Vr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03019" y="5085184"/>
            <a:ext cx="1904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Major differences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40460" y="980728"/>
            <a:ext cx="1147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- </a:t>
            </a:r>
            <a:r>
              <a:rPr lang="en-US" sz="2000" b="1" dirty="0" err="1" smtClean="0">
                <a:solidFill>
                  <a:srgbClr val="0070C0"/>
                </a:solidFill>
              </a:rPr>
              <a:t>ZVr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CC66FF"/>
                </a:solidFill>
              </a:rPr>
              <a:t>- </a:t>
            </a:r>
            <a:r>
              <a:rPr lang="en-US" sz="2000" b="1" dirty="0" err="1" smtClean="0">
                <a:solidFill>
                  <a:srgbClr val="CC66FF"/>
                </a:solidFill>
              </a:rPr>
              <a:t>ZVrT</a:t>
            </a:r>
            <a:endParaRPr lang="en-US" sz="2000" b="1" dirty="0" smtClean="0">
              <a:solidFill>
                <a:srgbClr val="CC66FF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- </a:t>
            </a:r>
            <a:r>
              <a:rPr lang="en-US" sz="2000" b="1" dirty="0" err="1" smtClean="0">
                <a:solidFill>
                  <a:srgbClr val="FF0000"/>
                </a:solidFill>
              </a:rPr>
              <a:t>ZVrQv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92D050"/>
                </a:solidFill>
              </a:rPr>
              <a:t>- </a:t>
            </a:r>
            <a:r>
              <a:rPr lang="en-US" sz="2000" b="1" dirty="0" err="1" smtClean="0">
                <a:solidFill>
                  <a:srgbClr val="92D050"/>
                </a:solidFill>
              </a:rPr>
              <a:t>ZVrTQv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35696" y="1124744"/>
            <a:ext cx="1368152" cy="6480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" t="9698" r="15639" b="11269"/>
          <a:stretch/>
        </p:blipFill>
        <p:spPr>
          <a:xfrm>
            <a:off x="676301" y="692696"/>
            <a:ext cx="3103611" cy="3249664"/>
          </a:xfrm>
          <a:prstGeom prst="rect">
            <a:avLst/>
          </a:prstGeom>
        </p:spPr>
      </p:pic>
      <p:pic>
        <p:nvPicPr>
          <p:cNvPr id="12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8496" r="11522" b="10346"/>
          <a:stretch/>
        </p:blipFill>
        <p:spPr>
          <a:xfrm>
            <a:off x="3902151" y="728824"/>
            <a:ext cx="3262137" cy="3276240"/>
          </a:xfrm>
          <a:prstGeom prst="rect">
            <a:avLst/>
          </a:prstGeom>
        </p:spPr>
      </p:pic>
      <p:pic>
        <p:nvPicPr>
          <p:cNvPr id="13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8" t="9858" r="12070" b="8445"/>
          <a:stretch/>
        </p:blipFill>
        <p:spPr>
          <a:xfrm>
            <a:off x="798797" y="3645024"/>
            <a:ext cx="3053123" cy="3212976"/>
          </a:xfrm>
          <a:prstGeom prst="rect">
            <a:avLst/>
          </a:prstGeom>
        </p:spPr>
      </p:pic>
      <p:pic>
        <p:nvPicPr>
          <p:cNvPr id="14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7553" r="10596" b="7500"/>
          <a:stretch/>
        </p:blipFill>
        <p:spPr>
          <a:xfrm>
            <a:off x="3995935" y="3645024"/>
            <a:ext cx="3096343" cy="318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3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3"/>
          <p:cNvSpPr/>
          <p:nvPr/>
        </p:nvSpPr>
        <p:spPr>
          <a:xfrm>
            <a:off x="371128" y="5039531"/>
            <a:ext cx="8748464" cy="1827969"/>
          </a:xfrm>
          <a:prstGeom prst="rect">
            <a:avLst/>
          </a:prstGeom>
          <a:noFill/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TW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Dynamics</a:t>
            </a:r>
            <a:r>
              <a:rPr lang="zh-TW" alt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(convergence): </a:t>
            </a:r>
            <a:endParaRPr lang="en-US" altLang="zh-TW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TW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Radar</a:t>
            </a:r>
            <a:r>
              <a:rPr lang="zh-TW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data</a:t>
            </a:r>
            <a:r>
              <a:rPr lang="zh-TW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(Z,</a:t>
            </a:r>
            <a:r>
              <a:rPr lang="zh-TW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Vr</a:t>
            </a:r>
            <a:r>
              <a:rPr lang="en-US" altLang="zh-TW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zh-TW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able to correct the position error. 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TW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Longer assimilation period (2-hr) captures better convergence line. 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TW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Exps</a:t>
            </a:r>
            <a:r>
              <a:rPr lang="en-US" altLang="zh-TW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TW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ZVrT</a:t>
            </a:r>
            <a:r>
              <a:rPr lang="zh-TW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zh-TW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ZVrQv</a:t>
            </a:r>
            <a:r>
              <a:rPr lang="zh-TW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correct</a:t>
            </a:r>
            <a:r>
              <a:rPr lang="zh-TW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position error </a:t>
            </a:r>
            <a:r>
              <a:rPr lang="zh-TW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shorter assimilation cycles.</a:t>
            </a:r>
          </a:p>
        </p:txBody>
      </p:sp>
      <p:pic>
        <p:nvPicPr>
          <p:cNvPr id="3" name="圖片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60857"/>
            <a:ext cx="6861597" cy="4984367"/>
          </a:xfrm>
          <a:prstGeom prst="rect">
            <a:avLst/>
          </a:prstGeom>
        </p:spPr>
      </p:pic>
      <p:sp>
        <p:nvSpPr>
          <p:cNvPr id="4" name="文字方塊 26"/>
          <p:cNvSpPr txBox="1"/>
          <p:nvPr/>
        </p:nvSpPr>
        <p:spPr>
          <a:xfrm>
            <a:off x="2195736" y="-27384"/>
            <a:ext cx="40749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200" b="1" dirty="0" smtClean="0">
                <a:solidFill>
                  <a:srgbClr val="0070C0"/>
                </a:solidFill>
              </a:rPr>
              <a:t>Convergence</a:t>
            </a:r>
            <a:r>
              <a:rPr kumimoji="1" lang="zh-TW" altLang="en-US" sz="3200" b="1" dirty="0" smtClean="0">
                <a:solidFill>
                  <a:srgbClr val="0070C0"/>
                </a:solidFill>
              </a:rPr>
              <a:t> </a:t>
            </a:r>
            <a:r>
              <a:rPr kumimoji="1" lang="en-US" altLang="zh-TW" sz="3200" b="1" dirty="0" smtClean="0">
                <a:solidFill>
                  <a:srgbClr val="0070C0"/>
                </a:solidFill>
              </a:rPr>
              <a:t>at</a:t>
            </a:r>
            <a:r>
              <a:rPr kumimoji="1" lang="zh-TW" altLang="en-US" sz="3200" b="1" dirty="0" smtClean="0">
                <a:solidFill>
                  <a:srgbClr val="0070C0"/>
                </a:solidFill>
              </a:rPr>
              <a:t> </a:t>
            </a:r>
            <a:r>
              <a:rPr kumimoji="1" lang="en-US" altLang="zh-TW" sz="3200" b="1" dirty="0" smtClean="0">
                <a:solidFill>
                  <a:srgbClr val="0070C0"/>
                </a:solidFill>
              </a:rPr>
              <a:t>850mb</a:t>
            </a:r>
            <a:endParaRPr kumimoji="1" lang="zh-TW" alt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21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0" t="16057" r="19524" b="7829"/>
          <a:stretch/>
        </p:blipFill>
        <p:spPr>
          <a:xfrm>
            <a:off x="1259633" y="44624"/>
            <a:ext cx="3312368" cy="3878958"/>
          </a:xfrm>
          <a:prstGeom prst="rect">
            <a:avLst/>
          </a:prstGeom>
        </p:spPr>
      </p:pic>
      <p:pic>
        <p:nvPicPr>
          <p:cNvPr id="3" name="圖片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5" t="16484" r="18530" b="6973"/>
          <a:stretch/>
        </p:blipFill>
        <p:spPr>
          <a:xfrm>
            <a:off x="4355975" y="116632"/>
            <a:ext cx="3253987" cy="3806950"/>
          </a:xfrm>
          <a:prstGeom prst="rect">
            <a:avLst/>
          </a:prstGeom>
        </p:spPr>
      </p:pic>
      <p:pic>
        <p:nvPicPr>
          <p:cNvPr id="4" name="圖片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1" t="17340" r="20960" b="7829"/>
          <a:stretch/>
        </p:blipFill>
        <p:spPr>
          <a:xfrm>
            <a:off x="4355975" y="3051634"/>
            <a:ext cx="3168353" cy="3771849"/>
          </a:xfrm>
          <a:prstGeom prst="rect">
            <a:avLst/>
          </a:prstGeom>
        </p:spPr>
      </p:pic>
      <p:pic>
        <p:nvPicPr>
          <p:cNvPr id="5" name="圖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16057" r="19967" b="7400"/>
          <a:stretch/>
        </p:blipFill>
        <p:spPr>
          <a:xfrm>
            <a:off x="1259632" y="3068960"/>
            <a:ext cx="3205102" cy="3799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88640"/>
            <a:ext cx="899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Truth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3284984"/>
            <a:ext cx="118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Analysis -</a:t>
            </a:r>
          </a:p>
          <a:p>
            <a:r>
              <a:rPr lang="en-US" dirty="0" err="1" smtClean="0"/>
              <a:t>VrZT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89071" y="190381"/>
            <a:ext cx="118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Analysis -</a:t>
            </a:r>
          </a:p>
          <a:p>
            <a:r>
              <a:rPr lang="en-US" dirty="0" err="1" smtClean="0"/>
              <a:t>VrZ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52320" y="3358733"/>
            <a:ext cx="118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Analysis -</a:t>
            </a:r>
          </a:p>
          <a:p>
            <a:r>
              <a:rPr lang="en-US" dirty="0" smtClean="0"/>
              <a:t>VrZ2h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310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8"/>
          <p:cNvSpPr/>
          <p:nvPr/>
        </p:nvSpPr>
        <p:spPr>
          <a:xfrm>
            <a:off x="251520" y="5013176"/>
            <a:ext cx="8316415" cy="1556792"/>
          </a:xfrm>
          <a:prstGeom prst="rect">
            <a:avLst/>
          </a:prstGeom>
          <a:noFill/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TW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Thermodyancmis</a:t>
            </a:r>
            <a:r>
              <a:rPr lang="zh-TW" alt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(T</a:t>
            </a:r>
            <a:r>
              <a:rPr lang="zh-TW" alt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zh-TW" alt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W):</a:t>
            </a:r>
            <a:endParaRPr lang="en-US" altLang="zh-TW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charset="2"/>
              <a:buChar char="n"/>
            </a:pPr>
            <a:r>
              <a:rPr lang="en-US" altLang="zh-TW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All Experiments show  better results in the convective region.</a:t>
            </a:r>
          </a:p>
          <a:p>
            <a:pPr marL="457200" indent="-457200">
              <a:buFont typeface="Wingdings" charset="2"/>
              <a:buChar char="n"/>
            </a:pPr>
            <a:r>
              <a:rPr lang="en-US" altLang="zh-TW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Results of Exp. </a:t>
            </a:r>
            <a:r>
              <a:rPr lang="en-US" altLang="zh-TW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ZVrT</a:t>
            </a:r>
            <a:r>
              <a:rPr lang="zh-TW" altLang="en-US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zh-TW" altLang="en-US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ZVrQv</a:t>
            </a:r>
            <a:r>
              <a:rPr lang="zh-TW" altLang="en-US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show better  vertical  structure both in temperature and vertical velocity in the </a:t>
            </a:r>
            <a:r>
              <a:rPr lang="en-US" altLang="zh-TW" dirty="0" err="1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stratiform</a:t>
            </a:r>
            <a:r>
              <a:rPr lang="en-US" altLang="zh-TW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area. </a:t>
            </a:r>
            <a:r>
              <a:rPr lang="zh-TW" altLang="en-US" dirty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altLang="zh-TW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圖片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3" y="836712"/>
            <a:ext cx="9105407" cy="3996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291570"/>
            <a:ext cx="6160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Vertical structure of temperature and W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07892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3996304" cy="3996304"/>
          </a:xfrm>
          <a:prstGeom prst="rect">
            <a:avLst/>
          </a:prstGeom>
        </p:spPr>
      </p:pic>
      <p:pic>
        <p:nvPicPr>
          <p:cNvPr id="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36912"/>
            <a:ext cx="4104456" cy="4104456"/>
          </a:xfrm>
          <a:prstGeom prst="rect">
            <a:avLst/>
          </a:prstGeom>
        </p:spPr>
      </p:pic>
      <p:pic>
        <p:nvPicPr>
          <p:cNvPr id="4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8800"/>
            <a:ext cx="3996304" cy="3996304"/>
          </a:xfrm>
          <a:prstGeom prst="rect">
            <a:avLst/>
          </a:prstGeom>
        </p:spPr>
      </p:pic>
      <p:pic>
        <p:nvPicPr>
          <p:cNvPr id="5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45064"/>
            <a:ext cx="3996304" cy="3996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104" y="365736"/>
            <a:ext cx="221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Truth at 1330 UTC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4275" y="5877272"/>
            <a:ext cx="2448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Analysis at 3</a:t>
            </a:r>
            <a:r>
              <a:rPr lang="en-US" baseline="30000" dirty="0" smtClean="0"/>
              <a:t>rd</a:t>
            </a:r>
            <a:r>
              <a:rPr lang="en-US" dirty="0" smtClean="0"/>
              <a:t> cycle-</a:t>
            </a:r>
          </a:p>
          <a:p>
            <a:r>
              <a:rPr lang="en-US" dirty="0" err="1" smtClean="0"/>
              <a:t>VrZT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8144" y="190381"/>
            <a:ext cx="280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Analysis at 3</a:t>
            </a:r>
            <a:r>
              <a:rPr lang="en-US" baseline="30000" dirty="0" smtClean="0"/>
              <a:t>rd</a:t>
            </a:r>
            <a:r>
              <a:rPr lang="en-US" dirty="0" smtClean="0"/>
              <a:t> cycle-</a:t>
            </a:r>
          </a:p>
          <a:p>
            <a:r>
              <a:rPr lang="en-US" dirty="0" err="1" smtClean="0"/>
              <a:t>VrZ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40153" y="587727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Analysis at 3</a:t>
            </a:r>
            <a:r>
              <a:rPr lang="en-US" baseline="30000" dirty="0" smtClean="0"/>
              <a:t>rd</a:t>
            </a:r>
            <a:r>
              <a:rPr lang="en-US" dirty="0" smtClean="0"/>
              <a:t> cycle-</a:t>
            </a:r>
          </a:p>
          <a:p>
            <a:r>
              <a:rPr lang="en-US" dirty="0" smtClean="0"/>
              <a:t>VrZ2h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68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5496" y="96566"/>
            <a:ext cx="914501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short-term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forecast</a:t>
            </a:r>
            <a:r>
              <a:rPr lang="en-US" sz="2400" b="1" dirty="0"/>
              <a:t>(3-h accumulated rainfall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pic>
        <p:nvPicPr>
          <p:cNvPr id="47" name="圖片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" y="1460897"/>
            <a:ext cx="7607808" cy="5268221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224578" y="699421"/>
            <a:ext cx="8792660" cy="741196"/>
          </a:xfrm>
          <a:prstGeom prst="rect">
            <a:avLst/>
          </a:prstGeom>
          <a:noFill/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TW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NoDA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shows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problem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position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error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model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simulation all the time. 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TW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TW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ZVrT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ZVrQv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improve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rainfall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location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intensity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even better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ZVr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ZVr2h.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TW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51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692696"/>
            <a:ext cx="80648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examination of background errors at convective scale shows </a:t>
            </a:r>
          </a:p>
          <a:p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1) less strong or very localized correlation between state variables  </a:t>
            </a:r>
          </a:p>
          <a:p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explains why we need many cycles  with radar network</a:t>
            </a:r>
          </a:p>
          <a:p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 covariance has different </a:t>
            </a:r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structures </a:t>
            </a:r>
            <a:r>
              <a: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convective </a:t>
            </a:r>
            <a:r>
              <a: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altLang="zh-TW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zh-TW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stratiform</a:t>
            </a:r>
            <a:r>
              <a:rPr lang="en-US" altLang="zh-TW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 for state variables</a:t>
            </a:r>
          </a:p>
          <a:p>
            <a:endParaRPr lang="en-US" altLang="zh-TW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of OSSEs show that </a:t>
            </a:r>
          </a:p>
          <a:p>
            <a:r>
              <a:rPr lang="en-US" altLang="zh-TW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TW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is able to </a:t>
            </a:r>
            <a:r>
              <a:rPr lang="en-US" altLang="zh-TW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the cycling procedure </a:t>
            </a:r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obtain better</a:t>
            </a:r>
          </a:p>
          <a:p>
            <a:r>
              <a: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analysis if it is able to assimilate temperature or humidity;</a:t>
            </a:r>
          </a:p>
          <a:p>
            <a:r>
              <a: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2) To correct position error of precipitation: assimilating radial wind</a:t>
            </a:r>
          </a:p>
          <a:p>
            <a:r>
              <a: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and reflectivity may not be enough. </a:t>
            </a:r>
          </a:p>
          <a:p>
            <a:r>
              <a:rPr lang="en-US" altLang="zh-TW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zh-TW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Info. of temperature or humidity is needed at convective scale</a:t>
            </a:r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3) To improve the QPF for longer time:</a:t>
            </a:r>
            <a:r>
              <a:rPr lang="zh-TW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of humidity is </a:t>
            </a:r>
          </a:p>
          <a:p>
            <a:r>
              <a: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the key.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2987" y="107921"/>
            <a:ext cx="221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4. Summary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5157192"/>
            <a:ext cx="70749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obtain the info ? </a:t>
            </a:r>
            <a:r>
              <a:rPr lang="en-US" altLang="zh-TW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Retrieval from satellite (GPS-RO,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radar refractivity &amp; </a:t>
            </a:r>
          </a:p>
          <a:p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scanning mesoscale radiometer (Humidity)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9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76672"/>
            <a:ext cx="87849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/>
              <a:t>Outline</a:t>
            </a:r>
          </a:p>
          <a:p>
            <a:endParaRPr lang="en-CA" sz="3200" dirty="0"/>
          </a:p>
          <a:p>
            <a:pPr marL="342900" indent="-342900">
              <a:buAutoNum type="arabicPeriod"/>
            </a:pPr>
            <a:r>
              <a:rPr lang="en-CA" sz="3200" dirty="0"/>
              <a:t>M</a:t>
            </a:r>
            <a:r>
              <a:rPr lang="en-CA" sz="3200" dirty="0" smtClean="0"/>
              <a:t>otivation</a:t>
            </a:r>
            <a:endParaRPr lang="en-CA" sz="3200" dirty="0"/>
          </a:p>
          <a:p>
            <a:pPr marL="342900" indent="-342900">
              <a:buAutoNum type="arabicPeriod"/>
            </a:pPr>
            <a:endParaRPr lang="en-CA" sz="3200" dirty="0" smtClean="0"/>
          </a:p>
          <a:p>
            <a:pPr marL="342900" indent="-342900">
              <a:buAutoNum type="arabicPeriod"/>
            </a:pPr>
            <a:r>
              <a:rPr lang="en-CA" sz="3200" dirty="0" smtClean="0"/>
              <a:t>Examination of  background error at convective scale</a:t>
            </a:r>
          </a:p>
          <a:p>
            <a:pPr marL="342900" indent="-342900">
              <a:buAutoNum type="arabicPeriod"/>
            </a:pPr>
            <a:endParaRPr lang="en-CA" sz="3200" dirty="0" smtClean="0"/>
          </a:p>
          <a:p>
            <a:r>
              <a:rPr lang="en-CA" sz="3200" dirty="0" smtClean="0"/>
              <a:t>3. Results of OSSEs </a:t>
            </a:r>
          </a:p>
          <a:p>
            <a:r>
              <a:rPr lang="en-CA" sz="3200" dirty="0" smtClean="0"/>
              <a:t>    (a)Analysis (B) Short-term forecast</a:t>
            </a:r>
          </a:p>
          <a:p>
            <a:pPr marL="342900" indent="-342900">
              <a:buAutoNum type="arabicPeriod"/>
            </a:pPr>
            <a:endParaRPr lang="en-CA" sz="3200" dirty="0" smtClean="0"/>
          </a:p>
          <a:p>
            <a:r>
              <a:rPr lang="en-CA" sz="3200" dirty="0" smtClean="0"/>
              <a:t>4. Summary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1038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 descr="T_incrment_850mb_1630UT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6958" r="2486" b="6958"/>
          <a:stretch>
            <a:fillRect/>
          </a:stretch>
        </p:blipFill>
        <p:spPr bwMode="auto">
          <a:xfrm>
            <a:off x="5003800" y="871538"/>
            <a:ext cx="3454400" cy="30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igure_section4_increment_case0612_1615UT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" b="5702"/>
          <a:stretch>
            <a:fillRect/>
          </a:stretch>
        </p:blipFill>
        <p:spPr bwMode="auto">
          <a:xfrm>
            <a:off x="179388" y="3833813"/>
            <a:ext cx="867568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16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2"/>
          <a:stretch>
            <a:fillRect/>
          </a:stretch>
        </p:blipFill>
        <p:spPr bwMode="auto">
          <a:xfrm>
            <a:off x="177800" y="741363"/>
            <a:ext cx="4465638" cy="31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-36512" y="-27384"/>
            <a:ext cx="939090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using Canadian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HREnKF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assimilating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Doppler radar</a:t>
            </a:r>
          </a:p>
          <a:p>
            <a:r>
              <a:rPr lang="en-US" altLang="zh-TW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able </a:t>
            </a:r>
            <a:r>
              <a:rPr lang="en-US" altLang="zh-TW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propagate information to other control </a:t>
            </a:r>
            <a:r>
              <a:rPr lang="en-US" altLang="zh-TW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variables.</a:t>
            </a:r>
            <a:endParaRPr lang="en-US" altLang="zh-TW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6300788" y="1052513"/>
            <a:ext cx="156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rgbClr val="FF0066"/>
                </a:solidFill>
              </a:rPr>
              <a:t>Temperature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6659563" y="4076700"/>
            <a:ext cx="1162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rgbClr val="FF0066"/>
                </a:solidFill>
              </a:rPr>
              <a:t>Humidity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555875" y="4149725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rgbClr val="FF0066"/>
                </a:solidFill>
              </a:rPr>
              <a:t>V-wind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2679700" y="1073150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rgbClr val="FF0066"/>
                </a:solidFill>
              </a:rPr>
              <a:t>Obs Z</a:t>
            </a:r>
          </a:p>
        </p:txBody>
      </p:sp>
      <p:sp>
        <p:nvSpPr>
          <p:cNvPr id="3" name="Rectangle 2"/>
          <p:cNvSpPr/>
          <p:nvPr/>
        </p:nvSpPr>
        <p:spPr>
          <a:xfrm>
            <a:off x="6383145" y="611396"/>
            <a:ext cx="2869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(Chang et al. </a:t>
            </a:r>
            <a:r>
              <a:rPr lang="en-US" altLang="zh-TW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</a:t>
            </a:r>
            <a:r>
              <a:rPr lang="en-US" altLang="zh-TW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TW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.W.R.)</a:t>
            </a:r>
            <a:endParaRPr lang="en-US" altLang="zh-TW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39552" y="683404"/>
            <a:ext cx="4480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TW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Localized convection on</a:t>
            </a:r>
            <a:r>
              <a:rPr lang="zh-TW" alt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zh-TW" b="1" dirty="0">
                <a:solidFill>
                  <a:srgbClr val="0070C0"/>
                </a:solidFill>
                <a:latin typeface="Arial" pitchFamily="34" charset="0"/>
                <a:ea typeface="新細明體" pitchFamily="18" charset="-120"/>
                <a:cs typeface="Arial" panose="020B0604020202020204" pitchFamily="34" charset="0"/>
              </a:rPr>
              <a:t>June 12, </a:t>
            </a:r>
            <a:r>
              <a:rPr kumimoji="1" lang="en-US" altLang="zh-TW" b="1" dirty="0" smtClean="0">
                <a:solidFill>
                  <a:srgbClr val="0070C0"/>
                </a:solidFill>
                <a:latin typeface="Arial" pitchFamily="34" charset="0"/>
                <a:ea typeface="新細明體" pitchFamily="18" charset="-120"/>
                <a:cs typeface="Arial" panose="020B0604020202020204" pitchFamily="34" charset="0"/>
              </a:rPr>
              <a:t>2011</a:t>
            </a:r>
            <a:endParaRPr kumimoji="1" lang="en-US" altLang="zh-TW" b="1" dirty="0">
              <a:solidFill>
                <a:srgbClr val="0070C0"/>
              </a:solidFill>
              <a:latin typeface="Arial" pitchFamily="34" charset="0"/>
              <a:ea typeface="新細明體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4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52"/>
          <p:cNvGrpSpPr/>
          <p:nvPr/>
        </p:nvGrpSpPr>
        <p:grpSpPr>
          <a:xfrm>
            <a:off x="35496" y="2411595"/>
            <a:ext cx="7723346" cy="2817605"/>
            <a:chOff x="8115062" y="19512706"/>
            <a:chExt cx="9004707" cy="3962042"/>
          </a:xfrm>
        </p:grpSpPr>
        <p:pic>
          <p:nvPicPr>
            <p:cNvPr id="3" name="圖片 5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9"/>
            <a:stretch/>
          </p:blipFill>
          <p:spPr>
            <a:xfrm>
              <a:off x="13846709" y="20594748"/>
              <a:ext cx="3273060" cy="2880000"/>
            </a:xfrm>
            <a:prstGeom prst="rect">
              <a:avLst/>
            </a:prstGeom>
          </p:spPr>
        </p:pic>
        <p:sp>
          <p:nvSpPr>
            <p:cNvPr id="6" name="文字方塊 56"/>
            <p:cNvSpPr txBox="1"/>
            <p:nvPr/>
          </p:nvSpPr>
          <p:spPr>
            <a:xfrm>
              <a:off x="8664752" y="19512706"/>
              <a:ext cx="6634851" cy="649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TW" sz="24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QPF(0-5 </a:t>
              </a:r>
              <a:r>
                <a:rPr lang="en-US" altLang="zh-TW" sz="24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hr</a:t>
              </a:r>
              <a:r>
                <a:rPr lang="en-US" altLang="zh-TW" sz="24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accumulated precipitation)</a:t>
              </a:r>
              <a:endParaRPr lang="zh-TW" alt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文字方塊 57"/>
            <p:cNvSpPr txBox="1"/>
            <p:nvPr/>
          </p:nvSpPr>
          <p:spPr>
            <a:xfrm>
              <a:off x="13673218" y="20115655"/>
              <a:ext cx="2837309" cy="5193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Wingdings" panose="05000000000000000000" pitchFamily="2" charset="2"/>
                <a:buChar char="u"/>
              </a:pPr>
              <a:r>
                <a:rPr lang="en-US" altLang="zh-TW" sz="1800" dirty="0" smtClean="0">
                  <a:solidFill>
                    <a:srgbClr val="FFC000"/>
                  </a:solidFill>
                  <a:latin typeface="Times New Roman" panose="02020603050405020304" pitchFamily="18" charset="0"/>
                  <a:ea typeface="華康古印體(P)" panose="03010500000000000000" pitchFamily="66" charset="-120"/>
                  <a:cs typeface="Times New Roman" panose="02020603050405020304" pitchFamily="18" charset="0"/>
                </a:rPr>
                <a:t>2-hr DA window</a:t>
              </a:r>
              <a:endParaRPr lang="zh-TW" altLang="en-US" sz="1800" b="1" dirty="0">
                <a:solidFill>
                  <a:srgbClr val="FFC000"/>
                </a:solidFill>
                <a:latin typeface="Times New Roman" panose="02020603050405020304" pitchFamily="18" charset="0"/>
                <a:ea typeface="華康古印體(P)" panose="03010500000000000000" pitchFamily="66" charset="-120"/>
                <a:cs typeface="Times New Roman" panose="02020603050405020304" pitchFamily="18" charset="0"/>
              </a:endParaRPr>
            </a:p>
          </p:txBody>
        </p:sp>
        <p:pic>
          <p:nvPicPr>
            <p:cNvPr id="8" name="圖片 5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25"/>
            <a:stretch/>
          </p:blipFill>
          <p:spPr>
            <a:xfrm>
              <a:off x="10836998" y="20670774"/>
              <a:ext cx="2924583" cy="2803974"/>
            </a:xfrm>
            <a:prstGeom prst="rect">
              <a:avLst/>
            </a:prstGeom>
          </p:spPr>
        </p:pic>
        <p:pic>
          <p:nvPicPr>
            <p:cNvPr id="9" name="圖片 5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1" r="8575"/>
            <a:stretch/>
          </p:blipFill>
          <p:spPr>
            <a:xfrm>
              <a:off x="8199631" y="20670774"/>
              <a:ext cx="2707491" cy="2803974"/>
            </a:xfrm>
            <a:prstGeom prst="rect">
              <a:avLst/>
            </a:prstGeom>
          </p:spPr>
        </p:pic>
        <p:sp>
          <p:nvSpPr>
            <p:cNvPr id="10" name="文字方塊 60"/>
            <p:cNvSpPr txBox="1"/>
            <p:nvPr/>
          </p:nvSpPr>
          <p:spPr>
            <a:xfrm>
              <a:off x="8115062" y="20204931"/>
              <a:ext cx="2326323" cy="5193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u"/>
              </a:pPr>
              <a:r>
                <a:rPr lang="en-US" altLang="zh-TW" sz="18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華康古印體(P)" panose="03010500000000000000" pitchFamily="66" charset="-120"/>
                  <a:cs typeface="Times New Roman" panose="02020603050405020304" pitchFamily="18" charset="0"/>
                </a:rPr>
                <a:t>observation</a:t>
              </a:r>
              <a:endParaRPr lang="zh-TW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華康古印體(P)" panose="03010500000000000000" pitchFamily="66" charset="-120"/>
                <a:cs typeface="Times New Roman" panose="02020603050405020304" pitchFamily="18" charset="0"/>
              </a:endParaRPr>
            </a:p>
          </p:txBody>
        </p:sp>
        <p:sp>
          <p:nvSpPr>
            <p:cNvPr id="11" name="文字方塊 61"/>
            <p:cNvSpPr txBox="1"/>
            <p:nvPr/>
          </p:nvSpPr>
          <p:spPr>
            <a:xfrm>
              <a:off x="10906507" y="20204931"/>
              <a:ext cx="2271182" cy="5193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u"/>
              </a:pPr>
              <a:r>
                <a:rPr lang="en-US" altLang="zh-TW" sz="1800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華康古印體(P)" panose="03010500000000000000" pitchFamily="66" charset="-120"/>
                  <a:cs typeface="Times New Roman" panose="02020603050405020304" pitchFamily="18" charset="0"/>
                </a:rPr>
                <a:t>No DA</a:t>
              </a:r>
              <a:endParaRPr lang="zh-TW" altLang="en-US" sz="1800" dirty="0">
                <a:solidFill>
                  <a:srgbClr val="00B050"/>
                </a:solidFill>
                <a:latin typeface="Times New Roman" panose="02020603050405020304" pitchFamily="18" charset="0"/>
                <a:ea typeface="華康古印體(P)" panose="03010500000000000000" pitchFamily="66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36512" y="5180999"/>
            <a:ext cx="93891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 smtClean="0">
                <a:solidFill>
                  <a:srgbClr val="FF0000"/>
                </a:solidFill>
              </a:rPr>
              <a:t>[Motivation]</a:t>
            </a:r>
            <a:endParaRPr lang="en-US" sz="2400" b="1" dirty="0" smtClean="0"/>
          </a:p>
          <a:p>
            <a:r>
              <a:rPr lang="en-US" sz="2400" b="1" dirty="0" smtClean="0"/>
              <a:t>1. By assimilating </a:t>
            </a:r>
            <a:r>
              <a:rPr lang="en-US" sz="2400" b="1" dirty="0" smtClean="0">
                <a:solidFill>
                  <a:srgbClr val="FF0000"/>
                </a:solidFill>
              </a:rPr>
              <a:t>radial wind and reflectivity </a:t>
            </a:r>
            <a:r>
              <a:rPr lang="en-US" sz="2400" b="1" dirty="0" smtClean="0">
                <a:solidFill>
                  <a:srgbClr val="0070C0"/>
                </a:solidFill>
              </a:rPr>
              <a:t>of  radar network ,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</a:p>
          <a:p>
            <a:r>
              <a:rPr lang="en-US" sz="2400" b="1" dirty="0"/>
              <a:t>w</a:t>
            </a:r>
            <a:r>
              <a:rPr lang="en-US" sz="2400" b="1" dirty="0" smtClean="0"/>
              <a:t>hy we still need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more than 1-h assimilation window </a:t>
            </a:r>
            <a:r>
              <a:rPr lang="en-US" sz="2400" b="1" dirty="0" smtClean="0"/>
              <a:t>to improve QPF?</a:t>
            </a:r>
          </a:p>
          <a:p>
            <a:r>
              <a:rPr lang="en-US" sz="2400" b="1" dirty="0" smtClean="0"/>
              <a:t>2. Are </a:t>
            </a:r>
            <a:r>
              <a:rPr lang="en-US" sz="2400" b="1" dirty="0"/>
              <a:t>we able to </a:t>
            </a:r>
            <a:r>
              <a:rPr lang="en-US" sz="2400" b="1" dirty="0">
                <a:solidFill>
                  <a:srgbClr val="FF0000"/>
                </a:solidFill>
              </a:rPr>
              <a:t>reduce the cycling </a:t>
            </a:r>
            <a:r>
              <a:rPr lang="en-US" sz="2400" b="1" dirty="0"/>
              <a:t>procedure for convective scale QPF?</a:t>
            </a:r>
          </a:p>
          <a:p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18" name="文字方塊 141"/>
          <p:cNvSpPr txBox="1"/>
          <p:nvPr/>
        </p:nvSpPr>
        <p:spPr>
          <a:xfrm>
            <a:off x="-15581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Wingdings" pitchFamily="2" charset="2"/>
              <a:buChar char="Ø"/>
            </a:pPr>
            <a:r>
              <a:rPr lang="en-US" altLang="zh-TW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Assimilating  observations of radar network </a:t>
            </a:r>
            <a:r>
              <a:rPr lang="en-US" altLang="zh-TW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Taiwan [3-km] </a:t>
            </a:r>
            <a:r>
              <a:rPr lang="zh-TW" alt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TW" sz="24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圖片 6" descr="D:\matlabcoding\Superobs\radar_location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 t="2333" r="16047" b="3152"/>
          <a:stretch/>
        </p:blipFill>
        <p:spPr bwMode="auto">
          <a:xfrm>
            <a:off x="6516216" y="476672"/>
            <a:ext cx="2612203" cy="228318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/>
          <p:cNvSpPr/>
          <p:nvPr/>
        </p:nvSpPr>
        <p:spPr>
          <a:xfrm>
            <a:off x="232034" y="620688"/>
            <a:ext cx="53850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zh-TW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</a:t>
            </a:r>
            <a:r>
              <a:rPr lang="en-CA" altLang="zh-TW" sz="2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RF-</a:t>
            </a:r>
            <a:r>
              <a:rPr lang="en-CA" altLang="zh-TW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</a:t>
            </a:r>
            <a:r>
              <a:rPr lang="en-CA" altLang="zh-TW" sz="2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ETKF </a:t>
            </a:r>
            <a:r>
              <a:rPr lang="en-CA" altLang="zh-TW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</a:t>
            </a:r>
            <a:r>
              <a:rPr lang="en-CA" altLang="zh-TW" sz="2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adar </a:t>
            </a:r>
            <a:r>
              <a:rPr lang="en-CA" altLang="zh-TW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</a:t>
            </a:r>
            <a:r>
              <a:rPr lang="en-CA" altLang="zh-TW" sz="2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ssimilation </a:t>
            </a:r>
            <a:r>
              <a:rPr lang="en-CA" altLang="zh-TW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</a:t>
            </a:r>
            <a:r>
              <a:rPr lang="en-CA" altLang="zh-TW" sz="2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ystem</a:t>
            </a:r>
            <a:endParaRPr lang="en-US" altLang="zh-TW" sz="2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WLRAS</a:t>
            </a:r>
            <a:r>
              <a:rPr lang="en-US" altLang="zh-TW" sz="2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(Tsai </a:t>
            </a:r>
            <a:r>
              <a:rPr lang="en-US" altLang="zh-TW" sz="2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et al 2014</a:t>
            </a:r>
            <a:r>
              <a:rPr lang="en-US" altLang="zh-TW" sz="2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altLang="zh-TW" sz="2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Assimilating both radial wind and reflectivity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TW" sz="2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2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Case study on 2008/06/14-15 </a:t>
            </a:r>
            <a:r>
              <a:rPr lang="zh-TW" altLang="en-US" sz="2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dirty="0" err="1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SoWMEX</a:t>
            </a:r>
            <a:r>
              <a:rPr lang="en-US" altLang="zh-TW" sz="2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TW" sz="2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IOP8 (MCS)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084168" y="1268760"/>
            <a:ext cx="0" cy="1080120"/>
          </a:xfrm>
          <a:prstGeom prst="line">
            <a:avLst/>
          </a:prstGeom>
          <a:ln w="28575">
            <a:solidFill>
              <a:srgbClr val="00206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0800000">
            <a:off x="5652120" y="1407967"/>
            <a:ext cx="461665" cy="85696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b="1" dirty="0" smtClean="0"/>
              <a:t>~400km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2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49"/>
          <p:cNvSpPr txBox="1"/>
          <p:nvPr/>
        </p:nvSpPr>
        <p:spPr>
          <a:xfrm>
            <a:off x="123195" y="580618"/>
            <a:ext cx="82476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TW" sz="20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華康古印體(P)" panose="03010500000000000000" pitchFamily="66" charset="-120"/>
                <a:cs typeface="Times New Roman" panose="02020603050405020304" pitchFamily="18" charset="0"/>
              </a:rPr>
              <a:t>Convective scale error correlation </a:t>
            </a:r>
            <a:r>
              <a:rPr lang="zh-TW" altLang="en-US" sz="20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華康古印體(P)" panose="03010500000000000000" pitchFamily="66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華康古印體(P)" panose="03010500000000000000" pitchFamily="66" charset="-120"/>
                <a:cs typeface="Times New Roman" panose="02020603050405020304" pitchFamily="18" charset="0"/>
              </a:rPr>
              <a:t>(3-km</a:t>
            </a:r>
            <a:r>
              <a:rPr lang="zh-TW" altLang="en-US" sz="20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華康古印體(P)" panose="03010500000000000000" pitchFamily="66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華康古印體(P)" panose="03010500000000000000" pitchFamily="66" charset="-120"/>
                <a:cs typeface="Times New Roman" panose="02020603050405020304" pitchFamily="18" charset="0"/>
              </a:rPr>
              <a:t>resolution, ~700mb)</a:t>
            </a:r>
            <a:endParaRPr lang="zh-TW" altLang="en-US" sz="2000" b="1" dirty="0">
              <a:solidFill>
                <a:srgbClr val="92D050"/>
              </a:solidFill>
              <a:latin typeface="Times New Roman" panose="02020603050405020304" pitchFamily="18" charset="0"/>
              <a:ea typeface="華康古印體(P)" panose="03010500000000000000" pitchFamily="66" charset="-120"/>
              <a:cs typeface="Times New Roman" panose="02020603050405020304" pitchFamily="18" charset="0"/>
            </a:endParaRPr>
          </a:p>
        </p:txBody>
      </p:sp>
      <p:pic>
        <p:nvPicPr>
          <p:cNvPr id="15" name="Picture 8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r="15106"/>
          <a:stretch/>
        </p:blipFill>
        <p:spPr bwMode="auto">
          <a:xfrm>
            <a:off x="4274993" y="929729"/>
            <a:ext cx="2658131" cy="275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3" r="14634"/>
          <a:stretch/>
        </p:blipFill>
        <p:spPr bwMode="auto">
          <a:xfrm>
            <a:off x="1403648" y="908720"/>
            <a:ext cx="2727801" cy="277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16339"/>
          <a:stretch/>
        </p:blipFill>
        <p:spPr bwMode="auto">
          <a:xfrm>
            <a:off x="1403648" y="3467339"/>
            <a:ext cx="2655793" cy="279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3115"/>
          <a:stretch/>
        </p:blipFill>
        <p:spPr bwMode="auto">
          <a:xfrm>
            <a:off x="4274040" y="3467339"/>
            <a:ext cx="3149619" cy="279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1973" y="6150114"/>
            <a:ext cx="88469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solidFill>
                  <a:srgbClr val="0070C0"/>
                </a:solidFill>
              </a:rPr>
              <a:t>Compared to Temperature, Wind has longer correlation length.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solidFill>
                  <a:srgbClr val="0070C0"/>
                </a:solidFill>
              </a:rPr>
              <a:t>Less strong / very local correlations between state variables at convective scale</a:t>
            </a:r>
          </a:p>
        </p:txBody>
      </p:sp>
      <p:sp>
        <p:nvSpPr>
          <p:cNvPr id="19" name="文字方塊 150"/>
          <p:cNvSpPr txBox="1"/>
          <p:nvPr/>
        </p:nvSpPr>
        <p:spPr>
          <a:xfrm>
            <a:off x="464705" y="3827379"/>
            <a:ext cx="7897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 dirty="0" smtClean="0">
                <a:latin typeface="Times New Roman" panose="02020603050405020304" pitchFamily="18" charset="0"/>
                <a:ea typeface="華康古印體(P)" panose="03010500000000000000" pitchFamily="66" charset="-120"/>
                <a:cs typeface="Times New Roman" panose="02020603050405020304" pitchFamily="18" charset="0"/>
              </a:rPr>
              <a:t>T-T</a:t>
            </a:r>
            <a:endParaRPr lang="zh-TW" altLang="en-US" sz="2000" b="1" dirty="0">
              <a:latin typeface="Times New Roman" panose="02020603050405020304" pitchFamily="18" charset="0"/>
              <a:ea typeface="華康古印體(P)" panose="030105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20" name="文字方塊 151"/>
          <p:cNvSpPr txBox="1"/>
          <p:nvPr/>
        </p:nvSpPr>
        <p:spPr>
          <a:xfrm>
            <a:off x="339583" y="1186444"/>
            <a:ext cx="7897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 dirty="0" smtClean="0">
                <a:latin typeface="Times New Roman" panose="02020603050405020304" pitchFamily="18" charset="0"/>
                <a:ea typeface="華康古印體(P)" panose="03010500000000000000" pitchFamily="66" charset="-120"/>
                <a:cs typeface="Times New Roman" panose="02020603050405020304" pitchFamily="18" charset="0"/>
              </a:rPr>
              <a:t>V-V</a:t>
            </a:r>
            <a:endParaRPr lang="zh-TW" altLang="en-US" sz="2000" b="1" dirty="0">
              <a:latin typeface="Times New Roman" panose="02020603050405020304" pitchFamily="18" charset="0"/>
              <a:ea typeface="華康古印體(P)" panose="030105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21" name="文字方塊 152"/>
          <p:cNvSpPr txBox="1"/>
          <p:nvPr/>
        </p:nvSpPr>
        <p:spPr>
          <a:xfrm>
            <a:off x="7254866" y="3841002"/>
            <a:ext cx="7897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 dirty="0" smtClean="0">
                <a:latin typeface="Times New Roman" panose="02020603050405020304" pitchFamily="18" charset="0"/>
                <a:ea typeface="華康古印體(P)" panose="03010500000000000000" pitchFamily="66" charset="-120"/>
                <a:cs typeface="Times New Roman" panose="02020603050405020304" pitchFamily="18" charset="0"/>
              </a:rPr>
              <a:t>U-T</a:t>
            </a:r>
            <a:endParaRPr lang="zh-TW" altLang="en-US" sz="2000" b="1" dirty="0">
              <a:latin typeface="Times New Roman" panose="02020603050405020304" pitchFamily="18" charset="0"/>
              <a:ea typeface="華康古印體(P)" panose="030105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22" name="文字方塊 153"/>
          <p:cNvSpPr txBox="1"/>
          <p:nvPr/>
        </p:nvSpPr>
        <p:spPr>
          <a:xfrm>
            <a:off x="6886624" y="1187367"/>
            <a:ext cx="9361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0" algn="l" defTabSz="4320540" rtl="0" eaLnBrk="1" latinLnBrk="0" hangingPunct="1"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 dirty="0" smtClean="0">
                <a:latin typeface="Times New Roman" panose="02020603050405020304" pitchFamily="18" charset="0"/>
                <a:ea typeface="華康古印體(P)" panose="03010500000000000000" pitchFamily="66" charset="-120"/>
                <a:cs typeface="Times New Roman" panose="02020603050405020304" pitchFamily="18" charset="0"/>
              </a:rPr>
              <a:t>V-qv</a:t>
            </a:r>
            <a:endParaRPr lang="zh-TW" altLang="en-US" sz="2000" b="1" dirty="0">
              <a:latin typeface="Times New Roman" panose="02020603050405020304" pitchFamily="18" charset="0"/>
              <a:ea typeface="華康古印體(P)" panose="030105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2271" y="116632"/>
            <a:ext cx="8336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chemeClr val="accent4"/>
                </a:solidFill>
              </a:rPr>
              <a:t>2. Examination of background error at convective scale</a:t>
            </a:r>
            <a:endParaRPr lang="en-US" sz="28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0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7037" r="8990" b="14462"/>
          <a:stretch/>
        </p:blipFill>
        <p:spPr>
          <a:xfrm>
            <a:off x="157755" y="548680"/>
            <a:ext cx="2902077" cy="28263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8962" y="246605"/>
            <a:ext cx="2441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qr-qr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auto-correlation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8088" r="9781" b="14973"/>
          <a:stretch/>
        </p:blipFill>
        <p:spPr>
          <a:xfrm>
            <a:off x="5868144" y="646715"/>
            <a:ext cx="2720715" cy="26382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56176" y="286675"/>
            <a:ext cx="2421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qr</a:t>
            </a:r>
            <a:r>
              <a:rPr lang="en-US" sz="2000" dirty="0" smtClean="0"/>
              <a:t>-T cross-correlation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8088" r="10001" b="15191"/>
          <a:stretch/>
        </p:blipFill>
        <p:spPr>
          <a:xfrm>
            <a:off x="2914631" y="545575"/>
            <a:ext cx="2974085" cy="28678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81473" y="260648"/>
            <a:ext cx="2514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-U cross-correlation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480" y="116632"/>
            <a:ext cx="8809000" cy="3296399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839889" y="4199796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92080" y="3501008"/>
            <a:ext cx="31784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solidFill>
                  <a:srgbClr val="0070C0"/>
                </a:solidFill>
              </a:rPr>
              <a:t>Explain why we may need</a:t>
            </a:r>
          </a:p>
          <a:p>
            <a:r>
              <a:rPr lang="en-CA" sz="2000" b="1" dirty="0">
                <a:solidFill>
                  <a:srgbClr val="0070C0"/>
                </a:solidFill>
              </a:rPr>
              <a:t>m</a:t>
            </a:r>
            <a:r>
              <a:rPr lang="en-CA" sz="2000" b="1" dirty="0" smtClean="0">
                <a:solidFill>
                  <a:srgbClr val="0070C0"/>
                </a:solidFill>
              </a:rPr>
              <a:t>any cycles in radar DA to</a:t>
            </a:r>
          </a:p>
          <a:p>
            <a:r>
              <a:rPr lang="en-CA" sz="2000" b="1" dirty="0">
                <a:solidFill>
                  <a:srgbClr val="0070C0"/>
                </a:solidFill>
              </a:rPr>
              <a:t>o</a:t>
            </a:r>
            <a:r>
              <a:rPr lang="en-CA" sz="2000" b="1" dirty="0" smtClean="0">
                <a:solidFill>
                  <a:srgbClr val="0070C0"/>
                </a:solidFill>
              </a:rPr>
              <a:t>btain better analysis even </a:t>
            </a:r>
          </a:p>
          <a:p>
            <a:r>
              <a:rPr lang="en-CA" sz="2000" b="1" dirty="0" smtClean="0">
                <a:solidFill>
                  <a:srgbClr val="0070C0"/>
                </a:solidFill>
              </a:rPr>
              <a:t>though with Radar network 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3661187"/>
            <a:ext cx="2820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</a:rPr>
              <a:t>Vr</a:t>
            </a:r>
            <a:r>
              <a:rPr lang="en-US" sz="3200" b="1" dirty="0" smtClean="0">
                <a:solidFill>
                  <a:srgbClr val="0070C0"/>
                </a:solidFill>
              </a:rPr>
              <a:t> &lt;-&gt; u, v, w</a:t>
            </a:r>
          </a:p>
          <a:p>
            <a:r>
              <a:rPr lang="en-US" sz="3200" b="1" dirty="0" smtClean="0">
                <a:solidFill>
                  <a:srgbClr val="0070C0"/>
                </a:solidFill>
              </a:rPr>
              <a:t>Z  &lt;-&gt;  </a:t>
            </a:r>
            <a:r>
              <a:rPr lang="en-US" sz="3200" b="1" dirty="0" err="1" smtClean="0">
                <a:solidFill>
                  <a:srgbClr val="0070C0"/>
                </a:solidFill>
              </a:rPr>
              <a:t>q</a:t>
            </a:r>
            <a:r>
              <a:rPr lang="en-US" sz="3200" b="1" baseline="-25000" dirty="0" err="1" smtClean="0">
                <a:solidFill>
                  <a:srgbClr val="0070C0"/>
                </a:solidFill>
              </a:rPr>
              <a:t>r</a:t>
            </a:r>
            <a:r>
              <a:rPr lang="en-US" sz="3200" b="1" baseline="-25000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</a:rPr>
              <a:t>q</a:t>
            </a:r>
            <a:r>
              <a:rPr lang="en-US" sz="3200" b="1" baseline="-25000" dirty="0" err="1" smtClean="0">
                <a:solidFill>
                  <a:srgbClr val="0070C0"/>
                </a:solidFill>
              </a:rPr>
              <a:t>s</a:t>
            </a:r>
            <a:r>
              <a:rPr lang="en-US" sz="3200" b="1" baseline="-25000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</a:rPr>
              <a:t>q</a:t>
            </a:r>
            <a:r>
              <a:rPr lang="en-US" sz="3200" b="1" baseline="-25000" dirty="0" err="1" smtClean="0">
                <a:solidFill>
                  <a:srgbClr val="0070C0"/>
                </a:solidFill>
              </a:rPr>
              <a:t>g</a:t>
            </a:r>
            <a:endParaRPr lang="en-US" sz="3200" b="1" baseline="-25000" dirty="0">
              <a:solidFill>
                <a:srgbClr val="0070C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17" y="5107220"/>
            <a:ext cx="4680520" cy="163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848" y="5107220"/>
            <a:ext cx="2052656" cy="153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3508" y="4737888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3399"/>
                </a:solidFill>
              </a:rPr>
              <a:t>Z</a:t>
            </a:r>
            <a:endParaRPr lang="en-US" sz="2000" b="1" dirty="0">
              <a:solidFill>
                <a:srgbClr val="FF339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61335" y="4737888"/>
            <a:ext cx="396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Vr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68398" y="4745086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28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t="85617" r="12763" b="7748"/>
          <a:stretch/>
        </p:blipFill>
        <p:spPr>
          <a:xfrm>
            <a:off x="1763688" y="6284771"/>
            <a:ext cx="5923851" cy="587954"/>
          </a:xfrm>
          <a:prstGeom prst="rect">
            <a:avLst/>
          </a:prstGeom>
        </p:spPr>
      </p:pic>
      <p:pic>
        <p:nvPicPr>
          <p:cNvPr id="5" name="圖片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7509600" cy="549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" t="10833" r="4722" b="1667"/>
          <a:stretch/>
        </p:blipFill>
        <p:spPr>
          <a:xfrm>
            <a:off x="1429366" y="768688"/>
            <a:ext cx="1470236" cy="12942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1023" r="4310" b="2400"/>
          <a:stretch/>
        </p:blipFill>
        <p:spPr>
          <a:xfrm>
            <a:off x="1435646" y="3515552"/>
            <a:ext cx="1470384" cy="1273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t="11200" r="4489" b="2045"/>
          <a:stretch/>
        </p:blipFill>
        <p:spPr>
          <a:xfrm>
            <a:off x="5186277" y="764704"/>
            <a:ext cx="1470384" cy="12689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t="10844" r="4667" b="2222"/>
          <a:stretch/>
        </p:blipFill>
        <p:spPr>
          <a:xfrm>
            <a:off x="5186277" y="3515552"/>
            <a:ext cx="1470384" cy="1281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矩形 10"/>
          <p:cNvSpPr/>
          <p:nvPr/>
        </p:nvSpPr>
        <p:spPr>
          <a:xfrm>
            <a:off x="107504" y="553402"/>
            <a:ext cx="1202041" cy="32028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Ucon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-U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884368" y="625380"/>
            <a:ext cx="1108223" cy="32028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Ustr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-U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7504" y="3298326"/>
            <a:ext cx="1197959" cy="32028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(c) 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Vcon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-V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956376" y="3336729"/>
            <a:ext cx="1104142" cy="32028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(d) 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Vstr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-V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051720" y="147990"/>
            <a:ext cx="5322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Error covariance at convective scale (I)</a:t>
            </a: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207" y="163715"/>
            <a:ext cx="1581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Convective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18865" y="159023"/>
            <a:ext cx="1489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3399"/>
                </a:solidFill>
              </a:rPr>
              <a:t>Stratiform</a:t>
            </a:r>
            <a:endParaRPr lang="en-US" sz="24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0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t="85617" r="12763" b="7748"/>
          <a:stretch/>
        </p:blipFill>
        <p:spPr>
          <a:xfrm>
            <a:off x="1831609" y="6294682"/>
            <a:ext cx="5923851" cy="587954"/>
          </a:xfrm>
          <a:prstGeom prst="rect">
            <a:avLst/>
          </a:prstGeom>
        </p:spPr>
      </p:pic>
      <p:pic>
        <p:nvPicPr>
          <p:cNvPr id="11" name="圖片 10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2" y="603449"/>
            <a:ext cx="7552800" cy="570587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5496" y="576145"/>
            <a:ext cx="1137888" cy="3328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Tcon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884368" y="662751"/>
            <a:ext cx="1043511" cy="3328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Tstr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5496" y="3338776"/>
            <a:ext cx="1106581" cy="3328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(c) 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qcon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-q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884368" y="3505222"/>
            <a:ext cx="1012203" cy="3328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(d) 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qstr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-q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10844" r="5200" b="2222"/>
          <a:stretch/>
        </p:blipFill>
        <p:spPr>
          <a:xfrm>
            <a:off x="1366560" y="659817"/>
            <a:ext cx="1479175" cy="13216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 t="11023" r="4488" b="2045"/>
          <a:stretch/>
        </p:blipFill>
        <p:spPr>
          <a:xfrm>
            <a:off x="1366560" y="3505222"/>
            <a:ext cx="1479175" cy="13268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t="11023" r="4667" b="1690"/>
          <a:stretch/>
        </p:blipFill>
        <p:spPr>
          <a:xfrm>
            <a:off x="5149717" y="662751"/>
            <a:ext cx="1479175" cy="13296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 t="11023" r="5022" b="2045"/>
          <a:stretch/>
        </p:blipFill>
        <p:spPr>
          <a:xfrm>
            <a:off x="5149717" y="3508156"/>
            <a:ext cx="1479175" cy="13346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文字方塊 21"/>
          <p:cNvSpPr txBox="1"/>
          <p:nvPr/>
        </p:nvSpPr>
        <p:spPr>
          <a:xfrm>
            <a:off x="2051720" y="147990"/>
            <a:ext cx="5442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Error covariance at convective scale (II)</a:t>
            </a: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1207" y="163715"/>
            <a:ext cx="1581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Convective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18865" y="159023"/>
            <a:ext cx="1489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3399"/>
                </a:solidFill>
              </a:rPr>
              <a:t>Stratiform</a:t>
            </a:r>
            <a:endParaRPr lang="en-US" sz="24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9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204" y="117150"/>
            <a:ext cx="9156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 smtClean="0"/>
              <a:t>3. </a:t>
            </a:r>
            <a:r>
              <a:rPr lang="en-CA" sz="3200" b="1" dirty="0"/>
              <a:t>Impact Of Assimilating </a:t>
            </a:r>
            <a:r>
              <a:rPr lang="en-CA" sz="3200" b="1" dirty="0" smtClean="0"/>
              <a:t>Temperature and Humidity</a:t>
            </a:r>
            <a:endParaRPr lang="en-CA" sz="3200" b="1" dirty="0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179512" y="1052736"/>
            <a:ext cx="8280885" cy="55172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TW" sz="24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zh-TW" sz="2400" b="1" dirty="0" smtClean="0">
                <a:solidFill>
                  <a:srgbClr val="0070C0"/>
                </a:solidFill>
              </a:rPr>
              <a:t>Setup of the OSSEs</a:t>
            </a:r>
          </a:p>
          <a:p>
            <a:r>
              <a:rPr lang="en-US" altLang="zh-TW" sz="2200" dirty="0" smtClean="0"/>
              <a:t>WRF-LETKF Radar Assimilation System (WLRAS; Tsai et al., 2014)</a:t>
            </a:r>
          </a:p>
          <a:p>
            <a:r>
              <a:rPr lang="en-US" altLang="zh-TW" sz="2200" dirty="0" smtClean="0"/>
              <a:t>Case study: Mesoscale convective system in Mei-Yu season on </a:t>
            </a:r>
          </a:p>
          <a:p>
            <a:pPr marL="0" indent="0">
              <a:buNone/>
            </a:pPr>
            <a:r>
              <a:rPr lang="en-US" altLang="zh-TW" sz="2200" dirty="0"/>
              <a:t> </a:t>
            </a:r>
            <a:r>
              <a:rPr lang="en-US" altLang="zh-TW" sz="2200" dirty="0" smtClean="0"/>
              <a:t>     11 June 2012</a:t>
            </a:r>
          </a:p>
          <a:p>
            <a:r>
              <a:rPr lang="en-US" altLang="zh-TW" sz="2200" dirty="0" smtClean="0"/>
              <a:t>Radar sites: RCWF and NCU-CPOL</a:t>
            </a:r>
            <a:endParaRPr lang="zh-TW" altLang="en-US" sz="22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9"/>
          <a:stretch/>
        </p:blipFill>
        <p:spPr bwMode="auto">
          <a:xfrm>
            <a:off x="35495" y="4365104"/>
            <a:ext cx="5401127" cy="244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140968"/>
            <a:ext cx="3744416" cy="37444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1042" y="836712"/>
            <a:ext cx="8732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D60093"/>
                </a:solidFill>
              </a:rPr>
              <a:t>Are we able to reduce cycling procedure of DA at convective scale?</a:t>
            </a:r>
            <a:endParaRPr lang="en-US" sz="2400" b="1" dirty="0">
              <a:solidFill>
                <a:srgbClr val="D60093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7504" y="790104"/>
            <a:ext cx="8928992" cy="57606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372200" y="4725144"/>
            <a:ext cx="720080" cy="43204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594272" y="4077072"/>
            <a:ext cx="0" cy="10042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03648" y="3707740"/>
            <a:ext cx="2565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Extreme heavy rainfall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9183" y="5086672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~130km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86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3968</TotalTime>
  <Words>851</Words>
  <Application>Microsoft Office PowerPoint</Application>
  <PresentationFormat>On-screen Show (4:3)</PresentationFormat>
  <Paragraphs>175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鍾高陞</dc:creator>
  <cp:lastModifiedBy>鍾高陞</cp:lastModifiedBy>
  <cp:revision>87</cp:revision>
  <dcterms:created xsi:type="dcterms:W3CDTF">2017-01-24T03:16:11Z</dcterms:created>
  <dcterms:modified xsi:type="dcterms:W3CDTF">2018-05-09T18:42:53Z</dcterms:modified>
</cp:coreProperties>
</file>