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0"/>
  </p:notesMasterIdLst>
  <p:sldIdLst>
    <p:sldId id="256" r:id="rId2"/>
    <p:sldId id="623" r:id="rId3"/>
    <p:sldId id="625" r:id="rId4"/>
    <p:sldId id="630" r:id="rId5"/>
    <p:sldId id="631" r:id="rId6"/>
    <p:sldId id="581" r:id="rId7"/>
    <p:sldId id="573" r:id="rId8"/>
    <p:sldId id="559" r:id="rId9"/>
    <p:sldId id="560" r:id="rId10"/>
    <p:sldId id="480" r:id="rId11"/>
    <p:sldId id="550" r:id="rId12"/>
    <p:sldId id="477" r:id="rId13"/>
    <p:sldId id="478" r:id="rId14"/>
    <p:sldId id="620" r:id="rId15"/>
    <p:sldId id="582" r:id="rId16"/>
    <p:sldId id="584" r:id="rId17"/>
    <p:sldId id="588" r:id="rId18"/>
    <p:sldId id="494" r:id="rId19"/>
    <p:sldId id="633" r:id="rId20"/>
    <p:sldId id="593" r:id="rId21"/>
    <p:sldId id="275" r:id="rId22"/>
    <p:sldId id="632" r:id="rId23"/>
    <p:sldId id="261" r:id="rId24"/>
    <p:sldId id="269" r:id="rId25"/>
    <p:sldId id="264" r:id="rId26"/>
    <p:sldId id="262" r:id="rId27"/>
    <p:sldId id="263" r:id="rId28"/>
    <p:sldId id="258" r:id="rId29"/>
    <p:sldId id="265" r:id="rId30"/>
    <p:sldId id="267" r:id="rId31"/>
    <p:sldId id="626" r:id="rId32"/>
    <p:sldId id="627" r:id="rId33"/>
    <p:sldId id="646" r:id="rId34"/>
    <p:sldId id="647" r:id="rId35"/>
    <p:sldId id="586" r:id="rId36"/>
    <p:sldId id="617" r:id="rId37"/>
    <p:sldId id="273" r:id="rId38"/>
    <p:sldId id="272"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829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509"/>
    <p:restoredTop sz="94674"/>
  </p:normalViewPr>
  <p:slideViewPr>
    <p:cSldViewPr snapToGrid="0" snapToObjects="1">
      <p:cViewPr varScale="1">
        <p:scale>
          <a:sx n="65" d="100"/>
          <a:sy n="65" d="100"/>
        </p:scale>
        <p:origin x="968" y="20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image" Target="../media/image8.emf"/><Relationship Id="rId5" Type="http://schemas.openxmlformats.org/officeDocument/2006/relationships/image" Target="../media/image12.emf"/><Relationship Id="rId4" Type="http://schemas.openxmlformats.org/officeDocument/2006/relationships/image" Target="../media/image11.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image" Target="../media/image18.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image" Target="../media/image21.emf"/><Relationship Id="rId5" Type="http://schemas.openxmlformats.org/officeDocument/2006/relationships/image" Target="../media/image11.emf"/><Relationship Id="rId4" Type="http://schemas.openxmlformats.org/officeDocument/2006/relationships/image" Target="../media/image12.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image" Target="../media/image8.emf"/><Relationship Id="rId4" Type="http://schemas.openxmlformats.org/officeDocument/2006/relationships/image" Target="../media/image27.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image" Target="../media/image3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2659E3-2444-3E47-94E6-E5051E2BBB25}" type="datetimeFigureOut">
              <a:rPr lang="en-US" smtClean="0"/>
              <a:t>5/8/18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D35B82-1084-F34A-84FC-B7880C3EBE6D}" type="slidenum">
              <a:rPr lang="en-US" smtClean="0"/>
              <a:t>‹#›</a:t>
            </a:fld>
            <a:endParaRPr lang="en-US"/>
          </a:p>
        </p:txBody>
      </p:sp>
    </p:spTree>
    <p:extLst>
      <p:ext uri="{BB962C8B-B14F-4D97-AF65-F5344CB8AC3E}">
        <p14:creationId xmlns:p14="http://schemas.microsoft.com/office/powerpoint/2010/main" val="16423801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597EB42-3B2B-A64A-9B9A-C1D2510101CD}" type="slidenum">
              <a:rPr lang="en-US" altLang="zh-CN" smtClean="0"/>
              <a:pPr>
                <a:defRPr/>
              </a:pPr>
              <a:t>2</a:t>
            </a:fld>
            <a:endParaRPr lang="en-US" altLang="zh-CN"/>
          </a:p>
        </p:txBody>
      </p:sp>
    </p:spTree>
    <p:extLst>
      <p:ext uri="{BB962C8B-B14F-4D97-AF65-F5344CB8AC3E}">
        <p14:creationId xmlns:p14="http://schemas.microsoft.com/office/powerpoint/2010/main" val="10040573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Shape 56"/>
          <p:cNvSpPr>
            <a:spLocks noGrp="1" noRot="1" noChangeAspect="1"/>
          </p:cNvSpPr>
          <p:nvPr>
            <p:ph type="sldImg"/>
          </p:nvPr>
        </p:nvSpPr>
        <p:spPr>
          <a:prstGeom prst="rect">
            <a:avLst/>
          </a:prstGeom>
        </p:spPr>
        <p:txBody>
          <a:bodyPr/>
          <a:lstStyle/>
          <a:p>
            <a:pPr lvl="0"/>
            <a:endParaRPr/>
          </a:p>
        </p:txBody>
      </p:sp>
      <p:sp>
        <p:nvSpPr>
          <p:cNvPr id="57" name="Shape 57"/>
          <p:cNvSpPr>
            <a:spLocks noGrp="1"/>
          </p:cNvSpPr>
          <p:nvPr>
            <p:ph type="body" sz="quarter" idx="1"/>
          </p:nvPr>
        </p:nvSpPr>
        <p:spPr>
          <a:prstGeom prst="rect">
            <a:avLst/>
          </a:prstGeom>
        </p:spPr>
        <p:txBody>
          <a:bodyPr/>
          <a:lstStyle>
            <a:lvl1pPr marL="220578" indent="-220578">
              <a:buSzPct val="100000"/>
              <a:buChar char="-"/>
            </a:lvl1pPr>
          </a:lstStyle>
          <a:p>
            <a:pPr lvl="0">
              <a:defRPr sz="1800"/>
            </a:pPr>
            <a:endParaRPr sz="2200" dirty="0"/>
          </a:p>
        </p:txBody>
      </p:sp>
    </p:spTree>
    <p:extLst>
      <p:ext uri="{BB962C8B-B14F-4D97-AF65-F5344CB8AC3E}">
        <p14:creationId xmlns:p14="http://schemas.microsoft.com/office/powerpoint/2010/main" val="7761572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Shape 56"/>
          <p:cNvSpPr>
            <a:spLocks noGrp="1" noRot="1" noChangeAspect="1"/>
          </p:cNvSpPr>
          <p:nvPr>
            <p:ph type="sldImg"/>
          </p:nvPr>
        </p:nvSpPr>
        <p:spPr>
          <a:prstGeom prst="rect">
            <a:avLst/>
          </a:prstGeom>
        </p:spPr>
        <p:txBody>
          <a:bodyPr/>
          <a:lstStyle/>
          <a:p>
            <a:pPr lvl="0"/>
            <a:endParaRPr/>
          </a:p>
        </p:txBody>
      </p:sp>
      <p:sp>
        <p:nvSpPr>
          <p:cNvPr id="57" name="Shape 57"/>
          <p:cNvSpPr>
            <a:spLocks noGrp="1"/>
          </p:cNvSpPr>
          <p:nvPr>
            <p:ph type="body" sz="quarter" idx="1"/>
          </p:nvPr>
        </p:nvSpPr>
        <p:spPr>
          <a:prstGeom prst="rect">
            <a:avLst/>
          </a:prstGeom>
        </p:spPr>
        <p:txBody>
          <a:bodyPr/>
          <a:lstStyle>
            <a:lvl1pPr marL="220578" indent="-220578">
              <a:buSzPct val="100000"/>
              <a:buChar char="-"/>
            </a:lvl1pPr>
          </a:lstStyle>
          <a:p>
            <a:pPr lvl="0">
              <a:defRPr sz="1800"/>
            </a:pPr>
            <a:endParaRPr sz="2200" dirty="0"/>
          </a:p>
        </p:txBody>
      </p:sp>
    </p:spTree>
    <p:extLst>
      <p:ext uri="{BB962C8B-B14F-4D97-AF65-F5344CB8AC3E}">
        <p14:creationId xmlns:p14="http://schemas.microsoft.com/office/powerpoint/2010/main" val="16165468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Shape 56"/>
          <p:cNvSpPr>
            <a:spLocks noGrp="1" noRot="1" noChangeAspect="1"/>
          </p:cNvSpPr>
          <p:nvPr>
            <p:ph type="sldImg"/>
          </p:nvPr>
        </p:nvSpPr>
        <p:spPr>
          <a:prstGeom prst="rect">
            <a:avLst/>
          </a:prstGeom>
        </p:spPr>
        <p:txBody>
          <a:bodyPr/>
          <a:lstStyle/>
          <a:p>
            <a:pPr lvl="0"/>
            <a:endParaRPr/>
          </a:p>
        </p:txBody>
      </p:sp>
      <p:sp>
        <p:nvSpPr>
          <p:cNvPr id="57" name="Shape 57"/>
          <p:cNvSpPr>
            <a:spLocks noGrp="1"/>
          </p:cNvSpPr>
          <p:nvPr>
            <p:ph type="body" sz="quarter" idx="1"/>
          </p:nvPr>
        </p:nvSpPr>
        <p:spPr>
          <a:prstGeom prst="rect">
            <a:avLst/>
          </a:prstGeom>
        </p:spPr>
        <p:txBody>
          <a:bodyPr/>
          <a:lstStyle>
            <a:lvl1pPr marL="220578" indent="-220578">
              <a:buSzPct val="100000"/>
              <a:buChar char="-"/>
            </a:lvl1pPr>
          </a:lstStyle>
          <a:p>
            <a:pPr lvl="0">
              <a:defRPr sz="1800"/>
            </a:pPr>
            <a:endParaRPr sz="2200"/>
          </a:p>
        </p:txBody>
      </p:sp>
    </p:spTree>
    <p:extLst>
      <p:ext uri="{BB962C8B-B14F-4D97-AF65-F5344CB8AC3E}">
        <p14:creationId xmlns:p14="http://schemas.microsoft.com/office/powerpoint/2010/main" val="11087762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Shape 56"/>
          <p:cNvSpPr>
            <a:spLocks noGrp="1" noRot="1" noChangeAspect="1"/>
          </p:cNvSpPr>
          <p:nvPr>
            <p:ph type="sldImg"/>
          </p:nvPr>
        </p:nvSpPr>
        <p:spPr>
          <a:prstGeom prst="rect">
            <a:avLst/>
          </a:prstGeom>
        </p:spPr>
        <p:txBody>
          <a:bodyPr/>
          <a:lstStyle/>
          <a:p>
            <a:pPr lvl="0"/>
            <a:endParaRPr/>
          </a:p>
        </p:txBody>
      </p:sp>
      <p:sp>
        <p:nvSpPr>
          <p:cNvPr id="57" name="Shape 57"/>
          <p:cNvSpPr>
            <a:spLocks noGrp="1"/>
          </p:cNvSpPr>
          <p:nvPr>
            <p:ph type="body" sz="quarter" idx="1"/>
          </p:nvPr>
        </p:nvSpPr>
        <p:spPr>
          <a:prstGeom prst="rect">
            <a:avLst/>
          </a:prstGeom>
        </p:spPr>
        <p:txBody>
          <a:bodyPr/>
          <a:lstStyle>
            <a:lvl1pPr marL="220578" indent="-220578">
              <a:buSzPct val="100000"/>
              <a:buChar char="-"/>
            </a:lvl1pPr>
          </a:lstStyle>
          <a:p>
            <a:pPr lvl="0">
              <a:defRPr sz="1800"/>
            </a:pPr>
            <a:endParaRPr sz="2200"/>
          </a:p>
        </p:txBody>
      </p:sp>
    </p:spTree>
    <p:extLst>
      <p:ext uri="{BB962C8B-B14F-4D97-AF65-F5344CB8AC3E}">
        <p14:creationId xmlns:p14="http://schemas.microsoft.com/office/powerpoint/2010/main" val="18751602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597EB42-3B2B-A64A-9B9A-C1D2510101CD}" type="slidenum">
              <a:rPr lang="en-US" altLang="zh-CN" smtClean="0"/>
              <a:pPr>
                <a:defRPr/>
              </a:pPr>
              <a:t>31</a:t>
            </a:fld>
            <a:endParaRPr lang="en-US" altLang="zh-CN"/>
          </a:p>
        </p:txBody>
      </p:sp>
    </p:spTree>
    <p:extLst>
      <p:ext uri="{BB962C8B-B14F-4D97-AF65-F5344CB8AC3E}">
        <p14:creationId xmlns:p14="http://schemas.microsoft.com/office/powerpoint/2010/main" val="20960975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Shape 56"/>
          <p:cNvSpPr>
            <a:spLocks noGrp="1" noRot="1" noChangeAspect="1"/>
          </p:cNvSpPr>
          <p:nvPr>
            <p:ph type="sldImg"/>
          </p:nvPr>
        </p:nvSpPr>
        <p:spPr>
          <a:prstGeom prst="rect">
            <a:avLst/>
          </a:prstGeom>
        </p:spPr>
        <p:txBody>
          <a:bodyPr/>
          <a:lstStyle/>
          <a:p>
            <a:pPr lvl="0"/>
            <a:endParaRPr/>
          </a:p>
        </p:txBody>
      </p:sp>
      <p:sp>
        <p:nvSpPr>
          <p:cNvPr id="57" name="Shape 57"/>
          <p:cNvSpPr>
            <a:spLocks noGrp="1"/>
          </p:cNvSpPr>
          <p:nvPr>
            <p:ph type="body" sz="quarter" idx="1"/>
          </p:nvPr>
        </p:nvSpPr>
        <p:spPr>
          <a:prstGeom prst="rect">
            <a:avLst/>
          </a:prstGeom>
        </p:spPr>
        <p:txBody>
          <a:bodyPr/>
          <a:lstStyle>
            <a:lvl1pPr marL="220578" indent="-220578">
              <a:buSzPct val="100000"/>
              <a:buChar char="-"/>
            </a:lvl1pPr>
          </a:lstStyle>
          <a:p>
            <a:pPr lvl="0">
              <a:defRPr sz="1800"/>
            </a:pPr>
            <a:endParaRPr sz="2200" dirty="0"/>
          </a:p>
        </p:txBody>
      </p:sp>
    </p:spTree>
    <p:extLst>
      <p:ext uri="{BB962C8B-B14F-4D97-AF65-F5344CB8AC3E}">
        <p14:creationId xmlns:p14="http://schemas.microsoft.com/office/powerpoint/2010/main" val="1287463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Shape 56"/>
          <p:cNvSpPr>
            <a:spLocks noGrp="1" noRot="1" noChangeAspect="1"/>
          </p:cNvSpPr>
          <p:nvPr>
            <p:ph type="sldImg"/>
          </p:nvPr>
        </p:nvSpPr>
        <p:spPr>
          <a:prstGeom prst="rect">
            <a:avLst/>
          </a:prstGeom>
        </p:spPr>
        <p:txBody>
          <a:bodyPr/>
          <a:lstStyle/>
          <a:p>
            <a:pPr lvl="0"/>
            <a:endParaRPr/>
          </a:p>
        </p:txBody>
      </p:sp>
      <p:sp>
        <p:nvSpPr>
          <p:cNvPr id="57" name="Shape 57"/>
          <p:cNvSpPr>
            <a:spLocks noGrp="1"/>
          </p:cNvSpPr>
          <p:nvPr>
            <p:ph type="body" sz="quarter" idx="1"/>
          </p:nvPr>
        </p:nvSpPr>
        <p:spPr>
          <a:prstGeom prst="rect">
            <a:avLst/>
          </a:prstGeom>
        </p:spPr>
        <p:txBody>
          <a:bodyPr/>
          <a:lstStyle>
            <a:lvl1pPr marL="220578" indent="-220578">
              <a:buSzPct val="100000"/>
              <a:buChar char="-"/>
            </a:lvl1pPr>
          </a:lstStyle>
          <a:p>
            <a:pPr lvl="0">
              <a:defRPr sz="1800"/>
            </a:pPr>
            <a:endParaRPr sz="2200" dirty="0"/>
          </a:p>
        </p:txBody>
      </p:sp>
    </p:spTree>
    <p:extLst>
      <p:ext uri="{BB962C8B-B14F-4D97-AF65-F5344CB8AC3E}">
        <p14:creationId xmlns:p14="http://schemas.microsoft.com/office/powerpoint/2010/main" val="32185162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Shape 56"/>
          <p:cNvSpPr>
            <a:spLocks noGrp="1" noRot="1" noChangeAspect="1"/>
          </p:cNvSpPr>
          <p:nvPr>
            <p:ph type="sldImg"/>
          </p:nvPr>
        </p:nvSpPr>
        <p:spPr>
          <a:prstGeom prst="rect">
            <a:avLst/>
          </a:prstGeom>
        </p:spPr>
        <p:txBody>
          <a:bodyPr/>
          <a:lstStyle/>
          <a:p>
            <a:pPr lvl="0"/>
            <a:endParaRPr/>
          </a:p>
        </p:txBody>
      </p:sp>
      <p:sp>
        <p:nvSpPr>
          <p:cNvPr id="57" name="Shape 57"/>
          <p:cNvSpPr>
            <a:spLocks noGrp="1"/>
          </p:cNvSpPr>
          <p:nvPr>
            <p:ph type="body" sz="quarter" idx="1"/>
          </p:nvPr>
        </p:nvSpPr>
        <p:spPr>
          <a:prstGeom prst="rect">
            <a:avLst/>
          </a:prstGeom>
        </p:spPr>
        <p:txBody>
          <a:bodyPr/>
          <a:lstStyle>
            <a:lvl1pPr marL="220578" indent="-220578">
              <a:buSzPct val="100000"/>
              <a:buChar char="-"/>
            </a:lvl1pPr>
          </a:lstStyle>
          <a:p>
            <a:pPr lvl="0">
              <a:defRPr sz="1800"/>
            </a:pPr>
            <a:r>
              <a:rPr lang="en-US" sz="2200" dirty="0"/>
              <a:t>The error variance</a:t>
            </a:r>
            <a:r>
              <a:rPr lang="en-US" sz="2200" baseline="0" dirty="0"/>
              <a:t> reduction calculation involves linear regression.  But, the idea is not the same from the ensemble sensitivity shown in this slide.  The key here is predict before </a:t>
            </a:r>
            <a:r>
              <a:rPr lang="en-US" sz="2200" baseline="0" dirty="0" err="1"/>
              <a:t>obs</a:t>
            </a:r>
            <a:r>
              <a:rPr lang="en-US" sz="2200" baseline="0" dirty="0"/>
              <a:t> are collected and assimilated.</a:t>
            </a:r>
            <a:endParaRPr sz="2200" dirty="0"/>
          </a:p>
        </p:txBody>
      </p:sp>
    </p:spTree>
    <p:extLst>
      <p:ext uri="{BB962C8B-B14F-4D97-AF65-F5344CB8AC3E}">
        <p14:creationId xmlns:p14="http://schemas.microsoft.com/office/powerpoint/2010/main" val="16309315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Shape 56"/>
          <p:cNvSpPr>
            <a:spLocks noGrp="1" noRot="1" noChangeAspect="1"/>
          </p:cNvSpPr>
          <p:nvPr>
            <p:ph type="sldImg"/>
          </p:nvPr>
        </p:nvSpPr>
        <p:spPr>
          <a:prstGeom prst="rect">
            <a:avLst/>
          </a:prstGeom>
        </p:spPr>
        <p:txBody>
          <a:bodyPr/>
          <a:lstStyle/>
          <a:p>
            <a:pPr lvl="0"/>
            <a:endParaRPr/>
          </a:p>
        </p:txBody>
      </p:sp>
      <p:sp>
        <p:nvSpPr>
          <p:cNvPr id="57" name="Shape 57"/>
          <p:cNvSpPr>
            <a:spLocks noGrp="1"/>
          </p:cNvSpPr>
          <p:nvPr>
            <p:ph type="body" sz="quarter" idx="1"/>
          </p:nvPr>
        </p:nvSpPr>
        <p:spPr>
          <a:prstGeom prst="rect">
            <a:avLst/>
          </a:prstGeom>
        </p:spPr>
        <p:txBody>
          <a:bodyPr/>
          <a:lstStyle>
            <a:lvl1pPr marL="220578" indent="-220578">
              <a:buSzPct val="100000"/>
              <a:buChar char="-"/>
            </a:lvl1pPr>
          </a:lstStyle>
          <a:p>
            <a:pPr lvl="0">
              <a:defRPr sz="1800"/>
            </a:pPr>
            <a:endParaRPr sz="2200"/>
          </a:p>
        </p:txBody>
      </p:sp>
    </p:spTree>
    <p:extLst>
      <p:ext uri="{BB962C8B-B14F-4D97-AF65-F5344CB8AC3E}">
        <p14:creationId xmlns:p14="http://schemas.microsoft.com/office/powerpoint/2010/main" val="1107888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597EB42-3B2B-A64A-9B9A-C1D2510101CD}" type="slidenum">
              <a:rPr lang="en-US" altLang="zh-CN" smtClean="0"/>
              <a:pPr>
                <a:defRPr/>
              </a:pPr>
              <a:t>3</a:t>
            </a:fld>
            <a:endParaRPr lang="en-US" altLang="zh-CN"/>
          </a:p>
        </p:txBody>
      </p:sp>
    </p:spTree>
    <p:extLst>
      <p:ext uri="{BB962C8B-B14F-4D97-AF65-F5344CB8AC3E}">
        <p14:creationId xmlns:p14="http://schemas.microsoft.com/office/powerpoint/2010/main" val="1237754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597EB42-3B2B-A64A-9B9A-C1D2510101CD}" type="slidenum">
              <a:rPr lang="en-US" altLang="zh-CN" smtClean="0"/>
              <a:pPr>
                <a:defRPr/>
              </a:pPr>
              <a:t>4</a:t>
            </a:fld>
            <a:endParaRPr lang="en-US" altLang="zh-CN"/>
          </a:p>
        </p:txBody>
      </p:sp>
    </p:spTree>
    <p:extLst>
      <p:ext uri="{BB962C8B-B14F-4D97-AF65-F5344CB8AC3E}">
        <p14:creationId xmlns:p14="http://schemas.microsoft.com/office/powerpoint/2010/main" val="37361171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597EB42-3B2B-A64A-9B9A-C1D2510101CD}" type="slidenum">
              <a:rPr lang="en-US" altLang="zh-CN" smtClean="0"/>
              <a:pPr>
                <a:defRPr/>
              </a:pPr>
              <a:t>5</a:t>
            </a:fld>
            <a:endParaRPr lang="en-US" altLang="zh-CN"/>
          </a:p>
        </p:txBody>
      </p:sp>
    </p:spTree>
    <p:extLst>
      <p:ext uri="{BB962C8B-B14F-4D97-AF65-F5344CB8AC3E}">
        <p14:creationId xmlns:p14="http://schemas.microsoft.com/office/powerpoint/2010/main" val="4784624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597EB42-3B2B-A64A-9B9A-C1D2510101CD}" type="slidenum">
              <a:rPr lang="en-US" altLang="zh-CN" smtClean="0"/>
              <a:pPr>
                <a:defRPr/>
              </a:pPr>
              <a:t>7</a:t>
            </a:fld>
            <a:endParaRPr lang="en-US" altLang="zh-CN"/>
          </a:p>
        </p:txBody>
      </p:sp>
    </p:spTree>
    <p:extLst>
      <p:ext uri="{BB962C8B-B14F-4D97-AF65-F5344CB8AC3E}">
        <p14:creationId xmlns:p14="http://schemas.microsoft.com/office/powerpoint/2010/main" val="26024715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597EB42-3B2B-A64A-9B9A-C1D2510101CD}" type="slidenum">
              <a:rPr lang="en-US" altLang="zh-CN" smtClean="0"/>
              <a:pPr>
                <a:defRPr/>
              </a:pPr>
              <a:t>8</a:t>
            </a:fld>
            <a:endParaRPr lang="en-US" altLang="zh-CN"/>
          </a:p>
        </p:txBody>
      </p:sp>
    </p:spTree>
    <p:extLst>
      <p:ext uri="{BB962C8B-B14F-4D97-AF65-F5344CB8AC3E}">
        <p14:creationId xmlns:p14="http://schemas.microsoft.com/office/powerpoint/2010/main" val="3879302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40A32B-D11C-4C21-BA6C-F33A93D2A192}" type="slidenum">
              <a:rPr lang="en-US" smtClean="0"/>
              <a:t>14</a:t>
            </a:fld>
            <a:endParaRPr lang="en-US"/>
          </a:p>
        </p:txBody>
      </p:sp>
    </p:spTree>
    <p:extLst>
      <p:ext uri="{BB962C8B-B14F-4D97-AF65-F5344CB8AC3E}">
        <p14:creationId xmlns:p14="http://schemas.microsoft.com/office/powerpoint/2010/main" val="13356285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Shape 56"/>
          <p:cNvSpPr>
            <a:spLocks noGrp="1" noRot="1" noChangeAspect="1"/>
          </p:cNvSpPr>
          <p:nvPr>
            <p:ph type="sldImg"/>
          </p:nvPr>
        </p:nvSpPr>
        <p:spPr>
          <a:prstGeom prst="rect">
            <a:avLst/>
          </a:prstGeom>
        </p:spPr>
        <p:txBody>
          <a:bodyPr/>
          <a:lstStyle/>
          <a:p>
            <a:pPr lvl="0"/>
            <a:endParaRPr/>
          </a:p>
        </p:txBody>
      </p:sp>
      <p:sp>
        <p:nvSpPr>
          <p:cNvPr id="57" name="Shape 57"/>
          <p:cNvSpPr>
            <a:spLocks noGrp="1"/>
          </p:cNvSpPr>
          <p:nvPr>
            <p:ph type="body" sz="quarter" idx="1"/>
          </p:nvPr>
        </p:nvSpPr>
        <p:spPr>
          <a:prstGeom prst="rect">
            <a:avLst/>
          </a:prstGeom>
        </p:spPr>
        <p:txBody>
          <a:bodyPr/>
          <a:lstStyle>
            <a:lvl1pPr marL="220578" indent="-220578">
              <a:buSzPct val="100000"/>
              <a:buChar char="-"/>
            </a:lvl1pPr>
          </a:lstStyle>
          <a:p>
            <a:pPr lvl="0">
              <a:defRPr sz="1800"/>
            </a:pPr>
            <a:endParaRPr sz="2200" dirty="0"/>
          </a:p>
        </p:txBody>
      </p:sp>
    </p:spTree>
    <p:extLst>
      <p:ext uri="{BB962C8B-B14F-4D97-AF65-F5344CB8AC3E}">
        <p14:creationId xmlns:p14="http://schemas.microsoft.com/office/powerpoint/2010/main" val="37935244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597EB42-3B2B-A64A-9B9A-C1D2510101CD}" type="slidenum">
              <a:rPr lang="en-US" altLang="zh-CN" smtClean="0"/>
              <a:pPr>
                <a:defRPr/>
              </a:pPr>
              <a:t>17</a:t>
            </a:fld>
            <a:endParaRPr lang="en-US" altLang="zh-CN"/>
          </a:p>
        </p:txBody>
      </p:sp>
    </p:spTree>
    <p:extLst>
      <p:ext uri="{BB962C8B-B14F-4D97-AF65-F5344CB8AC3E}">
        <p14:creationId xmlns:p14="http://schemas.microsoft.com/office/powerpoint/2010/main" val="13981379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EA2FF90-067C-D548-961C-B4F24010B218}" type="datetimeFigureOut">
              <a:rPr lang="en-US" smtClean="0"/>
              <a:t>5/8/18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881235-1D32-E149-8A76-C830E82E098C}"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A2FF90-067C-D548-961C-B4F24010B218}" type="datetimeFigureOut">
              <a:rPr lang="en-US" smtClean="0"/>
              <a:t>5/8/18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881235-1D32-E149-8A76-C830E82E098C}"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A2FF90-067C-D548-961C-B4F24010B218}" type="datetimeFigureOut">
              <a:rPr lang="en-US" smtClean="0"/>
              <a:t>5/8/18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881235-1D32-E149-8A76-C830E82E098C}"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37" name="Shape 37"/>
          <p:cNvSpPr>
            <a:spLocks noGrp="1"/>
          </p:cNvSpPr>
          <p:nvPr>
            <p:ph type="sldNum" sz="quarter" idx="2"/>
          </p:nvPr>
        </p:nvSpPr>
        <p:spPr>
          <a:prstGeom prst="rect">
            <a:avLst/>
          </a:prstGeom>
        </p:spPr>
        <p:txBody>
          <a:bodyPr/>
          <a:lstStyle/>
          <a:p>
            <a:pPr lvl="0"/>
            <a:fld id="{86CB4B4D-7CA3-9044-876B-883B54F8677D}" type="slidenum">
              <a:rPr/>
              <a:t>‹#›</a:t>
            </a:fld>
            <a:endParaRPr/>
          </a:p>
        </p:txBody>
      </p:sp>
    </p:spTree>
    <p:extLst>
      <p:ext uri="{BB962C8B-B14F-4D97-AF65-F5344CB8AC3E}">
        <p14:creationId xmlns:p14="http://schemas.microsoft.com/office/powerpoint/2010/main" val="54106495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A2FF90-067C-D548-961C-B4F24010B218}" type="datetimeFigureOut">
              <a:rPr lang="en-US" smtClean="0"/>
              <a:t>5/8/18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881235-1D32-E149-8A76-C830E82E098C}"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EA2FF90-067C-D548-961C-B4F24010B218}" type="datetimeFigureOut">
              <a:rPr lang="en-US" smtClean="0"/>
              <a:t>5/8/18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881235-1D32-E149-8A76-C830E82E098C}"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EA2FF90-067C-D548-961C-B4F24010B218}" type="datetimeFigureOut">
              <a:rPr lang="en-US" smtClean="0"/>
              <a:t>5/8/18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881235-1D32-E149-8A76-C830E82E098C}"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EA2FF90-067C-D548-961C-B4F24010B218}" type="datetimeFigureOut">
              <a:rPr lang="en-US" smtClean="0"/>
              <a:t>5/8/18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D881235-1D32-E149-8A76-C830E82E098C}"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EA2FF90-067C-D548-961C-B4F24010B218}" type="datetimeFigureOut">
              <a:rPr lang="en-US" smtClean="0"/>
              <a:t>5/8/18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D881235-1D32-E149-8A76-C830E82E098C}"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A2FF90-067C-D548-961C-B4F24010B218}" type="datetimeFigureOut">
              <a:rPr lang="en-US" smtClean="0"/>
              <a:t>5/8/18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D881235-1D32-E149-8A76-C830E82E098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EA2FF90-067C-D548-961C-B4F24010B218}" type="datetimeFigureOut">
              <a:rPr lang="en-US" smtClean="0"/>
              <a:t>5/8/18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881235-1D32-E149-8A76-C830E82E098C}"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EA2FF90-067C-D548-961C-B4F24010B218}" type="datetimeFigureOut">
              <a:rPr lang="en-US" smtClean="0"/>
              <a:t>5/8/18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881235-1D32-E149-8A76-C830E82E098C}"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A2FF90-067C-D548-961C-B4F24010B218}" type="datetimeFigureOut">
              <a:rPr lang="en-US" smtClean="0"/>
              <a:t>5/8/18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881235-1D32-E149-8A76-C830E82E098C}" type="slidenum">
              <a:rPr lang="en-US" smtClean="0"/>
              <a:t>‹#›</a:t>
            </a:fld>
            <a:endParaRPr lang="en-US"/>
          </a:p>
        </p:txBody>
      </p:sp>
    </p:spTree>
    <p:extLst>
      <p:ext uri="{BB962C8B-B14F-4D97-AF65-F5344CB8AC3E}">
        <p14:creationId xmlns:p14="http://schemas.microsoft.com/office/powerpoint/2010/main" val="16820581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jpeg"/><Relationship Id="rId13" Type="http://schemas.openxmlformats.org/officeDocument/2006/relationships/oleObject" Target="../embeddings/oleObject3.bin"/><Relationship Id="rId18" Type="http://schemas.openxmlformats.org/officeDocument/2006/relationships/oleObject" Target="../embeddings/oleObject6.bin"/><Relationship Id="rId3" Type="http://schemas.openxmlformats.org/officeDocument/2006/relationships/image" Target="../media/image13.png"/><Relationship Id="rId7" Type="http://schemas.openxmlformats.org/officeDocument/2006/relationships/image" Target="../media/image8.emf"/><Relationship Id="rId12" Type="http://schemas.openxmlformats.org/officeDocument/2006/relationships/image" Target="../media/image17.png"/><Relationship Id="rId17" Type="http://schemas.openxmlformats.org/officeDocument/2006/relationships/image" Target="../media/image11.emf"/><Relationship Id="rId2" Type="http://schemas.openxmlformats.org/officeDocument/2006/relationships/slideLayout" Target="../slideLayouts/slideLayout2.xml"/><Relationship Id="rId16" Type="http://schemas.openxmlformats.org/officeDocument/2006/relationships/oleObject" Target="../embeddings/oleObject5.bin"/><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16.png"/><Relationship Id="rId5" Type="http://schemas.openxmlformats.org/officeDocument/2006/relationships/image" Target="../media/image15.jpeg"/><Relationship Id="rId15" Type="http://schemas.openxmlformats.org/officeDocument/2006/relationships/image" Target="../media/image10.emf"/><Relationship Id="rId10" Type="http://schemas.openxmlformats.org/officeDocument/2006/relationships/image" Target="../media/image9.emf"/><Relationship Id="rId19" Type="http://schemas.openxmlformats.org/officeDocument/2006/relationships/image" Target="../media/image12.emf"/><Relationship Id="rId4" Type="http://schemas.openxmlformats.org/officeDocument/2006/relationships/image" Target="../media/image14.png"/><Relationship Id="rId9" Type="http://schemas.openxmlformats.org/officeDocument/2006/relationships/oleObject" Target="../embeddings/oleObject2.bin"/><Relationship Id="rId14" Type="http://schemas.openxmlformats.org/officeDocument/2006/relationships/oleObject" Target="../embeddings/oleObject4.bin"/></Relationships>
</file>

<file path=ppt/slides/_rels/slide11.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5.jpeg"/><Relationship Id="rId7"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8.emf"/><Relationship Id="rId5" Type="http://schemas.openxmlformats.org/officeDocument/2006/relationships/oleObject" Target="../embeddings/oleObject7.bin"/><Relationship Id="rId10" Type="http://schemas.openxmlformats.org/officeDocument/2006/relationships/image" Target="../media/image11.emf"/><Relationship Id="rId4" Type="http://schemas.openxmlformats.org/officeDocument/2006/relationships/image" Target="../media/image19.jpeg"/><Relationship Id="rId9" Type="http://schemas.openxmlformats.org/officeDocument/2006/relationships/oleObject" Target="../embeddings/oleObject8.bin"/></Relationships>
</file>

<file path=ppt/slides/_rels/slide12.xml.rels><?xml version="1.0" encoding="UTF-8" standalone="yes"?>
<Relationships xmlns="http://schemas.openxmlformats.org/package/2006/relationships"><Relationship Id="rId8" Type="http://schemas.openxmlformats.org/officeDocument/2006/relationships/image" Target="../media/image22.emf"/><Relationship Id="rId13" Type="http://schemas.openxmlformats.org/officeDocument/2006/relationships/image" Target="../media/image12.emf"/><Relationship Id="rId3" Type="http://schemas.openxmlformats.org/officeDocument/2006/relationships/image" Target="../media/image24.jpeg"/><Relationship Id="rId7" Type="http://schemas.openxmlformats.org/officeDocument/2006/relationships/oleObject" Target="../embeddings/oleObject10.bin"/><Relationship Id="rId12"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21.emf"/><Relationship Id="rId11" Type="http://schemas.openxmlformats.org/officeDocument/2006/relationships/image" Target="../media/image4.jpeg"/><Relationship Id="rId5" Type="http://schemas.openxmlformats.org/officeDocument/2006/relationships/oleObject" Target="../embeddings/oleObject9.bin"/><Relationship Id="rId15" Type="http://schemas.openxmlformats.org/officeDocument/2006/relationships/image" Target="../media/image11.emf"/><Relationship Id="rId10" Type="http://schemas.openxmlformats.org/officeDocument/2006/relationships/image" Target="../media/image23.emf"/><Relationship Id="rId4" Type="http://schemas.openxmlformats.org/officeDocument/2006/relationships/image" Target="../media/image15.jpeg"/><Relationship Id="rId9" Type="http://schemas.openxmlformats.org/officeDocument/2006/relationships/oleObject" Target="../embeddings/oleObject11.bin"/><Relationship Id="rId14" Type="http://schemas.openxmlformats.org/officeDocument/2006/relationships/oleObject" Target="../embeddings/oleObject13.bin"/></Relationships>
</file>

<file path=ppt/slides/_rels/slide13.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oleObject" Target="../embeddings/oleObject17.bin"/><Relationship Id="rId3" Type="http://schemas.openxmlformats.org/officeDocument/2006/relationships/image" Target="../media/image28.png"/><Relationship Id="rId7" Type="http://schemas.openxmlformats.org/officeDocument/2006/relationships/oleObject" Target="../embeddings/oleObject14.bin"/><Relationship Id="rId12" Type="http://schemas.openxmlformats.org/officeDocument/2006/relationships/image" Target="../media/image26.e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29.png"/><Relationship Id="rId11" Type="http://schemas.openxmlformats.org/officeDocument/2006/relationships/oleObject" Target="../embeddings/oleObject16.bin"/><Relationship Id="rId5" Type="http://schemas.openxmlformats.org/officeDocument/2006/relationships/image" Target="../media/image4.jpeg"/><Relationship Id="rId15" Type="http://schemas.openxmlformats.org/officeDocument/2006/relationships/image" Target="../media/image24.jpeg"/><Relationship Id="rId10" Type="http://schemas.openxmlformats.org/officeDocument/2006/relationships/image" Target="../media/image25.emf"/><Relationship Id="rId4" Type="http://schemas.openxmlformats.org/officeDocument/2006/relationships/image" Target="../media/image15.jpeg"/><Relationship Id="rId9" Type="http://schemas.openxmlformats.org/officeDocument/2006/relationships/oleObject" Target="../embeddings/oleObject15.bin"/><Relationship Id="rId14" Type="http://schemas.openxmlformats.org/officeDocument/2006/relationships/image" Target="../media/image27.emf"/></Relationships>
</file>

<file path=ppt/slides/_rels/slide14.xml.rels><?xml version="1.0" encoding="UTF-8" standalone="yes"?>
<Relationships xmlns="http://schemas.openxmlformats.org/package/2006/relationships"><Relationship Id="rId8" Type="http://schemas.openxmlformats.org/officeDocument/2006/relationships/image" Target="../media/image4.jpeg"/><Relationship Id="rId13" Type="http://schemas.openxmlformats.org/officeDocument/2006/relationships/oleObject" Target="../embeddings/oleObject20.bin"/><Relationship Id="rId3" Type="http://schemas.openxmlformats.org/officeDocument/2006/relationships/notesSlide" Target="../notesSlides/notesSlide7.xml"/><Relationship Id="rId7" Type="http://schemas.openxmlformats.org/officeDocument/2006/relationships/image" Target="../media/image35.gif"/><Relationship Id="rId12" Type="http://schemas.openxmlformats.org/officeDocument/2006/relationships/image" Target="../media/image31.emf"/><Relationship Id="rId2" Type="http://schemas.openxmlformats.org/officeDocument/2006/relationships/slideLayout" Target="../slideLayouts/slideLayout4.xml"/><Relationship Id="rId1" Type="http://schemas.openxmlformats.org/officeDocument/2006/relationships/vmlDrawing" Target="../drawings/vmlDrawing5.vml"/><Relationship Id="rId6" Type="http://schemas.openxmlformats.org/officeDocument/2006/relationships/image" Target="../media/image34.gif"/><Relationship Id="rId11" Type="http://schemas.openxmlformats.org/officeDocument/2006/relationships/oleObject" Target="../embeddings/oleObject19.bin"/><Relationship Id="rId5" Type="http://schemas.openxmlformats.org/officeDocument/2006/relationships/image" Target="../media/image15.jpeg"/><Relationship Id="rId10" Type="http://schemas.openxmlformats.org/officeDocument/2006/relationships/image" Target="../media/image30.emf"/><Relationship Id="rId4" Type="http://schemas.openxmlformats.org/officeDocument/2006/relationships/image" Target="../media/image33.gif"/><Relationship Id="rId9" Type="http://schemas.openxmlformats.org/officeDocument/2006/relationships/oleObject" Target="../embeddings/oleObject18.bin"/><Relationship Id="rId14" Type="http://schemas.openxmlformats.org/officeDocument/2006/relationships/image" Target="../media/image32.emf"/></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7.jpeg"/><Relationship Id="rId5" Type="http://schemas.openxmlformats.org/officeDocument/2006/relationships/image" Target="../media/image36.emf"/><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4.jpeg"/></Relationships>
</file>

<file path=ppt/slides/_rels/slide18.xml.rels><?xml version="1.0" encoding="UTF-8" standalone="yes"?>
<Relationships xmlns="http://schemas.openxmlformats.org/package/2006/relationships"><Relationship Id="rId8" Type="http://schemas.openxmlformats.org/officeDocument/2006/relationships/image" Target="../media/image440.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jpe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5.tiff"/></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47.tiff"/><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0.tiff"/><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49.tiff"/><Relationship Id="rId5" Type="http://schemas.openxmlformats.org/officeDocument/2006/relationships/image" Target="../media/image48.tiff"/><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3.tiff"/><Relationship Id="rId5" Type="http://schemas.openxmlformats.org/officeDocument/2006/relationships/image" Target="../media/image52.tiff"/><Relationship Id="rId4" Type="http://schemas.openxmlformats.org/officeDocument/2006/relationships/image" Target="../media/image51.tiff"/></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54.tiff"/></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55.pn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56.tiff"/></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57.tiff"/></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4.jpeg"/></Relationships>
</file>

<file path=ppt/slides/_rels/slide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1.jpeg"/><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60.png"/><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61.tiff"/><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62.tiff"/><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7.emf"/><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17775"/>
            <a:ext cx="7772400" cy="2387600"/>
          </a:xfrm>
        </p:spPr>
        <p:txBody>
          <a:bodyPr>
            <a:normAutofit fontScale="90000"/>
          </a:bodyPr>
          <a:lstStyle/>
          <a:p>
            <a:pPr lvl="0"/>
            <a:r>
              <a:rPr lang="en-US" sz="3100" b="1" dirty="0">
                <a:solidFill>
                  <a:srgbClr val="982922"/>
                </a:solidFill>
                <a:latin typeface="Arial" panose="020B0604020202020204" pitchFamily="34" charset="0"/>
                <a:ea typeface="Calibri"/>
                <a:cs typeface="Arial" panose="020B0604020202020204" pitchFamily="34" charset="0"/>
                <a:sym typeface="Calibri"/>
              </a:rPr>
              <a:t>A brief review of recent progress of GSI </a:t>
            </a:r>
            <a:r>
              <a:rPr lang="en-US" sz="3100" b="1" dirty="0" err="1">
                <a:solidFill>
                  <a:srgbClr val="982922"/>
                </a:solidFill>
                <a:latin typeface="Arial" panose="020B0604020202020204" pitchFamily="34" charset="0"/>
                <a:ea typeface="Calibri"/>
                <a:cs typeface="Arial" panose="020B0604020202020204" pitchFamily="34" charset="0"/>
                <a:sym typeface="Calibri"/>
              </a:rPr>
              <a:t>EnVar</a:t>
            </a:r>
            <a:r>
              <a:rPr lang="en-US" sz="3100" b="1" dirty="0">
                <a:solidFill>
                  <a:srgbClr val="982922"/>
                </a:solidFill>
                <a:latin typeface="Arial" panose="020B0604020202020204" pitchFamily="34" charset="0"/>
                <a:ea typeface="Calibri"/>
                <a:cs typeface="Arial" panose="020B0604020202020204" pitchFamily="34" charset="0"/>
                <a:sym typeface="Calibri"/>
              </a:rPr>
              <a:t> for convective scale radar data assimilation and Ensemble-based targeted observation technique applied to MPAR (Multi-function Phase Array Radar) data</a:t>
            </a:r>
            <a:br>
              <a:rPr lang="en-US" b="1" dirty="0">
                <a:solidFill>
                  <a:srgbClr val="982A22"/>
                </a:solidFill>
                <a:latin typeface="Arial" panose="020B0604020202020204" pitchFamily="34" charset="0"/>
                <a:ea typeface="Calibri"/>
                <a:cs typeface="Arial" panose="020B0604020202020204" pitchFamily="34" charset="0"/>
                <a:sym typeface="Calibri"/>
              </a:rPr>
            </a:br>
            <a:endParaRPr lang="en-US" dirty="0"/>
          </a:p>
        </p:txBody>
      </p:sp>
      <p:grpSp>
        <p:nvGrpSpPr>
          <p:cNvPr id="5" name="Group 45"/>
          <p:cNvGrpSpPr/>
          <p:nvPr/>
        </p:nvGrpSpPr>
        <p:grpSpPr>
          <a:xfrm>
            <a:off x="419100" y="2506194"/>
            <a:ext cx="8305800" cy="76201"/>
            <a:chOff x="0" y="0"/>
            <a:chExt cx="8305800" cy="76200"/>
          </a:xfrm>
        </p:grpSpPr>
        <p:sp>
          <p:nvSpPr>
            <p:cNvPr id="6" name="Shape 43"/>
            <p:cNvSpPr/>
            <p:nvPr/>
          </p:nvSpPr>
          <p:spPr>
            <a:xfrm>
              <a:off x="0" y="0"/>
              <a:ext cx="8305800" cy="0"/>
            </a:xfrm>
            <a:prstGeom prst="line">
              <a:avLst/>
            </a:prstGeom>
            <a:noFill/>
            <a:ln w="76200" cap="flat">
              <a:solidFill>
                <a:srgbClr val="982A22"/>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endParaRPr/>
            </a:p>
          </p:txBody>
        </p:sp>
        <p:sp>
          <p:nvSpPr>
            <p:cNvPr id="7" name="Shape 44"/>
            <p:cNvSpPr/>
            <p:nvPr/>
          </p:nvSpPr>
          <p:spPr>
            <a:xfrm>
              <a:off x="0" y="76200"/>
              <a:ext cx="8305800" cy="0"/>
            </a:xfrm>
            <a:prstGeom prst="line">
              <a:avLst/>
            </a:prstGeom>
            <a:noFill/>
            <a:ln w="28575" cap="flat">
              <a:solidFill>
                <a:srgbClr val="982A22"/>
              </a:solidFill>
              <a:prstDash val="solid"/>
              <a:round/>
            </a:ln>
            <a:effectLst/>
          </p:spPr>
          <p:txBody>
            <a:bodyPr wrap="square" lIns="0" tIns="0" rIns="0" bIns="0" numCol="1" anchor="t">
              <a:noAutofit/>
            </a:bodyPr>
            <a:lstStyle/>
            <a:p>
              <a:pPr lvl="0" defTabSz="457200">
                <a:defRPr sz="1200">
                  <a:latin typeface="+mj-lt"/>
                  <a:ea typeface="+mj-ea"/>
                  <a:cs typeface="+mj-cs"/>
                  <a:sym typeface="Helvetica"/>
                </a:defRPr>
              </a:pPr>
              <a:endParaRPr/>
            </a:p>
          </p:txBody>
        </p:sp>
      </p:grpSp>
      <p:pic>
        <p:nvPicPr>
          <p:cNvPr id="8" name="image1.jpeg" descr="ou_logo_400x560.jpg"/>
          <p:cNvPicPr/>
          <p:nvPr/>
        </p:nvPicPr>
        <p:blipFill>
          <a:blip r:embed="rId2">
            <a:extLst/>
          </a:blip>
          <a:stretch>
            <a:fillRect/>
          </a:stretch>
        </p:blipFill>
        <p:spPr>
          <a:xfrm>
            <a:off x="212138" y="3024992"/>
            <a:ext cx="947323" cy="1324880"/>
          </a:xfrm>
          <a:prstGeom prst="rect">
            <a:avLst/>
          </a:prstGeom>
          <a:ln w="12700">
            <a:miter lim="400000"/>
          </a:ln>
        </p:spPr>
      </p:pic>
      <p:pic>
        <p:nvPicPr>
          <p:cNvPr id="9" name="new1.png"/>
          <p:cNvPicPr/>
          <p:nvPr/>
        </p:nvPicPr>
        <p:blipFill>
          <a:blip r:embed="rId3">
            <a:extLst/>
          </a:blip>
          <a:stretch>
            <a:fillRect/>
          </a:stretch>
        </p:blipFill>
        <p:spPr>
          <a:xfrm>
            <a:off x="7337651" y="2914403"/>
            <a:ext cx="1669190" cy="1669375"/>
          </a:xfrm>
          <a:prstGeom prst="rect">
            <a:avLst/>
          </a:prstGeom>
          <a:ln w="12700">
            <a:miter lim="400000"/>
          </a:ln>
        </p:spPr>
      </p:pic>
      <p:sp>
        <p:nvSpPr>
          <p:cNvPr id="10" name="TextBox 9"/>
          <p:cNvSpPr txBox="1"/>
          <p:nvPr/>
        </p:nvSpPr>
        <p:spPr>
          <a:xfrm>
            <a:off x="1207203" y="3219302"/>
            <a:ext cx="6153307" cy="2575064"/>
          </a:xfrm>
          <a:prstGeom prst="rect">
            <a:avLst/>
          </a:prstGeom>
          <a:noFill/>
        </p:spPr>
        <p:txBody>
          <a:bodyPr wrap="square" rtlCol="0">
            <a:spAutoFit/>
          </a:bodyPr>
          <a:lstStyle/>
          <a:p>
            <a:pPr lvl="0" algn="ctr">
              <a:spcBef>
                <a:spcPts val="500"/>
              </a:spcBef>
            </a:pPr>
            <a:r>
              <a:rPr lang="en-US" sz="2000" b="1" dirty="0" err="1">
                <a:latin typeface="Arial" panose="020B0604020202020204" pitchFamily="34" charset="0"/>
                <a:ea typeface="Calibri"/>
                <a:cs typeface="Arial" panose="020B0604020202020204" pitchFamily="34" charset="0"/>
                <a:sym typeface="Calibri"/>
              </a:rPr>
              <a:t>Xuguang</a:t>
            </a:r>
            <a:r>
              <a:rPr lang="en-US" sz="2000" b="1" dirty="0">
                <a:latin typeface="Arial" panose="020B0604020202020204" pitchFamily="34" charset="0"/>
                <a:ea typeface="Calibri"/>
                <a:cs typeface="Arial" panose="020B0604020202020204" pitchFamily="34" charset="0"/>
                <a:sym typeface="Calibri"/>
              </a:rPr>
              <a:t> Wang, </a:t>
            </a:r>
            <a:r>
              <a:rPr lang="en-US" sz="2000" b="1" dirty="0" err="1">
                <a:latin typeface="Arial" panose="020B0604020202020204" pitchFamily="34" charset="0"/>
                <a:ea typeface="Calibri"/>
                <a:cs typeface="Arial" panose="020B0604020202020204" pitchFamily="34" charset="0"/>
                <a:sym typeface="Calibri"/>
              </a:rPr>
              <a:t>Yongming</a:t>
            </a:r>
            <a:r>
              <a:rPr lang="en-US" sz="2000" b="1" dirty="0">
                <a:latin typeface="Arial" panose="020B0604020202020204" pitchFamily="34" charset="0"/>
                <a:ea typeface="Calibri"/>
                <a:cs typeface="Arial" panose="020B0604020202020204" pitchFamily="34" charset="0"/>
                <a:sym typeface="Calibri"/>
              </a:rPr>
              <a:t> Wang, Jeff </a:t>
            </a:r>
            <a:r>
              <a:rPr lang="en-US" sz="2000" b="1" dirty="0" err="1">
                <a:latin typeface="Arial" panose="020B0604020202020204" pitchFamily="34" charset="0"/>
                <a:ea typeface="Calibri"/>
                <a:cs typeface="Arial" panose="020B0604020202020204" pitchFamily="34" charset="0"/>
                <a:sym typeface="Calibri"/>
              </a:rPr>
              <a:t>Duda</a:t>
            </a:r>
            <a:r>
              <a:rPr lang="en-US" sz="2000" b="1" dirty="0">
                <a:latin typeface="Arial" panose="020B0604020202020204" pitchFamily="34" charset="0"/>
                <a:ea typeface="Calibri"/>
                <a:cs typeface="Arial" panose="020B0604020202020204" pitchFamily="34" charset="0"/>
                <a:sym typeface="Calibri"/>
              </a:rPr>
              <a:t>, Chris Kerr</a:t>
            </a:r>
            <a:endParaRPr lang="en-US" sz="2000" dirty="0">
              <a:latin typeface="Arial" panose="020B0604020202020204" pitchFamily="34" charset="0"/>
              <a:ea typeface="Calibri"/>
              <a:cs typeface="Arial" panose="020B0604020202020204" pitchFamily="34" charset="0"/>
              <a:sym typeface="Calibri"/>
            </a:endParaRPr>
          </a:p>
          <a:p>
            <a:pPr lvl="0" algn="ctr">
              <a:spcBef>
                <a:spcPts val="400"/>
              </a:spcBef>
            </a:pPr>
            <a:r>
              <a:rPr lang="en-US" sz="1700" b="1" dirty="0">
                <a:solidFill>
                  <a:srgbClr val="FF0000"/>
                </a:solidFill>
                <a:latin typeface="Arial" panose="020B0604020202020204" pitchFamily="34" charset="0"/>
                <a:ea typeface="Calibri"/>
                <a:cs typeface="Arial" panose="020B0604020202020204" pitchFamily="34" charset="0"/>
                <a:sym typeface="Calibri"/>
              </a:rPr>
              <a:t>M</a:t>
            </a:r>
            <a:r>
              <a:rPr lang="en-US" sz="1700" dirty="0">
                <a:latin typeface="Arial" panose="020B0604020202020204" pitchFamily="34" charset="0"/>
                <a:ea typeface="Calibri"/>
                <a:cs typeface="Arial" panose="020B0604020202020204" pitchFamily="34" charset="0"/>
                <a:sym typeface="Calibri"/>
              </a:rPr>
              <a:t>ulti-scale data </a:t>
            </a:r>
            <a:r>
              <a:rPr lang="en-US" sz="1700" b="1" dirty="0">
                <a:solidFill>
                  <a:srgbClr val="FF0000"/>
                </a:solidFill>
                <a:latin typeface="Arial" panose="020B0604020202020204" pitchFamily="34" charset="0"/>
                <a:ea typeface="Calibri"/>
                <a:cs typeface="Arial" panose="020B0604020202020204" pitchFamily="34" charset="0"/>
                <a:sym typeface="Calibri"/>
              </a:rPr>
              <a:t>A</a:t>
            </a:r>
            <a:r>
              <a:rPr lang="en-US" sz="1700" dirty="0">
                <a:latin typeface="Arial" panose="020B0604020202020204" pitchFamily="34" charset="0"/>
                <a:ea typeface="Calibri"/>
                <a:cs typeface="Arial" panose="020B0604020202020204" pitchFamily="34" charset="0"/>
                <a:sym typeface="Calibri"/>
              </a:rPr>
              <a:t>ssimilation and </a:t>
            </a:r>
            <a:r>
              <a:rPr lang="en-US" sz="1700" b="1" dirty="0">
                <a:solidFill>
                  <a:srgbClr val="FF0000"/>
                </a:solidFill>
                <a:latin typeface="Arial" panose="020B0604020202020204" pitchFamily="34" charset="0"/>
                <a:ea typeface="Calibri"/>
                <a:cs typeface="Arial" panose="020B0604020202020204" pitchFamily="34" charset="0"/>
                <a:sym typeface="Calibri"/>
              </a:rPr>
              <a:t>P</a:t>
            </a:r>
            <a:r>
              <a:rPr lang="en-US" sz="1700" dirty="0">
                <a:latin typeface="Arial" panose="020B0604020202020204" pitchFamily="34" charset="0"/>
                <a:ea typeface="Calibri"/>
                <a:cs typeface="Arial" panose="020B0604020202020204" pitchFamily="34" charset="0"/>
                <a:sym typeface="Calibri"/>
              </a:rPr>
              <a:t>redictability (</a:t>
            </a:r>
            <a:r>
              <a:rPr lang="en-US" sz="1700" b="1" dirty="0">
                <a:solidFill>
                  <a:srgbClr val="FF0000"/>
                </a:solidFill>
                <a:latin typeface="Arial" panose="020B0604020202020204" pitchFamily="34" charset="0"/>
                <a:ea typeface="Calibri"/>
                <a:cs typeface="Arial" panose="020B0604020202020204" pitchFamily="34" charset="0"/>
                <a:sym typeface="Calibri"/>
              </a:rPr>
              <a:t>MAP</a:t>
            </a:r>
            <a:r>
              <a:rPr lang="en-US" sz="1700" dirty="0">
                <a:latin typeface="Arial" panose="020B0604020202020204" pitchFamily="34" charset="0"/>
                <a:ea typeface="Calibri"/>
                <a:cs typeface="Arial" panose="020B0604020202020204" pitchFamily="34" charset="0"/>
                <a:sym typeface="Calibri"/>
              </a:rPr>
              <a:t>) Laboratory</a:t>
            </a:r>
          </a:p>
          <a:p>
            <a:pPr lvl="0" algn="ctr">
              <a:spcBef>
                <a:spcPts val="400"/>
              </a:spcBef>
            </a:pPr>
            <a:r>
              <a:rPr lang="en-US" sz="1700" dirty="0">
                <a:latin typeface="Arial" panose="020B0604020202020204" pitchFamily="34" charset="0"/>
                <a:ea typeface="Calibri"/>
                <a:cs typeface="Arial" panose="020B0604020202020204" pitchFamily="34" charset="0"/>
                <a:sym typeface="Calibri"/>
              </a:rPr>
              <a:t>School of Meteorology, University of Oklahoma, Norman, OK</a:t>
            </a:r>
          </a:p>
          <a:p>
            <a:pPr lvl="0" algn="ctr">
              <a:spcBef>
                <a:spcPts val="400"/>
              </a:spcBef>
            </a:pPr>
            <a:endParaRPr lang="en-US" sz="1700" dirty="0">
              <a:latin typeface="Arial" panose="020B0604020202020204" pitchFamily="34" charset="0"/>
              <a:ea typeface="Calibri"/>
              <a:cs typeface="Arial" panose="020B0604020202020204" pitchFamily="34" charset="0"/>
              <a:sym typeface="Calibri"/>
            </a:endParaRPr>
          </a:p>
          <a:p>
            <a:pPr lvl="0" algn="ctr">
              <a:spcBef>
                <a:spcPts val="400"/>
              </a:spcBef>
            </a:pPr>
            <a:r>
              <a:rPr lang="en-US" sz="2000" b="1" dirty="0">
                <a:latin typeface="Arial" panose="020B0604020202020204" pitchFamily="34" charset="0"/>
                <a:ea typeface="Calibri"/>
                <a:cs typeface="Arial" panose="020B0604020202020204" pitchFamily="34" charset="0"/>
                <a:sym typeface="Calibri"/>
              </a:rPr>
              <a:t>Jacob Carley (NCEP), David Dowell (ESRL), Lou Wicker (NSSL)</a:t>
            </a:r>
          </a:p>
        </p:txBody>
      </p:sp>
      <p:sp>
        <p:nvSpPr>
          <p:cNvPr id="3" name="TextBox 2"/>
          <p:cNvSpPr txBox="1"/>
          <p:nvPr/>
        </p:nvSpPr>
        <p:spPr>
          <a:xfrm>
            <a:off x="2384017" y="6077299"/>
            <a:ext cx="3863340" cy="646331"/>
          </a:xfrm>
          <a:prstGeom prst="rect">
            <a:avLst/>
          </a:prstGeom>
          <a:noFill/>
        </p:spPr>
        <p:txBody>
          <a:bodyPr wrap="square" rtlCol="0">
            <a:spAutoFit/>
          </a:bodyPr>
          <a:lstStyle/>
          <a:p>
            <a:pPr algn="ctr"/>
            <a:r>
              <a:rPr lang="en-US" dirty="0"/>
              <a:t>8</a:t>
            </a:r>
            <a:r>
              <a:rPr lang="en-US" baseline="30000" dirty="0"/>
              <a:t>th</a:t>
            </a:r>
            <a:r>
              <a:rPr lang="en-US" dirty="0"/>
              <a:t> </a:t>
            </a:r>
            <a:r>
              <a:rPr lang="en-US" dirty="0" err="1"/>
              <a:t>EnKF</a:t>
            </a:r>
            <a:r>
              <a:rPr lang="en-US" dirty="0"/>
              <a:t> workshop, May 7-10, 2018, Montreal, CA</a:t>
            </a:r>
          </a:p>
        </p:txBody>
      </p:sp>
    </p:spTree>
    <p:extLst>
      <p:ext uri="{BB962C8B-B14F-4D97-AF65-F5344CB8AC3E}">
        <p14:creationId xmlns:p14="http://schemas.microsoft.com/office/powerpoint/2010/main" val="20579148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4649" y="4320480"/>
            <a:ext cx="2699899" cy="2564904"/>
          </a:xfrm>
          <a:prstGeom prst="rect">
            <a:avLst/>
          </a:prstGeom>
        </p:spPr>
      </p:pic>
      <p:pic>
        <p:nvPicPr>
          <p:cNvPr id="16" name="Picture 15"/>
          <p:cNvPicPr>
            <a:picLocks noChangeAspect="1"/>
          </p:cNvPicPr>
          <p:nvPr/>
        </p:nvPicPr>
        <p:blipFill>
          <a:blip r:embed="rId4"/>
          <a:stretch>
            <a:fillRect/>
          </a:stretch>
        </p:blipFill>
        <p:spPr>
          <a:xfrm>
            <a:off x="323528" y="1844824"/>
            <a:ext cx="2391039" cy="2448272"/>
          </a:xfrm>
          <a:prstGeom prst="rect">
            <a:avLst/>
          </a:prstGeom>
        </p:spPr>
      </p:pic>
      <p:sp>
        <p:nvSpPr>
          <p:cNvPr id="4" name="Slide Number Placeholder 3"/>
          <p:cNvSpPr>
            <a:spLocks noGrp="1"/>
          </p:cNvSpPr>
          <p:nvPr>
            <p:ph type="sldNum" sz="quarter" idx="12"/>
          </p:nvPr>
        </p:nvSpPr>
        <p:spPr/>
        <p:txBody>
          <a:bodyPr/>
          <a:lstStyle/>
          <a:p>
            <a:fld id="{B6F15528-21DE-4FAA-801E-634DDDAF4B2B}" type="slidenum">
              <a:rPr lang="en-US" smtClean="0"/>
              <a:pPr/>
              <a:t>10</a:t>
            </a:fld>
            <a:endParaRPr lang="en-US" dirty="0"/>
          </a:p>
        </p:txBody>
      </p:sp>
      <p:sp>
        <p:nvSpPr>
          <p:cNvPr id="9" name="Content Placeholder 2"/>
          <p:cNvSpPr txBox="1">
            <a:spLocks/>
          </p:cNvSpPr>
          <p:nvPr/>
        </p:nvSpPr>
        <p:spPr>
          <a:xfrm>
            <a:off x="1143000" y="4831307"/>
            <a:ext cx="6858000" cy="18742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cxnSp>
        <p:nvCxnSpPr>
          <p:cNvPr id="10" name="Straight Connector 9"/>
          <p:cNvCxnSpPr/>
          <p:nvPr/>
        </p:nvCxnSpPr>
        <p:spPr>
          <a:xfrm>
            <a:off x="0" y="1268760"/>
            <a:ext cx="9144000" cy="0"/>
          </a:xfrm>
          <a:prstGeom prst="line">
            <a:avLst/>
          </a:prstGeom>
          <a:ln w="57150">
            <a:solidFill>
              <a:srgbClr val="982922"/>
            </a:solidFill>
          </a:ln>
        </p:spPr>
        <p:style>
          <a:lnRef idx="1">
            <a:schemeClr val="accent1"/>
          </a:lnRef>
          <a:fillRef idx="0">
            <a:schemeClr val="accent1"/>
          </a:fillRef>
          <a:effectRef idx="0">
            <a:schemeClr val="accent1"/>
          </a:effectRef>
          <a:fontRef idx="minor">
            <a:schemeClr val="tx1"/>
          </a:fontRef>
        </p:style>
      </p:cxnSp>
      <p:pic>
        <p:nvPicPr>
          <p:cNvPr id="11" name="Picture 10" descr="ou_logo_400x560.jpg"/>
          <p:cNvPicPr>
            <a:picLocks noChangeAspect="1"/>
          </p:cNvPicPr>
          <p:nvPr/>
        </p:nvPicPr>
        <p:blipFill>
          <a:blip r:embed="rId5" cstate="print"/>
          <a:stretch>
            <a:fillRect/>
          </a:stretch>
        </p:blipFill>
        <p:spPr>
          <a:xfrm>
            <a:off x="165100" y="78740"/>
            <a:ext cx="656643" cy="919301"/>
          </a:xfrm>
          <a:prstGeom prst="rect">
            <a:avLst/>
          </a:prstGeom>
        </p:spPr>
      </p:pic>
      <p:sp>
        <p:nvSpPr>
          <p:cNvPr id="5" name="TextBox 4"/>
          <p:cNvSpPr txBox="1"/>
          <p:nvPr/>
        </p:nvSpPr>
        <p:spPr>
          <a:xfrm>
            <a:off x="2046918" y="882216"/>
            <a:ext cx="5069499" cy="369332"/>
          </a:xfrm>
          <a:prstGeom prst="rect">
            <a:avLst/>
          </a:prstGeom>
          <a:noFill/>
        </p:spPr>
        <p:txBody>
          <a:bodyPr wrap="square" rtlCol="0">
            <a:spAutoFit/>
          </a:bodyPr>
          <a:lstStyle/>
          <a:p>
            <a:r>
              <a:rPr lang="en-US" dirty="0"/>
              <a:t>Wang Y. and X. Wang 2017, MWR, 145, 1447-1471</a:t>
            </a:r>
          </a:p>
        </p:txBody>
      </p:sp>
      <p:sp>
        <p:nvSpPr>
          <p:cNvPr id="12" name="Title 1"/>
          <p:cNvSpPr>
            <a:spLocks noGrp="1"/>
          </p:cNvSpPr>
          <p:nvPr>
            <p:ph type="title"/>
          </p:nvPr>
        </p:nvSpPr>
        <p:spPr>
          <a:xfrm>
            <a:off x="1022852" y="-27926"/>
            <a:ext cx="6984776" cy="886691"/>
          </a:xfrm>
        </p:spPr>
        <p:txBody>
          <a:bodyPr>
            <a:normAutofit fontScale="90000"/>
          </a:bodyPr>
          <a:lstStyle/>
          <a:p>
            <a:br>
              <a:rPr lang="en-US" sz="2200" dirty="0">
                <a:solidFill>
                  <a:srgbClr val="982922"/>
                </a:solidFill>
                <a:latin typeface="Calibri" panose="020F0502020204030204" pitchFamily="34" charset="0"/>
                <a:cs typeface="Calibri" panose="020F0502020204030204" pitchFamily="34" charset="0"/>
              </a:rPr>
            </a:br>
            <a:r>
              <a:rPr lang="en-US" sz="2700" dirty="0">
                <a:solidFill>
                  <a:srgbClr val="982922"/>
                </a:solidFill>
                <a:latin typeface="Calibri" panose="020F0502020204030204" pitchFamily="34" charset="0"/>
                <a:cs typeface="Calibri" panose="020F0502020204030204" pitchFamily="34" charset="0"/>
              </a:rPr>
              <a:t>Issue with TL of nonlinear reflectivity operator in </a:t>
            </a:r>
            <a:r>
              <a:rPr lang="en-US" sz="2700" dirty="0" err="1">
                <a:solidFill>
                  <a:srgbClr val="982922"/>
                </a:solidFill>
                <a:latin typeface="Calibri" panose="020F0502020204030204" pitchFamily="34" charset="0"/>
                <a:cs typeface="Calibri" panose="020F0502020204030204" pitchFamily="34" charset="0"/>
              </a:rPr>
              <a:t>EnVar</a:t>
            </a:r>
            <a:endParaRPr lang="en-US" sz="2700" dirty="0">
              <a:solidFill>
                <a:srgbClr val="982922"/>
              </a:solidFill>
              <a:latin typeface="Calibri" panose="020F0502020204030204" pitchFamily="34" charset="0"/>
              <a:cs typeface="Calibri" panose="020F0502020204030204" pitchFamily="34" charset="0"/>
            </a:endParaRPr>
          </a:p>
        </p:txBody>
      </p:sp>
      <p:graphicFrame>
        <p:nvGraphicFramePr>
          <p:cNvPr id="13" name="Object 12"/>
          <p:cNvGraphicFramePr>
            <a:graphicFrameLocks noChangeAspect="1"/>
          </p:cNvGraphicFramePr>
          <p:nvPr>
            <p:extLst/>
          </p:nvPr>
        </p:nvGraphicFramePr>
        <p:xfrm>
          <a:off x="1763688" y="2204864"/>
          <a:ext cx="657225" cy="458788"/>
        </p:xfrm>
        <a:graphic>
          <a:graphicData uri="http://schemas.openxmlformats.org/presentationml/2006/ole">
            <mc:AlternateContent xmlns:mc="http://schemas.openxmlformats.org/markup-compatibility/2006">
              <mc:Choice xmlns:v="urn:schemas-microsoft-com:vml" Requires="v">
                <p:oleObj spid="_x0000_s6879" name="Equation" r:id="rId6" imgW="342900" imgH="254000" progId="Equation.3">
                  <p:embed/>
                </p:oleObj>
              </mc:Choice>
              <mc:Fallback>
                <p:oleObj name="Equation" r:id="rId6" imgW="342900" imgH="254000" progId="Equation.3">
                  <p:embed/>
                  <p:pic>
                    <p:nvPicPr>
                      <p:cNvPr id="13" name="Object 12"/>
                      <p:cNvPicPr>
                        <a:picLocks noChangeAspect="1" noChangeArrowheads="1"/>
                      </p:cNvPicPr>
                      <p:nvPr/>
                    </p:nvPicPr>
                    <p:blipFill>
                      <a:blip r:embed="rId7"/>
                      <a:srcRect/>
                      <a:stretch>
                        <a:fillRect/>
                      </a:stretch>
                    </p:blipFill>
                    <p:spPr bwMode="auto">
                      <a:xfrm>
                        <a:off x="1763688" y="2204864"/>
                        <a:ext cx="657225" cy="458788"/>
                      </a:xfrm>
                      <a:prstGeom prst="rect">
                        <a:avLst/>
                      </a:prstGeom>
                      <a:noFill/>
                    </p:spPr>
                  </p:pic>
                </p:oleObj>
              </mc:Fallback>
            </mc:AlternateContent>
          </a:graphicData>
        </a:graphic>
      </p:graphicFrame>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00392" y="116632"/>
            <a:ext cx="1008112" cy="1008112"/>
          </a:xfrm>
          <a:prstGeom prst="rect">
            <a:avLst/>
          </a:prstGeom>
        </p:spPr>
      </p:pic>
      <p:sp>
        <p:nvSpPr>
          <p:cNvPr id="7" name="TextBox 6"/>
          <p:cNvSpPr txBox="1"/>
          <p:nvPr/>
        </p:nvSpPr>
        <p:spPr>
          <a:xfrm>
            <a:off x="9093331" y="3958422"/>
            <a:ext cx="184666" cy="369332"/>
          </a:xfrm>
          <a:prstGeom prst="rect">
            <a:avLst/>
          </a:prstGeom>
          <a:noFill/>
        </p:spPr>
        <p:txBody>
          <a:bodyPr wrap="none" rtlCol="0">
            <a:spAutoFit/>
          </a:bodyPr>
          <a:lstStyle/>
          <a:p>
            <a:endParaRPr lang="en-US" dirty="0"/>
          </a:p>
        </p:txBody>
      </p:sp>
      <p:graphicFrame>
        <p:nvGraphicFramePr>
          <p:cNvPr id="8" name="Object 7"/>
          <p:cNvGraphicFramePr>
            <a:graphicFrameLocks noChangeAspect="1"/>
          </p:cNvGraphicFramePr>
          <p:nvPr>
            <p:extLst/>
          </p:nvPr>
        </p:nvGraphicFramePr>
        <p:xfrm>
          <a:off x="1979712" y="4725144"/>
          <a:ext cx="576262" cy="603250"/>
        </p:xfrm>
        <a:graphic>
          <a:graphicData uri="http://schemas.openxmlformats.org/presentationml/2006/ole">
            <mc:AlternateContent xmlns:mc="http://schemas.openxmlformats.org/markup-compatibility/2006">
              <mc:Choice xmlns:v="urn:schemas-microsoft-com:vml" Requires="v">
                <p:oleObj spid="_x0000_s6880" name="Equation" r:id="rId9" imgW="279400" imgH="292100" progId="Equation.3">
                  <p:embed/>
                </p:oleObj>
              </mc:Choice>
              <mc:Fallback>
                <p:oleObj name="Equation" r:id="rId9" imgW="279400" imgH="292100" progId="Equation.3">
                  <p:embed/>
                  <p:pic>
                    <p:nvPicPr>
                      <p:cNvPr id="8" name="Object 7"/>
                      <p:cNvPicPr/>
                      <p:nvPr/>
                    </p:nvPicPr>
                    <p:blipFill>
                      <a:blip r:embed="rId10"/>
                      <a:stretch>
                        <a:fillRect/>
                      </a:stretch>
                    </p:blipFill>
                    <p:spPr>
                      <a:xfrm>
                        <a:off x="1979712" y="4725144"/>
                        <a:ext cx="576262" cy="603250"/>
                      </a:xfrm>
                      <a:prstGeom prst="rect">
                        <a:avLst/>
                      </a:prstGeom>
                    </p:spPr>
                  </p:pic>
                </p:oleObj>
              </mc:Fallback>
            </mc:AlternateContent>
          </a:graphicData>
        </a:graphic>
      </p:graphicFrame>
      <p:cxnSp>
        <p:nvCxnSpPr>
          <p:cNvPr id="20" name="Straight Arrow Connector 19"/>
          <p:cNvCxnSpPr/>
          <p:nvPr/>
        </p:nvCxnSpPr>
        <p:spPr>
          <a:xfrm flipV="1">
            <a:off x="971600" y="5805264"/>
            <a:ext cx="0" cy="432048"/>
          </a:xfrm>
          <a:prstGeom prst="straightConnector1">
            <a:avLst/>
          </a:prstGeom>
          <a:ln w="57150" cmpd="sng">
            <a:solidFill>
              <a:srgbClr val="982922"/>
            </a:solidFill>
            <a:tailEnd type="arrow"/>
          </a:ln>
        </p:spPr>
        <p:style>
          <a:lnRef idx="2">
            <a:schemeClr val="accent1"/>
          </a:lnRef>
          <a:fillRef idx="0">
            <a:schemeClr val="accent1"/>
          </a:fillRef>
          <a:effectRef idx="1">
            <a:schemeClr val="accent1"/>
          </a:effectRef>
          <a:fontRef idx="minor">
            <a:schemeClr val="tx1"/>
          </a:fontRef>
        </p:style>
      </p:cxnSp>
      <p:pic>
        <p:nvPicPr>
          <p:cNvPr id="19" name="Picture 18"/>
          <p:cNvPicPr>
            <a:picLocks noChangeAspect="1"/>
          </p:cNvPicPr>
          <p:nvPr/>
        </p:nvPicPr>
        <p:blipFill>
          <a:blip r:embed="rId11"/>
          <a:stretch>
            <a:fillRect/>
          </a:stretch>
        </p:blipFill>
        <p:spPr>
          <a:xfrm>
            <a:off x="2699792" y="4365103"/>
            <a:ext cx="2539302" cy="2420888"/>
          </a:xfrm>
          <a:prstGeom prst="rect">
            <a:avLst/>
          </a:prstGeom>
        </p:spPr>
      </p:pic>
      <p:pic>
        <p:nvPicPr>
          <p:cNvPr id="21" name="Picture 20"/>
          <p:cNvPicPr>
            <a:picLocks noChangeAspect="1"/>
          </p:cNvPicPr>
          <p:nvPr/>
        </p:nvPicPr>
        <p:blipFill>
          <a:blip r:embed="rId12"/>
          <a:stretch>
            <a:fillRect/>
          </a:stretch>
        </p:blipFill>
        <p:spPr>
          <a:xfrm>
            <a:off x="2771800" y="1844824"/>
            <a:ext cx="2376264" cy="2414183"/>
          </a:xfrm>
          <a:prstGeom prst="rect">
            <a:avLst/>
          </a:prstGeom>
        </p:spPr>
      </p:pic>
      <p:sp>
        <p:nvSpPr>
          <p:cNvPr id="24" name="TextBox 23"/>
          <p:cNvSpPr txBox="1"/>
          <p:nvPr/>
        </p:nvSpPr>
        <p:spPr>
          <a:xfrm>
            <a:off x="5220072" y="1916832"/>
            <a:ext cx="3600400" cy="4278094"/>
          </a:xfrm>
          <a:prstGeom prst="rect">
            <a:avLst/>
          </a:prstGeom>
          <a:noFill/>
        </p:spPr>
        <p:txBody>
          <a:bodyPr wrap="square" rtlCol="0">
            <a:spAutoFit/>
          </a:bodyPr>
          <a:lstStyle/>
          <a:p>
            <a:pPr marL="285750" indent="-285750">
              <a:buFont typeface="Wingdings" charset="2"/>
              <a:buChar char="Ø"/>
            </a:pPr>
            <a:r>
              <a:rPr lang="en-US" sz="1600" dirty="0"/>
              <a:t>When hydrometeor mixing ratio is used as state variables, large values of TL of the nonlinear reflectivity associated with  the small hydrometeor mixing ratios lead to large differences of cost function gradients, which </a:t>
            </a:r>
            <a:r>
              <a:rPr lang="en-US" sz="1600" b="1" dirty="0"/>
              <a:t>prevents efficient convergence and therefore under-estimates the hydrometeor increments.</a:t>
            </a:r>
          </a:p>
          <a:p>
            <a:pPr marL="285750" indent="-285750">
              <a:buFont typeface="Wingdings" charset="2"/>
              <a:buChar char="Ø"/>
            </a:pPr>
            <a:endParaRPr lang="en-US" sz="1600" b="1" dirty="0"/>
          </a:p>
          <a:p>
            <a:pPr marL="285750" indent="-285750">
              <a:buFont typeface="Wingdings" charset="2"/>
              <a:buChar char="Ø"/>
            </a:pPr>
            <a:r>
              <a:rPr lang="en-US" sz="1600" dirty="0"/>
              <a:t>This issue disallows simultaneous assimilation of </a:t>
            </a:r>
            <a:r>
              <a:rPr lang="en-US" sz="1600" dirty="0" err="1"/>
              <a:t>Vr</a:t>
            </a:r>
            <a:r>
              <a:rPr lang="en-US" sz="1600" dirty="0"/>
              <a:t> and Ref.</a:t>
            </a:r>
            <a:endParaRPr lang="en-US" sz="1600" b="1" dirty="0"/>
          </a:p>
          <a:p>
            <a:pPr marL="285750" indent="-285750">
              <a:buFont typeface="Wingdings" charset="2"/>
              <a:buChar char="Ø"/>
            </a:pPr>
            <a:endParaRPr lang="en-US" sz="1600" dirty="0"/>
          </a:p>
          <a:p>
            <a:pPr marL="285750" indent="-285750">
              <a:buFont typeface="Wingdings" charset="2"/>
              <a:buChar char="Ø"/>
            </a:pPr>
            <a:r>
              <a:rPr lang="en-US" sz="1600" dirty="0"/>
              <a:t>Using logarithm of hydrometeor mixing ratio as state variable fixes this issue, but incurs additional issues.</a:t>
            </a:r>
          </a:p>
        </p:txBody>
      </p:sp>
      <p:graphicFrame>
        <p:nvGraphicFramePr>
          <p:cNvPr id="25" name="Object 24"/>
          <p:cNvGraphicFramePr>
            <a:graphicFrameLocks noChangeAspect="1"/>
          </p:cNvGraphicFramePr>
          <p:nvPr>
            <p:extLst/>
          </p:nvPr>
        </p:nvGraphicFramePr>
        <p:xfrm>
          <a:off x="4211960" y="2204863"/>
          <a:ext cx="657225" cy="458788"/>
        </p:xfrm>
        <a:graphic>
          <a:graphicData uri="http://schemas.openxmlformats.org/presentationml/2006/ole">
            <mc:AlternateContent xmlns:mc="http://schemas.openxmlformats.org/markup-compatibility/2006">
              <mc:Choice xmlns:v="urn:schemas-microsoft-com:vml" Requires="v">
                <p:oleObj spid="_x0000_s6881" name="Equation" r:id="rId13" imgW="342900" imgH="254000" progId="Equation.3">
                  <p:embed/>
                </p:oleObj>
              </mc:Choice>
              <mc:Fallback>
                <p:oleObj name="Equation" r:id="rId13" imgW="342900" imgH="254000" progId="Equation.3">
                  <p:embed/>
                  <p:pic>
                    <p:nvPicPr>
                      <p:cNvPr id="25" name="Object 24"/>
                      <p:cNvPicPr>
                        <a:picLocks noChangeAspect="1" noChangeArrowheads="1"/>
                      </p:cNvPicPr>
                      <p:nvPr/>
                    </p:nvPicPr>
                    <p:blipFill>
                      <a:blip r:embed="rId7"/>
                      <a:srcRect/>
                      <a:stretch>
                        <a:fillRect/>
                      </a:stretch>
                    </p:blipFill>
                    <p:spPr bwMode="auto">
                      <a:xfrm>
                        <a:off x="4211960" y="2204863"/>
                        <a:ext cx="657225" cy="458788"/>
                      </a:xfrm>
                      <a:prstGeom prst="rect">
                        <a:avLst/>
                      </a:prstGeom>
                      <a:noFill/>
                    </p:spPr>
                  </p:pic>
                </p:oleObj>
              </mc:Fallback>
            </mc:AlternateContent>
          </a:graphicData>
        </a:graphic>
      </p:graphicFrame>
      <p:graphicFrame>
        <p:nvGraphicFramePr>
          <p:cNvPr id="26" name="Object 25"/>
          <p:cNvGraphicFramePr>
            <a:graphicFrameLocks noChangeAspect="1"/>
          </p:cNvGraphicFramePr>
          <p:nvPr>
            <p:extLst/>
          </p:nvPr>
        </p:nvGraphicFramePr>
        <p:xfrm>
          <a:off x="4067944" y="5157191"/>
          <a:ext cx="942975" cy="601662"/>
        </p:xfrm>
        <a:graphic>
          <a:graphicData uri="http://schemas.openxmlformats.org/presentationml/2006/ole">
            <mc:AlternateContent xmlns:mc="http://schemas.openxmlformats.org/markup-compatibility/2006">
              <mc:Choice xmlns:v="urn:schemas-microsoft-com:vml" Requires="v">
                <p:oleObj spid="_x0000_s6882" name="Equation" r:id="rId14" imgW="457200" imgH="292100" progId="Equation.3">
                  <p:embed/>
                </p:oleObj>
              </mc:Choice>
              <mc:Fallback>
                <p:oleObj name="Equation" r:id="rId14" imgW="457200" imgH="292100" progId="Equation.3">
                  <p:embed/>
                  <p:pic>
                    <p:nvPicPr>
                      <p:cNvPr id="26" name="Object 25"/>
                      <p:cNvPicPr/>
                      <p:nvPr/>
                    </p:nvPicPr>
                    <p:blipFill>
                      <a:blip r:embed="rId15"/>
                      <a:stretch>
                        <a:fillRect/>
                      </a:stretch>
                    </p:blipFill>
                    <p:spPr>
                      <a:xfrm>
                        <a:off x="4067944" y="5157191"/>
                        <a:ext cx="942975" cy="601662"/>
                      </a:xfrm>
                      <a:prstGeom prst="rect">
                        <a:avLst/>
                      </a:prstGeom>
                    </p:spPr>
                  </p:pic>
                </p:oleObj>
              </mc:Fallback>
            </mc:AlternateContent>
          </a:graphicData>
        </a:graphic>
      </p:graphicFrame>
      <p:graphicFrame>
        <p:nvGraphicFramePr>
          <p:cNvPr id="28" name="Object 27"/>
          <p:cNvGraphicFramePr>
            <a:graphicFrameLocks noChangeAspect="1"/>
          </p:cNvGraphicFramePr>
          <p:nvPr>
            <p:extLst/>
          </p:nvPr>
        </p:nvGraphicFramePr>
        <p:xfrm>
          <a:off x="2915816" y="1473444"/>
          <a:ext cx="2376264" cy="299372"/>
        </p:xfrm>
        <a:graphic>
          <a:graphicData uri="http://schemas.openxmlformats.org/presentationml/2006/ole">
            <mc:AlternateContent xmlns:mc="http://schemas.openxmlformats.org/markup-compatibility/2006">
              <mc:Choice xmlns:v="urn:schemas-microsoft-com:vml" Requires="v">
                <p:oleObj spid="_x0000_s6883" name="Equation" r:id="rId16" imgW="1612900" imgH="203200" progId="Equation.3">
                  <p:embed/>
                </p:oleObj>
              </mc:Choice>
              <mc:Fallback>
                <p:oleObj name="Equation" r:id="rId16" imgW="1612900" imgH="203200" progId="Equation.3">
                  <p:embed/>
                  <p:pic>
                    <p:nvPicPr>
                      <p:cNvPr id="28" name="Object 27"/>
                      <p:cNvPicPr/>
                      <p:nvPr/>
                    </p:nvPicPr>
                    <p:blipFill>
                      <a:blip r:embed="rId17"/>
                      <a:stretch>
                        <a:fillRect/>
                      </a:stretch>
                    </p:blipFill>
                    <p:spPr>
                      <a:xfrm>
                        <a:off x="2915816" y="1473444"/>
                        <a:ext cx="2376264" cy="299372"/>
                      </a:xfrm>
                      <a:prstGeom prst="rect">
                        <a:avLst/>
                      </a:prstGeom>
                    </p:spPr>
                  </p:pic>
                </p:oleObj>
              </mc:Fallback>
            </mc:AlternateContent>
          </a:graphicData>
        </a:graphic>
      </p:graphicFrame>
      <p:sp>
        <p:nvSpPr>
          <p:cNvPr id="29" name="Rectangle 28"/>
          <p:cNvSpPr/>
          <p:nvPr/>
        </p:nvSpPr>
        <p:spPr>
          <a:xfrm>
            <a:off x="2915816" y="1412776"/>
            <a:ext cx="2411760" cy="360040"/>
          </a:xfrm>
          <a:prstGeom prst="rect">
            <a:avLst/>
          </a:prstGeom>
          <a:noFill/>
          <a:ln w="38100" cmpd="sng">
            <a:solidFill>
              <a:srgbClr val="98292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30" name="Object 29"/>
          <p:cNvGraphicFramePr>
            <a:graphicFrameLocks noChangeAspect="1"/>
          </p:cNvGraphicFramePr>
          <p:nvPr>
            <p:extLst/>
          </p:nvPr>
        </p:nvGraphicFramePr>
        <p:xfrm>
          <a:off x="1115616" y="1412776"/>
          <a:ext cx="1234421" cy="360040"/>
        </p:xfrm>
        <a:graphic>
          <a:graphicData uri="http://schemas.openxmlformats.org/presentationml/2006/ole">
            <mc:AlternateContent xmlns:mc="http://schemas.openxmlformats.org/markup-compatibility/2006">
              <mc:Choice xmlns:v="urn:schemas-microsoft-com:vml" Requires="v">
                <p:oleObj spid="_x0000_s6884" name="Equation" r:id="rId18" imgW="698500" imgH="203200" progId="Equation.3">
                  <p:embed/>
                </p:oleObj>
              </mc:Choice>
              <mc:Fallback>
                <p:oleObj name="Equation" r:id="rId18" imgW="698500" imgH="203200" progId="Equation.3">
                  <p:embed/>
                  <p:pic>
                    <p:nvPicPr>
                      <p:cNvPr id="30" name="Object 29"/>
                      <p:cNvPicPr/>
                      <p:nvPr/>
                    </p:nvPicPr>
                    <p:blipFill>
                      <a:blip r:embed="rId19"/>
                      <a:stretch>
                        <a:fillRect/>
                      </a:stretch>
                    </p:blipFill>
                    <p:spPr>
                      <a:xfrm>
                        <a:off x="1115616" y="1412776"/>
                        <a:ext cx="1234421" cy="360040"/>
                      </a:xfrm>
                      <a:prstGeom prst="rect">
                        <a:avLst/>
                      </a:prstGeom>
                    </p:spPr>
                  </p:pic>
                </p:oleObj>
              </mc:Fallback>
            </mc:AlternateContent>
          </a:graphicData>
        </a:graphic>
      </p:graphicFrame>
      <p:sp>
        <p:nvSpPr>
          <p:cNvPr id="31" name="Rectangle 30"/>
          <p:cNvSpPr/>
          <p:nvPr/>
        </p:nvSpPr>
        <p:spPr>
          <a:xfrm>
            <a:off x="1115616" y="1412776"/>
            <a:ext cx="1296144" cy="360040"/>
          </a:xfrm>
          <a:prstGeom prst="rect">
            <a:avLst/>
          </a:prstGeom>
          <a:noFill/>
          <a:ln w="38100" cmpd="sng">
            <a:solidFill>
              <a:srgbClr val="98292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19351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pPr/>
              <a:t>11</a:t>
            </a:fld>
            <a:endParaRPr lang="en-US" dirty="0"/>
          </a:p>
        </p:txBody>
      </p:sp>
      <p:sp>
        <p:nvSpPr>
          <p:cNvPr id="9" name="Content Placeholder 2"/>
          <p:cNvSpPr txBox="1">
            <a:spLocks/>
          </p:cNvSpPr>
          <p:nvPr/>
        </p:nvSpPr>
        <p:spPr>
          <a:xfrm>
            <a:off x="1143000" y="4831307"/>
            <a:ext cx="6858000" cy="18742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cxnSp>
        <p:nvCxnSpPr>
          <p:cNvPr id="10" name="Straight Connector 9"/>
          <p:cNvCxnSpPr/>
          <p:nvPr/>
        </p:nvCxnSpPr>
        <p:spPr>
          <a:xfrm>
            <a:off x="0" y="1268760"/>
            <a:ext cx="9144000" cy="0"/>
          </a:xfrm>
          <a:prstGeom prst="line">
            <a:avLst/>
          </a:prstGeom>
          <a:ln w="57150">
            <a:solidFill>
              <a:srgbClr val="982922"/>
            </a:solidFill>
          </a:ln>
        </p:spPr>
        <p:style>
          <a:lnRef idx="1">
            <a:schemeClr val="accent1"/>
          </a:lnRef>
          <a:fillRef idx="0">
            <a:schemeClr val="accent1"/>
          </a:fillRef>
          <a:effectRef idx="0">
            <a:schemeClr val="accent1"/>
          </a:effectRef>
          <a:fontRef idx="minor">
            <a:schemeClr val="tx1"/>
          </a:fontRef>
        </p:style>
      </p:cxnSp>
      <p:pic>
        <p:nvPicPr>
          <p:cNvPr id="11" name="Picture 10" descr="ou_logo_400x560.jpg"/>
          <p:cNvPicPr>
            <a:picLocks noChangeAspect="1"/>
          </p:cNvPicPr>
          <p:nvPr/>
        </p:nvPicPr>
        <p:blipFill>
          <a:blip r:embed="rId3" cstate="print"/>
          <a:stretch>
            <a:fillRect/>
          </a:stretch>
        </p:blipFill>
        <p:spPr>
          <a:xfrm>
            <a:off x="165100" y="78740"/>
            <a:ext cx="656643" cy="919301"/>
          </a:xfrm>
          <a:prstGeom prst="rect">
            <a:avLst/>
          </a:prstGeom>
        </p:spPr>
      </p:pic>
      <p:sp>
        <p:nvSpPr>
          <p:cNvPr id="6" name="TextBox 5"/>
          <p:cNvSpPr txBox="1"/>
          <p:nvPr/>
        </p:nvSpPr>
        <p:spPr>
          <a:xfrm>
            <a:off x="1043608" y="5373216"/>
            <a:ext cx="6984776" cy="1661993"/>
          </a:xfrm>
          <a:prstGeom prst="rect">
            <a:avLst/>
          </a:prstGeom>
          <a:noFill/>
        </p:spPr>
        <p:txBody>
          <a:bodyPr wrap="square" rtlCol="0">
            <a:spAutoFit/>
          </a:bodyPr>
          <a:lstStyle/>
          <a:p>
            <a:pPr marL="285750" indent="-285750">
              <a:buFont typeface="Wingdings" charset="2"/>
              <a:buChar char="Ø"/>
            </a:pPr>
            <a:r>
              <a:rPr lang="en-US" dirty="0"/>
              <a:t>However, it produces </a:t>
            </a:r>
            <a:r>
              <a:rPr lang="en-US" b="1" dirty="0"/>
              <a:t>anomalously large hydrometeor increment </a:t>
            </a:r>
            <a:r>
              <a:rPr lang="en-US" dirty="0"/>
              <a:t>partly due to the transform to and from the logarithmic space</a:t>
            </a:r>
          </a:p>
          <a:p>
            <a:pPr marL="285750" indent="-285750">
              <a:buFont typeface="Wingdings" charset="2"/>
              <a:buChar char="Ø"/>
            </a:pPr>
            <a:endParaRPr lang="en-US" sz="1200" dirty="0"/>
          </a:p>
          <a:p>
            <a:pPr marL="285750" indent="-285750">
              <a:buFont typeface="Wingdings" charset="2"/>
              <a:buChar char="Ø"/>
            </a:pPr>
            <a:r>
              <a:rPr lang="en-US" dirty="0"/>
              <a:t>Ad hoc thresholding may help, however solution is fundamentally incorrect.</a:t>
            </a:r>
          </a:p>
          <a:p>
            <a:pPr marL="285750" indent="-285750">
              <a:buFont typeface="Wingdings" charset="2"/>
              <a:buChar char="Ø"/>
            </a:pPr>
            <a:endParaRPr lang="en-US" dirty="0"/>
          </a:p>
        </p:txBody>
      </p:sp>
      <p:sp>
        <p:nvSpPr>
          <p:cNvPr id="18" name="TextBox 17"/>
          <p:cNvSpPr txBox="1"/>
          <p:nvPr/>
        </p:nvSpPr>
        <p:spPr>
          <a:xfrm>
            <a:off x="3275856" y="908720"/>
            <a:ext cx="3456384" cy="369332"/>
          </a:xfrm>
          <a:prstGeom prst="rect">
            <a:avLst/>
          </a:prstGeom>
          <a:noFill/>
        </p:spPr>
        <p:txBody>
          <a:bodyPr wrap="square" rtlCol="0">
            <a:spAutoFit/>
          </a:bodyPr>
          <a:lstStyle/>
          <a:p>
            <a:r>
              <a:rPr lang="en-US" dirty="0"/>
              <a:t>Wang and Wang 2017, MWR</a:t>
            </a:r>
          </a:p>
        </p:txBody>
      </p:sp>
      <p:sp>
        <p:nvSpPr>
          <p:cNvPr id="20" name="TextBox 19"/>
          <p:cNvSpPr txBox="1"/>
          <p:nvPr/>
        </p:nvSpPr>
        <p:spPr>
          <a:xfrm>
            <a:off x="251520" y="1412776"/>
            <a:ext cx="7776864" cy="646331"/>
          </a:xfrm>
          <a:prstGeom prst="rect">
            <a:avLst/>
          </a:prstGeom>
          <a:noFill/>
        </p:spPr>
        <p:txBody>
          <a:bodyPr wrap="square" rtlCol="0">
            <a:spAutoFit/>
          </a:bodyPr>
          <a:lstStyle/>
          <a:p>
            <a:pPr marL="285750" indent="-285750">
              <a:buFont typeface="Arial"/>
              <a:buChar char="•"/>
            </a:pPr>
            <a:r>
              <a:rPr lang="en-US" dirty="0"/>
              <a:t>Use logarithm of hydrometeor mixing ratio as state variable </a:t>
            </a:r>
          </a:p>
          <a:p>
            <a:pPr marL="285750" indent="-285750">
              <a:buFont typeface="Arial"/>
              <a:buChar char="•"/>
            </a:pPr>
            <a:endParaRPr lang="en-US" dirty="0"/>
          </a:p>
        </p:txBody>
      </p:sp>
      <p:sp>
        <p:nvSpPr>
          <p:cNvPr id="17" name="Title 1"/>
          <p:cNvSpPr>
            <a:spLocks noGrp="1"/>
          </p:cNvSpPr>
          <p:nvPr>
            <p:ph type="title"/>
          </p:nvPr>
        </p:nvSpPr>
        <p:spPr>
          <a:xfrm>
            <a:off x="971601" y="-27384"/>
            <a:ext cx="7056784" cy="886691"/>
          </a:xfrm>
        </p:spPr>
        <p:txBody>
          <a:bodyPr>
            <a:normAutofit fontScale="90000"/>
          </a:bodyPr>
          <a:lstStyle/>
          <a:p>
            <a:br>
              <a:rPr lang="en-US" sz="2200" dirty="0">
                <a:solidFill>
                  <a:srgbClr val="982922"/>
                </a:solidFill>
                <a:latin typeface="Calibri" panose="020F0502020204030204" pitchFamily="34" charset="0"/>
                <a:cs typeface="Calibri" panose="020F0502020204030204" pitchFamily="34" charset="0"/>
              </a:rPr>
            </a:br>
            <a:r>
              <a:rPr lang="en-US" sz="2700" dirty="0">
                <a:solidFill>
                  <a:srgbClr val="982922"/>
                </a:solidFill>
                <a:latin typeface="Calibri" panose="020F0502020204030204" pitchFamily="34" charset="0"/>
                <a:cs typeface="Calibri" panose="020F0502020204030204" pitchFamily="34" charset="0"/>
              </a:rPr>
              <a:t>Issue with TL of nonlinear reflectivity operator in </a:t>
            </a:r>
            <a:r>
              <a:rPr lang="en-US" sz="2700" dirty="0" err="1">
                <a:solidFill>
                  <a:srgbClr val="982922"/>
                </a:solidFill>
                <a:latin typeface="Calibri" panose="020F0502020204030204" pitchFamily="34" charset="0"/>
                <a:cs typeface="Calibri" panose="020F0502020204030204" pitchFamily="34" charset="0"/>
              </a:rPr>
              <a:t>EnVar</a:t>
            </a:r>
            <a:endParaRPr lang="en-US" sz="2700" dirty="0">
              <a:solidFill>
                <a:srgbClr val="982922"/>
              </a:solidFill>
              <a:latin typeface="Calibri" panose="020F0502020204030204" pitchFamily="34" charset="0"/>
              <a:cs typeface="Calibri" panose="020F0502020204030204" pitchFamily="34" charset="0"/>
            </a:endParaRPr>
          </a:p>
        </p:txBody>
      </p:sp>
      <p:pic>
        <p:nvPicPr>
          <p:cNvPr id="21" name="Picture 20"/>
          <p:cNvPicPr/>
          <p:nvPr/>
        </p:nvPicPr>
        <p:blipFill>
          <a:blip r:embed="rId4" cstate="print">
            <a:extLst>
              <a:ext uri="{28A0092B-C50C-407E-A947-70E740481C1C}">
                <a14:useLocalDpi xmlns:a14="http://schemas.microsoft.com/office/drawing/2010/main" val="0"/>
              </a:ext>
            </a:extLst>
          </a:blip>
          <a:stretch>
            <a:fillRect/>
          </a:stretch>
        </p:blipFill>
        <p:spPr bwMode="auto">
          <a:xfrm>
            <a:off x="4644008" y="2276872"/>
            <a:ext cx="3816424" cy="3024336"/>
          </a:xfrm>
          <a:prstGeom prst="rect">
            <a:avLst/>
          </a:prstGeom>
          <a:noFill/>
          <a:ln>
            <a:noFill/>
          </a:ln>
        </p:spPr>
      </p:pic>
      <p:graphicFrame>
        <p:nvGraphicFramePr>
          <p:cNvPr id="2" name="Object 1"/>
          <p:cNvGraphicFramePr>
            <a:graphicFrameLocks noChangeAspect="1"/>
          </p:cNvGraphicFramePr>
          <p:nvPr>
            <p:extLst/>
          </p:nvPr>
        </p:nvGraphicFramePr>
        <p:xfrm>
          <a:off x="5593928" y="1844824"/>
          <a:ext cx="1930400" cy="419100"/>
        </p:xfrm>
        <a:graphic>
          <a:graphicData uri="http://schemas.openxmlformats.org/presentationml/2006/ole">
            <mc:AlternateContent xmlns:mc="http://schemas.openxmlformats.org/markup-compatibility/2006">
              <mc:Choice xmlns:v="urn:schemas-microsoft-com:vml" Requires="v">
                <p:oleObj spid="_x0000_s2635" name="Equation" r:id="rId5" imgW="1930400" imgH="419100" progId="Equation.3">
                  <p:embed/>
                </p:oleObj>
              </mc:Choice>
              <mc:Fallback>
                <p:oleObj name="Equation" r:id="rId5" imgW="1930400" imgH="419100" progId="Equation.3">
                  <p:embed/>
                  <p:pic>
                    <p:nvPicPr>
                      <p:cNvPr id="2" name="Object 1"/>
                      <p:cNvPicPr/>
                      <p:nvPr/>
                    </p:nvPicPr>
                    <p:blipFill>
                      <a:blip r:embed="rId6"/>
                      <a:stretch>
                        <a:fillRect/>
                      </a:stretch>
                    </p:blipFill>
                    <p:spPr>
                      <a:xfrm>
                        <a:off x="5593928" y="1844824"/>
                        <a:ext cx="1930400" cy="419100"/>
                      </a:xfrm>
                      <a:prstGeom prst="rect">
                        <a:avLst/>
                      </a:prstGeom>
                    </p:spPr>
                  </p:pic>
                </p:oleObj>
              </mc:Fallback>
            </mc:AlternateContent>
          </a:graphicData>
        </a:graphic>
      </p:graphicFrame>
      <p:cxnSp>
        <p:nvCxnSpPr>
          <p:cNvPr id="12" name="Straight Arrow Connector 11"/>
          <p:cNvCxnSpPr/>
          <p:nvPr/>
        </p:nvCxnSpPr>
        <p:spPr>
          <a:xfrm flipV="1">
            <a:off x="6516216" y="3429000"/>
            <a:ext cx="0" cy="1440160"/>
          </a:xfrm>
          <a:prstGeom prst="straightConnector1">
            <a:avLst/>
          </a:prstGeom>
          <a:ln>
            <a:solidFill>
              <a:srgbClr val="982922"/>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5220072" y="3429000"/>
            <a:ext cx="2592288" cy="0"/>
          </a:xfrm>
          <a:prstGeom prst="straightConnector1">
            <a:avLst/>
          </a:prstGeom>
          <a:ln>
            <a:solidFill>
              <a:srgbClr val="982922"/>
            </a:solidFill>
            <a:tailEnd type="arrow"/>
          </a:ln>
        </p:spPr>
        <p:style>
          <a:lnRef idx="2">
            <a:schemeClr val="accent1"/>
          </a:lnRef>
          <a:fillRef idx="0">
            <a:schemeClr val="accent1"/>
          </a:fillRef>
          <a:effectRef idx="1">
            <a:schemeClr val="accent1"/>
          </a:effectRef>
          <a:fontRef idx="minor">
            <a:schemeClr val="tx1"/>
          </a:fontRef>
        </p:style>
      </p:cxnSp>
      <p:pic>
        <p:nvPicPr>
          <p:cNvPr id="25" name="Picture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35888" y="44624"/>
            <a:ext cx="1008112" cy="1008112"/>
          </a:xfrm>
          <a:prstGeom prst="rect">
            <a:avLst/>
          </a:prstGeom>
        </p:spPr>
      </p:pic>
      <p:pic>
        <p:nvPicPr>
          <p:cNvPr id="16" name="Picture 15"/>
          <p:cNvPicPr/>
          <p:nvPr/>
        </p:nvPicPr>
        <p:blipFill>
          <a:blip r:embed="rId8"/>
          <a:stretch>
            <a:fillRect/>
          </a:stretch>
        </p:blipFill>
        <p:spPr bwMode="auto">
          <a:xfrm>
            <a:off x="1043608" y="2276872"/>
            <a:ext cx="3195876" cy="2975277"/>
          </a:xfrm>
          <a:prstGeom prst="rect">
            <a:avLst/>
          </a:prstGeom>
          <a:noFill/>
          <a:ln>
            <a:noFill/>
          </a:ln>
        </p:spPr>
      </p:pic>
      <p:graphicFrame>
        <p:nvGraphicFramePr>
          <p:cNvPr id="19" name="Object 18"/>
          <p:cNvGraphicFramePr>
            <a:graphicFrameLocks noChangeAspect="1"/>
          </p:cNvGraphicFramePr>
          <p:nvPr>
            <p:extLst>
              <p:ext uri="{D42A27DB-BD31-4B8C-83A1-F6EECF244321}">
                <p14:modId xmlns:p14="http://schemas.microsoft.com/office/powerpoint/2010/main" val="977536863"/>
              </p:ext>
            </p:extLst>
          </p:nvPr>
        </p:nvGraphicFramePr>
        <p:xfrm>
          <a:off x="6559964" y="1473444"/>
          <a:ext cx="2376264" cy="299372"/>
        </p:xfrm>
        <a:graphic>
          <a:graphicData uri="http://schemas.openxmlformats.org/presentationml/2006/ole">
            <mc:AlternateContent xmlns:mc="http://schemas.openxmlformats.org/markup-compatibility/2006">
              <mc:Choice xmlns:v="urn:schemas-microsoft-com:vml" Requires="v">
                <p:oleObj spid="_x0000_s2636" name="Equation" r:id="rId9" imgW="1612900" imgH="203200" progId="Equation.3">
                  <p:embed/>
                </p:oleObj>
              </mc:Choice>
              <mc:Fallback>
                <p:oleObj name="Equation" r:id="rId9" imgW="1612900" imgH="203200" progId="Equation.3">
                  <p:embed/>
                  <p:pic>
                    <p:nvPicPr>
                      <p:cNvPr id="19" name="Object 18"/>
                      <p:cNvPicPr/>
                      <p:nvPr/>
                    </p:nvPicPr>
                    <p:blipFill>
                      <a:blip r:embed="rId10"/>
                      <a:stretch>
                        <a:fillRect/>
                      </a:stretch>
                    </p:blipFill>
                    <p:spPr>
                      <a:xfrm>
                        <a:off x="6559964" y="1473444"/>
                        <a:ext cx="2376264" cy="299372"/>
                      </a:xfrm>
                      <a:prstGeom prst="rect">
                        <a:avLst/>
                      </a:prstGeom>
                    </p:spPr>
                  </p:pic>
                </p:oleObj>
              </mc:Fallback>
            </mc:AlternateContent>
          </a:graphicData>
        </a:graphic>
      </p:graphicFrame>
      <p:sp>
        <p:nvSpPr>
          <p:cNvPr id="22" name="Rectangle 21"/>
          <p:cNvSpPr/>
          <p:nvPr/>
        </p:nvSpPr>
        <p:spPr>
          <a:xfrm>
            <a:off x="6533460" y="1412776"/>
            <a:ext cx="2411760" cy="360040"/>
          </a:xfrm>
          <a:prstGeom prst="rect">
            <a:avLst/>
          </a:prstGeom>
          <a:noFill/>
          <a:ln w="38100" cmpd="sng">
            <a:solidFill>
              <a:srgbClr val="98292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22994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p:nvPr/>
        </p:nvPicPr>
        <p:blipFill>
          <a:blip r:embed="rId3" cstate="print">
            <a:extLst>
              <a:ext uri="{28A0092B-C50C-407E-A947-70E740481C1C}">
                <a14:useLocalDpi xmlns:a14="http://schemas.microsoft.com/office/drawing/2010/main" val="0"/>
              </a:ext>
            </a:extLst>
          </a:blip>
          <a:stretch>
            <a:fillRect/>
          </a:stretch>
        </p:blipFill>
        <p:spPr bwMode="auto">
          <a:xfrm>
            <a:off x="611560" y="2207354"/>
            <a:ext cx="3620135" cy="3597910"/>
          </a:xfrm>
          <a:prstGeom prst="rect">
            <a:avLst/>
          </a:prstGeom>
          <a:noFill/>
          <a:ln>
            <a:noFill/>
          </a:ln>
        </p:spPr>
      </p:pic>
      <p:sp>
        <p:nvSpPr>
          <p:cNvPr id="4" name="Slide Number Placeholder 3"/>
          <p:cNvSpPr>
            <a:spLocks noGrp="1"/>
          </p:cNvSpPr>
          <p:nvPr>
            <p:ph type="sldNum" sz="quarter" idx="12"/>
          </p:nvPr>
        </p:nvSpPr>
        <p:spPr/>
        <p:txBody>
          <a:bodyPr/>
          <a:lstStyle/>
          <a:p>
            <a:fld id="{B6F15528-21DE-4FAA-801E-634DDDAF4B2B}" type="slidenum">
              <a:rPr lang="en-US" smtClean="0"/>
              <a:pPr/>
              <a:t>12</a:t>
            </a:fld>
            <a:endParaRPr lang="en-US" dirty="0"/>
          </a:p>
        </p:txBody>
      </p:sp>
      <p:sp>
        <p:nvSpPr>
          <p:cNvPr id="9" name="Content Placeholder 2"/>
          <p:cNvSpPr txBox="1">
            <a:spLocks/>
          </p:cNvSpPr>
          <p:nvPr/>
        </p:nvSpPr>
        <p:spPr>
          <a:xfrm>
            <a:off x="1143000" y="4831307"/>
            <a:ext cx="6858000" cy="18742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cxnSp>
        <p:nvCxnSpPr>
          <p:cNvPr id="10" name="Straight Connector 9"/>
          <p:cNvCxnSpPr/>
          <p:nvPr/>
        </p:nvCxnSpPr>
        <p:spPr>
          <a:xfrm>
            <a:off x="0" y="1268760"/>
            <a:ext cx="9144000" cy="0"/>
          </a:xfrm>
          <a:prstGeom prst="line">
            <a:avLst/>
          </a:prstGeom>
          <a:ln w="57150">
            <a:solidFill>
              <a:srgbClr val="982922"/>
            </a:solidFill>
          </a:ln>
        </p:spPr>
        <p:style>
          <a:lnRef idx="1">
            <a:schemeClr val="accent1"/>
          </a:lnRef>
          <a:fillRef idx="0">
            <a:schemeClr val="accent1"/>
          </a:fillRef>
          <a:effectRef idx="0">
            <a:schemeClr val="accent1"/>
          </a:effectRef>
          <a:fontRef idx="minor">
            <a:schemeClr val="tx1"/>
          </a:fontRef>
        </p:style>
      </p:cxnSp>
      <p:pic>
        <p:nvPicPr>
          <p:cNvPr id="11" name="Picture 10" descr="ou_logo_400x560.jpg"/>
          <p:cNvPicPr>
            <a:picLocks noChangeAspect="1"/>
          </p:cNvPicPr>
          <p:nvPr/>
        </p:nvPicPr>
        <p:blipFill>
          <a:blip r:embed="rId4" cstate="print"/>
          <a:stretch>
            <a:fillRect/>
          </a:stretch>
        </p:blipFill>
        <p:spPr>
          <a:xfrm>
            <a:off x="165100" y="78740"/>
            <a:ext cx="656643" cy="919301"/>
          </a:xfrm>
          <a:prstGeom prst="rect">
            <a:avLst/>
          </a:prstGeom>
        </p:spPr>
      </p:pic>
      <p:sp>
        <p:nvSpPr>
          <p:cNvPr id="5" name="TextBox 4"/>
          <p:cNvSpPr txBox="1"/>
          <p:nvPr/>
        </p:nvSpPr>
        <p:spPr>
          <a:xfrm>
            <a:off x="2843808" y="908720"/>
            <a:ext cx="3456384" cy="369332"/>
          </a:xfrm>
          <a:prstGeom prst="rect">
            <a:avLst/>
          </a:prstGeom>
          <a:noFill/>
        </p:spPr>
        <p:txBody>
          <a:bodyPr wrap="square" rtlCol="0">
            <a:spAutoFit/>
          </a:bodyPr>
          <a:lstStyle/>
          <a:p>
            <a:r>
              <a:rPr lang="en-US" dirty="0"/>
              <a:t>Wang and Wang 2017, MWR</a:t>
            </a:r>
          </a:p>
        </p:txBody>
      </p:sp>
      <p:sp>
        <p:nvSpPr>
          <p:cNvPr id="16" name="Title 1"/>
          <p:cNvSpPr>
            <a:spLocks noGrp="1"/>
          </p:cNvSpPr>
          <p:nvPr>
            <p:ph type="title"/>
          </p:nvPr>
        </p:nvSpPr>
        <p:spPr>
          <a:xfrm>
            <a:off x="971601" y="-27384"/>
            <a:ext cx="7056784" cy="886691"/>
          </a:xfrm>
        </p:spPr>
        <p:txBody>
          <a:bodyPr>
            <a:normAutofit fontScale="90000"/>
          </a:bodyPr>
          <a:lstStyle/>
          <a:p>
            <a:br>
              <a:rPr lang="en-US" sz="2200" dirty="0">
                <a:solidFill>
                  <a:srgbClr val="982922"/>
                </a:solidFill>
                <a:latin typeface="Calibri" panose="020F0502020204030204" pitchFamily="34" charset="0"/>
                <a:cs typeface="Calibri" panose="020F0502020204030204" pitchFamily="34" charset="0"/>
              </a:rPr>
            </a:br>
            <a:r>
              <a:rPr lang="en-US" sz="2700" dirty="0">
                <a:solidFill>
                  <a:srgbClr val="982922"/>
                </a:solidFill>
                <a:latin typeface="Calibri" panose="020F0502020204030204" pitchFamily="34" charset="0"/>
                <a:cs typeface="Calibri" panose="020F0502020204030204" pitchFamily="34" charset="0"/>
              </a:rPr>
              <a:t>Issue with TL of nonlinear reflectivity operator in </a:t>
            </a:r>
            <a:r>
              <a:rPr lang="en-US" sz="2700" dirty="0" err="1">
                <a:solidFill>
                  <a:srgbClr val="982922"/>
                </a:solidFill>
                <a:latin typeface="Calibri" panose="020F0502020204030204" pitchFamily="34" charset="0"/>
                <a:cs typeface="Calibri" panose="020F0502020204030204" pitchFamily="34" charset="0"/>
              </a:rPr>
              <a:t>EnVar</a:t>
            </a:r>
            <a:endParaRPr lang="en-US" sz="2700" dirty="0">
              <a:solidFill>
                <a:srgbClr val="982922"/>
              </a:solidFill>
              <a:latin typeface="Calibri" panose="020F0502020204030204" pitchFamily="34" charset="0"/>
              <a:cs typeface="Calibri" panose="020F0502020204030204" pitchFamily="34" charset="0"/>
            </a:endParaRPr>
          </a:p>
        </p:txBody>
      </p:sp>
      <p:graphicFrame>
        <p:nvGraphicFramePr>
          <p:cNvPr id="6" name="Object 5"/>
          <p:cNvGraphicFramePr>
            <a:graphicFrameLocks noChangeAspect="1"/>
          </p:cNvGraphicFramePr>
          <p:nvPr>
            <p:extLst/>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spid="_x0000_s7610" name="Equation" r:id="rId5" imgW="114300" imgH="165100" progId="Equation.3">
                  <p:embed/>
                </p:oleObj>
              </mc:Choice>
              <mc:Fallback>
                <p:oleObj name="Equation" r:id="rId5" imgW="114300" imgH="165100" progId="Equation.3">
                  <p:embed/>
                  <p:pic>
                    <p:nvPicPr>
                      <p:cNvPr id="6" name="Object 5"/>
                      <p:cNvPicPr/>
                      <p:nvPr/>
                    </p:nvPicPr>
                    <p:blipFill>
                      <a:blip r:embed="rId6"/>
                      <a:stretch>
                        <a:fillRect/>
                      </a:stretch>
                    </p:blipFill>
                    <p:spPr>
                      <a:xfrm>
                        <a:off x="4514850" y="3346450"/>
                        <a:ext cx="114300" cy="165100"/>
                      </a:xfrm>
                      <a:prstGeom prst="rect">
                        <a:avLst/>
                      </a:prstGeom>
                    </p:spPr>
                  </p:pic>
                </p:oleObj>
              </mc:Fallback>
            </mc:AlternateContent>
          </a:graphicData>
        </a:graphic>
      </p:graphicFrame>
      <p:graphicFrame>
        <p:nvGraphicFramePr>
          <p:cNvPr id="7" name="Object 6"/>
          <p:cNvGraphicFramePr>
            <a:graphicFrameLocks noChangeAspect="1"/>
          </p:cNvGraphicFramePr>
          <p:nvPr>
            <p:extLst/>
          </p:nvPr>
        </p:nvGraphicFramePr>
        <p:xfrm>
          <a:off x="4860032" y="1628800"/>
          <a:ext cx="3474894" cy="380810"/>
        </p:xfrm>
        <a:graphic>
          <a:graphicData uri="http://schemas.openxmlformats.org/presentationml/2006/ole">
            <mc:AlternateContent xmlns:mc="http://schemas.openxmlformats.org/markup-compatibility/2006">
              <mc:Choice xmlns:v="urn:schemas-microsoft-com:vml" Requires="v">
                <p:oleObj spid="_x0000_s7611" name="Equation" r:id="rId7" imgW="1854200" imgH="203200" progId="Equation.3">
                  <p:embed/>
                </p:oleObj>
              </mc:Choice>
              <mc:Fallback>
                <p:oleObj name="Equation" r:id="rId7" imgW="1854200" imgH="203200" progId="Equation.3">
                  <p:embed/>
                  <p:pic>
                    <p:nvPicPr>
                      <p:cNvPr id="7" name="Object 6"/>
                      <p:cNvPicPr/>
                      <p:nvPr/>
                    </p:nvPicPr>
                    <p:blipFill>
                      <a:blip r:embed="rId8"/>
                      <a:stretch>
                        <a:fillRect/>
                      </a:stretch>
                    </p:blipFill>
                    <p:spPr>
                      <a:xfrm>
                        <a:off x="4860032" y="1628800"/>
                        <a:ext cx="3474894" cy="380810"/>
                      </a:xfrm>
                      <a:prstGeom prst="rect">
                        <a:avLst/>
                      </a:prstGeom>
                    </p:spPr>
                  </p:pic>
                </p:oleObj>
              </mc:Fallback>
            </mc:AlternateContent>
          </a:graphicData>
        </a:graphic>
      </p:graphicFrame>
      <p:cxnSp>
        <p:nvCxnSpPr>
          <p:cNvPr id="17" name="Straight Arrow Connector 16"/>
          <p:cNvCxnSpPr/>
          <p:nvPr/>
        </p:nvCxnSpPr>
        <p:spPr>
          <a:xfrm flipV="1">
            <a:off x="1115616" y="3284984"/>
            <a:ext cx="3024336" cy="2490"/>
          </a:xfrm>
          <a:prstGeom prst="straightConnector1">
            <a:avLst/>
          </a:prstGeom>
          <a:ln>
            <a:solidFill>
              <a:srgbClr val="0000FF"/>
            </a:solidFill>
            <a:headEnd type="none"/>
            <a:tailEnd type="arrow"/>
          </a:ln>
        </p:spPr>
        <p:style>
          <a:lnRef idx="2">
            <a:schemeClr val="accent1"/>
          </a:lnRef>
          <a:fillRef idx="0">
            <a:schemeClr val="accent1"/>
          </a:fillRef>
          <a:effectRef idx="1">
            <a:schemeClr val="accent1"/>
          </a:effectRef>
          <a:fontRef idx="minor">
            <a:schemeClr val="tx1"/>
          </a:fontRef>
        </p:style>
      </p:cxnSp>
      <p:graphicFrame>
        <p:nvGraphicFramePr>
          <p:cNvPr id="24" name="Object 23"/>
          <p:cNvGraphicFramePr>
            <a:graphicFrameLocks noChangeAspect="1"/>
          </p:cNvGraphicFramePr>
          <p:nvPr>
            <p:extLst/>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spid="_x0000_s7612" name="Equation" r:id="rId9" imgW="114300" imgH="165100" progId="Equation.3">
                  <p:embed/>
                </p:oleObj>
              </mc:Choice>
              <mc:Fallback>
                <p:oleObj name="Equation" r:id="rId9" imgW="114300" imgH="165100" progId="Equation.3">
                  <p:embed/>
                  <p:pic>
                    <p:nvPicPr>
                      <p:cNvPr id="24" name="Object 23"/>
                      <p:cNvPicPr/>
                      <p:nvPr/>
                    </p:nvPicPr>
                    <p:blipFill>
                      <a:blip r:embed="rId10"/>
                      <a:stretch>
                        <a:fillRect/>
                      </a:stretch>
                    </p:blipFill>
                    <p:spPr>
                      <a:xfrm>
                        <a:off x="4514850" y="3346450"/>
                        <a:ext cx="114300" cy="165100"/>
                      </a:xfrm>
                      <a:prstGeom prst="rect">
                        <a:avLst/>
                      </a:prstGeom>
                    </p:spPr>
                  </p:pic>
                </p:oleObj>
              </mc:Fallback>
            </mc:AlternateContent>
          </a:graphicData>
        </a:graphic>
      </p:graphicFrame>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24686" y="188640"/>
            <a:ext cx="1008112" cy="1008112"/>
          </a:xfrm>
          <a:prstGeom prst="rect">
            <a:avLst/>
          </a:prstGeom>
        </p:spPr>
      </p:pic>
      <p:sp>
        <p:nvSpPr>
          <p:cNvPr id="2" name="TextBox 1"/>
          <p:cNvSpPr txBox="1"/>
          <p:nvPr/>
        </p:nvSpPr>
        <p:spPr>
          <a:xfrm>
            <a:off x="4716016" y="2204864"/>
            <a:ext cx="4212976" cy="1477328"/>
          </a:xfrm>
          <a:prstGeom prst="rect">
            <a:avLst/>
          </a:prstGeom>
          <a:noFill/>
        </p:spPr>
        <p:txBody>
          <a:bodyPr wrap="square" rtlCol="0">
            <a:spAutoFit/>
          </a:bodyPr>
          <a:lstStyle/>
          <a:p>
            <a:pPr marL="285750" indent="-285750">
              <a:buFont typeface="Wingdings" charset="2"/>
              <a:buChar char="Ø"/>
            </a:pPr>
            <a:r>
              <a:rPr lang="en-US" dirty="0"/>
              <a:t>The underestimation and overestimation of hydrometeor increments are exacerbated by the TL assumption of the nonlinear reflectivity operator itself.</a:t>
            </a:r>
          </a:p>
        </p:txBody>
      </p:sp>
      <p:cxnSp>
        <p:nvCxnSpPr>
          <p:cNvPr id="19" name="Straight Arrow Connector 18"/>
          <p:cNvCxnSpPr/>
          <p:nvPr/>
        </p:nvCxnSpPr>
        <p:spPr>
          <a:xfrm>
            <a:off x="2627784" y="3287474"/>
            <a:ext cx="0" cy="2016224"/>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graphicFrame>
        <p:nvGraphicFramePr>
          <p:cNvPr id="18" name="Object 17"/>
          <p:cNvGraphicFramePr>
            <a:graphicFrameLocks noChangeAspect="1"/>
          </p:cNvGraphicFramePr>
          <p:nvPr>
            <p:extLst/>
          </p:nvPr>
        </p:nvGraphicFramePr>
        <p:xfrm>
          <a:off x="1475656" y="1556792"/>
          <a:ext cx="1234421" cy="360040"/>
        </p:xfrm>
        <a:graphic>
          <a:graphicData uri="http://schemas.openxmlformats.org/presentationml/2006/ole">
            <mc:AlternateContent xmlns:mc="http://schemas.openxmlformats.org/markup-compatibility/2006">
              <mc:Choice xmlns:v="urn:schemas-microsoft-com:vml" Requires="v">
                <p:oleObj spid="_x0000_s7613" name="Equation" r:id="rId12" imgW="698500" imgH="203200" progId="Equation.3">
                  <p:embed/>
                </p:oleObj>
              </mc:Choice>
              <mc:Fallback>
                <p:oleObj name="Equation" r:id="rId12" imgW="698500" imgH="203200" progId="Equation.3">
                  <p:embed/>
                  <p:pic>
                    <p:nvPicPr>
                      <p:cNvPr id="18" name="Object 17"/>
                      <p:cNvPicPr/>
                      <p:nvPr/>
                    </p:nvPicPr>
                    <p:blipFill>
                      <a:blip r:embed="rId13"/>
                      <a:stretch>
                        <a:fillRect/>
                      </a:stretch>
                    </p:blipFill>
                    <p:spPr>
                      <a:xfrm>
                        <a:off x="1475656" y="1556792"/>
                        <a:ext cx="1234421" cy="360040"/>
                      </a:xfrm>
                      <a:prstGeom prst="rect">
                        <a:avLst/>
                      </a:prstGeom>
                    </p:spPr>
                  </p:pic>
                </p:oleObj>
              </mc:Fallback>
            </mc:AlternateContent>
          </a:graphicData>
        </a:graphic>
      </p:graphicFrame>
      <p:sp>
        <p:nvSpPr>
          <p:cNvPr id="21" name="Rectangle 20"/>
          <p:cNvSpPr/>
          <p:nvPr/>
        </p:nvSpPr>
        <p:spPr>
          <a:xfrm>
            <a:off x="1475656" y="1556792"/>
            <a:ext cx="1296144" cy="360040"/>
          </a:xfrm>
          <a:prstGeom prst="rect">
            <a:avLst/>
          </a:prstGeom>
          <a:noFill/>
          <a:ln w="38100" cmpd="sng">
            <a:solidFill>
              <a:srgbClr val="98292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9" name="Object 28"/>
          <p:cNvGraphicFramePr>
            <a:graphicFrameLocks noChangeAspect="1"/>
          </p:cNvGraphicFramePr>
          <p:nvPr>
            <p:extLst/>
          </p:nvPr>
        </p:nvGraphicFramePr>
        <p:xfrm>
          <a:off x="4499992" y="4425772"/>
          <a:ext cx="2376264" cy="299372"/>
        </p:xfrm>
        <a:graphic>
          <a:graphicData uri="http://schemas.openxmlformats.org/presentationml/2006/ole">
            <mc:AlternateContent xmlns:mc="http://schemas.openxmlformats.org/markup-compatibility/2006">
              <mc:Choice xmlns:v="urn:schemas-microsoft-com:vml" Requires="v">
                <p:oleObj spid="_x0000_s7614" name="Equation" r:id="rId14" imgW="1612900" imgH="203200" progId="Equation.3">
                  <p:embed/>
                </p:oleObj>
              </mc:Choice>
              <mc:Fallback>
                <p:oleObj name="Equation" r:id="rId14" imgW="1612900" imgH="203200" progId="Equation.3">
                  <p:embed/>
                  <p:pic>
                    <p:nvPicPr>
                      <p:cNvPr id="29" name="Object 28"/>
                      <p:cNvPicPr/>
                      <p:nvPr/>
                    </p:nvPicPr>
                    <p:blipFill>
                      <a:blip r:embed="rId15"/>
                      <a:stretch>
                        <a:fillRect/>
                      </a:stretch>
                    </p:blipFill>
                    <p:spPr>
                      <a:xfrm>
                        <a:off x="4499992" y="4425772"/>
                        <a:ext cx="2376264" cy="299372"/>
                      </a:xfrm>
                      <a:prstGeom prst="rect">
                        <a:avLst/>
                      </a:prstGeom>
                    </p:spPr>
                  </p:pic>
                </p:oleObj>
              </mc:Fallback>
            </mc:AlternateContent>
          </a:graphicData>
        </a:graphic>
      </p:graphicFrame>
      <p:sp>
        <p:nvSpPr>
          <p:cNvPr id="30" name="Rectangle 29"/>
          <p:cNvSpPr/>
          <p:nvPr/>
        </p:nvSpPr>
        <p:spPr>
          <a:xfrm>
            <a:off x="4499992" y="4365104"/>
            <a:ext cx="2411760" cy="360040"/>
          </a:xfrm>
          <a:prstGeom prst="rect">
            <a:avLst/>
          </a:prstGeom>
          <a:noFill/>
          <a:ln w="38100" cmpd="sng">
            <a:solidFill>
              <a:srgbClr val="98292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 name="Straight Arrow Connector 21"/>
          <p:cNvCxnSpPr/>
          <p:nvPr/>
        </p:nvCxnSpPr>
        <p:spPr>
          <a:xfrm>
            <a:off x="2411760" y="3284984"/>
            <a:ext cx="0" cy="2016224"/>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4067944" y="3573016"/>
            <a:ext cx="0" cy="1728192"/>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8" name="Curved Connector 7"/>
          <p:cNvCxnSpPr>
            <a:stCxn id="21" idx="2"/>
          </p:cNvCxnSpPr>
          <p:nvPr/>
        </p:nvCxnSpPr>
        <p:spPr>
          <a:xfrm rot="16200000" flipH="1">
            <a:off x="1295636" y="2744924"/>
            <a:ext cx="1872208" cy="216024"/>
          </a:xfrm>
          <a:prstGeom prst="curvedConnector3">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3" name="Curved Connector 12"/>
          <p:cNvCxnSpPr/>
          <p:nvPr/>
        </p:nvCxnSpPr>
        <p:spPr>
          <a:xfrm rot="10800000" flipV="1">
            <a:off x="4139952" y="4869160"/>
            <a:ext cx="1368152" cy="144016"/>
          </a:xfrm>
          <a:prstGeom prst="curvedConnector3">
            <a:avLst/>
          </a:prstGeom>
          <a:ln w="28575"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234085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6512" y="2420888"/>
            <a:ext cx="3168352" cy="2969335"/>
          </a:xfrm>
          <a:prstGeom prst="rect">
            <a:avLst/>
          </a:prstGeom>
        </p:spPr>
      </p:pic>
      <p:sp>
        <p:nvSpPr>
          <p:cNvPr id="4" name="Slide Number Placeholder 3"/>
          <p:cNvSpPr>
            <a:spLocks noGrp="1"/>
          </p:cNvSpPr>
          <p:nvPr>
            <p:ph type="sldNum" sz="quarter" idx="12"/>
          </p:nvPr>
        </p:nvSpPr>
        <p:spPr/>
        <p:txBody>
          <a:bodyPr/>
          <a:lstStyle/>
          <a:p>
            <a:fld id="{B6F15528-21DE-4FAA-801E-634DDDAF4B2B}" type="slidenum">
              <a:rPr lang="en-US" smtClean="0"/>
              <a:pPr/>
              <a:t>13</a:t>
            </a:fld>
            <a:endParaRPr lang="en-US" dirty="0"/>
          </a:p>
        </p:txBody>
      </p:sp>
      <p:sp>
        <p:nvSpPr>
          <p:cNvPr id="9" name="Content Placeholder 2"/>
          <p:cNvSpPr txBox="1">
            <a:spLocks/>
          </p:cNvSpPr>
          <p:nvPr/>
        </p:nvSpPr>
        <p:spPr>
          <a:xfrm>
            <a:off x="1143000" y="4831307"/>
            <a:ext cx="6858000" cy="18742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cxnSp>
        <p:nvCxnSpPr>
          <p:cNvPr id="10" name="Straight Connector 9"/>
          <p:cNvCxnSpPr/>
          <p:nvPr/>
        </p:nvCxnSpPr>
        <p:spPr>
          <a:xfrm>
            <a:off x="0" y="1268760"/>
            <a:ext cx="9144000" cy="0"/>
          </a:xfrm>
          <a:prstGeom prst="line">
            <a:avLst/>
          </a:prstGeom>
          <a:ln w="57150">
            <a:solidFill>
              <a:srgbClr val="982922"/>
            </a:solidFill>
          </a:ln>
        </p:spPr>
        <p:style>
          <a:lnRef idx="1">
            <a:schemeClr val="accent1"/>
          </a:lnRef>
          <a:fillRef idx="0">
            <a:schemeClr val="accent1"/>
          </a:fillRef>
          <a:effectRef idx="0">
            <a:schemeClr val="accent1"/>
          </a:effectRef>
          <a:fontRef idx="minor">
            <a:schemeClr val="tx1"/>
          </a:fontRef>
        </p:style>
      </p:cxnSp>
      <p:pic>
        <p:nvPicPr>
          <p:cNvPr id="11" name="Picture 10" descr="ou_logo_400x560.jpg"/>
          <p:cNvPicPr>
            <a:picLocks noChangeAspect="1"/>
          </p:cNvPicPr>
          <p:nvPr/>
        </p:nvPicPr>
        <p:blipFill>
          <a:blip r:embed="rId4" cstate="print"/>
          <a:stretch>
            <a:fillRect/>
          </a:stretch>
        </p:blipFill>
        <p:spPr>
          <a:xfrm>
            <a:off x="165100" y="78740"/>
            <a:ext cx="656643" cy="919301"/>
          </a:xfrm>
          <a:prstGeom prst="rect">
            <a:avLst/>
          </a:prstGeom>
        </p:spPr>
      </p:pic>
      <p:sp>
        <p:nvSpPr>
          <p:cNvPr id="18" name="TextBox 17"/>
          <p:cNvSpPr txBox="1"/>
          <p:nvPr/>
        </p:nvSpPr>
        <p:spPr>
          <a:xfrm>
            <a:off x="2987824" y="908720"/>
            <a:ext cx="3600400" cy="369332"/>
          </a:xfrm>
          <a:prstGeom prst="rect">
            <a:avLst/>
          </a:prstGeom>
          <a:noFill/>
        </p:spPr>
        <p:txBody>
          <a:bodyPr wrap="square" rtlCol="0">
            <a:spAutoFit/>
          </a:bodyPr>
          <a:lstStyle/>
          <a:p>
            <a:r>
              <a:rPr lang="en-US" dirty="0"/>
              <a:t>Wang and Wang 2017, MWR</a:t>
            </a:r>
          </a:p>
        </p:txBody>
      </p:sp>
      <p:sp>
        <p:nvSpPr>
          <p:cNvPr id="19" name="Title 1"/>
          <p:cNvSpPr>
            <a:spLocks noGrp="1"/>
          </p:cNvSpPr>
          <p:nvPr>
            <p:ph type="title"/>
          </p:nvPr>
        </p:nvSpPr>
        <p:spPr>
          <a:xfrm>
            <a:off x="1146112" y="-99392"/>
            <a:ext cx="6912767" cy="886691"/>
          </a:xfrm>
        </p:spPr>
        <p:txBody>
          <a:bodyPr>
            <a:normAutofit fontScale="90000"/>
          </a:bodyPr>
          <a:lstStyle/>
          <a:p>
            <a:pPr algn="ctr"/>
            <a:br>
              <a:rPr lang="en-US" sz="2200" dirty="0">
                <a:solidFill>
                  <a:srgbClr val="982922"/>
                </a:solidFill>
                <a:latin typeface="Calibri" panose="020F0502020204030204" pitchFamily="34" charset="0"/>
                <a:cs typeface="Calibri" panose="020F0502020204030204" pitchFamily="34" charset="0"/>
              </a:rPr>
            </a:br>
            <a:r>
              <a:rPr lang="en-US" sz="2900" dirty="0">
                <a:solidFill>
                  <a:srgbClr val="982922"/>
                </a:solidFill>
                <a:latin typeface="Calibri" panose="020F0502020204030204" pitchFamily="34" charset="0"/>
                <a:cs typeface="Calibri" panose="020F0502020204030204" pitchFamily="34" charset="0"/>
              </a:rPr>
              <a:t>GSI-based </a:t>
            </a:r>
            <a:r>
              <a:rPr lang="en-US" sz="2900" dirty="0" err="1">
                <a:solidFill>
                  <a:srgbClr val="982922"/>
                </a:solidFill>
                <a:latin typeface="Calibri" panose="020F0502020204030204" pitchFamily="34" charset="0"/>
                <a:cs typeface="Calibri" panose="020F0502020204030204" pitchFamily="34" charset="0"/>
              </a:rPr>
              <a:t>EnVar</a:t>
            </a:r>
            <a:r>
              <a:rPr lang="en-US" sz="2900" dirty="0">
                <a:solidFill>
                  <a:srgbClr val="982922"/>
                </a:solidFill>
                <a:latin typeface="Calibri" panose="020F0502020204030204" pitchFamily="34" charset="0"/>
                <a:cs typeface="Calibri" panose="020F0502020204030204" pitchFamily="34" charset="0"/>
              </a:rPr>
              <a:t> without tangent linear (TL) and </a:t>
            </a:r>
            <a:r>
              <a:rPr lang="en-US" sz="2900" dirty="0" err="1">
                <a:solidFill>
                  <a:srgbClr val="982922"/>
                </a:solidFill>
                <a:latin typeface="Calibri" panose="020F0502020204030204" pitchFamily="34" charset="0"/>
                <a:cs typeface="Calibri" panose="020F0502020204030204" pitchFamily="34" charset="0"/>
              </a:rPr>
              <a:t>adjoint</a:t>
            </a:r>
            <a:r>
              <a:rPr lang="en-US" sz="2900" dirty="0">
                <a:solidFill>
                  <a:srgbClr val="982922"/>
                </a:solidFill>
                <a:latin typeface="Calibri" panose="020F0502020204030204" pitchFamily="34" charset="0"/>
                <a:cs typeface="Calibri" panose="020F0502020204030204" pitchFamily="34" charset="0"/>
              </a:rPr>
              <a:t> of the nonlinear reflectivity operator</a:t>
            </a:r>
          </a:p>
        </p:txBody>
      </p:sp>
      <p:sp>
        <p:nvSpPr>
          <p:cNvPr id="22" name="TextBox 21"/>
          <p:cNvSpPr txBox="1"/>
          <p:nvPr/>
        </p:nvSpPr>
        <p:spPr>
          <a:xfrm>
            <a:off x="755576" y="1340768"/>
            <a:ext cx="7560840" cy="1323439"/>
          </a:xfrm>
          <a:prstGeom prst="rect">
            <a:avLst/>
          </a:prstGeom>
          <a:noFill/>
        </p:spPr>
        <p:txBody>
          <a:bodyPr wrap="square" rtlCol="0">
            <a:spAutoFit/>
          </a:bodyPr>
          <a:lstStyle/>
          <a:p>
            <a:pPr marL="285750" indent="-285750">
              <a:buFont typeface="Arial"/>
              <a:buChar char="•"/>
            </a:pPr>
            <a:r>
              <a:rPr lang="en-US" dirty="0"/>
              <a:t>A new method extending state variables by directly including reflectivity as state variable is proposed: </a:t>
            </a:r>
          </a:p>
          <a:p>
            <a:pPr marL="285750" indent="-285750">
              <a:buFont typeface="Arial"/>
              <a:buChar char="•"/>
            </a:pPr>
            <a:endParaRPr lang="en-US" sz="800" dirty="0"/>
          </a:p>
          <a:p>
            <a:pPr marL="285750" indent="-285750">
              <a:buFont typeface="Arial"/>
              <a:buChar char="•"/>
            </a:pPr>
            <a:r>
              <a:rPr lang="en-US" dirty="0"/>
              <a:t>No reflectivity operator appears in cost function or </a:t>
            </a:r>
          </a:p>
          <a:p>
            <a:pPr marL="285750" indent="-285750">
              <a:buFont typeface="Arial"/>
              <a:buChar char="•"/>
            </a:pPr>
            <a:endParaRPr lang="en-US" dirty="0"/>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28384" y="116632"/>
            <a:ext cx="1008112" cy="1008112"/>
          </a:xfrm>
          <a:prstGeom prst="rect">
            <a:avLst/>
          </a:prstGeom>
        </p:spPr>
      </p:pic>
      <p:pic>
        <p:nvPicPr>
          <p:cNvPr id="3" name="Picture 2"/>
          <p:cNvPicPr>
            <a:picLocks noChangeAspect="1"/>
          </p:cNvPicPr>
          <p:nvPr/>
        </p:nvPicPr>
        <p:blipFill>
          <a:blip r:embed="rId6"/>
          <a:stretch>
            <a:fillRect/>
          </a:stretch>
        </p:blipFill>
        <p:spPr>
          <a:xfrm>
            <a:off x="3059832" y="2507721"/>
            <a:ext cx="2952328" cy="2865495"/>
          </a:xfrm>
          <a:prstGeom prst="rect">
            <a:avLst/>
          </a:prstGeom>
        </p:spPr>
      </p:pic>
      <p:graphicFrame>
        <p:nvGraphicFramePr>
          <p:cNvPr id="21" name="Object 20"/>
          <p:cNvGraphicFramePr>
            <a:graphicFrameLocks noChangeAspect="1"/>
          </p:cNvGraphicFramePr>
          <p:nvPr>
            <p:extLst/>
          </p:nvPr>
        </p:nvGraphicFramePr>
        <p:xfrm>
          <a:off x="2267744" y="2924944"/>
          <a:ext cx="657225" cy="458788"/>
        </p:xfrm>
        <a:graphic>
          <a:graphicData uri="http://schemas.openxmlformats.org/presentationml/2006/ole">
            <mc:AlternateContent xmlns:mc="http://schemas.openxmlformats.org/markup-compatibility/2006">
              <mc:Choice xmlns:v="urn:schemas-microsoft-com:vml" Requires="v">
                <p:oleObj spid="_x0000_s8341" name="Equation" r:id="rId7" imgW="342900" imgH="254000" progId="Equation.3">
                  <p:embed/>
                </p:oleObj>
              </mc:Choice>
              <mc:Fallback>
                <p:oleObj name="Equation" r:id="rId7" imgW="342900" imgH="254000" progId="Equation.3">
                  <p:embed/>
                  <p:pic>
                    <p:nvPicPr>
                      <p:cNvPr id="21" name="Object 20"/>
                      <p:cNvPicPr>
                        <a:picLocks noChangeAspect="1" noChangeArrowheads="1"/>
                      </p:cNvPicPr>
                      <p:nvPr/>
                    </p:nvPicPr>
                    <p:blipFill>
                      <a:blip r:embed="rId8"/>
                      <a:srcRect/>
                      <a:stretch>
                        <a:fillRect/>
                      </a:stretch>
                    </p:blipFill>
                    <p:spPr bwMode="auto">
                      <a:xfrm>
                        <a:off x="2267744" y="2924944"/>
                        <a:ext cx="657225" cy="458788"/>
                      </a:xfrm>
                      <a:prstGeom prst="rect">
                        <a:avLst/>
                      </a:prstGeom>
                      <a:noFill/>
                    </p:spPr>
                  </p:pic>
                </p:oleObj>
              </mc:Fallback>
            </mc:AlternateContent>
          </a:graphicData>
        </a:graphic>
      </p:graphicFrame>
      <p:sp>
        <p:nvSpPr>
          <p:cNvPr id="15" name="TextBox 14"/>
          <p:cNvSpPr txBox="1"/>
          <p:nvPr/>
        </p:nvSpPr>
        <p:spPr>
          <a:xfrm>
            <a:off x="683568" y="5589240"/>
            <a:ext cx="7560840" cy="1600438"/>
          </a:xfrm>
          <a:prstGeom prst="rect">
            <a:avLst/>
          </a:prstGeom>
          <a:noFill/>
        </p:spPr>
        <p:txBody>
          <a:bodyPr wrap="square" rtlCol="0">
            <a:spAutoFit/>
          </a:bodyPr>
          <a:lstStyle/>
          <a:p>
            <a:pPr marL="285750" indent="-285750">
              <a:buFont typeface="Arial"/>
              <a:buChar char="•"/>
            </a:pPr>
            <a:endParaRPr lang="en-US" sz="800" dirty="0"/>
          </a:p>
          <a:p>
            <a:pPr marL="285750" indent="-285750">
              <a:buFont typeface="Arial"/>
              <a:buChar char="•"/>
            </a:pPr>
            <a:r>
              <a:rPr lang="en-US" dirty="0"/>
              <a:t>Gradient issues fixed</a:t>
            </a:r>
          </a:p>
          <a:p>
            <a:pPr marL="285750" indent="-285750">
              <a:buFont typeface="Arial"/>
              <a:buChar char="•"/>
            </a:pPr>
            <a:r>
              <a:rPr lang="en-US" dirty="0"/>
              <a:t>In this method, no TL of the reflectivity operator exists .  Hydrometeor is related to reflectivity following the nonlinear relationship.</a:t>
            </a:r>
          </a:p>
          <a:p>
            <a:endParaRPr lang="en-US" dirty="0"/>
          </a:p>
          <a:p>
            <a:pPr marL="285750" indent="-285750">
              <a:buFont typeface="Arial"/>
              <a:buChar char="•"/>
            </a:pPr>
            <a:endParaRPr lang="en-US" dirty="0"/>
          </a:p>
        </p:txBody>
      </p:sp>
      <p:graphicFrame>
        <p:nvGraphicFramePr>
          <p:cNvPr id="17" name="Object 16"/>
          <p:cNvGraphicFramePr>
            <a:graphicFrameLocks noChangeAspect="1"/>
          </p:cNvGraphicFramePr>
          <p:nvPr>
            <p:extLst/>
          </p:nvPr>
        </p:nvGraphicFramePr>
        <p:xfrm>
          <a:off x="6411913" y="2892425"/>
          <a:ext cx="1152525" cy="522288"/>
        </p:xfrm>
        <a:graphic>
          <a:graphicData uri="http://schemas.openxmlformats.org/presentationml/2006/ole">
            <mc:AlternateContent xmlns:mc="http://schemas.openxmlformats.org/markup-compatibility/2006">
              <mc:Choice xmlns:v="urn:schemas-microsoft-com:vml" Requires="v">
                <p:oleObj spid="_x0000_s8342" name="Equation" r:id="rId9" imgW="558800" imgH="254000" progId="Equation.3">
                  <p:embed/>
                </p:oleObj>
              </mc:Choice>
              <mc:Fallback>
                <p:oleObj name="Equation" r:id="rId9" imgW="558800" imgH="254000" progId="Equation.3">
                  <p:embed/>
                  <p:pic>
                    <p:nvPicPr>
                      <p:cNvPr id="17" name="Object 16"/>
                      <p:cNvPicPr/>
                      <p:nvPr/>
                    </p:nvPicPr>
                    <p:blipFill>
                      <a:blip r:embed="rId10"/>
                      <a:stretch>
                        <a:fillRect/>
                      </a:stretch>
                    </p:blipFill>
                    <p:spPr>
                      <a:xfrm>
                        <a:off x="6411913" y="2892425"/>
                        <a:ext cx="1152525" cy="522288"/>
                      </a:xfrm>
                      <a:prstGeom prst="rect">
                        <a:avLst/>
                      </a:prstGeom>
                    </p:spPr>
                  </p:pic>
                </p:oleObj>
              </mc:Fallback>
            </mc:AlternateContent>
          </a:graphicData>
        </a:graphic>
      </p:graphicFrame>
      <p:graphicFrame>
        <p:nvGraphicFramePr>
          <p:cNvPr id="24" name="Object 23"/>
          <p:cNvGraphicFramePr>
            <a:graphicFrameLocks noChangeAspect="1"/>
          </p:cNvGraphicFramePr>
          <p:nvPr>
            <p:extLst/>
          </p:nvPr>
        </p:nvGraphicFramePr>
        <p:xfrm>
          <a:off x="5365750" y="1666875"/>
          <a:ext cx="862013" cy="322263"/>
        </p:xfrm>
        <a:graphic>
          <a:graphicData uri="http://schemas.openxmlformats.org/presentationml/2006/ole">
            <mc:AlternateContent xmlns:mc="http://schemas.openxmlformats.org/markup-compatibility/2006">
              <mc:Choice xmlns:v="urn:schemas-microsoft-com:vml" Requires="v">
                <p:oleObj spid="_x0000_s8343" name="Equation" r:id="rId11" imgW="546100" imgH="203200" progId="Equation.3">
                  <p:embed/>
                </p:oleObj>
              </mc:Choice>
              <mc:Fallback>
                <p:oleObj name="Equation" r:id="rId11" imgW="546100" imgH="203200" progId="Equation.3">
                  <p:embed/>
                  <p:pic>
                    <p:nvPicPr>
                      <p:cNvPr id="24" name="Object 23"/>
                      <p:cNvPicPr/>
                      <p:nvPr/>
                    </p:nvPicPr>
                    <p:blipFill>
                      <a:blip r:embed="rId12"/>
                      <a:stretch>
                        <a:fillRect/>
                      </a:stretch>
                    </p:blipFill>
                    <p:spPr>
                      <a:xfrm>
                        <a:off x="5365750" y="1666875"/>
                        <a:ext cx="862013" cy="322263"/>
                      </a:xfrm>
                      <a:prstGeom prst="rect">
                        <a:avLst/>
                      </a:prstGeom>
                    </p:spPr>
                  </p:pic>
                </p:oleObj>
              </mc:Fallback>
            </mc:AlternateContent>
          </a:graphicData>
        </a:graphic>
      </p:graphicFrame>
      <p:graphicFrame>
        <p:nvGraphicFramePr>
          <p:cNvPr id="25" name="Object 24"/>
          <p:cNvGraphicFramePr>
            <a:graphicFrameLocks noChangeAspect="1"/>
          </p:cNvGraphicFramePr>
          <p:nvPr>
            <p:extLst/>
          </p:nvPr>
        </p:nvGraphicFramePr>
        <p:xfrm>
          <a:off x="6300192" y="2060848"/>
          <a:ext cx="885825" cy="400050"/>
        </p:xfrm>
        <a:graphic>
          <a:graphicData uri="http://schemas.openxmlformats.org/presentationml/2006/ole">
            <mc:AlternateContent xmlns:mc="http://schemas.openxmlformats.org/markup-compatibility/2006">
              <mc:Choice xmlns:v="urn:schemas-microsoft-com:vml" Requires="v">
                <p:oleObj spid="_x0000_s8344" name="Equation" r:id="rId13" imgW="558800" imgH="254000" progId="Equation.3">
                  <p:embed/>
                </p:oleObj>
              </mc:Choice>
              <mc:Fallback>
                <p:oleObj name="Equation" r:id="rId13" imgW="558800" imgH="254000" progId="Equation.3">
                  <p:embed/>
                  <p:pic>
                    <p:nvPicPr>
                      <p:cNvPr id="25" name="Object 24"/>
                      <p:cNvPicPr/>
                      <p:nvPr/>
                    </p:nvPicPr>
                    <p:blipFill>
                      <a:blip r:embed="rId14"/>
                      <a:stretch>
                        <a:fillRect/>
                      </a:stretch>
                    </p:blipFill>
                    <p:spPr>
                      <a:xfrm>
                        <a:off x="6300192" y="2060848"/>
                        <a:ext cx="885825" cy="400050"/>
                      </a:xfrm>
                      <a:prstGeom prst="rect">
                        <a:avLst/>
                      </a:prstGeom>
                    </p:spPr>
                  </p:pic>
                </p:oleObj>
              </mc:Fallback>
            </mc:AlternateContent>
          </a:graphicData>
        </a:graphic>
      </p:graphicFrame>
      <p:sp>
        <p:nvSpPr>
          <p:cNvPr id="20" name="Rectangle 19"/>
          <p:cNvSpPr/>
          <p:nvPr/>
        </p:nvSpPr>
        <p:spPr>
          <a:xfrm>
            <a:off x="5364088" y="1700808"/>
            <a:ext cx="936104" cy="288032"/>
          </a:xfrm>
          <a:prstGeom prst="rect">
            <a:avLst/>
          </a:prstGeom>
          <a:noFill/>
          <a:ln w="38100" cmpd="sng">
            <a:solidFill>
              <a:srgbClr val="98292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p:cNvPicPr/>
          <p:nvPr/>
        </p:nvPicPr>
        <p:blipFill>
          <a:blip r:embed="rId15" cstate="print">
            <a:extLst>
              <a:ext uri="{28A0092B-C50C-407E-A947-70E740481C1C}">
                <a14:useLocalDpi xmlns:a14="http://schemas.microsoft.com/office/drawing/2010/main" val="0"/>
              </a:ext>
            </a:extLst>
          </a:blip>
          <a:stretch>
            <a:fillRect/>
          </a:stretch>
        </p:blipFill>
        <p:spPr bwMode="auto">
          <a:xfrm>
            <a:off x="5940152" y="2564904"/>
            <a:ext cx="2952328" cy="2664296"/>
          </a:xfrm>
          <a:prstGeom prst="rect">
            <a:avLst/>
          </a:prstGeom>
          <a:noFill/>
          <a:ln>
            <a:noFill/>
          </a:ln>
        </p:spPr>
      </p:pic>
      <p:cxnSp>
        <p:nvCxnSpPr>
          <p:cNvPr id="26" name="Straight Arrow Connector 25"/>
          <p:cNvCxnSpPr/>
          <p:nvPr/>
        </p:nvCxnSpPr>
        <p:spPr>
          <a:xfrm flipH="1">
            <a:off x="8460432" y="2708920"/>
            <a:ext cx="144016" cy="288032"/>
          </a:xfrm>
          <a:prstGeom prst="straightConnector1">
            <a:avLst/>
          </a:prstGeom>
          <a:ln w="57150" cmpd="sng">
            <a:solidFill>
              <a:srgbClr val="982922"/>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939348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3" descr="option1_1.04inf_6cycs3km_full_inf0.9.ps"/>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07504" y="1959768"/>
            <a:ext cx="2916237" cy="3773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5" name="Straight Connector 4"/>
          <p:cNvCxnSpPr/>
          <p:nvPr/>
        </p:nvCxnSpPr>
        <p:spPr>
          <a:xfrm>
            <a:off x="0" y="1268760"/>
            <a:ext cx="9144000" cy="0"/>
          </a:xfrm>
          <a:prstGeom prst="line">
            <a:avLst/>
          </a:prstGeom>
          <a:ln w="57150">
            <a:solidFill>
              <a:srgbClr val="982922"/>
            </a:solidFill>
          </a:ln>
        </p:spPr>
        <p:style>
          <a:lnRef idx="1">
            <a:schemeClr val="accent1"/>
          </a:lnRef>
          <a:fillRef idx="0">
            <a:schemeClr val="accent1"/>
          </a:fillRef>
          <a:effectRef idx="0">
            <a:schemeClr val="accent1"/>
          </a:effectRef>
          <a:fontRef idx="minor">
            <a:schemeClr val="tx1"/>
          </a:fontRef>
        </p:style>
      </p:cxnSp>
      <p:pic>
        <p:nvPicPr>
          <p:cNvPr id="6" name="Picture 5" descr="ou_logo_400x560.jpg"/>
          <p:cNvPicPr>
            <a:picLocks noChangeAspect="1"/>
          </p:cNvPicPr>
          <p:nvPr/>
        </p:nvPicPr>
        <p:blipFill>
          <a:blip r:embed="rId5" cstate="print"/>
          <a:stretch>
            <a:fillRect/>
          </a:stretch>
        </p:blipFill>
        <p:spPr>
          <a:xfrm>
            <a:off x="165100" y="78740"/>
            <a:ext cx="656643" cy="919301"/>
          </a:xfrm>
          <a:prstGeom prst="rect">
            <a:avLst/>
          </a:prstGeom>
        </p:spPr>
      </p:pic>
      <p:sp>
        <p:nvSpPr>
          <p:cNvPr id="2" name="Slide Number Placeholder 1"/>
          <p:cNvSpPr>
            <a:spLocks noGrp="1"/>
          </p:cNvSpPr>
          <p:nvPr>
            <p:ph type="sldNum" sz="quarter" idx="12"/>
          </p:nvPr>
        </p:nvSpPr>
        <p:spPr/>
        <p:txBody>
          <a:bodyPr/>
          <a:lstStyle/>
          <a:p>
            <a:fld id="{B6F15528-21DE-4FAA-801E-634DDDAF4B2B}" type="slidenum">
              <a:rPr lang="en-US" smtClean="0"/>
              <a:pPr/>
              <a:t>14</a:t>
            </a:fld>
            <a:endParaRPr lang="en-US"/>
          </a:p>
        </p:txBody>
      </p:sp>
      <p:pic>
        <p:nvPicPr>
          <p:cNvPr id="22" name="Picture 2" descr="option2_1.04inf_6cycs3km_fullcycs0.9.ps"/>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987824" y="1959768"/>
            <a:ext cx="2914650" cy="3773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4" descr="option3_1.04inf_6cycs_noise3km_fullcycs0.9.ps"/>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6012160" y="1959768"/>
            <a:ext cx="2916237" cy="3773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1403648" y="5425479"/>
            <a:ext cx="648072" cy="307777"/>
          </a:xfrm>
          <a:prstGeom prst="rect">
            <a:avLst/>
          </a:prstGeom>
          <a:noFill/>
        </p:spPr>
        <p:txBody>
          <a:bodyPr wrap="square" rtlCol="0">
            <a:spAutoFit/>
          </a:bodyPr>
          <a:lstStyle/>
          <a:p>
            <a:r>
              <a:rPr lang="en-US" sz="1400" dirty="0"/>
              <a:t>m/s</a:t>
            </a:r>
          </a:p>
        </p:txBody>
      </p:sp>
      <p:sp>
        <p:nvSpPr>
          <p:cNvPr id="29" name="TextBox 28"/>
          <p:cNvSpPr txBox="1"/>
          <p:nvPr/>
        </p:nvSpPr>
        <p:spPr>
          <a:xfrm>
            <a:off x="4139952" y="5425479"/>
            <a:ext cx="648072" cy="307777"/>
          </a:xfrm>
          <a:prstGeom prst="rect">
            <a:avLst/>
          </a:prstGeom>
          <a:noFill/>
        </p:spPr>
        <p:txBody>
          <a:bodyPr wrap="square" rtlCol="0">
            <a:spAutoFit/>
          </a:bodyPr>
          <a:lstStyle/>
          <a:p>
            <a:r>
              <a:rPr lang="en-US" sz="1400" dirty="0"/>
              <a:t>m/s</a:t>
            </a:r>
          </a:p>
        </p:txBody>
      </p:sp>
      <p:sp>
        <p:nvSpPr>
          <p:cNvPr id="30" name="TextBox 29"/>
          <p:cNvSpPr txBox="1"/>
          <p:nvPr/>
        </p:nvSpPr>
        <p:spPr>
          <a:xfrm>
            <a:off x="7308304" y="5425479"/>
            <a:ext cx="648072" cy="307777"/>
          </a:xfrm>
          <a:prstGeom prst="rect">
            <a:avLst/>
          </a:prstGeom>
          <a:noFill/>
        </p:spPr>
        <p:txBody>
          <a:bodyPr wrap="square" rtlCol="0">
            <a:spAutoFit/>
          </a:bodyPr>
          <a:lstStyle/>
          <a:p>
            <a:r>
              <a:rPr lang="en-US" sz="1400" dirty="0"/>
              <a:t>m/s</a:t>
            </a:r>
          </a:p>
        </p:txBody>
      </p:sp>
      <p:sp>
        <p:nvSpPr>
          <p:cNvPr id="23" name="Title 1"/>
          <p:cNvSpPr>
            <a:spLocks noGrp="1"/>
          </p:cNvSpPr>
          <p:nvPr>
            <p:ph type="title"/>
          </p:nvPr>
        </p:nvSpPr>
        <p:spPr>
          <a:xfrm>
            <a:off x="920800" y="44624"/>
            <a:ext cx="7422975" cy="886691"/>
          </a:xfrm>
        </p:spPr>
        <p:txBody>
          <a:bodyPr>
            <a:noAutofit/>
          </a:bodyPr>
          <a:lstStyle/>
          <a:p>
            <a:pPr algn="ctr"/>
            <a:br>
              <a:rPr lang="en-US" sz="1800" dirty="0">
                <a:solidFill>
                  <a:srgbClr val="982922"/>
                </a:solidFill>
                <a:latin typeface="Calibri" panose="020F0502020204030204" pitchFamily="34" charset="0"/>
                <a:cs typeface="Calibri" panose="020F0502020204030204" pitchFamily="34" charset="0"/>
              </a:rPr>
            </a:br>
            <a:r>
              <a:rPr lang="en-US" sz="3200" dirty="0">
                <a:solidFill>
                  <a:srgbClr val="982922"/>
                </a:solidFill>
                <a:latin typeface="Calibri" panose="020F0502020204030204" pitchFamily="34" charset="0"/>
                <a:cs typeface="Calibri" panose="020F0502020204030204" pitchFamily="34" charset="0"/>
              </a:rPr>
              <a:t>1 hour forecast of May 8</a:t>
            </a:r>
            <a:r>
              <a:rPr lang="en-US" sz="3200" baseline="30000" dirty="0">
                <a:solidFill>
                  <a:srgbClr val="982922"/>
                </a:solidFill>
                <a:latin typeface="Calibri" panose="020F0502020204030204" pitchFamily="34" charset="0"/>
                <a:cs typeface="Calibri" panose="020F0502020204030204" pitchFamily="34" charset="0"/>
              </a:rPr>
              <a:t>th</a:t>
            </a:r>
            <a:r>
              <a:rPr lang="en-US" sz="3200" dirty="0">
                <a:solidFill>
                  <a:srgbClr val="982922"/>
                </a:solidFill>
                <a:latin typeface="Calibri" panose="020F0502020204030204" pitchFamily="34" charset="0"/>
                <a:cs typeface="Calibri" panose="020F0502020204030204" pitchFamily="34" charset="0"/>
              </a:rPr>
              <a:t> 2003 OKC tornadic supercell: w and vorticity at 4km</a:t>
            </a:r>
          </a:p>
        </p:txBody>
      </p:sp>
      <p:sp>
        <p:nvSpPr>
          <p:cNvPr id="3" name="TextBox 2"/>
          <p:cNvSpPr txBox="1"/>
          <p:nvPr/>
        </p:nvSpPr>
        <p:spPr>
          <a:xfrm>
            <a:off x="467544" y="1340768"/>
            <a:ext cx="2376264" cy="923330"/>
          </a:xfrm>
          <a:prstGeom prst="rect">
            <a:avLst/>
          </a:prstGeom>
          <a:noFill/>
        </p:spPr>
        <p:txBody>
          <a:bodyPr wrap="square" rtlCol="0">
            <a:spAutoFit/>
          </a:bodyPr>
          <a:lstStyle/>
          <a:p>
            <a:pPr algn="ctr"/>
            <a:r>
              <a:rPr lang="en-US" dirty="0"/>
              <a:t>New: extend state variable with reflectivity</a:t>
            </a:r>
          </a:p>
        </p:txBody>
      </p:sp>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35888" y="188640"/>
            <a:ext cx="1008112" cy="1008112"/>
          </a:xfrm>
          <a:prstGeom prst="rect">
            <a:avLst/>
          </a:prstGeom>
        </p:spPr>
      </p:pic>
      <p:sp>
        <p:nvSpPr>
          <p:cNvPr id="17" name="TextBox 16"/>
          <p:cNvSpPr txBox="1"/>
          <p:nvPr/>
        </p:nvSpPr>
        <p:spPr>
          <a:xfrm>
            <a:off x="3275856" y="1340768"/>
            <a:ext cx="2376264" cy="923330"/>
          </a:xfrm>
          <a:prstGeom prst="rect">
            <a:avLst/>
          </a:prstGeom>
          <a:noFill/>
        </p:spPr>
        <p:txBody>
          <a:bodyPr wrap="square" rtlCol="0">
            <a:spAutoFit/>
          </a:bodyPr>
          <a:lstStyle/>
          <a:p>
            <a:pPr algn="ctr"/>
            <a:r>
              <a:rPr lang="en-US" dirty="0"/>
              <a:t>Use log transform (</a:t>
            </a:r>
            <a:r>
              <a:rPr lang="en-US" dirty="0" err="1"/>
              <a:t>q_hydrometeor</a:t>
            </a:r>
            <a:r>
              <a:rPr lang="en-US" dirty="0"/>
              <a:t>) as state variable</a:t>
            </a:r>
          </a:p>
        </p:txBody>
      </p:sp>
      <p:sp>
        <p:nvSpPr>
          <p:cNvPr id="18" name="TextBox 17"/>
          <p:cNvSpPr txBox="1"/>
          <p:nvPr/>
        </p:nvSpPr>
        <p:spPr>
          <a:xfrm>
            <a:off x="6300192" y="1340768"/>
            <a:ext cx="2376264" cy="923330"/>
          </a:xfrm>
          <a:prstGeom prst="rect">
            <a:avLst/>
          </a:prstGeom>
          <a:noFill/>
        </p:spPr>
        <p:txBody>
          <a:bodyPr wrap="square" rtlCol="0">
            <a:spAutoFit/>
          </a:bodyPr>
          <a:lstStyle/>
          <a:p>
            <a:pPr algn="ctr"/>
            <a:r>
              <a:rPr lang="en-US" dirty="0"/>
              <a:t>Use </a:t>
            </a:r>
          </a:p>
          <a:p>
            <a:pPr algn="ctr"/>
            <a:r>
              <a:rPr lang="en-US" dirty="0" err="1"/>
              <a:t>q_hydrometeor</a:t>
            </a:r>
            <a:r>
              <a:rPr lang="en-US" dirty="0"/>
              <a:t> as state variable</a:t>
            </a:r>
          </a:p>
        </p:txBody>
      </p:sp>
      <p:sp>
        <p:nvSpPr>
          <p:cNvPr id="19" name="TextBox 18"/>
          <p:cNvSpPr txBox="1"/>
          <p:nvPr/>
        </p:nvSpPr>
        <p:spPr>
          <a:xfrm>
            <a:off x="1475656" y="2492896"/>
            <a:ext cx="1224136" cy="369332"/>
          </a:xfrm>
          <a:prstGeom prst="rect">
            <a:avLst/>
          </a:prstGeom>
          <a:noFill/>
        </p:spPr>
        <p:txBody>
          <a:bodyPr wrap="square" rtlCol="0">
            <a:spAutoFit/>
          </a:bodyPr>
          <a:lstStyle/>
          <a:p>
            <a:r>
              <a:rPr lang="en-US" dirty="0"/>
              <a:t>New:</a:t>
            </a:r>
          </a:p>
        </p:txBody>
      </p:sp>
      <p:graphicFrame>
        <p:nvGraphicFramePr>
          <p:cNvPr id="26" name="Object 25"/>
          <p:cNvGraphicFramePr>
            <a:graphicFrameLocks noChangeAspect="1"/>
          </p:cNvGraphicFramePr>
          <p:nvPr>
            <p:extLst/>
          </p:nvPr>
        </p:nvGraphicFramePr>
        <p:xfrm>
          <a:off x="4788024" y="2492896"/>
          <a:ext cx="673100" cy="300038"/>
        </p:xfrm>
        <a:graphic>
          <a:graphicData uri="http://schemas.openxmlformats.org/presentationml/2006/ole">
            <mc:AlternateContent xmlns:mc="http://schemas.openxmlformats.org/markup-compatibility/2006">
              <mc:Choice xmlns:v="urn:schemas-microsoft-com:vml" Requires="v">
                <p:oleObj spid="_x0000_s6000" name="Equation" r:id="rId9" imgW="457200" imgH="203200" progId="Equation.3">
                  <p:embed/>
                </p:oleObj>
              </mc:Choice>
              <mc:Fallback>
                <p:oleObj name="Equation" r:id="rId9" imgW="457200" imgH="203200" progId="Equation.3">
                  <p:embed/>
                  <p:pic>
                    <p:nvPicPr>
                      <p:cNvPr id="26" name="Object 25"/>
                      <p:cNvPicPr/>
                      <p:nvPr/>
                    </p:nvPicPr>
                    <p:blipFill>
                      <a:blip r:embed="rId10"/>
                      <a:stretch>
                        <a:fillRect/>
                      </a:stretch>
                    </p:blipFill>
                    <p:spPr>
                      <a:xfrm>
                        <a:off x="4788024" y="2492896"/>
                        <a:ext cx="673100" cy="300038"/>
                      </a:xfrm>
                      <a:prstGeom prst="rect">
                        <a:avLst/>
                      </a:prstGeom>
                    </p:spPr>
                  </p:pic>
                </p:oleObj>
              </mc:Fallback>
            </mc:AlternateContent>
          </a:graphicData>
        </a:graphic>
      </p:graphicFrame>
      <p:graphicFrame>
        <p:nvGraphicFramePr>
          <p:cNvPr id="27" name="Object 26"/>
          <p:cNvGraphicFramePr>
            <a:graphicFrameLocks noChangeAspect="1"/>
          </p:cNvGraphicFramePr>
          <p:nvPr>
            <p:extLst/>
          </p:nvPr>
        </p:nvGraphicFramePr>
        <p:xfrm>
          <a:off x="8217544" y="2564904"/>
          <a:ext cx="242888" cy="242888"/>
        </p:xfrm>
        <a:graphic>
          <a:graphicData uri="http://schemas.openxmlformats.org/presentationml/2006/ole">
            <mc:AlternateContent xmlns:mc="http://schemas.openxmlformats.org/markup-compatibility/2006">
              <mc:Choice xmlns:v="urn:schemas-microsoft-com:vml" Requires="v">
                <p:oleObj spid="_x0000_s6001" name="Equation" r:id="rId11" imgW="165100" imgH="165100" progId="Equation.3">
                  <p:embed/>
                </p:oleObj>
              </mc:Choice>
              <mc:Fallback>
                <p:oleObj name="Equation" r:id="rId11" imgW="165100" imgH="165100" progId="Equation.3">
                  <p:embed/>
                  <p:pic>
                    <p:nvPicPr>
                      <p:cNvPr id="27" name="Object 26"/>
                      <p:cNvPicPr/>
                      <p:nvPr/>
                    </p:nvPicPr>
                    <p:blipFill>
                      <a:blip r:embed="rId12"/>
                      <a:stretch>
                        <a:fillRect/>
                      </a:stretch>
                    </p:blipFill>
                    <p:spPr>
                      <a:xfrm>
                        <a:off x="8217544" y="2564904"/>
                        <a:ext cx="242888" cy="242888"/>
                      </a:xfrm>
                      <a:prstGeom prst="rect">
                        <a:avLst/>
                      </a:prstGeom>
                    </p:spPr>
                  </p:pic>
                </p:oleObj>
              </mc:Fallback>
            </mc:AlternateContent>
          </a:graphicData>
        </a:graphic>
      </p:graphicFrame>
      <p:graphicFrame>
        <p:nvGraphicFramePr>
          <p:cNvPr id="28" name="Object 27"/>
          <p:cNvGraphicFramePr>
            <a:graphicFrameLocks noChangeAspect="1"/>
          </p:cNvGraphicFramePr>
          <p:nvPr>
            <p:extLst/>
          </p:nvPr>
        </p:nvGraphicFramePr>
        <p:xfrm>
          <a:off x="2116138" y="2564904"/>
          <a:ext cx="482600" cy="280987"/>
        </p:xfrm>
        <a:graphic>
          <a:graphicData uri="http://schemas.openxmlformats.org/presentationml/2006/ole">
            <mc:AlternateContent xmlns:mc="http://schemas.openxmlformats.org/markup-compatibility/2006">
              <mc:Choice xmlns:v="urn:schemas-microsoft-com:vml" Requires="v">
                <p:oleObj spid="_x0000_s6002" name="Equation" r:id="rId13" imgW="304800" imgH="177800" progId="Equation.3">
                  <p:embed/>
                </p:oleObj>
              </mc:Choice>
              <mc:Fallback>
                <p:oleObj name="Equation" r:id="rId13" imgW="304800" imgH="177800" progId="Equation.3">
                  <p:embed/>
                  <p:pic>
                    <p:nvPicPr>
                      <p:cNvPr id="28" name="Object 27"/>
                      <p:cNvPicPr/>
                      <p:nvPr/>
                    </p:nvPicPr>
                    <p:blipFill>
                      <a:blip r:embed="rId14"/>
                      <a:stretch>
                        <a:fillRect/>
                      </a:stretch>
                    </p:blipFill>
                    <p:spPr>
                      <a:xfrm>
                        <a:off x="2116138" y="2564904"/>
                        <a:ext cx="482600" cy="280987"/>
                      </a:xfrm>
                      <a:prstGeom prst="rect">
                        <a:avLst/>
                      </a:prstGeom>
                    </p:spPr>
                  </p:pic>
                </p:oleObj>
              </mc:Fallback>
            </mc:AlternateContent>
          </a:graphicData>
        </a:graphic>
      </p:graphicFrame>
      <p:sp>
        <p:nvSpPr>
          <p:cNvPr id="35" name="TextBox 34">
            <a:extLst>
              <a:ext uri="{FF2B5EF4-FFF2-40B4-BE49-F238E27FC236}">
                <a16:creationId xmlns:a16="http://schemas.microsoft.com/office/drawing/2014/main" id="{F85077BA-02B5-E644-A742-41E458BBE5BE}"/>
              </a:ext>
            </a:extLst>
          </p:cNvPr>
          <p:cNvSpPr txBox="1"/>
          <p:nvPr/>
        </p:nvSpPr>
        <p:spPr>
          <a:xfrm>
            <a:off x="2987824" y="908720"/>
            <a:ext cx="3600400" cy="369332"/>
          </a:xfrm>
          <a:prstGeom prst="rect">
            <a:avLst/>
          </a:prstGeom>
          <a:noFill/>
        </p:spPr>
        <p:txBody>
          <a:bodyPr wrap="square" rtlCol="0">
            <a:spAutoFit/>
          </a:bodyPr>
          <a:lstStyle/>
          <a:p>
            <a:r>
              <a:rPr lang="en-US" dirty="0"/>
              <a:t>Wang and Wang 2017, MWR</a:t>
            </a:r>
          </a:p>
        </p:txBody>
      </p:sp>
    </p:spTree>
    <p:extLst>
      <p:ext uri="{BB962C8B-B14F-4D97-AF65-F5344CB8AC3E}">
        <p14:creationId xmlns:p14="http://schemas.microsoft.com/office/powerpoint/2010/main" val="582253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Shape 51"/>
          <p:cNvSpPr/>
          <p:nvPr/>
        </p:nvSpPr>
        <p:spPr>
          <a:xfrm>
            <a:off x="-2" y="1283953"/>
            <a:ext cx="9144004" cy="1"/>
          </a:xfrm>
          <a:prstGeom prst="line">
            <a:avLst/>
          </a:prstGeom>
          <a:ln w="57150">
            <a:solidFill>
              <a:srgbClr val="C0504D"/>
            </a:solidFill>
            <a:round/>
          </a:ln>
        </p:spPr>
        <p:txBody>
          <a:bodyPr lIns="0" tIns="0" rIns="0" bIns="0"/>
          <a:lstStyle/>
          <a:p>
            <a:pPr lvl="0" defTabSz="457200">
              <a:defRPr sz="1200">
                <a:latin typeface="+mj-lt"/>
                <a:ea typeface="+mj-ea"/>
                <a:cs typeface="+mj-cs"/>
                <a:sym typeface="Helvetica"/>
              </a:defRPr>
            </a:pPr>
            <a:endParaRPr/>
          </a:p>
        </p:txBody>
      </p:sp>
      <p:pic>
        <p:nvPicPr>
          <p:cNvPr id="52" name="image1.jpeg" descr="ou_logo_400x560.jpg"/>
          <p:cNvPicPr/>
          <p:nvPr/>
        </p:nvPicPr>
        <p:blipFill>
          <a:blip r:embed="rId3">
            <a:extLst/>
          </a:blip>
          <a:stretch>
            <a:fillRect/>
          </a:stretch>
        </p:blipFill>
        <p:spPr>
          <a:xfrm>
            <a:off x="165100" y="208244"/>
            <a:ext cx="657225" cy="919164"/>
          </a:xfrm>
          <a:prstGeom prst="rect">
            <a:avLst/>
          </a:prstGeom>
          <a:ln w="12700">
            <a:miter lim="400000"/>
          </a:ln>
        </p:spPr>
      </p:pic>
      <p:pic>
        <p:nvPicPr>
          <p:cNvPr id="53" name="IMG_2469.png"/>
          <p:cNvPicPr/>
          <p:nvPr/>
        </p:nvPicPr>
        <p:blipFill>
          <a:blip r:embed="rId4">
            <a:extLst/>
          </a:blip>
          <a:stretch>
            <a:fillRect/>
          </a:stretch>
        </p:blipFill>
        <p:spPr>
          <a:xfrm>
            <a:off x="7999072" y="115005"/>
            <a:ext cx="1004977" cy="1004976"/>
          </a:xfrm>
          <a:prstGeom prst="rect">
            <a:avLst/>
          </a:prstGeom>
          <a:ln w="12700">
            <a:miter lim="400000"/>
          </a:ln>
        </p:spPr>
      </p:pic>
      <p:sp>
        <p:nvSpPr>
          <p:cNvPr id="54" name="Shape 54"/>
          <p:cNvSpPr/>
          <p:nvPr/>
        </p:nvSpPr>
        <p:spPr>
          <a:xfrm>
            <a:off x="1290337" y="116632"/>
            <a:ext cx="6240723" cy="1631216"/>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ctr">
              <a:defRPr sz="3000" b="1">
                <a:solidFill>
                  <a:srgbClr val="C00000"/>
                </a:solidFill>
                <a:latin typeface="Arial"/>
                <a:ea typeface="Arial"/>
                <a:cs typeface="Arial"/>
                <a:sym typeface="Arial"/>
              </a:defRPr>
            </a:lvl1pPr>
          </a:lstStyle>
          <a:p>
            <a:pPr lvl="0">
              <a:spcBef>
                <a:spcPct val="0"/>
              </a:spcBef>
              <a:defRPr sz="1800" b="0">
                <a:solidFill>
                  <a:srgbClr val="000000"/>
                </a:solidFill>
              </a:defRPr>
            </a:pPr>
            <a:r>
              <a:rPr lang="en-US" sz="2800" dirty="0">
                <a:solidFill>
                  <a:srgbClr val="982922"/>
                </a:solidFill>
                <a:latin typeface="Calibri" panose="020F0502020204030204" pitchFamily="34" charset="0"/>
                <a:ea typeface="+mj-ea"/>
                <a:cs typeface="Calibri" panose="020F0502020204030204" pitchFamily="34" charset="0"/>
              </a:rPr>
              <a:t>Implementation and experiment in operational HRRR/NAM CONUS contexts</a:t>
            </a:r>
          </a:p>
          <a:p>
            <a:pPr>
              <a:spcBef>
                <a:spcPct val="0"/>
              </a:spcBef>
              <a:defRPr sz="1800" b="0">
                <a:solidFill>
                  <a:srgbClr val="000000"/>
                </a:solidFill>
              </a:defRPr>
            </a:pPr>
            <a:r>
              <a:rPr lang="en-US" sz="1800" dirty="0">
                <a:solidFill>
                  <a:srgbClr val="000000"/>
                </a:solidFill>
              </a:rPr>
              <a:t>Wang Y. et al. 2018, MWR </a:t>
            </a:r>
          </a:p>
          <a:p>
            <a:pPr lvl="0">
              <a:spcBef>
                <a:spcPct val="0"/>
              </a:spcBef>
              <a:defRPr sz="1800" b="0">
                <a:solidFill>
                  <a:srgbClr val="000000"/>
                </a:solidFill>
              </a:defRPr>
            </a:pPr>
            <a:endParaRPr sz="3200" dirty="0">
              <a:solidFill>
                <a:schemeClr val="accent2"/>
              </a:solidFill>
              <a:latin typeface="+mj-lt"/>
              <a:ea typeface="+mj-ea"/>
              <a:cs typeface="+mj-cs"/>
            </a:endParaRPr>
          </a:p>
        </p:txBody>
      </p:sp>
      <p:pic>
        <p:nvPicPr>
          <p:cNvPr id="2" name="Picture 1">
            <a:extLst>
              <a:ext uri="{FF2B5EF4-FFF2-40B4-BE49-F238E27FC236}">
                <a16:creationId xmlns:a16="http://schemas.microsoft.com/office/drawing/2014/main" id="{47A24287-A3B2-4F63-807A-B0227B75876D}"/>
              </a:ext>
            </a:extLst>
          </p:cNvPr>
          <p:cNvPicPr>
            <a:picLocks noChangeAspect="1"/>
          </p:cNvPicPr>
          <p:nvPr/>
        </p:nvPicPr>
        <p:blipFill>
          <a:blip r:embed="rId5"/>
          <a:stretch>
            <a:fillRect/>
          </a:stretch>
        </p:blipFill>
        <p:spPr>
          <a:xfrm>
            <a:off x="472440" y="5394751"/>
            <a:ext cx="6993540" cy="1418625"/>
          </a:xfrm>
          <a:prstGeom prst="rect">
            <a:avLst/>
          </a:prstGeom>
        </p:spPr>
      </p:pic>
      <p:sp>
        <p:nvSpPr>
          <p:cNvPr id="3" name="Slide Number Placeholder 2">
            <a:extLst>
              <a:ext uri="{FF2B5EF4-FFF2-40B4-BE49-F238E27FC236}">
                <a16:creationId xmlns:a16="http://schemas.microsoft.com/office/drawing/2014/main" id="{9ECFD81A-923E-478B-9140-370D4CEAF65A}"/>
              </a:ext>
            </a:extLst>
          </p:cNvPr>
          <p:cNvSpPr>
            <a:spLocks noGrp="1"/>
          </p:cNvSpPr>
          <p:nvPr>
            <p:ph type="sldNum" sz="quarter" idx="2"/>
          </p:nvPr>
        </p:nvSpPr>
        <p:spPr/>
        <p:txBody>
          <a:bodyPr/>
          <a:lstStyle/>
          <a:p>
            <a:pPr lvl="0"/>
            <a:fld id="{86CB4B4D-7CA3-9044-876B-883B54F8677D}" type="slidenum">
              <a:rPr lang="en-US" smtClean="0"/>
              <a:t>15</a:t>
            </a:fld>
            <a:endParaRPr lang="en-US"/>
          </a:p>
        </p:txBody>
      </p:sp>
      <p:pic>
        <p:nvPicPr>
          <p:cNvPr id="10" name="Picture 9" descr="A close up of a map&#10;&#10;Description generated with high confidence">
            <a:extLst>
              <a:ext uri="{FF2B5EF4-FFF2-40B4-BE49-F238E27FC236}">
                <a16:creationId xmlns:a16="http://schemas.microsoft.com/office/drawing/2014/main" id="{0E54CAB4-234A-418D-9557-C38410C8100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190" t="1111" r="9190" b="1111"/>
          <a:stretch/>
        </p:blipFill>
        <p:spPr>
          <a:xfrm rot="16200000">
            <a:off x="824344" y="633861"/>
            <a:ext cx="3532908" cy="5181600"/>
          </a:xfrm>
          <a:prstGeom prst="rect">
            <a:avLst/>
          </a:prstGeom>
        </p:spPr>
      </p:pic>
      <p:sp>
        <p:nvSpPr>
          <p:cNvPr id="11" name="TextBox 10">
            <a:extLst>
              <a:ext uri="{FF2B5EF4-FFF2-40B4-BE49-F238E27FC236}">
                <a16:creationId xmlns:a16="http://schemas.microsoft.com/office/drawing/2014/main" id="{9DFD8C67-5C94-4A18-89EA-38A5D5CD6053}"/>
              </a:ext>
            </a:extLst>
          </p:cNvPr>
          <p:cNvSpPr txBox="1"/>
          <p:nvPr/>
        </p:nvSpPr>
        <p:spPr>
          <a:xfrm>
            <a:off x="5305851" y="1231006"/>
            <a:ext cx="3429000" cy="5078314"/>
          </a:xfrm>
          <a:prstGeom prst="rect">
            <a:avLst/>
          </a:prstGeom>
          <a:noFill/>
        </p:spPr>
        <p:txBody>
          <a:bodyPr wrap="square" rtlCol="0">
            <a:spAutoFit/>
          </a:bodyPr>
          <a:lstStyle/>
          <a:p>
            <a:pPr lvl="0"/>
            <a:r>
              <a:rPr lang="en-US" altLang="zh-CN" sz="1800" b="1" dirty="0">
                <a:solidFill>
                  <a:prstClr val="black"/>
                </a:solidFill>
              </a:rPr>
              <a:t>Domain:</a:t>
            </a:r>
          </a:p>
          <a:p>
            <a:pPr lvl="0" indent="273050">
              <a:buFont typeface="Arial" panose="020B0604020202020204" pitchFamily="34" charset="0"/>
              <a:buChar char="•"/>
            </a:pPr>
            <a:r>
              <a:rPr lang="en-US" altLang="zh-CN" sz="1800" dirty="0">
                <a:solidFill>
                  <a:prstClr val="black"/>
                </a:solidFill>
              </a:rPr>
              <a:t>Resolution: 3 km</a:t>
            </a:r>
          </a:p>
          <a:p>
            <a:pPr lvl="0" indent="273050">
              <a:buFont typeface="Arial" panose="020B0604020202020204" pitchFamily="34" charset="0"/>
              <a:buChar char="•"/>
            </a:pPr>
            <a:r>
              <a:rPr lang="en-US" altLang="zh-CN" sz="1800" dirty="0">
                <a:solidFill>
                  <a:prstClr val="black"/>
                </a:solidFill>
              </a:rPr>
              <a:t>Grid: 1621 X 1121 X 50</a:t>
            </a:r>
          </a:p>
          <a:p>
            <a:pPr lvl="0" indent="273050">
              <a:buFont typeface="Arial" panose="020B0604020202020204" pitchFamily="34" charset="0"/>
              <a:buChar char="•"/>
            </a:pPr>
            <a:r>
              <a:rPr lang="en-US" altLang="zh-CN" dirty="0">
                <a:solidFill>
                  <a:prstClr val="black"/>
                </a:solidFill>
              </a:rPr>
              <a:t>Large CONUS domain in operational HRRR context</a:t>
            </a:r>
            <a:endParaRPr lang="en-US" altLang="zh-CN" sz="1800" dirty="0">
              <a:solidFill>
                <a:prstClr val="black"/>
              </a:solidFill>
            </a:endParaRPr>
          </a:p>
          <a:p>
            <a:pPr lvl="0"/>
            <a:endParaRPr lang="en-US" altLang="zh-CN" sz="1200" dirty="0">
              <a:solidFill>
                <a:prstClr val="black"/>
              </a:solidFill>
            </a:endParaRPr>
          </a:p>
          <a:p>
            <a:pPr lvl="0"/>
            <a:r>
              <a:rPr lang="en-US" altLang="zh-CN" sz="1800" b="1" dirty="0">
                <a:solidFill>
                  <a:prstClr val="black"/>
                </a:solidFill>
              </a:rPr>
              <a:t>Observations:</a:t>
            </a:r>
          </a:p>
          <a:p>
            <a:pPr marL="342900" lvl="0" indent="-342900">
              <a:buFont typeface="Arial" panose="020B0604020202020204" pitchFamily="34" charset="0"/>
              <a:buChar char="•"/>
            </a:pPr>
            <a:r>
              <a:rPr lang="en-US" altLang="zh-CN" dirty="0">
                <a:solidFill>
                  <a:prstClr val="black"/>
                </a:solidFill>
              </a:rPr>
              <a:t>C</a:t>
            </a:r>
            <a:r>
              <a:rPr lang="en-US" altLang="zh-CN" sz="1800" dirty="0">
                <a:solidFill>
                  <a:prstClr val="black"/>
                </a:solidFill>
              </a:rPr>
              <a:t>onventional obs. are assimilated hourly for 6 hours</a:t>
            </a:r>
          </a:p>
          <a:p>
            <a:pPr marL="342900" lvl="0" indent="-342900">
              <a:buFont typeface="Arial" panose="020B0604020202020204" pitchFamily="34" charset="0"/>
              <a:buChar char="•"/>
            </a:pPr>
            <a:r>
              <a:rPr lang="en-US" altLang="zh-CN" dirty="0">
                <a:solidFill>
                  <a:prstClr val="black"/>
                </a:solidFill>
              </a:rPr>
              <a:t>Radar data are assimilated sub-hourly/hourly</a:t>
            </a:r>
            <a:endParaRPr lang="en-US" altLang="zh-CN" sz="1800" dirty="0">
              <a:solidFill>
                <a:prstClr val="black"/>
              </a:solidFill>
            </a:endParaRPr>
          </a:p>
          <a:p>
            <a:pPr lvl="0"/>
            <a:endParaRPr lang="en-US" altLang="zh-CN" sz="1200" b="1" dirty="0">
              <a:solidFill>
                <a:prstClr val="black"/>
              </a:solidFill>
            </a:endParaRPr>
          </a:p>
          <a:p>
            <a:pPr lvl="0"/>
            <a:r>
              <a:rPr lang="en-US" altLang="zh-CN" sz="1800" b="1" dirty="0">
                <a:solidFill>
                  <a:prstClr val="black"/>
                </a:solidFill>
              </a:rPr>
              <a:t>IC and LBC ensemble</a:t>
            </a:r>
            <a:r>
              <a:rPr lang="en-US" altLang="zh-CN" sz="1800" dirty="0">
                <a:solidFill>
                  <a:prstClr val="black"/>
                </a:solidFill>
              </a:rPr>
              <a:t> are provided by </a:t>
            </a:r>
            <a:r>
              <a:rPr lang="en-US" altLang="zh-CN" sz="1800" dirty="0" err="1">
                <a:solidFill>
                  <a:prstClr val="black"/>
                </a:solidFill>
              </a:rPr>
              <a:t>recentering</a:t>
            </a:r>
            <a:r>
              <a:rPr lang="en-US" altLang="zh-CN" sz="1800" dirty="0">
                <a:solidFill>
                  <a:prstClr val="black"/>
                </a:solidFill>
              </a:rPr>
              <a:t> GEFS (20) and SREF (20) perturbations to GFS-</a:t>
            </a:r>
            <a:r>
              <a:rPr lang="en-US" altLang="zh-CN" sz="1800" dirty="0" err="1">
                <a:solidFill>
                  <a:prstClr val="black"/>
                </a:solidFill>
              </a:rPr>
              <a:t>ctl</a:t>
            </a:r>
            <a:endParaRPr lang="zh-CN" altLang="en-US" sz="1800" dirty="0">
              <a:solidFill>
                <a:prstClr val="black"/>
              </a:solidFill>
            </a:endParaRPr>
          </a:p>
          <a:p>
            <a:endParaRPr lang="zh-CN" altLang="en-US" sz="1800" dirty="0"/>
          </a:p>
        </p:txBody>
      </p:sp>
    </p:spTree>
    <p:extLst>
      <p:ext uri="{BB962C8B-B14F-4D97-AF65-F5344CB8AC3E}">
        <p14:creationId xmlns:p14="http://schemas.microsoft.com/office/powerpoint/2010/main" val="2824453915"/>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0" y="79375"/>
            <a:ext cx="9144000" cy="1216025"/>
            <a:chOff x="0" y="79375"/>
            <a:chExt cx="9144000" cy="1216025"/>
          </a:xfrm>
        </p:grpSpPr>
        <p:cxnSp>
          <p:nvCxnSpPr>
            <p:cNvPr id="10" name="Straight Connector 9"/>
            <p:cNvCxnSpPr/>
            <p:nvPr/>
          </p:nvCxnSpPr>
          <p:spPr>
            <a:xfrm>
              <a:off x="0" y="1295400"/>
              <a:ext cx="9144000" cy="0"/>
            </a:xfrm>
            <a:prstGeom prst="line">
              <a:avLst/>
            </a:prstGeom>
            <a:ln w="57150">
              <a:solidFill>
                <a:srgbClr val="982922"/>
              </a:solidFill>
            </a:ln>
          </p:spPr>
          <p:style>
            <a:lnRef idx="1">
              <a:schemeClr val="accent1"/>
            </a:lnRef>
            <a:fillRef idx="0">
              <a:schemeClr val="accent1"/>
            </a:fillRef>
            <a:effectRef idx="0">
              <a:schemeClr val="accent1"/>
            </a:effectRef>
            <a:fontRef idx="minor">
              <a:schemeClr val="tx1"/>
            </a:fontRef>
          </p:style>
        </p:cxnSp>
        <p:pic>
          <p:nvPicPr>
            <p:cNvPr id="11" name="Picture 4" descr="ou_logo_400x560.jp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65100" y="79375"/>
              <a:ext cx="657225" cy="919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6376" y="116632"/>
              <a:ext cx="1008112" cy="1008112"/>
            </a:xfrm>
            <a:prstGeom prst="rect">
              <a:avLst/>
            </a:prstGeom>
          </p:spPr>
        </p:pic>
      </p:grpSp>
      <p:sp>
        <p:nvSpPr>
          <p:cNvPr id="3" name="TextBox 2"/>
          <p:cNvSpPr txBox="1"/>
          <p:nvPr/>
        </p:nvSpPr>
        <p:spPr>
          <a:xfrm>
            <a:off x="152400" y="1586805"/>
            <a:ext cx="2895600" cy="3231654"/>
          </a:xfrm>
          <a:prstGeom prst="rect">
            <a:avLst/>
          </a:prstGeom>
          <a:noFill/>
          <a:ln>
            <a:noFill/>
          </a:ln>
        </p:spPr>
        <p:txBody>
          <a:bodyPr wrap="square" rtlCol="0">
            <a:spAutoFit/>
          </a:bodyPr>
          <a:lstStyle/>
          <a:p>
            <a:pPr marL="285750" indent="-285750">
              <a:buFont typeface="Wingdings" charset="2"/>
              <a:buChar char="q"/>
            </a:pPr>
            <a:r>
              <a:rPr lang="en-US" dirty="0" err="1">
                <a:latin typeface="Arial" panose="020B0604020202020204" pitchFamily="34" charset="0"/>
                <a:cs typeface="Arial" panose="020B0604020202020204" pitchFamily="34" charset="0"/>
              </a:rPr>
              <a:t>EnVar</a:t>
            </a:r>
            <a:r>
              <a:rPr lang="en-US" dirty="0">
                <a:latin typeface="Arial" panose="020B0604020202020204" pitchFamily="34" charset="0"/>
                <a:cs typeface="Arial" panose="020B0604020202020204" pitchFamily="34" charset="0"/>
              </a:rPr>
              <a:t> overall verifies much better than CA.</a:t>
            </a:r>
          </a:p>
          <a:p>
            <a:endParaRPr lang="en-US" dirty="0">
              <a:latin typeface="Arial" panose="020B0604020202020204" pitchFamily="34" charset="0"/>
              <a:cs typeface="Arial" panose="020B0604020202020204" pitchFamily="34" charset="0"/>
            </a:endParaRPr>
          </a:p>
          <a:p>
            <a:pPr marL="285750" indent="-285750">
              <a:buFont typeface="Wingdings" charset="2"/>
              <a:buChar char="q"/>
            </a:pPr>
            <a:r>
              <a:rPr lang="en-US" dirty="0">
                <a:latin typeface="Arial" panose="020B0604020202020204" pitchFamily="34" charset="0"/>
                <a:cs typeface="Arial" panose="020B0604020202020204" pitchFamily="34" charset="0"/>
              </a:rPr>
              <a:t>CA does provide some benefit over not assimilating radar reflectivity at all, however, but only a few hours’ worth.</a:t>
            </a: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
        <p:nvSpPr>
          <p:cNvPr id="5" name="TextBox 4"/>
          <p:cNvSpPr txBox="1"/>
          <p:nvPr/>
        </p:nvSpPr>
        <p:spPr>
          <a:xfrm>
            <a:off x="228600" y="5791200"/>
            <a:ext cx="2209800" cy="738664"/>
          </a:xfrm>
          <a:prstGeom prst="rect">
            <a:avLst/>
          </a:prstGeom>
          <a:solidFill>
            <a:schemeClr val="bg1"/>
          </a:solidFill>
          <a:ln>
            <a:solidFill>
              <a:schemeClr val="tx1"/>
            </a:solidFill>
          </a:ln>
        </p:spPr>
        <p:txBody>
          <a:bodyPr wrap="square" rtlCol="0">
            <a:spAutoFit/>
          </a:bodyPr>
          <a:lstStyle/>
          <a:p>
            <a:pPr algn="ctr"/>
            <a:r>
              <a:rPr lang="en-US" sz="1400" dirty="0">
                <a:latin typeface="Aharoni" panose="02010803020104030203" pitchFamily="2" charset="-79"/>
                <a:cs typeface="Aharoni" panose="02010803020104030203" pitchFamily="2" charset="-79"/>
              </a:rPr>
              <a:t>NETS – neighborhood version of ETS using 50 km circular radius</a:t>
            </a:r>
          </a:p>
        </p:txBody>
      </p:sp>
      <p:sp>
        <p:nvSpPr>
          <p:cNvPr id="6" name="Slide Number Placeholder 5"/>
          <p:cNvSpPr>
            <a:spLocks noGrp="1"/>
          </p:cNvSpPr>
          <p:nvPr>
            <p:ph type="sldNum" sz="quarter" idx="12"/>
          </p:nvPr>
        </p:nvSpPr>
        <p:spPr/>
        <p:txBody>
          <a:bodyPr/>
          <a:lstStyle/>
          <a:p>
            <a:fld id="{8E82975F-958D-405B-B438-A4403A0DD13A}" type="slidenum">
              <a:rPr lang="en-US" smtClean="0"/>
              <a:t>16</a:t>
            </a:fld>
            <a:endParaRPr lang="en-US"/>
          </a:p>
        </p:txBody>
      </p:sp>
      <p:sp>
        <p:nvSpPr>
          <p:cNvPr id="13" name="TextBox 12"/>
          <p:cNvSpPr txBox="1"/>
          <p:nvPr/>
        </p:nvSpPr>
        <p:spPr>
          <a:xfrm>
            <a:off x="990600" y="57979"/>
            <a:ext cx="7086600" cy="1138773"/>
          </a:xfrm>
          <a:prstGeom prst="rect">
            <a:avLst/>
          </a:prstGeom>
          <a:noFill/>
        </p:spPr>
        <p:txBody>
          <a:bodyPr wrap="square" rtlCol="0">
            <a:spAutoFit/>
          </a:bodyPr>
          <a:lstStyle/>
          <a:p>
            <a:pPr algn="ctr"/>
            <a:r>
              <a:rPr lang="en-US" sz="2400" dirty="0">
                <a:solidFill>
                  <a:srgbClr val="982922"/>
                </a:solidFill>
              </a:rPr>
              <a:t>GSI-</a:t>
            </a:r>
            <a:r>
              <a:rPr lang="en-US" sz="2400" dirty="0" err="1">
                <a:solidFill>
                  <a:srgbClr val="982922"/>
                </a:solidFill>
              </a:rPr>
              <a:t>EnVar</a:t>
            </a:r>
            <a:r>
              <a:rPr lang="en-US" sz="2400" dirty="0">
                <a:solidFill>
                  <a:srgbClr val="982922"/>
                </a:solidFill>
              </a:rPr>
              <a:t> direct reflectivity assimilation </a:t>
            </a:r>
            <a:r>
              <a:rPr lang="en-US" sz="2400" dirty="0" err="1">
                <a:solidFill>
                  <a:srgbClr val="982922"/>
                </a:solidFill>
              </a:rPr>
              <a:t>vs</a:t>
            </a:r>
            <a:r>
              <a:rPr lang="en-US" sz="2400" dirty="0">
                <a:solidFill>
                  <a:srgbClr val="982922"/>
                </a:solidFill>
              </a:rPr>
              <a:t> cloud analysis (CA)</a:t>
            </a:r>
          </a:p>
          <a:p>
            <a:pPr algn="ctr"/>
            <a:r>
              <a:rPr lang="en-US" sz="2000" dirty="0" err="1">
                <a:solidFill>
                  <a:srgbClr val="000000"/>
                </a:solidFill>
              </a:rPr>
              <a:t>Duda</a:t>
            </a:r>
            <a:r>
              <a:rPr lang="en-US" sz="2000" dirty="0">
                <a:solidFill>
                  <a:srgbClr val="000000"/>
                </a:solidFill>
              </a:rPr>
              <a:t>, Wang, Wang, Carley, 2018a, MWR</a:t>
            </a:r>
          </a:p>
        </p:txBody>
      </p:sp>
      <p:pic>
        <p:nvPicPr>
          <p:cNvPr id="14" name="Picture 13"/>
          <p:cNvPicPr/>
          <p:nvPr/>
        </p:nvPicPr>
        <p:blipFill>
          <a:blip r:embed="rId4">
            <a:extLst>
              <a:ext uri="{28A0092B-C50C-407E-A947-70E740481C1C}">
                <a14:useLocalDpi xmlns:a14="http://schemas.microsoft.com/office/drawing/2010/main" val="0"/>
              </a:ext>
            </a:extLst>
          </a:blip>
          <a:stretch>
            <a:fillRect/>
          </a:stretch>
        </p:blipFill>
        <p:spPr>
          <a:xfrm>
            <a:off x="3276600" y="1447800"/>
            <a:ext cx="4724400" cy="5181600"/>
          </a:xfrm>
          <a:prstGeom prst="rect">
            <a:avLst/>
          </a:prstGeom>
        </p:spPr>
      </p:pic>
      <p:sp>
        <p:nvSpPr>
          <p:cNvPr id="4" name="TextBox 3"/>
          <p:cNvSpPr txBox="1"/>
          <p:nvPr/>
        </p:nvSpPr>
        <p:spPr>
          <a:xfrm>
            <a:off x="4876800" y="1905000"/>
            <a:ext cx="914400" cy="307777"/>
          </a:xfrm>
          <a:prstGeom prst="rect">
            <a:avLst/>
          </a:prstGeom>
          <a:noFill/>
        </p:spPr>
        <p:txBody>
          <a:bodyPr wrap="square" rtlCol="0">
            <a:spAutoFit/>
          </a:bodyPr>
          <a:lstStyle/>
          <a:p>
            <a:r>
              <a:rPr lang="en-US" sz="1400" dirty="0"/>
              <a:t>20dBz</a:t>
            </a:r>
          </a:p>
        </p:txBody>
      </p:sp>
      <p:sp>
        <p:nvSpPr>
          <p:cNvPr id="15" name="TextBox 14"/>
          <p:cNvSpPr txBox="1"/>
          <p:nvPr/>
        </p:nvSpPr>
        <p:spPr>
          <a:xfrm>
            <a:off x="4876800" y="3581400"/>
            <a:ext cx="914400" cy="307777"/>
          </a:xfrm>
          <a:prstGeom prst="rect">
            <a:avLst/>
          </a:prstGeom>
          <a:noFill/>
        </p:spPr>
        <p:txBody>
          <a:bodyPr wrap="square" rtlCol="0">
            <a:spAutoFit/>
          </a:bodyPr>
          <a:lstStyle/>
          <a:p>
            <a:r>
              <a:rPr lang="en-US" sz="1400" dirty="0"/>
              <a:t>30dBz</a:t>
            </a:r>
          </a:p>
        </p:txBody>
      </p:sp>
      <p:sp>
        <p:nvSpPr>
          <p:cNvPr id="16" name="TextBox 15"/>
          <p:cNvSpPr txBox="1"/>
          <p:nvPr/>
        </p:nvSpPr>
        <p:spPr>
          <a:xfrm>
            <a:off x="4876800" y="5181600"/>
            <a:ext cx="914400" cy="307777"/>
          </a:xfrm>
          <a:prstGeom prst="rect">
            <a:avLst/>
          </a:prstGeom>
          <a:noFill/>
        </p:spPr>
        <p:txBody>
          <a:bodyPr wrap="square" rtlCol="0">
            <a:spAutoFit/>
          </a:bodyPr>
          <a:lstStyle/>
          <a:p>
            <a:r>
              <a:rPr lang="en-US" sz="1400" dirty="0"/>
              <a:t>40dBz</a:t>
            </a:r>
          </a:p>
        </p:txBody>
      </p:sp>
      <p:sp>
        <p:nvSpPr>
          <p:cNvPr id="7" name="TextBox 6"/>
          <p:cNvSpPr txBox="1"/>
          <p:nvPr/>
        </p:nvSpPr>
        <p:spPr>
          <a:xfrm>
            <a:off x="7086600" y="1905000"/>
            <a:ext cx="990600" cy="307777"/>
          </a:xfrm>
          <a:prstGeom prst="rect">
            <a:avLst/>
          </a:prstGeom>
          <a:noFill/>
        </p:spPr>
        <p:txBody>
          <a:bodyPr wrap="square" rtlCol="0">
            <a:spAutoFit/>
          </a:bodyPr>
          <a:lstStyle/>
          <a:p>
            <a:r>
              <a:rPr lang="en-US" sz="1400" dirty="0"/>
              <a:t>0.254mm</a:t>
            </a:r>
          </a:p>
        </p:txBody>
      </p:sp>
      <p:sp>
        <p:nvSpPr>
          <p:cNvPr id="17" name="TextBox 16"/>
          <p:cNvSpPr txBox="1"/>
          <p:nvPr/>
        </p:nvSpPr>
        <p:spPr>
          <a:xfrm>
            <a:off x="7162800" y="3581400"/>
            <a:ext cx="990600" cy="307777"/>
          </a:xfrm>
          <a:prstGeom prst="rect">
            <a:avLst/>
          </a:prstGeom>
          <a:noFill/>
        </p:spPr>
        <p:txBody>
          <a:bodyPr wrap="square" rtlCol="0">
            <a:spAutoFit/>
          </a:bodyPr>
          <a:lstStyle/>
          <a:p>
            <a:r>
              <a:rPr lang="en-US" sz="1400" dirty="0"/>
              <a:t>2.54mm</a:t>
            </a:r>
          </a:p>
        </p:txBody>
      </p:sp>
      <p:sp>
        <p:nvSpPr>
          <p:cNvPr id="18" name="TextBox 17"/>
          <p:cNvSpPr txBox="1"/>
          <p:nvPr/>
        </p:nvSpPr>
        <p:spPr>
          <a:xfrm>
            <a:off x="7162800" y="5181600"/>
            <a:ext cx="990600" cy="307777"/>
          </a:xfrm>
          <a:prstGeom prst="rect">
            <a:avLst/>
          </a:prstGeom>
          <a:noFill/>
        </p:spPr>
        <p:txBody>
          <a:bodyPr wrap="square" rtlCol="0">
            <a:spAutoFit/>
          </a:bodyPr>
          <a:lstStyle/>
          <a:p>
            <a:r>
              <a:rPr lang="en-US" sz="1400" dirty="0"/>
              <a:t>12.7mm</a:t>
            </a:r>
          </a:p>
        </p:txBody>
      </p:sp>
    </p:spTree>
    <p:extLst>
      <p:ext uri="{BB962C8B-B14F-4D97-AF65-F5344CB8AC3E}">
        <p14:creationId xmlns:p14="http://schemas.microsoft.com/office/powerpoint/2010/main" val="10661771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79375"/>
            <a:ext cx="9144000" cy="1189038"/>
            <a:chOff x="0" y="79375"/>
            <a:chExt cx="9144000" cy="1189038"/>
          </a:xfrm>
        </p:grpSpPr>
        <p:cxnSp>
          <p:nvCxnSpPr>
            <p:cNvPr id="5" name="Straight Connector 4"/>
            <p:cNvCxnSpPr/>
            <p:nvPr/>
          </p:nvCxnSpPr>
          <p:spPr>
            <a:xfrm>
              <a:off x="0" y="1268413"/>
              <a:ext cx="9144000" cy="0"/>
            </a:xfrm>
            <a:prstGeom prst="line">
              <a:avLst/>
            </a:prstGeom>
            <a:ln w="57150">
              <a:solidFill>
                <a:srgbClr val="982922"/>
              </a:solidFill>
            </a:ln>
          </p:spPr>
          <p:style>
            <a:lnRef idx="1">
              <a:schemeClr val="accent1"/>
            </a:lnRef>
            <a:fillRef idx="0">
              <a:schemeClr val="accent1"/>
            </a:fillRef>
            <a:effectRef idx="0">
              <a:schemeClr val="accent1"/>
            </a:effectRef>
            <a:fontRef idx="minor">
              <a:schemeClr val="tx1"/>
            </a:fontRef>
          </p:style>
        </p:cxnSp>
        <p:pic>
          <p:nvPicPr>
            <p:cNvPr id="6" name="Picture 4" descr="ou_logo_400x560.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65100" y="79375"/>
              <a:ext cx="657225" cy="919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6376" y="116632"/>
              <a:ext cx="1008112" cy="1008112"/>
            </a:xfrm>
            <a:prstGeom prst="rect">
              <a:avLst/>
            </a:prstGeom>
          </p:spPr>
        </p:pic>
      </p:gr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2362199"/>
            <a:ext cx="4343401" cy="2895601"/>
          </a:xfrm>
          <a:prstGeom prst="rect">
            <a:avLst/>
          </a:prstGeom>
        </p:spPr>
      </p:pic>
      <p:sp>
        <p:nvSpPr>
          <p:cNvPr id="3" name="TextBox 2"/>
          <p:cNvSpPr txBox="1"/>
          <p:nvPr/>
        </p:nvSpPr>
        <p:spPr>
          <a:xfrm>
            <a:off x="228600" y="2286000"/>
            <a:ext cx="4254500" cy="3693319"/>
          </a:xfrm>
          <a:prstGeom prst="rect">
            <a:avLst/>
          </a:prstGeom>
          <a:noFill/>
          <a:ln>
            <a:noFill/>
          </a:ln>
        </p:spPr>
        <p:txBody>
          <a:bodyPr wrap="square" rtlCol="0">
            <a:spAutoFit/>
          </a:bodyPr>
          <a:lstStyle/>
          <a:p>
            <a:pPr marL="285750" indent="-285750">
              <a:buFont typeface="Wingdings" charset="2"/>
              <a:buChar char="q"/>
            </a:pPr>
            <a:r>
              <a:rPr lang="en-US" u="sng" dirty="0">
                <a:latin typeface="Arial" panose="020B0604020202020204" pitchFamily="34" charset="0"/>
                <a:cs typeface="Arial" panose="020B0604020202020204" pitchFamily="34" charset="0"/>
              </a:rPr>
              <a:t>1-hr rotation tracks</a:t>
            </a:r>
          </a:p>
          <a:p>
            <a:r>
              <a:rPr lang="en-US" dirty="0">
                <a:latin typeface="Arial" panose="020B0604020202020204" pitchFamily="34" charset="0"/>
                <a:cs typeface="Arial" panose="020B0604020202020204" pitchFamily="34" charset="0"/>
              </a:rPr>
              <a:t>OBS: MRMS RotationTrackML60min product (3-6 km AGL maximum azimuthal shear from Doppler velocity, measured in 10</a:t>
            </a:r>
            <a:r>
              <a:rPr lang="en-US" baseline="30000" dirty="0">
                <a:latin typeface="Arial" panose="020B0604020202020204" pitchFamily="34" charset="0"/>
                <a:cs typeface="Arial" panose="020B0604020202020204" pitchFamily="34" charset="0"/>
              </a:rPr>
              <a:t>-3</a:t>
            </a:r>
            <a:r>
              <a:rPr lang="en-US" dirty="0">
                <a:latin typeface="Arial" panose="020B0604020202020204" pitchFamily="34" charset="0"/>
                <a:cs typeface="Arial" panose="020B0604020202020204" pitchFamily="34" charset="0"/>
              </a:rPr>
              <a:t> s</a:t>
            </a:r>
            <a:r>
              <a:rPr lang="en-US" baseline="30000" dirty="0">
                <a:latin typeface="Arial" panose="020B0604020202020204" pitchFamily="34" charset="0"/>
                <a:cs typeface="Arial" panose="020B0604020202020204" pitchFamily="34" charset="0"/>
              </a:rPr>
              <a:t>-1</a:t>
            </a:r>
            <a:r>
              <a:rPr lang="en-US" dirty="0">
                <a:latin typeface="Arial" panose="020B0604020202020204" pitchFamily="34" charset="0"/>
                <a:cs typeface="Arial" panose="020B0604020202020204" pitchFamily="34" charset="0"/>
              </a:rPr>
              <a:t>), integrated over the past hour</a:t>
            </a:r>
          </a:p>
          <a:p>
            <a:r>
              <a:rPr lang="en-US" dirty="0">
                <a:latin typeface="Arial" panose="020B0604020202020204" pitchFamily="34" charset="0"/>
                <a:cs typeface="Arial" panose="020B0604020202020204" pitchFamily="34" charset="0"/>
              </a:rPr>
              <a:t>FCST: hourly-maximum UH</a:t>
            </a:r>
          </a:p>
          <a:p>
            <a:endParaRPr lang="en-US" dirty="0">
              <a:latin typeface="Arial" panose="020B0604020202020204" pitchFamily="34" charset="0"/>
              <a:cs typeface="Arial" panose="020B0604020202020204" pitchFamily="34" charset="0"/>
            </a:endParaRPr>
          </a:p>
          <a:p>
            <a:pPr marL="285750" indent="-285750">
              <a:buFont typeface="Wingdings" charset="2"/>
              <a:buChar char="q"/>
            </a:pPr>
            <a:r>
              <a:rPr lang="en-US" dirty="0">
                <a:latin typeface="Arial" panose="020B0604020202020204" pitchFamily="34" charset="0"/>
                <a:cs typeface="Arial" panose="020B0604020202020204" pitchFamily="34" charset="0"/>
              </a:rPr>
              <a:t>Diurnal cycles of the number of rotation tracks verified well.</a:t>
            </a:r>
          </a:p>
          <a:p>
            <a:pPr marL="285750" indent="-285750">
              <a:buFont typeface="Wingdings" charset="2"/>
              <a:buChar char="q"/>
            </a:pPr>
            <a:endParaRPr lang="en-US" dirty="0">
              <a:latin typeface="Arial" panose="020B0604020202020204" pitchFamily="34" charset="0"/>
              <a:cs typeface="Arial" panose="020B0604020202020204" pitchFamily="34" charset="0"/>
            </a:endParaRPr>
          </a:p>
          <a:p>
            <a:pPr marL="285750" indent="-285750">
              <a:buFont typeface="Wingdings" charset="2"/>
              <a:buChar char="q"/>
            </a:pPr>
            <a:r>
              <a:rPr lang="en-US" dirty="0">
                <a:latin typeface="Arial" panose="020B0604020202020204" pitchFamily="34" charset="0"/>
                <a:cs typeface="Arial" panose="020B0604020202020204" pitchFamily="34" charset="0"/>
              </a:rPr>
              <a:t>More tracks than observed at early lead times</a:t>
            </a:r>
          </a:p>
        </p:txBody>
      </p:sp>
      <p:sp>
        <p:nvSpPr>
          <p:cNvPr id="8" name="TextBox 7"/>
          <p:cNvSpPr txBox="1"/>
          <p:nvPr/>
        </p:nvSpPr>
        <p:spPr>
          <a:xfrm>
            <a:off x="1219200" y="1373867"/>
            <a:ext cx="6705600" cy="830997"/>
          </a:xfrm>
          <a:prstGeom prst="rect">
            <a:avLst/>
          </a:prstGeom>
          <a:noFill/>
        </p:spPr>
        <p:txBody>
          <a:bodyPr wrap="square" rtlCol="0">
            <a:spAutoFit/>
          </a:bodyPr>
          <a:lstStyle/>
          <a:p>
            <a:pPr algn="ctr"/>
            <a:r>
              <a:rPr lang="en-US" sz="2400" dirty="0">
                <a:solidFill>
                  <a:srgbClr val="C0504D"/>
                </a:solidFill>
              </a:rPr>
              <a:t>New verification: Object based verification of rotation tracks</a:t>
            </a:r>
          </a:p>
        </p:txBody>
      </p:sp>
      <p:sp>
        <p:nvSpPr>
          <p:cNvPr id="9" name="Slide Number Placeholder 8"/>
          <p:cNvSpPr>
            <a:spLocks noGrp="1"/>
          </p:cNvSpPr>
          <p:nvPr>
            <p:ph type="sldNum" sz="quarter" idx="12"/>
          </p:nvPr>
        </p:nvSpPr>
        <p:spPr/>
        <p:txBody>
          <a:bodyPr/>
          <a:lstStyle/>
          <a:p>
            <a:fld id="{8E82975F-958D-405B-B438-A4403A0DD13A}" type="slidenum">
              <a:rPr lang="en-US" smtClean="0"/>
              <a:t>17</a:t>
            </a:fld>
            <a:endParaRPr lang="en-US"/>
          </a:p>
        </p:txBody>
      </p:sp>
      <p:sp>
        <p:nvSpPr>
          <p:cNvPr id="10" name="TextBox 9"/>
          <p:cNvSpPr txBox="1"/>
          <p:nvPr/>
        </p:nvSpPr>
        <p:spPr>
          <a:xfrm>
            <a:off x="990600" y="152400"/>
            <a:ext cx="7086600" cy="738664"/>
          </a:xfrm>
          <a:prstGeom prst="rect">
            <a:avLst/>
          </a:prstGeom>
          <a:noFill/>
        </p:spPr>
        <p:txBody>
          <a:bodyPr wrap="square" rtlCol="0">
            <a:spAutoFit/>
          </a:bodyPr>
          <a:lstStyle/>
          <a:p>
            <a:pPr algn="ctr"/>
            <a:r>
              <a:rPr lang="en-US" sz="2400" dirty="0">
                <a:solidFill>
                  <a:srgbClr val="982922"/>
                </a:solidFill>
              </a:rPr>
              <a:t>OU MAP </a:t>
            </a:r>
            <a:r>
              <a:rPr lang="en-US" sz="2400" b="1" u="sng" dirty="0">
                <a:solidFill>
                  <a:srgbClr val="982922"/>
                </a:solidFill>
              </a:rPr>
              <a:t>2017 HWT real time CONUS DA and ensemble</a:t>
            </a:r>
            <a:r>
              <a:rPr lang="en-US" sz="2400" u="sng" dirty="0">
                <a:solidFill>
                  <a:srgbClr val="982922"/>
                </a:solidFill>
              </a:rPr>
              <a:t> </a:t>
            </a:r>
          </a:p>
          <a:p>
            <a:pPr algn="ctr"/>
            <a:r>
              <a:rPr lang="en-US" dirty="0" err="1">
                <a:solidFill>
                  <a:srgbClr val="000000"/>
                </a:solidFill>
              </a:rPr>
              <a:t>Duda</a:t>
            </a:r>
            <a:r>
              <a:rPr lang="en-US" dirty="0">
                <a:solidFill>
                  <a:srgbClr val="000000"/>
                </a:solidFill>
              </a:rPr>
              <a:t>, Wang, Wang, Carley, 2018b, MWR</a:t>
            </a:r>
          </a:p>
        </p:txBody>
      </p:sp>
      <p:sp>
        <p:nvSpPr>
          <p:cNvPr id="11" name="TextBox 10"/>
          <p:cNvSpPr txBox="1"/>
          <p:nvPr/>
        </p:nvSpPr>
        <p:spPr>
          <a:xfrm>
            <a:off x="5029200" y="2514600"/>
            <a:ext cx="2895600" cy="369332"/>
          </a:xfrm>
          <a:prstGeom prst="rect">
            <a:avLst/>
          </a:prstGeom>
          <a:noFill/>
        </p:spPr>
        <p:txBody>
          <a:bodyPr wrap="square" rtlCol="0">
            <a:spAutoFit/>
          </a:bodyPr>
          <a:lstStyle/>
          <a:p>
            <a:r>
              <a:rPr lang="en-US" dirty="0"/>
              <a:t>Number of rotation tracks</a:t>
            </a:r>
          </a:p>
        </p:txBody>
      </p:sp>
    </p:spTree>
    <p:extLst>
      <p:ext uri="{BB962C8B-B14F-4D97-AF65-F5344CB8AC3E}">
        <p14:creationId xmlns:p14="http://schemas.microsoft.com/office/powerpoint/2010/main" val="36799500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Connector 20"/>
          <p:cNvCxnSpPr/>
          <p:nvPr/>
        </p:nvCxnSpPr>
        <p:spPr>
          <a:xfrm>
            <a:off x="0" y="1268760"/>
            <a:ext cx="9144000" cy="0"/>
          </a:xfrm>
          <a:prstGeom prst="line">
            <a:avLst/>
          </a:prstGeom>
          <a:ln w="57150">
            <a:solidFill>
              <a:srgbClr val="C35855"/>
            </a:solidFill>
          </a:ln>
        </p:spPr>
        <p:style>
          <a:lnRef idx="1">
            <a:schemeClr val="accent1"/>
          </a:lnRef>
          <a:fillRef idx="0">
            <a:schemeClr val="accent1"/>
          </a:fillRef>
          <a:effectRef idx="0">
            <a:schemeClr val="accent1"/>
          </a:effectRef>
          <a:fontRef idx="minor">
            <a:schemeClr val="tx1"/>
          </a:fontRef>
        </p:style>
      </p:cxnSp>
      <p:pic>
        <p:nvPicPr>
          <p:cNvPr id="22" name="Picture 21" descr="ou_logo_400x560.jpg"/>
          <p:cNvPicPr>
            <a:picLocks noChangeAspect="1"/>
          </p:cNvPicPr>
          <p:nvPr/>
        </p:nvPicPr>
        <p:blipFill>
          <a:blip r:embed="rId2" cstate="print"/>
          <a:stretch>
            <a:fillRect/>
          </a:stretch>
        </p:blipFill>
        <p:spPr>
          <a:xfrm>
            <a:off x="165100" y="78740"/>
            <a:ext cx="656643" cy="919301"/>
          </a:xfrm>
          <a:prstGeom prst="rect">
            <a:avLst/>
          </a:prstGeom>
        </p:spPr>
      </p:pic>
      <p:sp>
        <p:nvSpPr>
          <p:cNvPr id="29" name="Title 1"/>
          <p:cNvSpPr>
            <a:spLocks noGrp="1"/>
          </p:cNvSpPr>
          <p:nvPr>
            <p:ph type="title"/>
          </p:nvPr>
        </p:nvSpPr>
        <p:spPr>
          <a:xfrm>
            <a:off x="899592" y="6624"/>
            <a:ext cx="7215708" cy="886691"/>
          </a:xfrm>
        </p:spPr>
        <p:txBody>
          <a:bodyPr>
            <a:noAutofit/>
          </a:bodyPr>
          <a:lstStyle/>
          <a:p>
            <a:pPr algn="ctr"/>
            <a:br>
              <a:rPr lang="en-US" sz="2000" b="1" dirty="0">
                <a:solidFill>
                  <a:srgbClr val="982922"/>
                </a:solidFill>
                <a:latin typeface="Calibri" panose="020F0502020204030204" pitchFamily="34" charset="0"/>
                <a:cs typeface="Calibri" panose="020F0502020204030204" pitchFamily="34" charset="0"/>
              </a:rPr>
            </a:br>
            <a:r>
              <a:rPr lang="en-US" sz="2000" b="1" dirty="0">
                <a:solidFill>
                  <a:srgbClr val="982922"/>
                </a:solidFill>
                <a:latin typeface="Calibri" panose="020F0502020204030204" pitchFamily="34" charset="0"/>
                <a:cs typeface="Calibri" panose="020F0502020204030204" pitchFamily="34" charset="0"/>
              </a:rPr>
              <a:t>500m resolution analysis produced by dual resolution GSI </a:t>
            </a:r>
            <a:r>
              <a:rPr lang="en-US" sz="2000" b="1" dirty="0" err="1">
                <a:solidFill>
                  <a:srgbClr val="982922"/>
                </a:solidFill>
                <a:latin typeface="Calibri" panose="020F0502020204030204" pitchFamily="34" charset="0"/>
                <a:cs typeface="Calibri" panose="020F0502020204030204" pitchFamily="34" charset="0"/>
              </a:rPr>
              <a:t>EnVar</a:t>
            </a:r>
            <a:r>
              <a:rPr lang="en-US" sz="2000" b="1" dirty="0">
                <a:solidFill>
                  <a:srgbClr val="982922"/>
                </a:solidFill>
                <a:latin typeface="Calibri" panose="020F0502020204030204" pitchFamily="34" charset="0"/>
                <a:cs typeface="Calibri" panose="020F0502020204030204" pitchFamily="34" charset="0"/>
              </a:rPr>
              <a:t> improved </a:t>
            </a:r>
            <a:r>
              <a:rPr lang="en-US" sz="2000" b="1" dirty="0" err="1">
                <a:solidFill>
                  <a:srgbClr val="982922"/>
                </a:solidFill>
                <a:latin typeface="Calibri" panose="020F0502020204030204" pitchFamily="34" charset="0"/>
                <a:cs typeface="Calibri" panose="020F0502020204030204" pitchFamily="34" charset="0"/>
              </a:rPr>
              <a:t>sfc</a:t>
            </a:r>
            <a:r>
              <a:rPr lang="en-US" sz="2000" b="1" dirty="0">
                <a:solidFill>
                  <a:srgbClr val="982922"/>
                </a:solidFill>
                <a:latin typeface="Calibri" panose="020F0502020204030204" pitchFamily="34" charset="0"/>
                <a:cs typeface="Calibri" panose="020F0502020204030204" pitchFamily="34" charset="0"/>
              </a:rPr>
              <a:t> vorticity and 10-m wind for May 8</a:t>
            </a:r>
            <a:r>
              <a:rPr lang="en-US" sz="2000" b="1" baseline="30000" dirty="0">
                <a:solidFill>
                  <a:srgbClr val="982922"/>
                </a:solidFill>
                <a:latin typeface="Calibri" panose="020F0502020204030204" pitchFamily="34" charset="0"/>
                <a:cs typeface="Calibri" panose="020F0502020204030204" pitchFamily="34" charset="0"/>
              </a:rPr>
              <a:t>th</a:t>
            </a:r>
            <a:r>
              <a:rPr lang="en-US" sz="2000" b="1" dirty="0">
                <a:solidFill>
                  <a:srgbClr val="982922"/>
                </a:solidFill>
                <a:latin typeface="Calibri" panose="020F0502020204030204" pitchFamily="34" charset="0"/>
                <a:cs typeface="Calibri" panose="020F0502020204030204" pitchFamily="34" charset="0"/>
              </a:rPr>
              <a:t> 2003 OKC tornadic supercell</a:t>
            </a: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5637" t="3447" r="6436" b="8661"/>
          <a:stretch/>
        </p:blipFill>
        <p:spPr>
          <a:xfrm>
            <a:off x="421111" y="1484893"/>
            <a:ext cx="2713573" cy="2284037"/>
          </a:xfrm>
          <a:prstGeom prst="rect">
            <a:avLst/>
          </a:prstGeom>
        </p:spPr>
      </p:pic>
      <p:sp>
        <p:nvSpPr>
          <p:cNvPr id="39" name="TextBox 38"/>
          <p:cNvSpPr txBox="1"/>
          <p:nvPr/>
        </p:nvSpPr>
        <p:spPr>
          <a:xfrm>
            <a:off x="795187" y="1543361"/>
            <a:ext cx="1189128" cy="369332"/>
          </a:xfrm>
          <a:prstGeom prst="rect">
            <a:avLst/>
          </a:prstGeom>
          <a:solidFill>
            <a:srgbClr val="A4001D"/>
          </a:solidFill>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altLang="zh-CN" dirty="0">
                <a:solidFill>
                  <a:srgbClr val="FFFFFF"/>
                </a:solidFill>
              </a:rPr>
              <a:t>SR_2km</a:t>
            </a:r>
            <a:endParaRPr lang="zh-CN" altLang="en-US" dirty="0">
              <a:solidFill>
                <a:srgbClr val="FFFFFF"/>
              </a:solidFill>
            </a:endParaRPr>
          </a:p>
        </p:txBody>
      </p:sp>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4991" t="4140" r="5361" b="9031"/>
          <a:stretch/>
        </p:blipFill>
        <p:spPr>
          <a:xfrm>
            <a:off x="3208340" y="1495716"/>
            <a:ext cx="2688819" cy="2271328"/>
          </a:xfrm>
          <a:prstGeom prst="rect">
            <a:avLst/>
          </a:prstGeom>
        </p:spPr>
      </p:pic>
      <p:sp>
        <p:nvSpPr>
          <p:cNvPr id="40" name="TextBox 39"/>
          <p:cNvSpPr txBox="1"/>
          <p:nvPr/>
        </p:nvSpPr>
        <p:spPr>
          <a:xfrm>
            <a:off x="3522448" y="1520381"/>
            <a:ext cx="1121559" cy="369332"/>
          </a:xfrm>
          <a:prstGeom prst="rect">
            <a:avLst/>
          </a:prstGeom>
          <a:solidFill>
            <a:srgbClr val="A4001D"/>
          </a:solidFill>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altLang="zh-CN" dirty="0">
                <a:solidFill>
                  <a:srgbClr val="FFFFFF"/>
                </a:solidFill>
              </a:rPr>
              <a:t>DR_500m</a:t>
            </a:r>
            <a:endParaRPr lang="zh-CN" altLang="en-US" dirty="0">
              <a:solidFill>
                <a:srgbClr val="FFFFFF"/>
              </a:solidFill>
            </a:endParaRPr>
          </a:p>
        </p:txBody>
      </p:sp>
      <p:sp>
        <p:nvSpPr>
          <p:cNvPr id="44" name="TextBox 43"/>
          <p:cNvSpPr txBox="1"/>
          <p:nvPr/>
        </p:nvSpPr>
        <p:spPr>
          <a:xfrm>
            <a:off x="5791042" y="3397712"/>
            <a:ext cx="599767" cy="369332"/>
          </a:xfrm>
          <a:prstGeom prst="rect">
            <a:avLst/>
          </a:prstGeom>
          <a:noFill/>
        </p:spPr>
        <p:txBody>
          <a:bodyPr wrap="square" rtlCol="0">
            <a:spAutoFit/>
          </a:bodyPr>
          <a:lstStyle/>
          <a:p>
            <a:r>
              <a:rPr lang="en-US" altLang="zh-CN" dirty="0"/>
              <a:t>s</a:t>
            </a:r>
            <a:r>
              <a:rPr lang="en-US" altLang="zh-CN" baseline="30000" dirty="0"/>
              <a:t>-1</a:t>
            </a:r>
            <a:endParaRPr lang="zh-CN" altLang="en-US" baseline="30000" dirty="0"/>
          </a:p>
        </p:txBody>
      </p:sp>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845" t="9553" r="1443" b="15460"/>
          <a:stretch/>
        </p:blipFill>
        <p:spPr>
          <a:xfrm>
            <a:off x="3171511" y="3767044"/>
            <a:ext cx="2895836" cy="2222373"/>
          </a:xfrm>
          <a:prstGeom prst="rect">
            <a:avLst/>
          </a:prstGeom>
        </p:spPr>
      </p:pic>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l="1442" t="9751" r="1314" b="15821"/>
          <a:stretch/>
        </p:blipFill>
        <p:spPr>
          <a:xfrm>
            <a:off x="381119" y="3825512"/>
            <a:ext cx="2827221" cy="2163905"/>
          </a:xfrm>
          <a:prstGeom prst="rect">
            <a:avLst/>
          </a:prstGeom>
        </p:spPr>
      </p:pic>
      <p:sp>
        <p:nvSpPr>
          <p:cNvPr id="16" name="TextBox 15"/>
          <p:cNvSpPr txBox="1"/>
          <p:nvPr/>
        </p:nvSpPr>
        <p:spPr>
          <a:xfrm>
            <a:off x="707906" y="3825391"/>
            <a:ext cx="1001289" cy="369332"/>
          </a:xfrm>
          <a:prstGeom prst="rect">
            <a:avLst/>
          </a:prstGeom>
          <a:solidFill>
            <a:srgbClr val="A4001D"/>
          </a:solidFill>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altLang="zh-CN" dirty="0">
                <a:solidFill>
                  <a:srgbClr val="FFFFFF"/>
                </a:solidFill>
              </a:rPr>
              <a:t>SR_2km</a:t>
            </a:r>
            <a:endParaRPr lang="zh-CN" altLang="en-US" dirty="0">
              <a:solidFill>
                <a:srgbClr val="FFFFFF"/>
              </a:solidFill>
            </a:endParaRPr>
          </a:p>
        </p:txBody>
      </p:sp>
      <p:sp>
        <p:nvSpPr>
          <p:cNvPr id="17" name="TextBox 16"/>
          <p:cNvSpPr txBox="1"/>
          <p:nvPr/>
        </p:nvSpPr>
        <p:spPr>
          <a:xfrm>
            <a:off x="3504068" y="3767044"/>
            <a:ext cx="1166587" cy="369332"/>
          </a:xfrm>
          <a:prstGeom prst="rect">
            <a:avLst/>
          </a:prstGeom>
          <a:solidFill>
            <a:srgbClr val="A4001D"/>
          </a:solidFill>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altLang="zh-CN" dirty="0">
                <a:solidFill>
                  <a:srgbClr val="FFFFFF"/>
                </a:solidFill>
              </a:rPr>
              <a:t>DR_500m</a:t>
            </a:r>
            <a:endParaRPr lang="zh-CN" altLang="en-US" dirty="0">
              <a:solidFill>
                <a:srgbClr val="FFFFFF"/>
              </a:solidFill>
            </a:endParaRPr>
          </a:p>
        </p:txBody>
      </p:sp>
      <p:sp>
        <p:nvSpPr>
          <p:cNvPr id="18" name="Rectangle 17"/>
          <p:cNvSpPr/>
          <p:nvPr/>
        </p:nvSpPr>
        <p:spPr>
          <a:xfrm>
            <a:off x="3703022" y="5058408"/>
            <a:ext cx="2304619" cy="44875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U</a:t>
            </a:r>
            <a:r>
              <a:rPr lang="en-US" altLang="zh-CN" baseline="-25000" dirty="0">
                <a:solidFill>
                  <a:schemeClr val="tx1"/>
                </a:solidFill>
              </a:rPr>
              <a:t>h</a:t>
            </a:r>
            <a:r>
              <a:rPr lang="en-US" altLang="zh-CN" dirty="0">
                <a:solidFill>
                  <a:schemeClr val="tx1"/>
                </a:solidFill>
              </a:rPr>
              <a:t> max=41.4 m/s (EF1)</a:t>
            </a:r>
            <a:endParaRPr lang="zh-CN" altLang="en-US" dirty="0">
              <a:solidFill>
                <a:schemeClr val="tx1"/>
              </a:solidFill>
            </a:endParaRPr>
          </a:p>
        </p:txBody>
      </p:sp>
      <p:sp>
        <p:nvSpPr>
          <p:cNvPr id="19" name="Rectangle 18"/>
          <p:cNvSpPr/>
          <p:nvPr/>
        </p:nvSpPr>
        <p:spPr>
          <a:xfrm>
            <a:off x="832005" y="5058408"/>
            <a:ext cx="2304619" cy="44875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U</a:t>
            </a:r>
            <a:r>
              <a:rPr lang="en-US" altLang="zh-CN" baseline="-25000" dirty="0">
                <a:solidFill>
                  <a:schemeClr val="tx1"/>
                </a:solidFill>
              </a:rPr>
              <a:t>h</a:t>
            </a:r>
            <a:r>
              <a:rPr lang="en-US" altLang="zh-CN" dirty="0">
                <a:solidFill>
                  <a:schemeClr val="tx1"/>
                </a:solidFill>
              </a:rPr>
              <a:t> max=36.6 m/s (EF0)</a:t>
            </a:r>
            <a:endParaRPr lang="zh-CN" altLang="en-US" dirty="0">
              <a:solidFill>
                <a:schemeClr val="tx1"/>
              </a:solidFill>
            </a:endParaRPr>
          </a:p>
        </p:txBody>
      </p:sp>
      <p:sp>
        <p:nvSpPr>
          <p:cNvPr id="5" name="TextBox 4"/>
          <p:cNvSpPr txBox="1"/>
          <p:nvPr/>
        </p:nvSpPr>
        <p:spPr>
          <a:xfrm>
            <a:off x="25785" y="2348880"/>
            <a:ext cx="1049551" cy="646331"/>
          </a:xfrm>
          <a:prstGeom prst="rect">
            <a:avLst/>
          </a:prstGeom>
          <a:noFill/>
        </p:spPr>
        <p:txBody>
          <a:bodyPr wrap="square" rtlCol="0">
            <a:spAutoFit/>
          </a:bodyPr>
          <a:lstStyle/>
          <a:p>
            <a:r>
              <a:rPr lang="en-US" altLang="zh-CN" dirty="0" err="1"/>
              <a:t>Sfc</a:t>
            </a:r>
            <a:endParaRPr lang="en-US" altLang="zh-CN" dirty="0"/>
          </a:p>
          <a:p>
            <a:r>
              <a:rPr lang="en-US" altLang="zh-CN" dirty="0" err="1"/>
              <a:t>vorticity</a:t>
            </a:r>
            <a:endParaRPr lang="zh-CN" altLang="en-US" dirty="0"/>
          </a:p>
        </p:txBody>
      </p:sp>
      <p:sp>
        <p:nvSpPr>
          <p:cNvPr id="23" name="TextBox 22"/>
          <p:cNvSpPr txBox="1"/>
          <p:nvPr/>
        </p:nvSpPr>
        <p:spPr>
          <a:xfrm>
            <a:off x="-28910" y="4485493"/>
            <a:ext cx="1204380" cy="369332"/>
          </a:xfrm>
          <a:prstGeom prst="rect">
            <a:avLst/>
          </a:prstGeom>
          <a:noFill/>
        </p:spPr>
        <p:txBody>
          <a:bodyPr wrap="square" rtlCol="0">
            <a:spAutoFit/>
          </a:bodyPr>
          <a:lstStyle/>
          <a:p>
            <a:r>
              <a:rPr lang="en-US" altLang="zh-CN" dirty="0"/>
              <a:t>10-m wind</a:t>
            </a:r>
            <a:endParaRPr lang="zh-CN" altLang="en-US" dirty="0"/>
          </a:p>
        </p:txBody>
      </p:sp>
      <p:sp>
        <p:nvSpPr>
          <p:cNvPr id="24" name="TextBox 23"/>
          <p:cNvSpPr txBox="1"/>
          <p:nvPr/>
        </p:nvSpPr>
        <p:spPr>
          <a:xfrm>
            <a:off x="6201102" y="2924944"/>
            <a:ext cx="2859007" cy="3170099"/>
          </a:xfrm>
          <a:prstGeom prst="rect">
            <a:avLst/>
          </a:prstGeom>
          <a:noFill/>
        </p:spPr>
        <p:txBody>
          <a:bodyPr wrap="square" rtlCol="0">
            <a:spAutoFit/>
          </a:bodyPr>
          <a:lstStyle/>
          <a:p>
            <a:pPr marL="285750" indent="-285750">
              <a:buFont typeface="Arial" panose="020B0604020202020204" pitchFamily="34" charset="0"/>
              <a:buChar char="•"/>
            </a:pPr>
            <a:endParaRPr lang="en-US" altLang="zh-CN" sz="1600" dirty="0"/>
          </a:p>
          <a:p>
            <a:pPr marL="285750" indent="-285750">
              <a:buFont typeface="Arial" panose="020B0604020202020204" pitchFamily="34" charset="0"/>
              <a:buChar char="•"/>
            </a:pPr>
            <a:r>
              <a:rPr lang="en-US" altLang="zh-CN" sz="1400" dirty="0"/>
              <a:t>The predicted vorticity is enhanced after 20-min forecast in DR. Its vorticity evolution is much more consistent with the reality than SR_2km.</a:t>
            </a:r>
          </a:p>
          <a:p>
            <a:pPr marL="285750" indent="-285750">
              <a:buFont typeface="Arial" panose="020B0604020202020204" pitchFamily="34" charset="0"/>
              <a:buChar char="•"/>
            </a:pPr>
            <a:endParaRPr lang="en-US" altLang="zh-CN" sz="1400" dirty="0"/>
          </a:p>
          <a:p>
            <a:pPr marL="285750" indent="-285750">
              <a:buFont typeface="Arial" panose="020B0604020202020204" pitchFamily="34" charset="0"/>
              <a:buChar char="•"/>
            </a:pPr>
            <a:r>
              <a:rPr lang="en-US" altLang="zh-CN" sz="1400" dirty="0"/>
              <a:t>DR is able to predict tornado strength </a:t>
            </a:r>
            <a:r>
              <a:rPr lang="en-US" altLang="zh-CN" sz="1400" dirty="0" err="1"/>
              <a:t>sfc</a:t>
            </a:r>
            <a:r>
              <a:rPr lang="en-US" altLang="zh-CN" sz="1400" dirty="0"/>
              <a:t> wind with longer duration and greater intensity (≥ EF1).</a:t>
            </a:r>
          </a:p>
          <a:p>
            <a:pPr marL="285750" indent="-285750">
              <a:buFont typeface="Arial" panose="020B0604020202020204" pitchFamily="34" charset="0"/>
              <a:buChar char="•"/>
            </a:pPr>
            <a:endParaRPr lang="en-US" altLang="zh-CN" sz="1400" dirty="0"/>
          </a:p>
          <a:p>
            <a:pPr marL="285750" indent="-285750">
              <a:buFont typeface="Arial" panose="020B0604020202020204" pitchFamily="34" charset="0"/>
              <a:buChar char="•"/>
            </a:pPr>
            <a:endParaRPr lang="zh-CN" altLang="en-US" sz="1600" dirty="0"/>
          </a:p>
        </p:txBody>
      </p:sp>
      <p:cxnSp>
        <p:nvCxnSpPr>
          <p:cNvPr id="3" name="Straight Arrow Connector 2"/>
          <p:cNvCxnSpPr/>
          <p:nvPr/>
        </p:nvCxnSpPr>
        <p:spPr>
          <a:xfrm flipV="1">
            <a:off x="1927165" y="2530124"/>
            <a:ext cx="0" cy="3267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5662995" y="5620085"/>
            <a:ext cx="599767" cy="369332"/>
          </a:xfrm>
          <a:prstGeom prst="rect">
            <a:avLst/>
          </a:prstGeom>
          <a:noFill/>
        </p:spPr>
        <p:txBody>
          <a:bodyPr wrap="square" rtlCol="0">
            <a:spAutoFit/>
          </a:bodyPr>
          <a:lstStyle/>
          <a:p>
            <a:r>
              <a:rPr lang="en-US" altLang="zh-CN" dirty="0"/>
              <a:t>m/s</a:t>
            </a:r>
            <a:endParaRPr lang="zh-CN" altLang="en-US" baseline="30000" dirty="0"/>
          </a:p>
        </p:txBody>
      </p:sp>
      <p:cxnSp>
        <p:nvCxnSpPr>
          <p:cNvPr id="26" name="Straight Arrow Connector 25"/>
          <p:cNvCxnSpPr/>
          <p:nvPr/>
        </p:nvCxnSpPr>
        <p:spPr>
          <a:xfrm flipV="1">
            <a:off x="1524931" y="5968635"/>
            <a:ext cx="12700" cy="205363"/>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27" name="Rectangle 26"/>
          <p:cNvSpPr/>
          <p:nvPr/>
        </p:nvSpPr>
        <p:spPr>
          <a:xfrm>
            <a:off x="1067731" y="6173998"/>
            <a:ext cx="1556490" cy="393700"/>
          </a:xfrm>
          <a:prstGeom prst="rect">
            <a:avLst/>
          </a:prstGeom>
          <a:solidFill>
            <a:srgbClr val="A4001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bg1"/>
                </a:solidFill>
              </a:rPr>
              <a:t>EF0</a:t>
            </a:r>
            <a:r>
              <a:rPr lang="en-US" altLang="zh-CN" dirty="0"/>
              <a:t> ≥29 m/s</a:t>
            </a:r>
            <a:endParaRPr lang="zh-CN" altLang="en-US" dirty="0">
              <a:solidFill>
                <a:schemeClr val="bg1"/>
              </a:solidFill>
            </a:endParaRPr>
          </a:p>
        </p:txBody>
      </p:sp>
      <p:cxnSp>
        <p:nvCxnSpPr>
          <p:cNvPr id="28" name="Straight Arrow Connector 27"/>
          <p:cNvCxnSpPr/>
          <p:nvPr/>
        </p:nvCxnSpPr>
        <p:spPr>
          <a:xfrm flipV="1">
            <a:off x="4987593" y="5895995"/>
            <a:ext cx="12700" cy="205363"/>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30" name="Rectangle 29"/>
          <p:cNvSpPr/>
          <p:nvPr/>
        </p:nvSpPr>
        <p:spPr>
          <a:xfrm>
            <a:off x="4530393" y="6101358"/>
            <a:ext cx="1556490" cy="393700"/>
          </a:xfrm>
          <a:prstGeom prst="rect">
            <a:avLst/>
          </a:prstGeom>
          <a:solidFill>
            <a:srgbClr val="A4001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bg1"/>
                </a:solidFill>
              </a:rPr>
              <a:t>EF1</a:t>
            </a:r>
            <a:r>
              <a:rPr lang="en-US" altLang="zh-CN" dirty="0"/>
              <a:t> ≥38.4 m/s</a:t>
            </a:r>
            <a:endParaRPr lang="zh-CN" altLang="en-US" dirty="0">
              <a:solidFill>
                <a:schemeClr val="bg1"/>
              </a:solidFill>
            </a:endParaRPr>
          </a:p>
        </p:txBody>
      </p:sp>
      <p:sp>
        <p:nvSpPr>
          <p:cNvPr id="4" name="TextBox 3"/>
          <p:cNvSpPr txBox="1"/>
          <p:nvPr/>
        </p:nvSpPr>
        <p:spPr>
          <a:xfrm>
            <a:off x="1631618" y="2855990"/>
            <a:ext cx="1240170" cy="400110"/>
          </a:xfrm>
          <a:prstGeom prst="rect">
            <a:avLst/>
          </a:prstGeom>
          <a:noFill/>
        </p:spPr>
        <p:txBody>
          <a:bodyPr wrap="square" rtlCol="0">
            <a:spAutoFit/>
          </a:bodyPr>
          <a:lstStyle/>
          <a:p>
            <a:r>
              <a:rPr lang="en-US" altLang="zh-CN" sz="1000" dirty="0"/>
              <a:t>Vorticity begins to decay at this time</a:t>
            </a:r>
            <a:endParaRPr lang="zh-CN" altLang="en-US" sz="1000" dirty="0"/>
          </a:p>
        </p:txBody>
      </p:sp>
      <p:pic>
        <p:nvPicPr>
          <p:cNvPr id="31" name="Picture 5"/>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6262762" y="1322537"/>
            <a:ext cx="2471749" cy="18482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cxnSp>
        <p:nvCxnSpPr>
          <p:cNvPr id="7" name="Straight Connector 6"/>
          <p:cNvCxnSpPr/>
          <p:nvPr/>
        </p:nvCxnSpPr>
        <p:spPr>
          <a:xfrm flipV="1">
            <a:off x="7118915" y="1802376"/>
            <a:ext cx="1250950" cy="66008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rot="19839771">
            <a:off x="6530717" y="2356916"/>
            <a:ext cx="517214" cy="160780"/>
          </a:xfrm>
          <a:prstGeom prst="rect">
            <a:avLst/>
          </a:prstGeom>
          <a:solidFill>
            <a:srgbClr val="A4001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dirty="0"/>
              <a:t>F0/F1</a:t>
            </a:r>
            <a:endParaRPr lang="zh-CN" altLang="en-US" sz="1000" dirty="0"/>
          </a:p>
        </p:txBody>
      </p:sp>
      <p:cxnSp>
        <p:nvCxnSpPr>
          <p:cNvPr id="10" name="Straight Arrow Connector 9"/>
          <p:cNvCxnSpPr>
            <a:stCxn id="32" idx="2"/>
          </p:cNvCxnSpPr>
          <p:nvPr/>
        </p:nvCxnSpPr>
        <p:spPr>
          <a:xfrm>
            <a:off x="6828711" y="2507386"/>
            <a:ext cx="112404" cy="12670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a:off x="6586815" y="2570738"/>
            <a:ext cx="51478" cy="26445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Rectangle 35"/>
              <p:cNvSpPr/>
              <p:nvPr/>
            </p:nvSpPr>
            <p:spPr>
              <a:xfrm rot="19839771">
                <a:off x="7356453" y="1870428"/>
                <a:ext cx="536734" cy="254957"/>
              </a:xfrm>
              <a:prstGeom prst="rect">
                <a:avLst/>
              </a:prstGeom>
              <a:solidFill>
                <a:srgbClr val="A4001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r>
                      <a:rPr lang="en-US" altLang="zh-CN" sz="1400" i="1" smtClean="0">
                        <a:latin typeface="Cambria Math" panose="02040503050406030204" pitchFamily="18" charset="0"/>
                        <a:ea typeface="Cambria Math" panose="02040503050406030204" pitchFamily="18" charset="0"/>
                      </a:rPr>
                      <m:t>≥</m:t>
                    </m:r>
                  </m:oMath>
                </a14:m>
                <a:r>
                  <a:rPr lang="en-US" altLang="zh-CN" sz="1400" dirty="0"/>
                  <a:t>F2</a:t>
                </a:r>
                <a:endParaRPr lang="zh-CN" altLang="en-US" sz="1400" dirty="0"/>
              </a:p>
            </p:txBody>
          </p:sp>
        </mc:Choice>
        <mc:Fallback xmlns="">
          <p:sp>
            <p:nvSpPr>
              <p:cNvPr id="36" name="Rectangle 35"/>
              <p:cNvSpPr>
                <a:spLocks noRot="1" noChangeAspect="1" noMove="1" noResize="1" noEditPoints="1" noAdjustHandles="1" noChangeArrowheads="1" noChangeShapeType="1" noTextEdit="1"/>
              </p:cNvSpPr>
              <p:nvPr/>
            </p:nvSpPr>
            <p:spPr>
              <a:xfrm rot="19839771">
                <a:off x="7356453" y="1870428"/>
                <a:ext cx="536734" cy="254957"/>
              </a:xfrm>
              <a:prstGeom prst="rect">
                <a:avLst/>
              </a:prstGeom>
              <a:blipFill>
                <a:blip r:embed="rId8"/>
                <a:stretch>
                  <a:fillRect t="-3614" r="-4950"/>
                </a:stretch>
              </a:blipFill>
            </p:spPr>
            <p:txBody>
              <a:bodyPr/>
              <a:lstStyle/>
              <a:p>
                <a:r>
                  <a:rPr lang="zh-CN" altLang="en-US">
                    <a:noFill/>
                  </a:rPr>
                  <a:t> </a:t>
                </a:r>
              </a:p>
            </p:txBody>
          </p:sp>
        </mc:Fallback>
      </mc:AlternateContent>
      <p:sp>
        <p:nvSpPr>
          <p:cNvPr id="37" name="Slide Number Placeholder 3"/>
          <p:cNvSpPr>
            <a:spLocks noGrp="1"/>
          </p:cNvSpPr>
          <p:nvPr>
            <p:ph type="sldNum" sz="quarter" idx="12"/>
          </p:nvPr>
        </p:nvSpPr>
        <p:spPr>
          <a:xfrm>
            <a:off x="6457950" y="6356351"/>
            <a:ext cx="2057400" cy="365125"/>
          </a:xfrm>
        </p:spPr>
        <p:txBody>
          <a:bodyPr/>
          <a:lstStyle/>
          <a:p>
            <a:fld id="{B6F15528-21DE-4FAA-801E-634DDDAF4B2B}" type="slidenum">
              <a:rPr lang="en-US" smtClean="0"/>
              <a:pPr/>
              <a:t>18</a:t>
            </a:fld>
            <a:endParaRPr lang="en-US" dirty="0"/>
          </a:p>
        </p:txBody>
      </p:sp>
      <p:pic>
        <p:nvPicPr>
          <p:cNvPr id="33" name="Picture 3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11174" y="15842"/>
            <a:ext cx="1008112" cy="1008112"/>
          </a:xfrm>
          <a:prstGeom prst="rect">
            <a:avLst/>
          </a:prstGeom>
        </p:spPr>
      </p:pic>
      <p:sp>
        <p:nvSpPr>
          <p:cNvPr id="2" name="Oval 1"/>
          <p:cNvSpPr/>
          <p:nvPr/>
        </p:nvSpPr>
        <p:spPr>
          <a:xfrm>
            <a:off x="4644008" y="2060848"/>
            <a:ext cx="720080" cy="648072"/>
          </a:xfrm>
          <a:prstGeom prst="ellipse">
            <a:avLst/>
          </a:prstGeom>
          <a:noFill/>
          <a:ln w="38100"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1691680" y="2132856"/>
            <a:ext cx="720080" cy="648072"/>
          </a:xfrm>
          <a:prstGeom prst="ellipse">
            <a:avLst/>
          </a:prstGeom>
          <a:noFill/>
          <a:ln w="38100"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016390B-DFD0-444B-AC93-8B8721E63F8C}"/>
              </a:ext>
            </a:extLst>
          </p:cNvPr>
          <p:cNvSpPr txBox="1"/>
          <p:nvPr/>
        </p:nvSpPr>
        <p:spPr>
          <a:xfrm>
            <a:off x="3498367" y="917980"/>
            <a:ext cx="1958485" cy="369332"/>
          </a:xfrm>
          <a:prstGeom prst="rect">
            <a:avLst/>
          </a:prstGeom>
          <a:noFill/>
        </p:spPr>
        <p:txBody>
          <a:bodyPr wrap="none" rtlCol="0">
            <a:spAutoFit/>
          </a:bodyPr>
          <a:lstStyle/>
          <a:p>
            <a:r>
              <a:rPr lang="en-US" dirty="0"/>
              <a:t>Wang Y. et al. 2008</a:t>
            </a:r>
          </a:p>
        </p:txBody>
      </p:sp>
    </p:spTree>
    <p:extLst>
      <p:ext uri="{BB962C8B-B14F-4D97-AF65-F5344CB8AC3E}">
        <p14:creationId xmlns:p14="http://schemas.microsoft.com/office/powerpoint/2010/main" val="14108758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51"/>
          <p:cNvSpPr/>
          <p:nvPr/>
        </p:nvSpPr>
        <p:spPr>
          <a:xfrm>
            <a:off x="-2" y="3455098"/>
            <a:ext cx="9144004" cy="1"/>
          </a:xfrm>
          <a:prstGeom prst="line">
            <a:avLst/>
          </a:prstGeom>
          <a:ln w="57150">
            <a:solidFill>
              <a:srgbClr val="972921"/>
            </a:solidFill>
            <a:round/>
          </a:ln>
        </p:spPr>
        <p:txBody>
          <a:bodyPr lIns="0" tIns="0" rIns="0" bIns="0"/>
          <a:lstStyle/>
          <a:p>
            <a:pPr lvl="0" defTabSz="457200">
              <a:defRPr sz="1200">
                <a:latin typeface="+mj-lt"/>
                <a:ea typeface="+mj-ea"/>
                <a:cs typeface="+mj-cs"/>
                <a:sym typeface="Helvetica"/>
              </a:defRPr>
            </a:pPr>
            <a:endParaRPr/>
          </a:p>
        </p:txBody>
      </p:sp>
      <p:pic>
        <p:nvPicPr>
          <p:cNvPr id="5" name="image1.jpeg" descr="ou_logo_400x560.jpg"/>
          <p:cNvPicPr/>
          <p:nvPr/>
        </p:nvPicPr>
        <p:blipFill>
          <a:blip r:embed="rId2">
            <a:extLst/>
          </a:blip>
          <a:stretch>
            <a:fillRect/>
          </a:stretch>
        </p:blipFill>
        <p:spPr>
          <a:xfrm>
            <a:off x="165100" y="2379389"/>
            <a:ext cx="657225" cy="919164"/>
          </a:xfrm>
          <a:prstGeom prst="rect">
            <a:avLst/>
          </a:prstGeom>
          <a:ln w="12700">
            <a:miter lim="400000"/>
          </a:ln>
        </p:spPr>
      </p:pic>
      <p:pic>
        <p:nvPicPr>
          <p:cNvPr id="6" name="IMG_2469.png"/>
          <p:cNvPicPr/>
          <p:nvPr/>
        </p:nvPicPr>
        <p:blipFill>
          <a:blip r:embed="rId3">
            <a:extLst/>
          </a:blip>
          <a:stretch>
            <a:fillRect/>
          </a:stretch>
        </p:blipFill>
        <p:spPr>
          <a:xfrm>
            <a:off x="7999072" y="2286150"/>
            <a:ext cx="1004977" cy="1004976"/>
          </a:xfrm>
          <a:prstGeom prst="rect">
            <a:avLst/>
          </a:prstGeom>
          <a:ln w="12700">
            <a:miter lim="400000"/>
          </a:ln>
        </p:spPr>
      </p:pic>
      <p:sp>
        <p:nvSpPr>
          <p:cNvPr id="8" name="Shape 54"/>
          <p:cNvSpPr/>
          <p:nvPr/>
        </p:nvSpPr>
        <p:spPr>
          <a:xfrm>
            <a:off x="891306" y="2532704"/>
            <a:ext cx="7038785" cy="461665"/>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gn="ctr">
              <a:defRPr sz="3000" b="1">
                <a:solidFill>
                  <a:srgbClr val="C00000"/>
                </a:solidFill>
                <a:latin typeface="Arial"/>
                <a:ea typeface="Arial"/>
                <a:cs typeface="Arial"/>
                <a:sym typeface="Arial"/>
              </a:defRPr>
            </a:lvl1pPr>
          </a:lstStyle>
          <a:p>
            <a:pPr lvl="0">
              <a:defRPr sz="1800" b="0">
                <a:solidFill>
                  <a:srgbClr val="000000"/>
                </a:solidFill>
              </a:defRPr>
            </a:pPr>
            <a:r>
              <a:rPr lang="en-US" sz="3000" b="1" dirty="0">
                <a:solidFill>
                  <a:srgbClr val="982A21"/>
                </a:solidFill>
              </a:rPr>
              <a:t>PART II</a:t>
            </a:r>
            <a:endParaRPr sz="3000" b="1" dirty="0">
              <a:solidFill>
                <a:srgbClr val="982A21"/>
              </a:solidFill>
            </a:endParaRPr>
          </a:p>
        </p:txBody>
      </p:sp>
      <p:sp>
        <p:nvSpPr>
          <p:cNvPr id="9" name="Shape 51"/>
          <p:cNvSpPr/>
          <p:nvPr/>
        </p:nvSpPr>
        <p:spPr>
          <a:xfrm>
            <a:off x="15848" y="2064483"/>
            <a:ext cx="9144004" cy="1"/>
          </a:xfrm>
          <a:prstGeom prst="line">
            <a:avLst/>
          </a:prstGeom>
          <a:ln w="57150">
            <a:solidFill>
              <a:srgbClr val="972921"/>
            </a:solidFill>
            <a:round/>
          </a:ln>
        </p:spPr>
        <p:txBody>
          <a:bodyPr lIns="0" tIns="0" rIns="0" bIns="0"/>
          <a:lstStyle/>
          <a:p>
            <a:pPr lvl="0" defTabSz="457200">
              <a:defRPr sz="1200">
                <a:latin typeface="+mj-lt"/>
                <a:ea typeface="+mj-ea"/>
                <a:cs typeface="+mj-cs"/>
                <a:sym typeface="Helvetica"/>
              </a:defRPr>
            </a:pPr>
            <a:endParaRPr/>
          </a:p>
        </p:txBody>
      </p:sp>
      <p:sp>
        <p:nvSpPr>
          <p:cNvPr id="2" name="TextBox 1">
            <a:extLst>
              <a:ext uri="{FF2B5EF4-FFF2-40B4-BE49-F238E27FC236}">
                <a16:creationId xmlns:a16="http://schemas.microsoft.com/office/drawing/2014/main" id="{530EF00F-B570-974B-9349-90D9E51E64FA}"/>
              </a:ext>
            </a:extLst>
          </p:cNvPr>
          <p:cNvSpPr txBox="1"/>
          <p:nvPr/>
        </p:nvSpPr>
        <p:spPr>
          <a:xfrm>
            <a:off x="3330647" y="2994369"/>
            <a:ext cx="2367790" cy="369332"/>
          </a:xfrm>
          <a:prstGeom prst="rect">
            <a:avLst/>
          </a:prstGeom>
          <a:noFill/>
        </p:spPr>
        <p:txBody>
          <a:bodyPr wrap="square" rtlCol="0">
            <a:spAutoFit/>
          </a:bodyPr>
          <a:lstStyle/>
          <a:p>
            <a:r>
              <a:rPr lang="en-US" dirty="0"/>
              <a:t>Kerr and Wang 2018</a:t>
            </a:r>
          </a:p>
        </p:txBody>
      </p:sp>
    </p:spTree>
    <p:extLst>
      <p:ext uri="{BB962C8B-B14F-4D97-AF65-F5344CB8AC3E}">
        <p14:creationId xmlns:p14="http://schemas.microsoft.com/office/powerpoint/2010/main" val="12373858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79375"/>
            <a:ext cx="9144000" cy="1189038"/>
            <a:chOff x="0" y="79375"/>
            <a:chExt cx="9144000" cy="1189038"/>
          </a:xfrm>
        </p:grpSpPr>
        <p:cxnSp>
          <p:nvCxnSpPr>
            <p:cNvPr id="8" name="Straight Connector 7"/>
            <p:cNvCxnSpPr/>
            <p:nvPr/>
          </p:nvCxnSpPr>
          <p:spPr>
            <a:xfrm>
              <a:off x="0" y="1268413"/>
              <a:ext cx="9144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4" descr="ou_logo_400x560.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65100" y="79375"/>
              <a:ext cx="657225" cy="919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6376" y="116632"/>
              <a:ext cx="1008112" cy="1008112"/>
            </a:xfrm>
            <a:prstGeom prst="rect">
              <a:avLst/>
            </a:prstGeom>
          </p:spPr>
        </p:pic>
      </p:grpSp>
      <p:sp>
        <p:nvSpPr>
          <p:cNvPr id="7" name="Title 1"/>
          <p:cNvSpPr txBox="1">
            <a:spLocks/>
          </p:cNvSpPr>
          <p:nvPr/>
        </p:nvSpPr>
        <p:spPr>
          <a:xfrm>
            <a:off x="762000" y="-152400"/>
            <a:ext cx="7772400" cy="147002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dirty="0">
              <a:solidFill>
                <a:schemeClr val="accent2"/>
              </a:solidFill>
            </a:endParaRPr>
          </a:p>
        </p:txBody>
      </p:sp>
      <p:sp>
        <p:nvSpPr>
          <p:cNvPr id="3" name="Slide Number Placeholder 2"/>
          <p:cNvSpPr>
            <a:spLocks noGrp="1"/>
          </p:cNvSpPr>
          <p:nvPr>
            <p:ph type="sldNum" sz="quarter" idx="12"/>
          </p:nvPr>
        </p:nvSpPr>
        <p:spPr/>
        <p:txBody>
          <a:bodyPr/>
          <a:lstStyle/>
          <a:p>
            <a:fld id="{8E82975F-958D-405B-B438-A4403A0DD13A}" type="slidenum">
              <a:rPr lang="en-US" smtClean="0"/>
              <a:t>2</a:t>
            </a:fld>
            <a:endParaRPr lang="en-US"/>
          </a:p>
        </p:txBody>
      </p:sp>
      <p:sp>
        <p:nvSpPr>
          <p:cNvPr id="14" name="Rounded Rectangle 6">
            <a:extLst>
              <a:ext uri="{FF2B5EF4-FFF2-40B4-BE49-F238E27FC236}">
                <a16:creationId xmlns:a16="http://schemas.microsoft.com/office/drawing/2014/main" id="{12E0A2B8-6320-4854-B0BF-DE1C19EF1391}"/>
              </a:ext>
            </a:extLst>
          </p:cNvPr>
          <p:cNvSpPr>
            <a:spLocks noChangeAspect="1"/>
          </p:cNvSpPr>
          <p:nvPr/>
        </p:nvSpPr>
        <p:spPr bwMode="auto">
          <a:xfrm>
            <a:off x="179512" y="2924944"/>
            <a:ext cx="1415837" cy="1584176"/>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a:t>MAP</a:t>
            </a:r>
          </a:p>
          <a:p>
            <a:pPr algn="ctr">
              <a:defRPr/>
            </a:pPr>
            <a:r>
              <a:rPr lang="en-US" sz="2000" dirty="0"/>
              <a:t>Lab</a:t>
            </a:r>
          </a:p>
          <a:p>
            <a:pPr algn="ctr">
              <a:defRPr/>
            </a:pPr>
            <a:endParaRPr lang="en-US" sz="2000" dirty="0"/>
          </a:p>
        </p:txBody>
      </p:sp>
      <p:sp>
        <p:nvSpPr>
          <p:cNvPr id="21" name="Rounded Rectangle 9">
            <a:extLst>
              <a:ext uri="{FF2B5EF4-FFF2-40B4-BE49-F238E27FC236}">
                <a16:creationId xmlns:a16="http://schemas.microsoft.com/office/drawing/2014/main" id="{7A6A664E-6D93-4FCE-B4FD-DACD6E674D75}"/>
              </a:ext>
            </a:extLst>
          </p:cNvPr>
          <p:cNvSpPr>
            <a:spLocks noChangeAspect="1"/>
          </p:cNvSpPr>
          <p:nvPr/>
        </p:nvSpPr>
        <p:spPr bwMode="auto">
          <a:xfrm>
            <a:off x="1979712" y="3492150"/>
            <a:ext cx="1872208" cy="872954"/>
          </a:xfrm>
          <a:prstGeom prst="roundRect">
            <a:avLst/>
          </a:prstGeom>
          <a:solidFill>
            <a:srgbClr val="F7964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Hurricane</a:t>
            </a:r>
            <a:endParaRPr lang="en-US" sz="2400" dirty="0"/>
          </a:p>
        </p:txBody>
      </p:sp>
      <p:sp>
        <p:nvSpPr>
          <p:cNvPr id="22" name="Rounded Rectangle 10">
            <a:extLst>
              <a:ext uri="{FF2B5EF4-FFF2-40B4-BE49-F238E27FC236}">
                <a16:creationId xmlns:a16="http://schemas.microsoft.com/office/drawing/2014/main" id="{3F812E87-DA78-4B7E-9B3E-696157B39128}"/>
              </a:ext>
            </a:extLst>
          </p:cNvPr>
          <p:cNvSpPr>
            <a:spLocks noChangeAspect="1"/>
          </p:cNvSpPr>
          <p:nvPr/>
        </p:nvSpPr>
        <p:spPr bwMode="auto">
          <a:xfrm>
            <a:off x="1979712" y="2420888"/>
            <a:ext cx="1872208" cy="898813"/>
          </a:xfrm>
          <a:prstGeom prst="roundRect">
            <a:avLst/>
          </a:prstGeom>
          <a:solidFill>
            <a:srgbClr val="F7964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p>
          <a:p>
            <a:pPr algn="ctr">
              <a:defRPr/>
            </a:pPr>
            <a:r>
              <a:rPr lang="en-US" dirty="0"/>
              <a:t> Global</a:t>
            </a:r>
          </a:p>
          <a:p>
            <a:pPr algn="ctr">
              <a:defRPr/>
            </a:pPr>
            <a:endParaRPr lang="en-US" sz="2400" dirty="0"/>
          </a:p>
        </p:txBody>
      </p:sp>
      <p:sp>
        <p:nvSpPr>
          <p:cNvPr id="27" name="Rounded Rectangle 8">
            <a:extLst>
              <a:ext uri="{FF2B5EF4-FFF2-40B4-BE49-F238E27FC236}">
                <a16:creationId xmlns:a16="http://schemas.microsoft.com/office/drawing/2014/main" id="{E630A6D7-9D44-4B0E-B846-48E7D62B509A}"/>
              </a:ext>
            </a:extLst>
          </p:cNvPr>
          <p:cNvSpPr>
            <a:spLocks noChangeAspect="1"/>
          </p:cNvSpPr>
          <p:nvPr/>
        </p:nvSpPr>
        <p:spPr bwMode="auto">
          <a:xfrm>
            <a:off x="1979712" y="4509120"/>
            <a:ext cx="1872208" cy="866596"/>
          </a:xfrm>
          <a:prstGeom prst="roundRect">
            <a:avLst/>
          </a:prstGeom>
          <a:solidFill>
            <a:srgbClr val="F7964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Convective scale</a:t>
            </a:r>
          </a:p>
        </p:txBody>
      </p:sp>
      <p:sp>
        <p:nvSpPr>
          <p:cNvPr id="17" name="Rounded Rectangle 8">
            <a:extLst>
              <a:ext uri="{FF2B5EF4-FFF2-40B4-BE49-F238E27FC236}">
                <a16:creationId xmlns:a16="http://schemas.microsoft.com/office/drawing/2014/main" id="{E630A6D7-9D44-4B0E-B846-48E7D62B509A}"/>
              </a:ext>
            </a:extLst>
          </p:cNvPr>
          <p:cNvSpPr>
            <a:spLocks noChangeAspect="1"/>
          </p:cNvSpPr>
          <p:nvPr/>
        </p:nvSpPr>
        <p:spPr bwMode="auto">
          <a:xfrm>
            <a:off x="1979712" y="1412776"/>
            <a:ext cx="1866808" cy="864096"/>
          </a:xfrm>
          <a:prstGeom prst="roundRect">
            <a:avLst/>
          </a:prstGeom>
          <a:solidFill>
            <a:srgbClr val="F7964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DA algorithm and system development</a:t>
            </a:r>
          </a:p>
        </p:txBody>
      </p:sp>
      <p:sp>
        <p:nvSpPr>
          <p:cNvPr id="15" name="Title 1"/>
          <p:cNvSpPr txBox="1">
            <a:spLocks/>
          </p:cNvSpPr>
          <p:nvPr/>
        </p:nvSpPr>
        <p:spPr>
          <a:xfrm>
            <a:off x="1331640" y="260648"/>
            <a:ext cx="6264696" cy="1143000"/>
          </a:xfrm>
          <a:prstGeom prst="rect">
            <a:avLst/>
          </a:prstGeom>
        </p:spPr>
        <p:txBody>
          <a:bodyPr>
            <a:normAutofit/>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r>
              <a:rPr lang="en-US" sz="2800" dirty="0">
                <a:solidFill>
                  <a:srgbClr val="C0504D"/>
                </a:solidFill>
                <a:latin typeface="+mn-lt"/>
              </a:rPr>
              <a:t>MAP Lab DA research and development</a:t>
            </a:r>
          </a:p>
        </p:txBody>
      </p:sp>
      <p:sp>
        <p:nvSpPr>
          <p:cNvPr id="16" name="Rounded Rectangle 8">
            <a:extLst>
              <a:ext uri="{FF2B5EF4-FFF2-40B4-BE49-F238E27FC236}">
                <a16:creationId xmlns:a16="http://schemas.microsoft.com/office/drawing/2014/main" id="{E630A6D7-9D44-4B0E-B846-48E7D62B509A}"/>
              </a:ext>
            </a:extLst>
          </p:cNvPr>
          <p:cNvSpPr>
            <a:spLocks noChangeAspect="1"/>
          </p:cNvSpPr>
          <p:nvPr/>
        </p:nvSpPr>
        <p:spPr bwMode="auto">
          <a:xfrm>
            <a:off x="1979712" y="5586740"/>
            <a:ext cx="1872208" cy="866596"/>
          </a:xfrm>
          <a:prstGeom prst="roundRect">
            <a:avLst/>
          </a:prstGeom>
          <a:solidFill>
            <a:srgbClr val="F7964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R2O</a:t>
            </a:r>
          </a:p>
        </p:txBody>
      </p:sp>
      <p:pic>
        <p:nvPicPr>
          <p:cNvPr id="18" name="Picture 17"/>
          <p:cNvPicPr>
            <a:picLocks noChangeAspect="1"/>
          </p:cNvPicPr>
          <p:nvPr/>
        </p:nvPicPr>
        <p:blipFill>
          <a:blip r:embed="rId5"/>
          <a:stretch>
            <a:fillRect/>
          </a:stretch>
        </p:blipFill>
        <p:spPr>
          <a:xfrm>
            <a:off x="4296380" y="2348880"/>
            <a:ext cx="4668108" cy="3103795"/>
          </a:xfrm>
          <a:prstGeom prst="rect">
            <a:avLst/>
          </a:prstGeom>
        </p:spPr>
      </p:pic>
      <p:cxnSp>
        <p:nvCxnSpPr>
          <p:cNvPr id="4" name="Straight Arrow Connector 3"/>
          <p:cNvCxnSpPr>
            <a:stCxn id="14" idx="3"/>
            <a:endCxn id="17" idx="1"/>
          </p:cNvCxnSpPr>
          <p:nvPr/>
        </p:nvCxnSpPr>
        <p:spPr>
          <a:xfrm flipV="1">
            <a:off x="1595349" y="1844824"/>
            <a:ext cx="384363" cy="187220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a:stCxn id="14" idx="3"/>
            <a:endCxn id="22" idx="1"/>
          </p:cNvCxnSpPr>
          <p:nvPr/>
        </p:nvCxnSpPr>
        <p:spPr>
          <a:xfrm flipV="1">
            <a:off x="1595349" y="2870295"/>
            <a:ext cx="384363" cy="84673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14" idx="3"/>
            <a:endCxn id="21" idx="1"/>
          </p:cNvCxnSpPr>
          <p:nvPr/>
        </p:nvCxnSpPr>
        <p:spPr>
          <a:xfrm>
            <a:off x="1595349" y="3717032"/>
            <a:ext cx="384363" cy="21159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14" idx="3"/>
            <a:endCxn id="27" idx="1"/>
          </p:cNvCxnSpPr>
          <p:nvPr/>
        </p:nvCxnSpPr>
        <p:spPr>
          <a:xfrm>
            <a:off x="1595349" y="3717032"/>
            <a:ext cx="384363" cy="122538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14" idx="3"/>
            <a:endCxn id="16" idx="1"/>
          </p:cNvCxnSpPr>
          <p:nvPr/>
        </p:nvCxnSpPr>
        <p:spPr>
          <a:xfrm>
            <a:off x="1595349" y="3717032"/>
            <a:ext cx="384363" cy="230300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652294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51"/>
          <p:cNvSpPr/>
          <p:nvPr/>
        </p:nvSpPr>
        <p:spPr>
          <a:xfrm>
            <a:off x="-2" y="1283953"/>
            <a:ext cx="9144004" cy="1"/>
          </a:xfrm>
          <a:prstGeom prst="line">
            <a:avLst/>
          </a:prstGeom>
          <a:ln w="57150">
            <a:solidFill>
              <a:srgbClr val="982922"/>
            </a:solidFill>
            <a:round/>
          </a:ln>
        </p:spPr>
        <p:txBody>
          <a:bodyPr lIns="0" tIns="0" rIns="0" bIns="0"/>
          <a:lstStyle/>
          <a:p>
            <a:pPr lvl="0" defTabSz="457200">
              <a:defRPr sz="1200">
                <a:latin typeface="+mj-lt"/>
                <a:ea typeface="+mj-ea"/>
                <a:cs typeface="+mj-cs"/>
                <a:sym typeface="Helvetica"/>
              </a:defRPr>
            </a:pPr>
            <a:endParaRPr/>
          </a:p>
        </p:txBody>
      </p:sp>
      <p:pic>
        <p:nvPicPr>
          <p:cNvPr id="5" name="image1.jpeg" descr="ou_logo_400x560.jpg"/>
          <p:cNvPicPr/>
          <p:nvPr/>
        </p:nvPicPr>
        <p:blipFill>
          <a:blip r:embed="rId2">
            <a:extLst/>
          </a:blip>
          <a:stretch>
            <a:fillRect/>
          </a:stretch>
        </p:blipFill>
        <p:spPr>
          <a:xfrm>
            <a:off x="165100" y="208244"/>
            <a:ext cx="657225" cy="919164"/>
          </a:xfrm>
          <a:prstGeom prst="rect">
            <a:avLst/>
          </a:prstGeom>
          <a:ln w="12700">
            <a:miter lim="400000"/>
          </a:ln>
        </p:spPr>
      </p:pic>
      <p:pic>
        <p:nvPicPr>
          <p:cNvPr id="6" name="IMG_2469.png"/>
          <p:cNvPicPr/>
          <p:nvPr/>
        </p:nvPicPr>
        <p:blipFill>
          <a:blip r:embed="rId3">
            <a:extLst/>
          </a:blip>
          <a:stretch>
            <a:fillRect/>
          </a:stretch>
        </p:blipFill>
        <p:spPr>
          <a:xfrm>
            <a:off x="7999072" y="115005"/>
            <a:ext cx="1004977" cy="1004976"/>
          </a:xfrm>
          <a:prstGeom prst="rect">
            <a:avLst/>
          </a:prstGeom>
          <a:ln w="12700">
            <a:miter lim="400000"/>
          </a:ln>
        </p:spPr>
      </p:pic>
      <p:sp>
        <p:nvSpPr>
          <p:cNvPr id="8" name="Shape 54"/>
          <p:cNvSpPr/>
          <p:nvPr/>
        </p:nvSpPr>
        <p:spPr>
          <a:xfrm>
            <a:off x="891306" y="361559"/>
            <a:ext cx="7038785" cy="861774"/>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gn="ctr">
              <a:defRPr sz="3000" b="1">
                <a:solidFill>
                  <a:srgbClr val="C00000"/>
                </a:solidFill>
                <a:latin typeface="Arial"/>
                <a:ea typeface="Arial"/>
                <a:cs typeface="Arial"/>
                <a:sym typeface="Arial"/>
              </a:defRPr>
            </a:lvl1pPr>
          </a:lstStyle>
          <a:p>
            <a:pPr lvl="0">
              <a:defRPr sz="1800" b="0">
                <a:solidFill>
                  <a:srgbClr val="000000"/>
                </a:solidFill>
              </a:defRPr>
            </a:pPr>
            <a:r>
              <a:rPr lang="en-US" sz="2800" dirty="0">
                <a:solidFill>
                  <a:srgbClr val="982922"/>
                </a:solidFill>
              </a:rPr>
              <a:t>Multi-function PAR and targeted observations</a:t>
            </a:r>
            <a:endParaRPr sz="2800" b="1" dirty="0">
              <a:solidFill>
                <a:srgbClr val="982922"/>
              </a:solidFill>
            </a:endParaRPr>
          </a:p>
        </p:txBody>
      </p:sp>
      <p:pic>
        <p:nvPicPr>
          <p:cNvPr id="23" name="Picture 22"/>
          <p:cNvPicPr>
            <a:picLocks noChangeAspect="1"/>
          </p:cNvPicPr>
          <p:nvPr/>
        </p:nvPicPr>
        <p:blipFill>
          <a:blip r:embed="rId4"/>
          <a:stretch>
            <a:fillRect/>
          </a:stretch>
        </p:blipFill>
        <p:spPr>
          <a:xfrm>
            <a:off x="755576" y="1340768"/>
            <a:ext cx="7502632" cy="4176464"/>
          </a:xfrm>
          <a:prstGeom prst="rect">
            <a:avLst/>
          </a:prstGeom>
        </p:spPr>
      </p:pic>
      <p:sp>
        <p:nvSpPr>
          <p:cNvPr id="2" name="Rectangle 1"/>
          <p:cNvSpPr/>
          <p:nvPr/>
        </p:nvSpPr>
        <p:spPr>
          <a:xfrm>
            <a:off x="971600" y="5421146"/>
            <a:ext cx="7272808" cy="1384995"/>
          </a:xfrm>
          <a:prstGeom prst="rect">
            <a:avLst/>
          </a:prstGeom>
        </p:spPr>
        <p:txBody>
          <a:bodyPr wrap="square">
            <a:spAutoFit/>
          </a:bodyPr>
          <a:lstStyle/>
          <a:p>
            <a:pPr fontAlgn="auto" hangingPunct="0">
              <a:spcBef>
                <a:spcPts val="0"/>
              </a:spcBef>
              <a:spcAft>
                <a:spcPts val="0"/>
              </a:spcAft>
            </a:pPr>
            <a:r>
              <a:rPr lang="en-US" dirty="0"/>
              <a:t>Compared to the conventional, uniform scanning by WSR-88D radars, the flexibility inherent in MPAR enables “adaptive sampling” or alternatively termed as “targeted observations” </a:t>
            </a:r>
          </a:p>
          <a:p>
            <a:pPr fontAlgn="auto" hangingPunct="0">
              <a:spcBef>
                <a:spcPts val="0"/>
              </a:spcBef>
              <a:spcAft>
                <a:spcPts val="0"/>
              </a:spcAft>
            </a:pPr>
            <a:endParaRPr lang="en-US" sz="1200" dirty="0"/>
          </a:p>
          <a:p>
            <a:pPr fontAlgn="auto" hangingPunct="0">
              <a:spcBef>
                <a:spcPts val="0"/>
              </a:spcBef>
              <a:spcAft>
                <a:spcPts val="0"/>
              </a:spcAft>
            </a:pPr>
            <a:r>
              <a:rPr lang="en-US" dirty="0"/>
              <a:t>Convective scale targeting obs. pushes limit!</a:t>
            </a:r>
          </a:p>
        </p:txBody>
      </p:sp>
      <p:sp>
        <p:nvSpPr>
          <p:cNvPr id="3" name="TextBox 2"/>
          <p:cNvSpPr txBox="1"/>
          <p:nvPr/>
        </p:nvSpPr>
        <p:spPr>
          <a:xfrm>
            <a:off x="899592" y="4941168"/>
            <a:ext cx="3024336" cy="369332"/>
          </a:xfrm>
          <a:prstGeom prst="rect">
            <a:avLst/>
          </a:prstGeom>
          <a:noFill/>
        </p:spPr>
        <p:txBody>
          <a:bodyPr wrap="square" rtlCol="0">
            <a:spAutoFit/>
          </a:bodyPr>
          <a:lstStyle/>
          <a:p>
            <a:r>
              <a:rPr lang="en-US" dirty="0"/>
              <a:t>https://</a:t>
            </a:r>
            <a:r>
              <a:rPr lang="en-US" dirty="0" err="1"/>
              <a:t>www.nssl.noaa.gov</a:t>
            </a:r>
            <a:endParaRPr lang="en-US" dirty="0"/>
          </a:p>
        </p:txBody>
      </p:sp>
    </p:spTree>
    <p:extLst>
      <p:ext uri="{BB962C8B-B14F-4D97-AF65-F5344CB8AC3E}">
        <p14:creationId xmlns:p14="http://schemas.microsoft.com/office/powerpoint/2010/main" val="13786716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51"/>
          <p:cNvSpPr/>
          <p:nvPr/>
        </p:nvSpPr>
        <p:spPr>
          <a:xfrm>
            <a:off x="-2" y="1283953"/>
            <a:ext cx="9144004" cy="1"/>
          </a:xfrm>
          <a:prstGeom prst="line">
            <a:avLst/>
          </a:prstGeom>
          <a:ln w="57150">
            <a:solidFill>
              <a:srgbClr val="972921"/>
            </a:solidFill>
            <a:round/>
          </a:ln>
        </p:spPr>
        <p:txBody>
          <a:bodyPr lIns="0" tIns="0" rIns="0" bIns="0"/>
          <a:lstStyle/>
          <a:p>
            <a:pPr lvl="0" defTabSz="457200">
              <a:defRPr sz="1200">
                <a:latin typeface="+mj-lt"/>
                <a:ea typeface="+mj-ea"/>
                <a:cs typeface="+mj-cs"/>
                <a:sym typeface="Helvetica"/>
              </a:defRPr>
            </a:pPr>
            <a:endParaRPr/>
          </a:p>
        </p:txBody>
      </p:sp>
      <p:pic>
        <p:nvPicPr>
          <p:cNvPr id="5" name="image1.jpeg" descr="ou_logo_400x560.jpg"/>
          <p:cNvPicPr/>
          <p:nvPr/>
        </p:nvPicPr>
        <p:blipFill>
          <a:blip r:embed="rId2">
            <a:extLst/>
          </a:blip>
          <a:stretch>
            <a:fillRect/>
          </a:stretch>
        </p:blipFill>
        <p:spPr>
          <a:xfrm>
            <a:off x="165100" y="208244"/>
            <a:ext cx="657225" cy="919164"/>
          </a:xfrm>
          <a:prstGeom prst="rect">
            <a:avLst/>
          </a:prstGeom>
          <a:ln w="12700">
            <a:miter lim="400000"/>
          </a:ln>
        </p:spPr>
      </p:pic>
      <p:pic>
        <p:nvPicPr>
          <p:cNvPr id="6" name="IMG_2469.png"/>
          <p:cNvPicPr/>
          <p:nvPr/>
        </p:nvPicPr>
        <p:blipFill>
          <a:blip r:embed="rId3">
            <a:extLst/>
          </a:blip>
          <a:stretch>
            <a:fillRect/>
          </a:stretch>
        </p:blipFill>
        <p:spPr>
          <a:xfrm>
            <a:off x="7999072" y="115005"/>
            <a:ext cx="1004977" cy="1004976"/>
          </a:xfrm>
          <a:prstGeom prst="rect">
            <a:avLst/>
          </a:prstGeom>
          <a:ln w="12700">
            <a:miter lim="400000"/>
          </a:ln>
        </p:spPr>
      </p:pic>
      <p:sp>
        <p:nvSpPr>
          <p:cNvPr id="7" name="TextBox 6"/>
          <p:cNvSpPr txBox="1"/>
          <p:nvPr/>
        </p:nvSpPr>
        <p:spPr>
          <a:xfrm>
            <a:off x="381286" y="1328175"/>
            <a:ext cx="8058824" cy="175432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285750" indent="-285750" hangingPunct="0">
              <a:buFont typeface="Wingdings" pitchFamily="2" charset="2"/>
              <a:buChar char="q"/>
            </a:pPr>
            <a:r>
              <a:rPr lang="en-US" dirty="0">
                <a:solidFill>
                  <a:srgbClr val="000000"/>
                </a:solidFill>
                <a:latin typeface="Arial" charset="0"/>
                <a:ea typeface="Arial" charset="0"/>
                <a:cs typeface="Arial" charset="0"/>
              </a:rPr>
              <a:t>Targeted observation is the process of </a:t>
            </a:r>
            <a:r>
              <a:rPr lang="en-US" b="1" dirty="0">
                <a:solidFill>
                  <a:srgbClr val="000000"/>
                </a:solidFill>
                <a:latin typeface="Arial" charset="0"/>
                <a:ea typeface="Arial" charset="0"/>
                <a:cs typeface="Arial" charset="0"/>
              </a:rPr>
              <a:t>predicting</a:t>
            </a:r>
            <a:r>
              <a:rPr lang="en-US" dirty="0">
                <a:solidFill>
                  <a:srgbClr val="000000"/>
                </a:solidFill>
                <a:latin typeface="Arial" charset="0"/>
                <a:ea typeface="Arial" charset="0"/>
                <a:cs typeface="Arial" charset="0"/>
              </a:rPr>
              <a:t> the most optimal locations/strategy to observe </a:t>
            </a:r>
            <a:r>
              <a:rPr lang="en-US" b="1" dirty="0">
                <a:solidFill>
                  <a:srgbClr val="000000"/>
                </a:solidFill>
                <a:latin typeface="Arial" charset="0"/>
                <a:ea typeface="Arial" charset="0"/>
                <a:cs typeface="Arial" charset="0"/>
              </a:rPr>
              <a:t>before observations are collected and assimilated </a:t>
            </a:r>
            <a:r>
              <a:rPr lang="en-US" dirty="0">
                <a:solidFill>
                  <a:srgbClr val="000000"/>
                </a:solidFill>
                <a:latin typeface="Arial" charset="0"/>
                <a:ea typeface="Arial" charset="0"/>
                <a:cs typeface="Arial" charset="0"/>
              </a:rPr>
              <a:t>in real time in order to best improve a numerical forecast</a:t>
            </a:r>
          </a:p>
          <a:p>
            <a:pPr hangingPunct="0"/>
            <a:endParaRPr lang="en-US" dirty="0">
              <a:latin typeface="Arial" charset="0"/>
              <a:ea typeface="Arial" charset="0"/>
              <a:cs typeface="Arial" charset="0"/>
            </a:endParaRPr>
          </a:p>
          <a:p>
            <a:pPr marL="285750" indent="-285750" hangingPunct="0">
              <a:buFont typeface="Wingdings" pitchFamily="2" charset="2"/>
              <a:buChar char="q"/>
            </a:pPr>
            <a:r>
              <a:rPr lang="en-US" dirty="0">
                <a:latin typeface="Arial" charset="0"/>
                <a:ea typeface="Arial" charset="0"/>
                <a:cs typeface="Arial" charset="0"/>
              </a:rPr>
              <a:t>Note this is </a:t>
            </a:r>
            <a:r>
              <a:rPr lang="en-US" b="1" dirty="0">
                <a:latin typeface="Arial" charset="0"/>
                <a:ea typeface="Arial" charset="0"/>
                <a:cs typeface="Arial" charset="0"/>
              </a:rPr>
              <a:t>different from traditional “data denial/addition” study through data assimilation</a:t>
            </a:r>
            <a:r>
              <a:rPr lang="en-US" dirty="0">
                <a:latin typeface="Arial" charset="0"/>
                <a:ea typeface="Arial" charset="0"/>
                <a:cs typeface="Arial" charset="0"/>
              </a:rPr>
              <a:t>.</a:t>
            </a:r>
            <a:endParaRPr lang="en-US" b="1" dirty="0">
              <a:latin typeface="Arial" charset="0"/>
              <a:ea typeface="Arial" charset="0"/>
              <a:cs typeface="Arial" charset="0"/>
            </a:endParaRPr>
          </a:p>
        </p:txBody>
      </p:sp>
      <p:sp>
        <p:nvSpPr>
          <p:cNvPr id="8" name="Shape 54"/>
          <p:cNvSpPr/>
          <p:nvPr/>
        </p:nvSpPr>
        <p:spPr>
          <a:xfrm>
            <a:off x="891306" y="361559"/>
            <a:ext cx="7038785" cy="461665"/>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gn="ctr">
              <a:defRPr sz="3000" b="1">
                <a:solidFill>
                  <a:srgbClr val="C00000"/>
                </a:solidFill>
                <a:latin typeface="Arial"/>
                <a:ea typeface="Arial"/>
                <a:cs typeface="Arial"/>
                <a:sym typeface="Arial"/>
              </a:defRPr>
            </a:lvl1pPr>
          </a:lstStyle>
          <a:p>
            <a:pPr lvl="0">
              <a:defRPr sz="1800" b="0">
                <a:solidFill>
                  <a:srgbClr val="000000"/>
                </a:solidFill>
              </a:defRPr>
            </a:pPr>
            <a:r>
              <a:rPr lang="en-US" sz="3000" b="1" dirty="0">
                <a:solidFill>
                  <a:srgbClr val="982A21"/>
                </a:solidFill>
              </a:rPr>
              <a:t>Background and Objectives</a:t>
            </a:r>
            <a:endParaRPr sz="3000" b="1" dirty="0">
              <a:solidFill>
                <a:srgbClr val="982A21"/>
              </a:solidFill>
            </a:endParaRPr>
          </a:p>
        </p:txBody>
      </p:sp>
      <p:grpSp>
        <p:nvGrpSpPr>
          <p:cNvPr id="2" name="Group 1">
            <a:extLst>
              <a:ext uri="{FF2B5EF4-FFF2-40B4-BE49-F238E27FC236}">
                <a16:creationId xmlns:a16="http://schemas.microsoft.com/office/drawing/2014/main" id="{7109042B-B555-D240-92AC-77AEB0A4625A}"/>
              </a:ext>
            </a:extLst>
          </p:cNvPr>
          <p:cNvGrpSpPr/>
          <p:nvPr/>
        </p:nvGrpSpPr>
        <p:grpSpPr>
          <a:xfrm>
            <a:off x="165100" y="3326752"/>
            <a:ext cx="9073879" cy="2241330"/>
            <a:chOff x="165100" y="2996552"/>
            <a:chExt cx="9073879" cy="2241330"/>
          </a:xfrm>
        </p:grpSpPr>
        <p:cxnSp>
          <p:nvCxnSpPr>
            <p:cNvPr id="11" name="Straight Connector 10"/>
            <p:cNvCxnSpPr/>
            <p:nvPr/>
          </p:nvCxnSpPr>
          <p:spPr>
            <a:xfrm flipV="1">
              <a:off x="822325" y="4653271"/>
              <a:ext cx="7379979" cy="13647"/>
            </a:xfrm>
            <a:prstGeom prst="line">
              <a:avLst/>
            </a:prstGeom>
            <a:ln/>
            <a:effectLst/>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a:off x="822325" y="4462187"/>
              <a:ext cx="0" cy="341194"/>
            </a:xfrm>
            <a:prstGeom prst="line">
              <a:avLst/>
            </a:prstGeom>
            <a:ln/>
            <a:effectLst/>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a:xfrm>
              <a:off x="4403575" y="4469011"/>
              <a:ext cx="0" cy="341194"/>
            </a:xfrm>
            <a:prstGeom prst="line">
              <a:avLst/>
            </a:prstGeom>
            <a:ln/>
            <a:effectLst/>
          </p:spPr>
          <p:style>
            <a:lnRef idx="3">
              <a:schemeClr val="dk1"/>
            </a:lnRef>
            <a:fillRef idx="0">
              <a:schemeClr val="dk1"/>
            </a:fillRef>
            <a:effectRef idx="2">
              <a:schemeClr val="dk1"/>
            </a:effectRef>
            <a:fontRef idx="minor">
              <a:schemeClr val="tx1"/>
            </a:fontRef>
          </p:style>
        </p:cxnSp>
        <p:cxnSp>
          <p:nvCxnSpPr>
            <p:cNvPr id="14" name="Straight Connector 13"/>
            <p:cNvCxnSpPr/>
            <p:nvPr/>
          </p:nvCxnSpPr>
          <p:spPr>
            <a:xfrm>
              <a:off x="8203018" y="4455364"/>
              <a:ext cx="0" cy="341194"/>
            </a:xfrm>
            <a:prstGeom prst="line">
              <a:avLst/>
            </a:prstGeom>
            <a:ln/>
            <a:effectLst/>
          </p:spPr>
          <p:style>
            <a:lnRef idx="3">
              <a:schemeClr val="dk1"/>
            </a:lnRef>
            <a:fillRef idx="0">
              <a:schemeClr val="dk1"/>
            </a:fillRef>
            <a:effectRef idx="2">
              <a:schemeClr val="dk1"/>
            </a:effectRef>
            <a:fontRef idx="minor">
              <a:schemeClr val="tx1"/>
            </a:fontRef>
          </p:style>
        </p:cxnSp>
        <p:sp>
          <p:nvSpPr>
            <p:cNvPr id="15" name="TextBox 14"/>
            <p:cNvSpPr txBox="1"/>
            <p:nvPr/>
          </p:nvSpPr>
          <p:spPr>
            <a:xfrm>
              <a:off x="734526" y="4846611"/>
              <a:ext cx="775775" cy="36932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Helvetica Neue"/>
                </a:rPr>
                <a:t>t</a:t>
              </a:r>
              <a:r>
                <a:rPr kumimoji="0" lang="en-US" sz="1800" b="0" i="0" u="none" strike="noStrike" cap="none" spc="0" normalizeH="0" baseline="-25000" dirty="0">
                  <a:ln>
                    <a:noFill/>
                  </a:ln>
                  <a:solidFill>
                    <a:srgbClr val="000000"/>
                  </a:solidFill>
                  <a:effectLst/>
                  <a:uFillTx/>
                  <a:latin typeface="+mn-lt"/>
                  <a:ea typeface="+mn-ea"/>
                  <a:cs typeface="+mn-cs"/>
                  <a:sym typeface="Helvetica Neue"/>
                </a:rPr>
                <a:t>0</a:t>
              </a:r>
            </a:p>
          </p:txBody>
        </p:sp>
        <p:sp>
          <p:nvSpPr>
            <p:cNvPr id="16" name="TextBox 15"/>
            <p:cNvSpPr txBox="1"/>
            <p:nvPr/>
          </p:nvSpPr>
          <p:spPr>
            <a:xfrm>
              <a:off x="4318495" y="4854426"/>
              <a:ext cx="775775" cy="36932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Helvetica Neue"/>
                </a:rPr>
                <a:t>t</a:t>
              </a:r>
              <a:r>
                <a:rPr lang="en-US" baseline="-25000" dirty="0">
                  <a:solidFill>
                    <a:srgbClr val="000000"/>
                  </a:solidFill>
                </a:rPr>
                <a:t>1</a:t>
              </a:r>
              <a:endParaRPr kumimoji="0" lang="en-US" sz="1800" b="0" i="0" u="none" strike="noStrike" cap="none" spc="0" normalizeH="0" baseline="-25000" dirty="0">
                <a:ln>
                  <a:noFill/>
                </a:ln>
                <a:solidFill>
                  <a:srgbClr val="000000"/>
                </a:solidFill>
                <a:effectLst/>
                <a:uFillTx/>
                <a:latin typeface="+mn-lt"/>
                <a:ea typeface="+mn-ea"/>
                <a:cs typeface="+mn-cs"/>
                <a:sym typeface="Helvetica Neue"/>
              </a:endParaRPr>
            </a:p>
          </p:txBody>
        </p:sp>
        <p:sp>
          <p:nvSpPr>
            <p:cNvPr id="17" name="TextBox 16"/>
            <p:cNvSpPr txBox="1"/>
            <p:nvPr/>
          </p:nvSpPr>
          <p:spPr>
            <a:xfrm>
              <a:off x="8113672" y="4868554"/>
              <a:ext cx="775775" cy="36932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Helvetica Neue"/>
                </a:rPr>
                <a:t>t</a:t>
              </a:r>
              <a:r>
                <a:rPr lang="en-US" baseline="-25000" dirty="0">
                  <a:solidFill>
                    <a:srgbClr val="000000"/>
                  </a:solidFill>
                </a:rPr>
                <a:t>2</a:t>
              </a:r>
              <a:endParaRPr kumimoji="0" lang="en-US" sz="1800" b="0" i="0" u="none" strike="noStrike" cap="none" spc="0" normalizeH="0" baseline="-25000" dirty="0">
                <a:ln>
                  <a:noFill/>
                </a:ln>
                <a:solidFill>
                  <a:srgbClr val="000000"/>
                </a:solidFill>
                <a:effectLst/>
                <a:uFillTx/>
                <a:latin typeface="+mn-lt"/>
                <a:ea typeface="+mn-ea"/>
                <a:cs typeface="+mn-cs"/>
                <a:sym typeface="Helvetica Neue"/>
              </a:endParaRPr>
            </a:p>
          </p:txBody>
        </p:sp>
        <p:sp>
          <p:nvSpPr>
            <p:cNvPr id="18" name="TextBox 17"/>
            <p:cNvSpPr txBox="1"/>
            <p:nvPr/>
          </p:nvSpPr>
          <p:spPr>
            <a:xfrm>
              <a:off x="3350619" y="3043382"/>
              <a:ext cx="2091379" cy="120032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Arial" charset="0"/>
                  <a:ea typeface="Arial" charset="0"/>
                  <a:cs typeface="Arial" charset="0"/>
                  <a:sym typeface="Helvetica Neue"/>
                </a:rPr>
                <a:t>Desired time of observation collection and assimilation</a:t>
              </a:r>
            </a:p>
          </p:txBody>
        </p:sp>
        <p:sp>
          <p:nvSpPr>
            <p:cNvPr id="19" name="TextBox 18"/>
            <p:cNvSpPr txBox="1"/>
            <p:nvPr/>
          </p:nvSpPr>
          <p:spPr>
            <a:xfrm>
              <a:off x="165100" y="2996552"/>
              <a:ext cx="2159287" cy="120032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Arial" charset="0"/>
                  <a:ea typeface="Arial" charset="0"/>
                  <a:cs typeface="Arial" charset="0"/>
                  <a:sym typeface="Helvetica Neue"/>
                </a:rPr>
                <a:t>optimal</a:t>
              </a:r>
              <a:r>
                <a:rPr kumimoji="0" lang="en-US" sz="1800" b="0" i="0" u="none" strike="noStrike" cap="none" spc="0" normalizeH="0" dirty="0">
                  <a:ln>
                    <a:noFill/>
                  </a:ln>
                  <a:solidFill>
                    <a:srgbClr val="000000"/>
                  </a:solidFill>
                  <a:effectLst/>
                  <a:uFillTx/>
                  <a:latin typeface="Arial" charset="0"/>
                  <a:ea typeface="Arial" charset="0"/>
                  <a:cs typeface="Arial" charset="0"/>
                  <a:sym typeface="Helvetica Neue"/>
                </a:rPr>
                <a:t> observation locations at t</a:t>
              </a:r>
              <a:r>
                <a:rPr kumimoji="0" lang="en-US" sz="1800" b="0" i="0" u="none" strike="noStrike" cap="none" spc="0" normalizeH="0" baseline="-25000" dirty="0">
                  <a:ln>
                    <a:noFill/>
                  </a:ln>
                  <a:solidFill>
                    <a:srgbClr val="000000"/>
                  </a:solidFill>
                  <a:effectLst/>
                  <a:uFillTx/>
                  <a:latin typeface="Arial" charset="0"/>
                  <a:ea typeface="Arial" charset="0"/>
                  <a:cs typeface="Arial" charset="0"/>
                  <a:sym typeface="Helvetica Neue"/>
                </a:rPr>
                <a:t>1</a:t>
              </a:r>
              <a:r>
                <a:rPr lang="en-US" dirty="0">
                  <a:solidFill>
                    <a:srgbClr val="000000"/>
                  </a:solidFill>
                  <a:latin typeface="Arial" charset="0"/>
                  <a:ea typeface="Arial" charset="0"/>
                  <a:cs typeface="Arial" charset="0"/>
                </a:rPr>
                <a:t> estimated; targeting strategy determined</a:t>
              </a:r>
              <a:r>
                <a:rPr kumimoji="0" lang="en-US" sz="1800" b="0" i="0" u="none" strike="noStrike" cap="none" spc="0" normalizeH="0" dirty="0">
                  <a:ln>
                    <a:noFill/>
                  </a:ln>
                  <a:solidFill>
                    <a:srgbClr val="000000"/>
                  </a:solidFill>
                  <a:effectLst/>
                  <a:uFillTx/>
                  <a:latin typeface="Arial" charset="0"/>
                  <a:ea typeface="Arial" charset="0"/>
                  <a:cs typeface="Arial" charset="0"/>
                  <a:sym typeface="Helvetica Neue"/>
                </a:rPr>
                <a:t> </a:t>
              </a:r>
              <a:endParaRPr kumimoji="0" lang="en-US" sz="1800" b="0" i="0" u="none" strike="noStrike" cap="none" spc="0" normalizeH="0" baseline="0" dirty="0">
                <a:ln>
                  <a:noFill/>
                </a:ln>
                <a:solidFill>
                  <a:srgbClr val="000000"/>
                </a:solidFill>
                <a:effectLst/>
                <a:uFillTx/>
                <a:latin typeface="Arial" charset="0"/>
                <a:ea typeface="Arial" charset="0"/>
                <a:cs typeface="Arial" charset="0"/>
                <a:sym typeface="Helvetica Neue"/>
              </a:endParaRPr>
            </a:p>
          </p:txBody>
        </p:sp>
        <p:sp>
          <p:nvSpPr>
            <p:cNvPr id="20" name="TextBox 19"/>
            <p:cNvSpPr txBox="1"/>
            <p:nvPr/>
          </p:nvSpPr>
          <p:spPr>
            <a:xfrm>
              <a:off x="7147600" y="3259838"/>
              <a:ext cx="2091379" cy="64632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hangingPunct="0">
                <a:lnSpc>
                  <a:spcPct val="100000"/>
                </a:lnSpc>
                <a:spcBef>
                  <a:spcPts val="0"/>
                </a:spcBef>
                <a:spcAft>
                  <a:spcPts val="0"/>
                </a:spcAft>
                <a:buClrTx/>
                <a:buSzTx/>
                <a:buFontTx/>
                <a:buNone/>
                <a:tabLst/>
              </a:pPr>
              <a:r>
                <a:rPr lang="en-US" dirty="0">
                  <a:solidFill>
                    <a:srgbClr val="000000"/>
                  </a:solidFill>
                  <a:latin typeface="Arial" charset="0"/>
                  <a:ea typeface="Arial" charset="0"/>
                  <a:cs typeface="Arial" charset="0"/>
                </a:rPr>
                <a:t>Forecast time of interest</a:t>
              </a:r>
              <a:endParaRPr kumimoji="0" lang="en-US" sz="1800" b="0" i="0" u="none" strike="noStrike" cap="none" spc="0" normalizeH="0" baseline="0" dirty="0">
                <a:ln>
                  <a:noFill/>
                </a:ln>
                <a:solidFill>
                  <a:srgbClr val="000000"/>
                </a:solidFill>
                <a:effectLst/>
                <a:uFillTx/>
                <a:latin typeface="Arial" charset="0"/>
                <a:ea typeface="Arial" charset="0"/>
                <a:cs typeface="Arial" charset="0"/>
                <a:sym typeface="Helvetica Neue"/>
              </a:endParaRPr>
            </a:p>
          </p:txBody>
        </p:sp>
      </p:grpSp>
      <p:sp>
        <p:nvSpPr>
          <p:cNvPr id="21" name="TextBox 20"/>
          <p:cNvSpPr txBox="1"/>
          <p:nvPr/>
        </p:nvSpPr>
        <p:spPr>
          <a:xfrm>
            <a:off x="439572" y="5555562"/>
            <a:ext cx="8152620" cy="92332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285750" indent="-285750" hangingPunct="0">
              <a:buFont typeface="Wingdings" pitchFamily="2" charset="2"/>
              <a:buChar char="q"/>
            </a:pPr>
            <a:r>
              <a:rPr lang="en-US" b="1" dirty="0">
                <a:latin typeface="Arial" charset="0"/>
                <a:ea typeface="Arial" charset="0"/>
                <a:cs typeface="Arial" charset="0"/>
              </a:rPr>
              <a:t>Criterion of optimal strategy at t1 determined at t0: </a:t>
            </a:r>
            <a:r>
              <a:rPr lang="en-US" dirty="0">
                <a:latin typeface="Arial" charset="0"/>
                <a:ea typeface="Arial" charset="0"/>
                <a:cs typeface="Arial" charset="0"/>
              </a:rPr>
              <a:t>If observations collected at t1 were assimilated, the optimal strategy would produce the largest error reduction for forecast valid at t2.</a:t>
            </a:r>
            <a:endParaRPr lang="en-US" b="1" dirty="0">
              <a:latin typeface="Arial" charset="0"/>
              <a:ea typeface="Arial" charset="0"/>
              <a:cs typeface="Arial" charset="0"/>
            </a:endParaRPr>
          </a:p>
        </p:txBody>
      </p:sp>
    </p:spTree>
    <p:extLst>
      <p:ext uri="{BB962C8B-B14F-4D97-AF65-F5344CB8AC3E}">
        <p14:creationId xmlns:p14="http://schemas.microsoft.com/office/powerpoint/2010/main" val="33669505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51"/>
          <p:cNvSpPr/>
          <p:nvPr/>
        </p:nvSpPr>
        <p:spPr>
          <a:xfrm>
            <a:off x="-2" y="1283953"/>
            <a:ext cx="9144004" cy="1"/>
          </a:xfrm>
          <a:prstGeom prst="line">
            <a:avLst/>
          </a:prstGeom>
          <a:ln w="57150">
            <a:solidFill>
              <a:srgbClr val="972921"/>
            </a:solidFill>
            <a:round/>
          </a:ln>
        </p:spPr>
        <p:txBody>
          <a:bodyPr lIns="0" tIns="0" rIns="0" bIns="0"/>
          <a:lstStyle/>
          <a:p>
            <a:pPr lvl="0" defTabSz="457200">
              <a:defRPr sz="1200">
                <a:latin typeface="+mj-lt"/>
                <a:ea typeface="+mj-ea"/>
                <a:cs typeface="+mj-cs"/>
                <a:sym typeface="Helvetica"/>
              </a:defRPr>
            </a:pPr>
            <a:endParaRPr/>
          </a:p>
        </p:txBody>
      </p:sp>
      <p:pic>
        <p:nvPicPr>
          <p:cNvPr id="5" name="image1.jpeg" descr="ou_logo_400x560.jpg"/>
          <p:cNvPicPr/>
          <p:nvPr/>
        </p:nvPicPr>
        <p:blipFill>
          <a:blip r:embed="rId2">
            <a:extLst/>
          </a:blip>
          <a:stretch>
            <a:fillRect/>
          </a:stretch>
        </p:blipFill>
        <p:spPr>
          <a:xfrm>
            <a:off x="165100" y="208244"/>
            <a:ext cx="657225" cy="919164"/>
          </a:xfrm>
          <a:prstGeom prst="rect">
            <a:avLst/>
          </a:prstGeom>
          <a:ln w="12700">
            <a:miter lim="400000"/>
          </a:ln>
        </p:spPr>
      </p:pic>
      <p:pic>
        <p:nvPicPr>
          <p:cNvPr id="6" name="IMG_2469.png"/>
          <p:cNvPicPr/>
          <p:nvPr/>
        </p:nvPicPr>
        <p:blipFill>
          <a:blip r:embed="rId3">
            <a:extLst/>
          </a:blip>
          <a:stretch>
            <a:fillRect/>
          </a:stretch>
        </p:blipFill>
        <p:spPr>
          <a:xfrm>
            <a:off x="7999072" y="115005"/>
            <a:ext cx="1004977" cy="1004976"/>
          </a:xfrm>
          <a:prstGeom prst="rect">
            <a:avLst/>
          </a:prstGeom>
          <a:ln w="12700">
            <a:miter lim="400000"/>
          </a:ln>
        </p:spPr>
      </p:pic>
      <p:sp>
        <p:nvSpPr>
          <p:cNvPr id="8" name="Shape 54"/>
          <p:cNvSpPr/>
          <p:nvPr/>
        </p:nvSpPr>
        <p:spPr>
          <a:xfrm>
            <a:off x="891306" y="361559"/>
            <a:ext cx="7038785" cy="461665"/>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gn="ctr">
              <a:defRPr sz="3000" b="1">
                <a:solidFill>
                  <a:srgbClr val="C00000"/>
                </a:solidFill>
                <a:latin typeface="Arial"/>
                <a:ea typeface="Arial"/>
                <a:cs typeface="Arial"/>
                <a:sym typeface="Arial"/>
              </a:defRPr>
            </a:lvl1pPr>
          </a:lstStyle>
          <a:p>
            <a:pPr lvl="0">
              <a:defRPr sz="1800" b="0">
                <a:solidFill>
                  <a:srgbClr val="000000"/>
                </a:solidFill>
              </a:defRPr>
            </a:pPr>
            <a:r>
              <a:rPr lang="en-US" sz="3000" b="1" dirty="0">
                <a:solidFill>
                  <a:srgbClr val="982A21"/>
                </a:solidFill>
              </a:rPr>
              <a:t>Background and Objectives</a:t>
            </a:r>
            <a:endParaRPr sz="3000" b="1" dirty="0">
              <a:solidFill>
                <a:srgbClr val="982A21"/>
              </a:solidFill>
            </a:endParaRPr>
          </a:p>
        </p:txBody>
      </p:sp>
      <mc:AlternateContent xmlns:mc="http://schemas.openxmlformats.org/markup-compatibility/2006">
        <mc:Choice xmlns:a14="http://schemas.microsoft.com/office/drawing/2010/main" Requires="a14">
          <p:sp>
            <p:nvSpPr>
              <p:cNvPr id="22" name="TextBox 21">
                <a:extLst>
                  <a:ext uri="{FF2B5EF4-FFF2-40B4-BE49-F238E27FC236}">
                    <a16:creationId xmlns:a16="http://schemas.microsoft.com/office/drawing/2014/main" id="{8F597EED-665D-4444-8C65-05BF68E8BA66}"/>
                  </a:ext>
                </a:extLst>
              </p:cNvPr>
              <p:cNvSpPr txBox="1"/>
              <p:nvPr/>
            </p:nvSpPr>
            <p:spPr>
              <a:xfrm>
                <a:off x="348940" y="1385553"/>
                <a:ext cx="8152620" cy="639123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285750" indent="-285750" algn="l" rtl="0" hangingPunct="0">
                  <a:buFont typeface="Wingdings" pitchFamily="2" charset="2"/>
                  <a:buChar char="q"/>
                </a:pPr>
                <a:r>
                  <a:rPr lang="en-US" sz="1600" dirty="0">
                    <a:solidFill>
                      <a:srgbClr val="000000"/>
                    </a:solidFill>
                    <a:latin typeface="Arial" charset="0"/>
                    <a:ea typeface="Arial" charset="0"/>
                    <a:cs typeface="Arial" charset="0"/>
                  </a:rPr>
                  <a:t>Past studies have applied ensemble based targeting observation method to larger-scale weather systems (Bishop et al. 2001, </a:t>
                </a:r>
                <a:r>
                  <a:rPr lang="en-US" sz="1600" dirty="0" err="1">
                    <a:solidFill>
                      <a:srgbClr val="000000"/>
                    </a:solidFill>
                    <a:latin typeface="Arial" charset="0"/>
                    <a:ea typeface="Arial" charset="0"/>
                    <a:cs typeface="Arial" charset="0"/>
                  </a:rPr>
                  <a:t>Majumdar</a:t>
                </a:r>
                <a:r>
                  <a:rPr lang="en-US" sz="1600" dirty="0">
                    <a:solidFill>
                      <a:srgbClr val="000000"/>
                    </a:solidFill>
                    <a:latin typeface="Arial" charset="0"/>
                    <a:ea typeface="Arial" charset="0"/>
                    <a:cs typeface="Arial" charset="0"/>
                  </a:rPr>
                  <a:t> et al. 2002, Torn and Hakim 2008; Torn 2014, etc.)</a:t>
                </a:r>
              </a:p>
              <a:p>
                <a:pPr algn="l" rtl="0" hangingPunct="0"/>
                <a:endParaRPr lang="en-US" sz="1600" dirty="0">
                  <a:solidFill>
                    <a:srgbClr val="000000"/>
                  </a:solidFill>
                  <a:latin typeface="Arial" charset="0"/>
                  <a:ea typeface="Arial" charset="0"/>
                  <a:cs typeface="Arial" charset="0"/>
                </a:endParaRPr>
              </a:p>
              <a:p>
                <a:pPr marL="285750" indent="-285750" hangingPunct="0">
                  <a:buFont typeface="Wingdings" pitchFamily="2" charset="2"/>
                  <a:buChar char="q"/>
                </a:pPr>
                <a:r>
                  <a:rPr lang="en-US" sz="1600" dirty="0">
                    <a:solidFill>
                      <a:srgbClr val="000000"/>
                    </a:solidFill>
                    <a:latin typeface="Arial" charset="0"/>
                    <a:ea typeface="Arial" charset="0"/>
                    <a:cs typeface="Arial" charset="0"/>
                  </a:rPr>
                  <a:t>The algorithm is derived based on data assimilation theory. The idea is to select the observation strategy that is </a:t>
                </a:r>
                <a:r>
                  <a:rPr lang="en-US" sz="1600" b="1" dirty="0">
                    <a:solidFill>
                      <a:srgbClr val="000000"/>
                    </a:solidFill>
                    <a:latin typeface="Arial" charset="0"/>
                    <a:ea typeface="Arial" charset="0"/>
                    <a:cs typeface="Arial" charset="0"/>
                  </a:rPr>
                  <a:t>predicted</a:t>
                </a:r>
                <a:r>
                  <a:rPr lang="en-US" sz="1600" dirty="0">
                    <a:solidFill>
                      <a:srgbClr val="000000"/>
                    </a:solidFill>
                    <a:latin typeface="Arial" charset="0"/>
                    <a:ea typeface="Arial" charset="0"/>
                    <a:cs typeface="Arial" charset="0"/>
                  </a:rPr>
                  <a:t> to reduce the forecast error variance the most. </a:t>
                </a:r>
              </a:p>
              <a:p>
                <a:pPr hangingPunct="0"/>
                <a:endParaRPr lang="en-US" sz="1600" dirty="0">
                  <a:solidFill>
                    <a:srgbClr val="000000"/>
                  </a:solidFill>
                  <a:latin typeface="Arial" charset="0"/>
                  <a:ea typeface="Arial" charset="0"/>
                  <a:cs typeface="Arial" charset="0"/>
                </a:endParaRPr>
              </a:p>
              <a:p>
                <a:pPr marL="285750" indent="-285750" hangingPunct="0">
                  <a:buFont typeface="Wingdings" pitchFamily="2" charset="2"/>
                  <a:buChar char="q"/>
                </a:pPr>
                <a:r>
                  <a:rPr lang="en-US" sz="1600" dirty="0">
                    <a:solidFill>
                      <a:srgbClr val="000000"/>
                    </a:solidFill>
                    <a:latin typeface="Arial" charset="0"/>
                    <a:ea typeface="Arial" charset="0"/>
                    <a:cs typeface="Arial" charset="0"/>
                    <a:sym typeface="Helvetica Neue"/>
                  </a:rPr>
                  <a:t>One key aspect of the algorithm is to use ensemble to predict if changes to an observation will lead to changes to a forecast metric:</a:t>
                </a:r>
              </a:p>
              <a:p>
                <a:pPr hangingPunct="0"/>
                <a:endParaRPr lang="en-US" sz="1600" dirty="0">
                  <a:solidFill>
                    <a:srgbClr val="000000"/>
                  </a:solidFill>
                  <a:latin typeface="Arial" charset="0"/>
                  <a:ea typeface="Arial" charset="0"/>
                  <a:cs typeface="Arial" charset="0"/>
                </a:endParaRPr>
              </a:p>
              <a:p>
                <a:pPr hangingPunct="0"/>
                <a14:m>
                  <m:oMathPara xmlns:m="http://schemas.openxmlformats.org/officeDocument/2006/math">
                    <m:oMathParaPr>
                      <m:jc m:val="centerGroup"/>
                    </m:oMathParaPr>
                    <m:oMath xmlns:m="http://schemas.openxmlformats.org/officeDocument/2006/math">
                      <m:f>
                        <m:fPr>
                          <m:ctrlPr>
                            <a:rPr lang="en-US" sz="1600" i="1">
                              <a:solidFill>
                                <a:srgbClr val="000000"/>
                              </a:solidFill>
                              <a:latin typeface="Cambria Math" panose="02040503050406030204" pitchFamily="18" charset="0"/>
                              <a:ea typeface="Arial" charset="0"/>
                              <a:cs typeface="Arial" charset="0"/>
                              <a:sym typeface="Helvetica Neue"/>
                            </a:rPr>
                          </m:ctrlPr>
                        </m:fPr>
                        <m:num>
                          <m:r>
                            <a:rPr lang="en-US" sz="1600" i="1">
                              <a:solidFill>
                                <a:srgbClr val="000000"/>
                              </a:solidFill>
                              <a:latin typeface="Cambria Math" charset="0"/>
                              <a:ea typeface="Arial" charset="0"/>
                              <a:cs typeface="Arial" charset="0"/>
                              <a:sym typeface="Helvetica Neue"/>
                            </a:rPr>
                            <m:t>𝜕</m:t>
                          </m:r>
                          <m:r>
                            <a:rPr lang="en-US" sz="1600" i="1">
                              <a:solidFill>
                                <a:srgbClr val="000000"/>
                              </a:solidFill>
                              <a:latin typeface="Cambria Math" charset="0"/>
                              <a:ea typeface="Arial" charset="0"/>
                              <a:cs typeface="Arial" charset="0"/>
                              <a:sym typeface="Helvetica Neue"/>
                            </a:rPr>
                            <m:t>𝐽</m:t>
                          </m:r>
                        </m:num>
                        <m:den>
                          <m:r>
                            <a:rPr lang="en-US" sz="1600" i="1">
                              <a:solidFill>
                                <a:srgbClr val="000000"/>
                              </a:solidFill>
                              <a:latin typeface="Cambria Math" charset="0"/>
                              <a:ea typeface="Arial" charset="0"/>
                              <a:cs typeface="Arial" charset="0"/>
                              <a:sym typeface="Helvetica Neue"/>
                            </a:rPr>
                            <m:t>𝜕</m:t>
                          </m:r>
                          <m:r>
                            <a:rPr lang="en-US" sz="1600" i="1">
                              <a:solidFill>
                                <a:srgbClr val="000000"/>
                              </a:solidFill>
                              <a:latin typeface="Cambria Math" charset="0"/>
                              <a:ea typeface="Arial" charset="0"/>
                              <a:cs typeface="Arial" charset="0"/>
                              <a:sym typeface="Helvetica Neue"/>
                            </a:rPr>
                            <m:t>(</m:t>
                          </m:r>
                          <m:r>
                            <a:rPr lang="en-US" sz="1600" i="1">
                              <a:solidFill>
                                <a:srgbClr val="000000"/>
                              </a:solidFill>
                              <a:latin typeface="Cambria Math" charset="0"/>
                              <a:ea typeface="Arial" charset="0"/>
                              <a:cs typeface="Arial" charset="0"/>
                              <a:sym typeface="Helvetica Neue"/>
                            </a:rPr>
                            <m:t>𝐻𝑥</m:t>
                          </m:r>
                          <m:r>
                            <a:rPr lang="en-US" sz="1600" i="1">
                              <a:solidFill>
                                <a:srgbClr val="000000"/>
                              </a:solidFill>
                              <a:latin typeface="Cambria Math" charset="0"/>
                              <a:ea typeface="Arial" charset="0"/>
                              <a:cs typeface="Arial" charset="0"/>
                              <a:sym typeface="Helvetica Neue"/>
                            </a:rPr>
                            <m:t>)</m:t>
                          </m:r>
                        </m:den>
                      </m:f>
                      <m:r>
                        <a:rPr lang="en-US" sz="1600" i="1">
                          <a:solidFill>
                            <a:srgbClr val="000000"/>
                          </a:solidFill>
                          <a:latin typeface="Cambria Math" charset="0"/>
                          <a:ea typeface="Arial" charset="0"/>
                          <a:cs typeface="Arial" charset="0"/>
                          <a:sym typeface="Helvetica Neue"/>
                        </a:rPr>
                        <m:t>= </m:t>
                      </m:r>
                      <m:f>
                        <m:fPr>
                          <m:ctrlPr>
                            <a:rPr lang="en-US" sz="1600" i="1">
                              <a:solidFill>
                                <a:srgbClr val="000000"/>
                              </a:solidFill>
                              <a:latin typeface="Cambria Math" panose="02040503050406030204" pitchFamily="18" charset="0"/>
                              <a:ea typeface="Arial" charset="0"/>
                              <a:cs typeface="Arial" charset="0"/>
                              <a:sym typeface="Helvetica Neue"/>
                            </a:rPr>
                          </m:ctrlPr>
                        </m:fPr>
                        <m:num>
                          <m:r>
                            <a:rPr lang="en-US" sz="1600" i="1">
                              <a:solidFill>
                                <a:srgbClr val="000000"/>
                              </a:solidFill>
                              <a:latin typeface="Cambria Math" charset="0"/>
                              <a:ea typeface="Arial" charset="0"/>
                              <a:cs typeface="Arial" charset="0"/>
                              <a:sym typeface="Helvetica Neue"/>
                            </a:rPr>
                            <m:t>𝑐𝑜𝑣</m:t>
                          </m:r>
                          <m:r>
                            <a:rPr lang="en-US" sz="1600" i="1">
                              <a:solidFill>
                                <a:srgbClr val="000000"/>
                              </a:solidFill>
                              <a:latin typeface="Cambria Math" charset="0"/>
                              <a:ea typeface="Arial" charset="0"/>
                              <a:cs typeface="Arial" charset="0"/>
                              <a:sym typeface="Helvetica Neue"/>
                            </a:rPr>
                            <m:t>(</m:t>
                          </m:r>
                          <m:r>
                            <a:rPr lang="en-US" sz="1600" i="1">
                              <a:solidFill>
                                <a:srgbClr val="000000"/>
                              </a:solidFill>
                              <a:latin typeface="Cambria Math" charset="0"/>
                              <a:ea typeface="Arial" charset="0"/>
                              <a:cs typeface="Arial" charset="0"/>
                              <a:sym typeface="Helvetica Neue"/>
                            </a:rPr>
                            <m:t>𝐽</m:t>
                          </m:r>
                          <m:r>
                            <a:rPr lang="en-US" sz="1600" i="1">
                              <a:solidFill>
                                <a:srgbClr val="000000"/>
                              </a:solidFill>
                              <a:latin typeface="Cambria Math" charset="0"/>
                              <a:ea typeface="Arial" charset="0"/>
                              <a:cs typeface="Arial" charset="0"/>
                              <a:sym typeface="Helvetica Neue"/>
                            </a:rPr>
                            <m:t>,</m:t>
                          </m:r>
                          <m:r>
                            <a:rPr lang="en-US" sz="1600" i="1">
                              <a:solidFill>
                                <a:srgbClr val="000000"/>
                              </a:solidFill>
                              <a:latin typeface="Cambria Math" charset="0"/>
                              <a:ea typeface="Arial" charset="0"/>
                              <a:cs typeface="Arial" charset="0"/>
                              <a:sym typeface="Helvetica Neue"/>
                            </a:rPr>
                            <m:t>𝐻𝑥</m:t>
                          </m:r>
                          <m:r>
                            <a:rPr lang="en-US" sz="1600" i="1">
                              <a:solidFill>
                                <a:srgbClr val="000000"/>
                              </a:solidFill>
                              <a:latin typeface="Cambria Math" charset="0"/>
                              <a:ea typeface="Arial" charset="0"/>
                              <a:cs typeface="Arial" charset="0"/>
                              <a:sym typeface="Helvetica Neue"/>
                            </a:rPr>
                            <m:t>)</m:t>
                          </m:r>
                        </m:num>
                        <m:den>
                          <m:r>
                            <a:rPr lang="en-US" sz="1600" i="1">
                              <a:solidFill>
                                <a:srgbClr val="000000"/>
                              </a:solidFill>
                              <a:latin typeface="Cambria Math" charset="0"/>
                              <a:ea typeface="Arial" charset="0"/>
                              <a:cs typeface="Arial" charset="0"/>
                              <a:sym typeface="Helvetica Neue"/>
                            </a:rPr>
                            <m:t>𝑣𝑎𝑟</m:t>
                          </m:r>
                          <m:r>
                            <a:rPr lang="en-US" sz="1600" i="1">
                              <a:solidFill>
                                <a:srgbClr val="000000"/>
                              </a:solidFill>
                              <a:latin typeface="Cambria Math" charset="0"/>
                              <a:ea typeface="Arial" charset="0"/>
                              <a:cs typeface="Arial" charset="0"/>
                              <a:sym typeface="Helvetica Neue"/>
                            </a:rPr>
                            <m:t>(</m:t>
                          </m:r>
                          <m:r>
                            <a:rPr lang="en-US" sz="1600" i="1">
                              <a:solidFill>
                                <a:srgbClr val="000000"/>
                              </a:solidFill>
                              <a:latin typeface="Cambria Math" charset="0"/>
                              <a:ea typeface="Arial" charset="0"/>
                              <a:cs typeface="Arial" charset="0"/>
                              <a:sym typeface="Helvetica Neue"/>
                            </a:rPr>
                            <m:t>𝐻𝑥</m:t>
                          </m:r>
                          <m:r>
                            <a:rPr lang="en-US" sz="1600" i="1">
                              <a:solidFill>
                                <a:srgbClr val="000000"/>
                              </a:solidFill>
                              <a:latin typeface="Cambria Math" charset="0"/>
                              <a:ea typeface="Arial" charset="0"/>
                              <a:cs typeface="Arial" charset="0"/>
                              <a:sym typeface="Helvetica Neue"/>
                            </a:rPr>
                            <m:t>)</m:t>
                          </m:r>
                        </m:den>
                      </m:f>
                    </m:oMath>
                  </m:oMathPara>
                </a14:m>
                <a:endParaRPr lang="en-US" sz="1600" dirty="0">
                  <a:solidFill>
                    <a:srgbClr val="000000"/>
                  </a:solidFill>
                  <a:latin typeface="Arial" charset="0"/>
                  <a:ea typeface="Arial" charset="0"/>
                  <a:cs typeface="Arial" charset="0"/>
                  <a:sym typeface="Helvetica Neue"/>
                </a:endParaRPr>
              </a:p>
              <a:p>
                <a:pPr hangingPunct="0"/>
                <a:endParaRPr lang="en-US" sz="1600" dirty="0">
                  <a:solidFill>
                    <a:srgbClr val="000000"/>
                  </a:solidFill>
                  <a:latin typeface="Arial" charset="0"/>
                  <a:ea typeface="Arial" charset="0"/>
                  <a:cs typeface="Arial" charset="0"/>
                </a:endParaRPr>
              </a:p>
              <a:p>
                <a:pPr algn="ctr" hangingPunct="0"/>
                <a:r>
                  <a:rPr lang="en-US" sz="1600" dirty="0">
                    <a:solidFill>
                      <a:srgbClr val="000000"/>
                    </a:solidFill>
                    <a:latin typeface="Arial" charset="0"/>
                    <a:ea typeface="Arial" charset="0"/>
                    <a:cs typeface="Arial" charset="0"/>
                  </a:rPr>
                  <a:t>w</a:t>
                </a:r>
                <a:r>
                  <a:rPr lang="en-US" sz="1600" dirty="0">
                    <a:solidFill>
                      <a:srgbClr val="000000"/>
                    </a:solidFill>
                    <a:latin typeface="Arial" charset="0"/>
                    <a:ea typeface="Arial" charset="0"/>
                    <a:cs typeface="Arial" charset="0"/>
                    <a:sym typeface="Helvetica Neue"/>
                  </a:rPr>
                  <a:t>here </a:t>
                </a:r>
                <a14:m>
                  <m:oMath xmlns:m="http://schemas.openxmlformats.org/officeDocument/2006/math">
                    <m:r>
                      <a:rPr lang="en-US" sz="1600" i="1">
                        <a:solidFill>
                          <a:srgbClr val="000000"/>
                        </a:solidFill>
                        <a:latin typeface="Cambria Math" charset="0"/>
                        <a:ea typeface="Arial" charset="0"/>
                        <a:cs typeface="Arial" charset="0"/>
                      </a:rPr>
                      <m:t>𝐽</m:t>
                    </m:r>
                  </m:oMath>
                </a14:m>
                <a:r>
                  <a:rPr lang="en-US" sz="1600" dirty="0">
                    <a:solidFill>
                      <a:srgbClr val="000000"/>
                    </a:solidFill>
                    <a:latin typeface="Arial" charset="0"/>
                    <a:ea typeface="Arial" charset="0"/>
                    <a:cs typeface="Arial" charset="0"/>
                    <a:sym typeface="Helvetica Neue"/>
                  </a:rPr>
                  <a:t> is the forecast metric and </a:t>
                </a:r>
                <a14:m>
                  <m:oMath xmlns:m="http://schemas.openxmlformats.org/officeDocument/2006/math">
                    <m:r>
                      <a:rPr lang="en-US" sz="1600" i="1">
                        <a:solidFill>
                          <a:srgbClr val="000000"/>
                        </a:solidFill>
                        <a:latin typeface="Cambria Math" charset="0"/>
                        <a:ea typeface="Arial" charset="0"/>
                        <a:cs typeface="Arial" charset="0"/>
                      </a:rPr>
                      <m:t>𝐻𝑥</m:t>
                    </m:r>
                  </m:oMath>
                </a14:m>
                <a:r>
                  <a:rPr lang="en-US" sz="1600" dirty="0">
                    <a:solidFill>
                      <a:srgbClr val="000000"/>
                    </a:solidFill>
                    <a:latin typeface="Arial" charset="0"/>
                    <a:ea typeface="Arial" charset="0"/>
                    <a:cs typeface="Arial" charset="0"/>
                    <a:sym typeface="Helvetica Neue"/>
                  </a:rPr>
                  <a:t> is the observation</a:t>
                </a:r>
              </a:p>
              <a:p>
                <a:pPr hangingPunct="0"/>
                <a:endParaRPr lang="en-US" sz="1600" dirty="0">
                  <a:solidFill>
                    <a:srgbClr val="000000"/>
                  </a:solidFill>
                  <a:latin typeface="Arial" charset="0"/>
                  <a:ea typeface="Arial" charset="0"/>
                  <a:cs typeface="Arial" charset="0"/>
                </a:endParaRPr>
              </a:p>
              <a:p>
                <a:pPr marL="285750" indent="-285750" hangingPunct="0">
                  <a:buFont typeface="Wingdings" pitchFamily="2" charset="2"/>
                  <a:buChar char="q"/>
                </a:pPr>
                <a:r>
                  <a:rPr lang="en-US" sz="1600" dirty="0">
                    <a:solidFill>
                      <a:srgbClr val="000000"/>
                    </a:solidFill>
                    <a:latin typeface="Arial" charset="0"/>
                    <a:ea typeface="Arial" charset="0"/>
                    <a:cs typeface="Arial" charset="0"/>
                    <a:sym typeface="Helvetica Neue"/>
                  </a:rPr>
                  <a:t>This aspect involves ensemble</a:t>
                </a:r>
                <a:r>
                  <a:rPr lang="en-US" sz="1600" dirty="0">
                    <a:solidFill>
                      <a:srgbClr val="000000"/>
                    </a:solidFill>
                    <a:latin typeface="Arial" charset="0"/>
                    <a:ea typeface="Arial" charset="0"/>
                    <a:cs typeface="Arial" charset="0"/>
                  </a:rPr>
                  <a:t> linear regression at two different times, thus </a:t>
                </a:r>
                <a:r>
                  <a:rPr lang="en-US" sz="1600" dirty="0">
                    <a:solidFill>
                      <a:srgbClr val="000000"/>
                    </a:solidFill>
                    <a:latin typeface="Arial" charset="0"/>
                    <a:ea typeface="Arial" charset="0"/>
                    <a:cs typeface="Arial" charset="0"/>
                    <a:sym typeface="Helvetica Neue"/>
                  </a:rPr>
                  <a:t>susceptible to nonlinearity and ensemble sampling errors (due to limited number of ensemble members)</a:t>
                </a:r>
              </a:p>
              <a:p>
                <a:pPr hangingPunct="0"/>
                <a:endParaRPr lang="en-US" sz="1600" dirty="0">
                  <a:solidFill>
                    <a:srgbClr val="000000"/>
                  </a:solidFill>
                  <a:latin typeface="Arial" charset="0"/>
                  <a:ea typeface="Arial" charset="0"/>
                  <a:cs typeface="Arial" charset="0"/>
                  <a:sym typeface="Helvetica Neue"/>
                </a:endParaRPr>
              </a:p>
              <a:p>
                <a:pPr marL="285750" indent="-285750" hangingPunct="0">
                  <a:buFont typeface="Wingdings" pitchFamily="2" charset="2"/>
                  <a:buChar char="q"/>
                </a:pPr>
                <a:r>
                  <a:rPr lang="en-US" sz="1600" b="1" i="1" dirty="0">
                    <a:solidFill>
                      <a:srgbClr val="000000"/>
                    </a:solidFill>
                    <a:latin typeface="Arial" charset="0"/>
                    <a:ea typeface="Arial" charset="0"/>
                    <a:cs typeface="Arial" charset="0"/>
                    <a:sym typeface="Helvetica Neue"/>
                  </a:rPr>
                  <a:t>To what extent does the ensemble based targeting observation method work for convective scale and radar observations?</a:t>
                </a:r>
              </a:p>
              <a:p>
                <a:pPr hangingPunct="0"/>
                <a:endParaRPr lang="en-US" dirty="0">
                  <a:solidFill>
                    <a:srgbClr val="000000"/>
                  </a:solidFill>
                  <a:latin typeface="Arial" charset="0"/>
                  <a:ea typeface="Arial" charset="0"/>
                  <a:cs typeface="Arial" charset="0"/>
                </a:endParaRPr>
              </a:p>
              <a:p>
                <a:pPr algn="l" rtl="0" hangingPunct="0"/>
                <a:endParaRPr lang="en-US" dirty="0">
                  <a:solidFill>
                    <a:srgbClr val="000000"/>
                  </a:solidFill>
                  <a:latin typeface="Arial" charset="0"/>
                  <a:ea typeface="Arial" charset="0"/>
                  <a:cs typeface="Arial" charset="0"/>
                </a:endParaRPr>
              </a:p>
              <a:p>
                <a:pPr marL="0" marR="0" indent="0" algn="l" defTabSz="914400" rtl="0" fontAlgn="auto" hangingPunct="0">
                  <a:lnSpc>
                    <a:spcPct val="100000"/>
                  </a:lnSpc>
                  <a:spcBef>
                    <a:spcPts val="0"/>
                  </a:spcBef>
                  <a:spcAft>
                    <a:spcPts val="0"/>
                  </a:spcAft>
                  <a:buClrTx/>
                  <a:buSzTx/>
                  <a:buFontTx/>
                  <a:buNone/>
                  <a:tabLst/>
                </a:pPr>
                <a:endParaRPr lang="en-US" dirty="0">
                  <a:solidFill>
                    <a:srgbClr val="000000"/>
                  </a:solidFill>
                  <a:latin typeface="Arial" charset="0"/>
                  <a:ea typeface="Arial" charset="0"/>
                  <a:cs typeface="Arial" charset="0"/>
                </a:endParaRPr>
              </a:p>
              <a:p>
                <a:pPr marL="0" marR="0" indent="0" algn="l" defTabSz="914400" rtl="0" fontAlgn="auto"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Helvetica Neue"/>
                </a:endParaRPr>
              </a:p>
            </p:txBody>
          </p:sp>
        </mc:Choice>
        <mc:Fallback>
          <p:sp>
            <p:nvSpPr>
              <p:cNvPr id="22" name="TextBox 21">
                <a:extLst>
                  <a:ext uri="{FF2B5EF4-FFF2-40B4-BE49-F238E27FC236}">
                    <a16:creationId xmlns:a16="http://schemas.microsoft.com/office/drawing/2014/main" id="{8F597EED-665D-4444-8C65-05BF68E8BA66}"/>
                  </a:ext>
                </a:extLst>
              </p:cNvPr>
              <p:cNvSpPr txBox="1">
                <a:spLocks noRot="1" noChangeAspect="1" noMove="1" noResize="1" noEditPoints="1" noAdjustHandles="1" noChangeArrowheads="1" noChangeShapeType="1" noTextEdit="1"/>
              </p:cNvSpPr>
              <p:nvPr/>
            </p:nvSpPr>
            <p:spPr>
              <a:xfrm>
                <a:off x="348940" y="1385553"/>
                <a:ext cx="8152620" cy="6391233"/>
              </a:xfrm>
              <a:prstGeom prst="rect">
                <a:avLst/>
              </a:prstGeom>
              <a:blipFill>
                <a:blip r:embed="rId4"/>
                <a:stretch>
                  <a:fillRect l="-778" t="-198" r="-1089"/>
                </a:stretch>
              </a:blipFill>
              <a:ln w="12700" cap="flat">
                <a:noFill/>
                <a:miter lim="400000"/>
              </a:ln>
              <a:effectLst/>
            </p:spPr>
            <p:txBody>
              <a:bodyPr/>
              <a:lstStyle/>
              <a:p>
                <a:r>
                  <a:rPr lang="en-US">
                    <a:noFill/>
                  </a:rPr>
                  <a:t> </a:t>
                </a:r>
              </a:p>
            </p:txBody>
          </p:sp>
        </mc:Fallback>
      </mc:AlternateContent>
    </p:spTree>
    <p:extLst>
      <p:ext uri="{BB962C8B-B14F-4D97-AF65-F5344CB8AC3E}">
        <p14:creationId xmlns:p14="http://schemas.microsoft.com/office/powerpoint/2010/main" val="3726256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Shape 51"/>
          <p:cNvSpPr/>
          <p:nvPr/>
        </p:nvSpPr>
        <p:spPr>
          <a:xfrm>
            <a:off x="-2" y="1551387"/>
            <a:ext cx="9144004" cy="1"/>
          </a:xfrm>
          <a:prstGeom prst="line">
            <a:avLst/>
          </a:prstGeom>
          <a:ln w="57150">
            <a:solidFill>
              <a:srgbClr val="972921"/>
            </a:solidFill>
            <a:round/>
          </a:ln>
        </p:spPr>
        <p:txBody>
          <a:bodyPr lIns="0" tIns="0" rIns="0" bIns="0"/>
          <a:lstStyle/>
          <a:p>
            <a:pPr lvl="0" defTabSz="457200">
              <a:defRPr sz="1200">
                <a:latin typeface="+mj-lt"/>
                <a:ea typeface="+mj-ea"/>
                <a:cs typeface="+mj-cs"/>
                <a:sym typeface="Helvetica"/>
              </a:defRPr>
            </a:pPr>
            <a:endParaRPr/>
          </a:p>
        </p:txBody>
      </p:sp>
      <p:pic>
        <p:nvPicPr>
          <p:cNvPr id="52" name="image1.jpeg" descr="ou_logo_400x560.jpg"/>
          <p:cNvPicPr/>
          <p:nvPr/>
        </p:nvPicPr>
        <p:blipFill>
          <a:blip r:embed="rId3">
            <a:extLst/>
          </a:blip>
          <a:stretch>
            <a:fillRect/>
          </a:stretch>
        </p:blipFill>
        <p:spPr>
          <a:xfrm>
            <a:off x="165100" y="208244"/>
            <a:ext cx="657225" cy="919164"/>
          </a:xfrm>
          <a:prstGeom prst="rect">
            <a:avLst/>
          </a:prstGeom>
          <a:ln w="12700">
            <a:miter lim="400000"/>
          </a:ln>
        </p:spPr>
      </p:pic>
      <p:pic>
        <p:nvPicPr>
          <p:cNvPr id="53" name="IMG_2469.png"/>
          <p:cNvPicPr/>
          <p:nvPr/>
        </p:nvPicPr>
        <p:blipFill>
          <a:blip r:embed="rId4">
            <a:extLst/>
          </a:blip>
          <a:stretch>
            <a:fillRect/>
          </a:stretch>
        </p:blipFill>
        <p:spPr>
          <a:xfrm>
            <a:off x="7999072" y="115005"/>
            <a:ext cx="1004977" cy="1004976"/>
          </a:xfrm>
          <a:prstGeom prst="rect">
            <a:avLst/>
          </a:prstGeom>
          <a:ln w="12700">
            <a:miter lim="400000"/>
          </a:ln>
        </p:spPr>
      </p:pic>
      <p:sp>
        <p:nvSpPr>
          <p:cNvPr id="54" name="Shape 54"/>
          <p:cNvSpPr/>
          <p:nvPr/>
        </p:nvSpPr>
        <p:spPr>
          <a:xfrm>
            <a:off x="849625" y="394405"/>
            <a:ext cx="7122155" cy="923330"/>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gn="ctr">
              <a:defRPr sz="3000" b="1">
                <a:solidFill>
                  <a:srgbClr val="C00000"/>
                </a:solidFill>
                <a:latin typeface="Arial"/>
                <a:ea typeface="Arial"/>
                <a:cs typeface="Arial"/>
                <a:sym typeface="Arial"/>
              </a:defRPr>
            </a:lvl1pPr>
          </a:lstStyle>
          <a:p>
            <a:pPr lvl="0">
              <a:defRPr sz="1800" b="0">
                <a:solidFill>
                  <a:srgbClr val="000000"/>
                </a:solidFill>
              </a:defRPr>
            </a:pPr>
            <a:r>
              <a:rPr lang="en-US" sz="3000" b="1" dirty="0">
                <a:solidFill>
                  <a:srgbClr val="982A21"/>
                </a:solidFill>
              </a:rPr>
              <a:t>OSSE test-bed: </a:t>
            </a:r>
          </a:p>
          <a:p>
            <a:pPr lvl="0">
              <a:defRPr sz="1800" b="0">
                <a:solidFill>
                  <a:srgbClr val="000000"/>
                </a:solidFill>
              </a:defRPr>
            </a:pPr>
            <a:r>
              <a:rPr lang="en-US" sz="3000" b="1" dirty="0">
                <a:solidFill>
                  <a:srgbClr val="982A21"/>
                </a:solidFill>
              </a:rPr>
              <a:t>truth and synthetic obs.</a:t>
            </a:r>
            <a:endParaRPr sz="3000" b="1" dirty="0">
              <a:solidFill>
                <a:srgbClr val="982A21"/>
              </a:solidFill>
            </a:endParaRPr>
          </a:p>
        </p:txBody>
      </p:sp>
      <p:sp>
        <p:nvSpPr>
          <p:cNvPr id="55" name="Shape 55"/>
          <p:cNvSpPr/>
          <p:nvPr/>
        </p:nvSpPr>
        <p:spPr>
          <a:xfrm>
            <a:off x="118149" y="1359027"/>
            <a:ext cx="8907702" cy="38472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254000" lvl="0" indent="-254000">
              <a:spcBef>
                <a:spcPts val="500"/>
              </a:spcBef>
              <a:buClr>
                <a:srgbClr val="982A21"/>
              </a:buClr>
              <a:buSzPct val="100000"/>
              <a:buFont typeface="Arial"/>
              <a:buChar char="•"/>
            </a:pPr>
            <a:endParaRPr sz="2500">
              <a:latin typeface="Calibri"/>
              <a:ea typeface="Calibri"/>
              <a:cs typeface="Calibri"/>
              <a:sym typeface="Calibri"/>
            </a:endParaRPr>
          </a:p>
        </p:txBody>
      </p:sp>
      <p:sp>
        <p:nvSpPr>
          <p:cNvPr id="3" name="TextBox 2"/>
          <p:cNvSpPr txBox="1"/>
          <p:nvPr/>
        </p:nvSpPr>
        <p:spPr>
          <a:xfrm>
            <a:off x="739739" y="1743748"/>
            <a:ext cx="7900827" cy="258531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hangingPunct="0">
              <a:lnSpc>
                <a:spcPct val="100000"/>
              </a:lnSpc>
              <a:spcBef>
                <a:spcPts val="0"/>
              </a:spcBef>
              <a:spcAft>
                <a:spcPts val="0"/>
              </a:spcAft>
              <a:buClrTx/>
              <a:buSzTx/>
              <a:buFontTx/>
              <a:buNone/>
              <a:tabLst/>
            </a:pPr>
            <a:r>
              <a:rPr kumimoji="0" lang="en-US" sz="1800" b="0" u="none" strike="noStrike" cap="none" spc="0" normalizeH="0" baseline="0" dirty="0">
                <a:ln>
                  <a:noFill/>
                </a:ln>
                <a:solidFill>
                  <a:srgbClr val="000000"/>
                </a:solidFill>
                <a:effectLst/>
                <a:uFillTx/>
                <a:latin typeface="Arial" charset="0"/>
                <a:ea typeface="Arial" charset="0"/>
                <a:cs typeface="Arial" charset="0"/>
                <a:sym typeface="Helvetica Neue"/>
              </a:rPr>
              <a:t>An idealized splitting supercell thunderstorm is created using the Weather Research</a:t>
            </a:r>
            <a:r>
              <a:rPr kumimoji="0" lang="en-US" sz="1800" b="0" u="none" strike="noStrike" cap="none" spc="0" normalizeH="0" dirty="0">
                <a:ln>
                  <a:noFill/>
                </a:ln>
                <a:solidFill>
                  <a:srgbClr val="000000"/>
                </a:solidFill>
                <a:effectLst/>
                <a:uFillTx/>
                <a:latin typeface="Arial" charset="0"/>
                <a:ea typeface="Arial" charset="0"/>
                <a:cs typeface="Arial" charset="0"/>
                <a:sym typeface="Helvetica Neue"/>
              </a:rPr>
              <a:t> and Forecasting (WRF) model (Weisman and </a:t>
            </a:r>
            <a:r>
              <a:rPr kumimoji="0" lang="en-US" sz="1800" b="0" u="none" strike="noStrike" cap="none" spc="0" normalizeH="0" dirty="0" err="1">
                <a:ln>
                  <a:noFill/>
                </a:ln>
                <a:solidFill>
                  <a:srgbClr val="000000"/>
                </a:solidFill>
                <a:effectLst/>
                <a:uFillTx/>
                <a:latin typeface="Arial" charset="0"/>
                <a:ea typeface="Arial" charset="0"/>
                <a:cs typeface="Arial" charset="0"/>
                <a:sym typeface="Helvetica Neue"/>
              </a:rPr>
              <a:t>Klemp</a:t>
            </a:r>
            <a:r>
              <a:rPr kumimoji="0" lang="en-US" sz="1800" b="0" u="none" strike="noStrike" cap="none" spc="0" normalizeH="0" dirty="0">
                <a:ln>
                  <a:noFill/>
                </a:ln>
                <a:solidFill>
                  <a:srgbClr val="000000"/>
                </a:solidFill>
                <a:effectLst/>
                <a:uFillTx/>
                <a:latin typeface="Arial" charset="0"/>
                <a:ea typeface="Arial" charset="0"/>
                <a:cs typeface="Arial" charset="0"/>
                <a:sym typeface="Helvetica Neue"/>
              </a:rPr>
              <a:t> 1982; </a:t>
            </a:r>
            <a:r>
              <a:rPr kumimoji="0" lang="en-US" sz="1800" b="0" u="none" strike="noStrike" cap="none" spc="0" normalizeH="0" dirty="0" err="1">
                <a:ln>
                  <a:noFill/>
                </a:ln>
                <a:solidFill>
                  <a:srgbClr val="000000"/>
                </a:solidFill>
                <a:effectLst/>
                <a:uFillTx/>
                <a:latin typeface="Arial" charset="0"/>
                <a:ea typeface="Arial" charset="0"/>
                <a:cs typeface="Arial" charset="0"/>
                <a:sym typeface="Helvetica Neue"/>
              </a:rPr>
              <a:t>Skamarock</a:t>
            </a:r>
            <a:r>
              <a:rPr kumimoji="0" lang="en-US" sz="1800" b="0" u="none" strike="noStrike" cap="none" spc="0" normalizeH="0" dirty="0">
                <a:ln>
                  <a:noFill/>
                </a:ln>
                <a:solidFill>
                  <a:srgbClr val="000000"/>
                </a:solidFill>
                <a:effectLst/>
                <a:uFillTx/>
                <a:latin typeface="Arial" charset="0"/>
                <a:ea typeface="Arial" charset="0"/>
                <a:cs typeface="Arial" charset="0"/>
                <a:sym typeface="Helvetica Neue"/>
              </a:rPr>
              <a:t> et al. 2008)</a:t>
            </a:r>
          </a:p>
          <a:p>
            <a:pPr marL="0" marR="0" indent="0" algn="l" defTabSz="914400" rtl="0" fontAlgn="auto" hangingPunct="0">
              <a:lnSpc>
                <a:spcPct val="100000"/>
              </a:lnSpc>
              <a:spcBef>
                <a:spcPts val="0"/>
              </a:spcBef>
              <a:spcAft>
                <a:spcPts val="0"/>
              </a:spcAft>
              <a:buClrTx/>
              <a:buSzTx/>
              <a:buFontTx/>
              <a:buNone/>
              <a:tabLst/>
            </a:pPr>
            <a:endParaRPr kumimoji="0" lang="en-US" sz="1800" b="0" u="none" strike="noStrike" cap="none" spc="0" normalizeH="0" dirty="0">
              <a:ln>
                <a:noFill/>
              </a:ln>
              <a:solidFill>
                <a:srgbClr val="000000"/>
              </a:solidFill>
              <a:effectLst/>
              <a:uFillTx/>
              <a:latin typeface="Arial" charset="0"/>
              <a:ea typeface="Arial" charset="0"/>
              <a:cs typeface="Arial" charset="0"/>
              <a:sym typeface="Helvetica Neue"/>
            </a:endParaRPr>
          </a:p>
          <a:p>
            <a:pPr marL="285750" marR="0" indent="-285750" algn="l" defTabSz="914400" rtl="0" fontAlgn="auto" hangingPunct="0">
              <a:lnSpc>
                <a:spcPct val="100000"/>
              </a:lnSpc>
              <a:spcBef>
                <a:spcPts val="0"/>
              </a:spcBef>
              <a:spcAft>
                <a:spcPts val="0"/>
              </a:spcAft>
              <a:buClrTx/>
              <a:buSzTx/>
              <a:buFont typeface="Wingdings" charset="2"/>
              <a:buChar char="§"/>
              <a:tabLst/>
            </a:pPr>
            <a:r>
              <a:rPr lang="en-US" dirty="0">
                <a:solidFill>
                  <a:srgbClr val="000000"/>
                </a:solidFill>
                <a:latin typeface="Arial" charset="0"/>
                <a:ea typeface="Arial" charset="0"/>
                <a:cs typeface="Arial" charset="0"/>
                <a:sym typeface="Helvetica Neue"/>
              </a:rPr>
              <a:t>2km horizontal grid spacing</a:t>
            </a:r>
          </a:p>
          <a:p>
            <a:pPr marL="285750" marR="0" indent="-285750" algn="l" defTabSz="914400" rtl="0" fontAlgn="auto" hangingPunct="0">
              <a:lnSpc>
                <a:spcPct val="100000"/>
              </a:lnSpc>
              <a:spcBef>
                <a:spcPts val="0"/>
              </a:spcBef>
              <a:spcAft>
                <a:spcPts val="0"/>
              </a:spcAft>
              <a:buClrTx/>
              <a:buSzTx/>
              <a:buFont typeface="Wingdings" charset="2"/>
              <a:buChar char="§"/>
              <a:tabLst/>
            </a:pPr>
            <a:r>
              <a:rPr kumimoji="0" lang="en-US" sz="1800" b="0" u="none" strike="noStrike" cap="none" spc="0" normalizeH="0" dirty="0">
                <a:ln>
                  <a:noFill/>
                </a:ln>
                <a:solidFill>
                  <a:srgbClr val="000000"/>
                </a:solidFill>
                <a:effectLst/>
                <a:uFillTx/>
                <a:latin typeface="Arial" charset="0"/>
                <a:ea typeface="Arial" charset="0"/>
                <a:cs typeface="Arial" charset="0"/>
                <a:sym typeface="Helvetica Neue"/>
              </a:rPr>
              <a:t>Thompson et al. (2008) microphysics</a:t>
            </a:r>
          </a:p>
          <a:p>
            <a:pPr marL="0" marR="0" indent="0" algn="l" defTabSz="914400" rtl="0" fontAlgn="auto" hangingPunct="0">
              <a:lnSpc>
                <a:spcPct val="100000"/>
              </a:lnSpc>
              <a:spcBef>
                <a:spcPts val="0"/>
              </a:spcBef>
              <a:spcAft>
                <a:spcPts val="0"/>
              </a:spcAft>
              <a:buClrTx/>
              <a:buSzTx/>
              <a:buFontTx/>
              <a:buNone/>
              <a:tabLst/>
            </a:pPr>
            <a:endParaRPr lang="en-US" baseline="0" dirty="0">
              <a:solidFill>
                <a:srgbClr val="000000"/>
              </a:solidFill>
              <a:latin typeface="Arial" charset="0"/>
              <a:ea typeface="Arial" charset="0"/>
              <a:cs typeface="Arial" charset="0"/>
            </a:endParaRPr>
          </a:p>
          <a:p>
            <a:pPr marL="0" marR="0" indent="0" algn="l" defTabSz="914400" rtl="0" fontAlgn="auto" hangingPunct="0">
              <a:lnSpc>
                <a:spcPct val="100000"/>
              </a:lnSpc>
              <a:spcBef>
                <a:spcPts val="0"/>
              </a:spcBef>
              <a:spcAft>
                <a:spcPts val="0"/>
              </a:spcAft>
              <a:buClrTx/>
              <a:buSzTx/>
              <a:buFontTx/>
              <a:buNone/>
              <a:tabLst/>
            </a:pPr>
            <a:r>
              <a:rPr lang="en-US" dirty="0">
                <a:solidFill>
                  <a:srgbClr val="000000"/>
                </a:solidFill>
                <a:latin typeface="Arial" charset="0"/>
                <a:ea typeface="Arial" charset="0"/>
                <a:cs typeface="Arial" charset="0"/>
                <a:sym typeface="Helvetica Neue"/>
              </a:rPr>
              <a:t>S</a:t>
            </a:r>
            <a:r>
              <a:rPr kumimoji="0" lang="en-US" sz="1800" b="0" u="none" strike="noStrike" cap="none" spc="0" normalizeH="0" dirty="0">
                <a:ln>
                  <a:noFill/>
                </a:ln>
                <a:solidFill>
                  <a:srgbClr val="000000"/>
                </a:solidFill>
                <a:effectLst/>
                <a:uFillTx/>
                <a:latin typeface="Arial" charset="0"/>
                <a:ea typeface="Arial" charset="0"/>
                <a:cs typeface="Arial" charset="0"/>
                <a:sym typeface="Helvetica Neue"/>
              </a:rPr>
              <a:t>ynthetic Doppler radial velocity and radar reflectivity observations are </a:t>
            </a:r>
            <a:r>
              <a:rPr lang="en-US" dirty="0">
                <a:solidFill>
                  <a:srgbClr val="000000"/>
                </a:solidFill>
                <a:latin typeface="Arial" charset="0"/>
                <a:ea typeface="Arial" charset="0"/>
                <a:cs typeface="Arial" charset="0"/>
                <a:sym typeface="Helvetica Neue"/>
              </a:rPr>
              <a:t>first </a:t>
            </a:r>
            <a:r>
              <a:rPr kumimoji="0" lang="en-US" sz="1800" b="0" u="none" strike="noStrike" cap="none" spc="0" normalizeH="0" dirty="0">
                <a:ln>
                  <a:noFill/>
                </a:ln>
                <a:solidFill>
                  <a:srgbClr val="000000"/>
                </a:solidFill>
                <a:effectLst/>
                <a:uFillTx/>
                <a:latin typeface="Arial" charset="0"/>
                <a:ea typeface="Arial" charset="0"/>
                <a:cs typeface="Arial" charset="0"/>
                <a:sym typeface="Helvetica Neue"/>
              </a:rPr>
              <a:t>harvested from this simulation every 5 minutes</a:t>
            </a:r>
            <a:endParaRPr kumimoji="0" lang="en-US" sz="1800" b="0" u="none" strike="noStrike" cap="none" spc="0" normalizeH="0" baseline="0" dirty="0">
              <a:ln>
                <a:noFill/>
              </a:ln>
              <a:solidFill>
                <a:srgbClr val="000000"/>
              </a:solidFill>
              <a:effectLst/>
              <a:uFillTx/>
              <a:latin typeface="Arial" charset="0"/>
              <a:ea typeface="Arial" charset="0"/>
              <a:cs typeface="Arial" charset="0"/>
              <a:sym typeface="Helvetica Neue"/>
            </a:endParaRPr>
          </a:p>
        </p:txBody>
      </p:sp>
      <p:pic>
        <p:nvPicPr>
          <p:cNvPr id="4" name="Picture 3"/>
          <p:cNvPicPr>
            <a:picLocks noChangeAspect="1"/>
          </p:cNvPicPr>
          <p:nvPr/>
        </p:nvPicPr>
        <p:blipFill>
          <a:blip r:embed="rId5"/>
          <a:stretch>
            <a:fillRect/>
          </a:stretch>
        </p:blipFill>
        <p:spPr>
          <a:xfrm>
            <a:off x="4240499" y="4325874"/>
            <a:ext cx="3554760" cy="2486294"/>
          </a:xfrm>
          <a:prstGeom prst="rect">
            <a:avLst/>
          </a:prstGeom>
        </p:spPr>
      </p:pic>
      <p:sp>
        <p:nvSpPr>
          <p:cNvPr id="5" name="TextBox 4"/>
          <p:cNvSpPr txBox="1"/>
          <p:nvPr/>
        </p:nvSpPr>
        <p:spPr>
          <a:xfrm>
            <a:off x="739739" y="4749436"/>
            <a:ext cx="3347231" cy="20313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R="0" algn="l" defTabSz="914400" rtl="0" fontAlgn="auto" hangingPunct="0">
              <a:lnSpc>
                <a:spcPct val="100000"/>
              </a:lnSpc>
              <a:spcBef>
                <a:spcPts val="0"/>
              </a:spcBef>
              <a:spcAft>
                <a:spcPts val="0"/>
              </a:spcAft>
              <a:buClrTx/>
              <a:buSzTx/>
              <a:tabLst/>
            </a:pPr>
            <a:endParaRPr lang="en-US" dirty="0">
              <a:solidFill>
                <a:srgbClr val="000000"/>
              </a:solidFill>
              <a:latin typeface="Arial" charset="0"/>
              <a:ea typeface="Arial" charset="0"/>
              <a:cs typeface="Arial" charset="0"/>
            </a:endParaRPr>
          </a:p>
          <a:p>
            <a:pPr marR="0" algn="l" defTabSz="914400" rtl="0" fontAlgn="auto" hangingPunct="0">
              <a:lnSpc>
                <a:spcPct val="100000"/>
              </a:lnSpc>
              <a:spcBef>
                <a:spcPts val="0"/>
              </a:spcBef>
              <a:spcAft>
                <a:spcPts val="0"/>
              </a:spcAft>
              <a:buClrTx/>
              <a:buSzTx/>
              <a:tabLst/>
            </a:pPr>
            <a:r>
              <a:rPr lang="en-US" dirty="0">
                <a:solidFill>
                  <a:srgbClr val="000000"/>
                </a:solidFill>
                <a:latin typeface="Arial" charset="0"/>
                <a:ea typeface="Arial" charset="0"/>
                <a:cs typeface="Arial" charset="0"/>
              </a:rPr>
              <a:t>Figure to right is simulation (“truth”) at 75 minutes</a:t>
            </a:r>
          </a:p>
          <a:p>
            <a:pPr marL="0" marR="0" indent="0" algn="l" defTabSz="914400" rtl="0" fontAlgn="auto" hangingPunct="0">
              <a:lnSpc>
                <a:spcPct val="100000"/>
              </a:lnSpc>
              <a:spcBef>
                <a:spcPts val="0"/>
              </a:spcBef>
              <a:spcAft>
                <a:spcPts val="0"/>
              </a:spcAft>
              <a:buClrTx/>
              <a:buSzTx/>
              <a:buFontTx/>
              <a:buNone/>
              <a:tabLst/>
            </a:pPr>
            <a:endParaRPr lang="en-US" dirty="0">
              <a:solidFill>
                <a:srgbClr val="000000"/>
              </a:solidFill>
            </a:endParaRPr>
          </a:p>
          <a:p>
            <a:pPr marL="0" marR="0" indent="0" algn="l" defTabSz="914400" rtl="0" fontAlgn="auto" hangingPunct="0">
              <a:lnSpc>
                <a:spcPct val="100000"/>
              </a:lnSpc>
              <a:spcBef>
                <a:spcPts val="0"/>
              </a:spcBef>
              <a:spcAft>
                <a:spcPts val="0"/>
              </a:spcAft>
              <a:buClrTx/>
              <a:buSzTx/>
              <a:buFontTx/>
              <a:buNone/>
              <a:tabLst/>
            </a:pPr>
            <a:endParaRPr lang="en-US" dirty="0">
              <a:solidFill>
                <a:srgbClr val="000000"/>
              </a:solidFill>
            </a:endParaRPr>
          </a:p>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Helvetica Neue"/>
            </a:endParaRPr>
          </a:p>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Helvetica Neue"/>
            </a:endParaRPr>
          </a:p>
        </p:txBody>
      </p:sp>
      <p:sp>
        <p:nvSpPr>
          <p:cNvPr id="7" name="Oval 6"/>
          <p:cNvSpPr/>
          <p:nvPr/>
        </p:nvSpPr>
        <p:spPr>
          <a:xfrm>
            <a:off x="5882772" y="5790826"/>
            <a:ext cx="106547" cy="91440"/>
          </a:xfrm>
          <a:prstGeom prst="ellipse">
            <a:avLst/>
          </a:prstGeom>
          <a:solidFill>
            <a:schemeClr val="tx1"/>
          </a:solidFill>
          <a:ln w="25400" cap="flat">
            <a:solidFill>
              <a:schemeClr val="tx1"/>
            </a:solidFill>
            <a:prstDash val="solid"/>
            <a:bevel/>
          </a:ln>
          <a:effectLst/>
        </p:spPr>
        <p:style>
          <a:lnRef idx="0">
            <a:scrgbClr r="0" g="0" b="0"/>
          </a:lnRef>
          <a:fillRef idx="1001">
            <a:schemeClr val="lt1"/>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Helvetica Neue"/>
            </a:endParaRPr>
          </a:p>
        </p:txBody>
      </p:sp>
      <p:sp>
        <p:nvSpPr>
          <p:cNvPr id="8" name="TextBox 7"/>
          <p:cNvSpPr txBox="1"/>
          <p:nvPr/>
        </p:nvSpPr>
        <p:spPr>
          <a:xfrm>
            <a:off x="4881228" y="5882266"/>
            <a:ext cx="1470991" cy="3077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000000"/>
                </a:solidFill>
                <a:effectLst/>
                <a:uFillTx/>
                <a:latin typeface="Arial" charset="0"/>
                <a:ea typeface="Arial" charset="0"/>
                <a:cs typeface="Arial" charset="0"/>
                <a:sym typeface="Helvetica Neue"/>
              </a:rPr>
              <a:t>Radar location</a:t>
            </a:r>
          </a:p>
        </p:txBody>
      </p:sp>
    </p:spTree>
    <p:extLst>
      <p:ext uri="{BB962C8B-B14F-4D97-AF65-F5344CB8AC3E}">
        <p14:creationId xmlns:p14="http://schemas.microsoft.com/office/powerpoint/2010/main" val="14740095"/>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Shape 51"/>
          <p:cNvSpPr/>
          <p:nvPr/>
        </p:nvSpPr>
        <p:spPr>
          <a:xfrm>
            <a:off x="-2" y="1551387"/>
            <a:ext cx="9144004" cy="1"/>
          </a:xfrm>
          <a:prstGeom prst="line">
            <a:avLst/>
          </a:prstGeom>
          <a:ln w="57150">
            <a:solidFill>
              <a:srgbClr val="972921"/>
            </a:solidFill>
            <a:round/>
          </a:ln>
        </p:spPr>
        <p:txBody>
          <a:bodyPr lIns="0" tIns="0" rIns="0" bIns="0"/>
          <a:lstStyle/>
          <a:p>
            <a:pPr lvl="0" defTabSz="457200">
              <a:defRPr sz="1200">
                <a:latin typeface="+mj-lt"/>
                <a:ea typeface="+mj-ea"/>
                <a:cs typeface="+mj-cs"/>
                <a:sym typeface="Helvetica"/>
              </a:defRPr>
            </a:pPr>
            <a:endParaRPr/>
          </a:p>
        </p:txBody>
      </p:sp>
      <p:pic>
        <p:nvPicPr>
          <p:cNvPr id="52" name="image1.jpeg" descr="ou_logo_400x560.jpg"/>
          <p:cNvPicPr/>
          <p:nvPr/>
        </p:nvPicPr>
        <p:blipFill>
          <a:blip r:embed="rId3">
            <a:extLst/>
          </a:blip>
          <a:stretch>
            <a:fillRect/>
          </a:stretch>
        </p:blipFill>
        <p:spPr>
          <a:xfrm>
            <a:off x="165100" y="208244"/>
            <a:ext cx="657225" cy="919164"/>
          </a:xfrm>
          <a:prstGeom prst="rect">
            <a:avLst/>
          </a:prstGeom>
          <a:ln w="12700">
            <a:miter lim="400000"/>
          </a:ln>
        </p:spPr>
      </p:pic>
      <p:pic>
        <p:nvPicPr>
          <p:cNvPr id="53" name="IMG_2469.png"/>
          <p:cNvPicPr/>
          <p:nvPr/>
        </p:nvPicPr>
        <p:blipFill>
          <a:blip r:embed="rId4">
            <a:extLst/>
          </a:blip>
          <a:stretch>
            <a:fillRect/>
          </a:stretch>
        </p:blipFill>
        <p:spPr>
          <a:xfrm>
            <a:off x="7999072" y="115005"/>
            <a:ext cx="1004977" cy="1004976"/>
          </a:xfrm>
          <a:prstGeom prst="rect">
            <a:avLst/>
          </a:prstGeom>
          <a:ln w="12700">
            <a:miter lim="400000"/>
          </a:ln>
        </p:spPr>
      </p:pic>
      <p:sp>
        <p:nvSpPr>
          <p:cNvPr id="54" name="Shape 54"/>
          <p:cNvSpPr/>
          <p:nvPr/>
        </p:nvSpPr>
        <p:spPr>
          <a:xfrm>
            <a:off x="849621" y="445378"/>
            <a:ext cx="6922779" cy="461665"/>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gn="ctr">
              <a:defRPr sz="3000" b="1">
                <a:solidFill>
                  <a:srgbClr val="C00000"/>
                </a:solidFill>
                <a:latin typeface="Arial"/>
                <a:ea typeface="Arial"/>
                <a:cs typeface="Arial"/>
                <a:sym typeface="Arial"/>
              </a:defRPr>
            </a:lvl1pPr>
          </a:lstStyle>
          <a:p>
            <a:pPr lvl="0">
              <a:defRPr sz="1800" b="0">
                <a:solidFill>
                  <a:srgbClr val="000000"/>
                </a:solidFill>
              </a:defRPr>
            </a:pPr>
            <a:r>
              <a:rPr lang="en-US" sz="3000" b="1" dirty="0">
                <a:solidFill>
                  <a:srgbClr val="982A21"/>
                </a:solidFill>
              </a:rPr>
              <a:t>OSSE test-bed: storm spin-up</a:t>
            </a:r>
            <a:r>
              <a:rPr lang="en-US" dirty="0">
                <a:solidFill>
                  <a:srgbClr val="982A21"/>
                </a:solidFill>
              </a:rPr>
              <a:t> </a:t>
            </a:r>
            <a:endParaRPr lang="en-US" sz="3000" b="1" dirty="0">
              <a:solidFill>
                <a:srgbClr val="982A21"/>
              </a:solidFill>
            </a:endParaRPr>
          </a:p>
        </p:txBody>
      </p:sp>
      <p:sp>
        <p:nvSpPr>
          <p:cNvPr id="55" name="Shape 55"/>
          <p:cNvSpPr/>
          <p:nvPr/>
        </p:nvSpPr>
        <p:spPr>
          <a:xfrm>
            <a:off x="118149" y="1359027"/>
            <a:ext cx="8907702" cy="38472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254000" lvl="0" indent="-254000">
              <a:spcBef>
                <a:spcPts val="500"/>
              </a:spcBef>
              <a:buClr>
                <a:srgbClr val="982A21"/>
              </a:buClr>
              <a:buSzPct val="100000"/>
              <a:buFont typeface="Arial"/>
              <a:buChar char="•"/>
            </a:pPr>
            <a:endParaRPr sz="2500">
              <a:latin typeface="Calibri"/>
              <a:ea typeface="Calibri"/>
              <a:cs typeface="Calibri"/>
              <a:sym typeface="Calibri"/>
            </a:endParaRPr>
          </a:p>
        </p:txBody>
      </p:sp>
      <p:sp>
        <p:nvSpPr>
          <p:cNvPr id="3" name="TextBox 2"/>
          <p:cNvSpPr txBox="1"/>
          <p:nvPr/>
        </p:nvSpPr>
        <p:spPr>
          <a:xfrm>
            <a:off x="739739" y="1743748"/>
            <a:ext cx="7606593" cy="258531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hangingPunct="0">
              <a:lnSpc>
                <a:spcPct val="100000"/>
              </a:lnSpc>
              <a:spcBef>
                <a:spcPts val="0"/>
              </a:spcBef>
              <a:spcAft>
                <a:spcPts val="0"/>
              </a:spcAft>
              <a:buClrTx/>
              <a:buSzTx/>
              <a:buFontTx/>
              <a:buNone/>
              <a:tabLst/>
            </a:pPr>
            <a:r>
              <a:rPr kumimoji="0" lang="en-US" sz="1800" b="0" u="none" strike="noStrike" cap="none" spc="0" normalizeH="0" baseline="0" dirty="0" err="1">
                <a:ln>
                  <a:noFill/>
                </a:ln>
                <a:solidFill>
                  <a:srgbClr val="000000"/>
                </a:solidFill>
                <a:effectLst/>
                <a:uFillTx/>
                <a:latin typeface="Arial" charset="0"/>
                <a:ea typeface="Arial" charset="0"/>
                <a:cs typeface="Arial" charset="0"/>
                <a:sym typeface="Helvetica Neue"/>
              </a:rPr>
              <a:t>EnKF</a:t>
            </a:r>
            <a:r>
              <a:rPr kumimoji="0" lang="en-US" sz="1800" b="0" u="none" strike="noStrike" cap="none" spc="0" normalizeH="0" baseline="0" dirty="0">
                <a:ln>
                  <a:noFill/>
                </a:ln>
                <a:solidFill>
                  <a:srgbClr val="000000"/>
                </a:solidFill>
                <a:effectLst/>
                <a:uFillTx/>
                <a:latin typeface="Arial" charset="0"/>
                <a:ea typeface="Arial" charset="0"/>
                <a:cs typeface="Arial" charset="0"/>
                <a:sym typeface="Helvetica Neue"/>
              </a:rPr>
              <a:t> approach is used for data assimilation. 50-member ensemble is created by</a:t>
            </a:r>
            <a:r>
              <a:rPr kumimoji="0" lang="en-US" sz="1800" b="0" u="none" strike="noStrike" cap="none" spc="0" normalizeH="0" dirty="0">
                <a:ln>
                  <a:noFill/>
                </a:ln>
                <a:solidFill>
                  <a:srgbClr val="000000"/>
                </a:solidFill>
                <a:effectLst/>
                <a:uFillTx/>
                <a:latin typeface="Arial" charset="0"/>
                <a:ea typeface="Arial" charset="0"/>
                <a:cs typeface="Arial" charset="0"/>
                <a:sym typeface="Helvetica Neue"/>
              </a:rPr>
              <a:t> perturbing the horizontal wind field of the truth run</a:t>
            </a:r>
          </a:p>
          <a:p>
            <a:pPr marL="0" marR="0" indent="0" algn="l" defTabSz="914400" rtl="0" fontAlgn="auto" hangingPunct="0">
              <a:lnSpc>
                <a:spcPct val="100000"/>
              </a:lnSpc>
              <a:spcBef>
                <a:spcPts val="0"/>
              </a:spcBef>
              <a:spcAft>
                <a:spcPts val="0"/>
              </a:spcAft>
              <a:buClrTx/>
              <a:buSzTx/>
              <a:buFontTx/>
              <a:buNone/>
              <a:tabLst/>
            </a:pPr>
            <a:endParaRPr lang="en-US" baseline="0" dirty="0">
              <a:solidFill>
                <a:srgbClr val="000000"/>
              </a:solidFill>
              <a:latin typeface="Arial" charset="0"/>
              <a:ea typeface="Arial" charset="0"/>
              <a:cs typeface="Arial" charset="0"/>
              <a:sym typeface="Helvetica Neue"/>
            </a:endParaRPr>
          </a:p>
          <a:p>
            <a:pPr marL="0" marR="0" indent="0" algn="l" defTabSz="914400" rtl="0" fontAlgn="auto" hangingPunct="0">
              <a:lnSpc>
                <a:spcPct val="100000"/>
              </a:lnSpc>
              <a:spcBef>
                <a:spcPts val="0"/>
              </a:spcBef>
              <a:spcAft>
                <a:spcPts val="0"/>
              </a:spcAft>
              <a:buClrTx/>
              <a:buSzTx/>
              <a:buFontTx/>
              <a:buNone/>
              <a:tabLst/>
            </a:pPr>
            <a:r>
              <a:rPr kumimoji="0" lang="en-US" sz="1800" b="0" u="none" strike="noStrike" cap="none" spc="0" normalizeH="0" dirty="0">
                <a:ln>
                  <a:noFill/>
                </a:ln>
                <a:solidFill>
                  <a:srgbClr val="000000"/>
                </a:solidFill>
                <a:effectLst/>
                <a:uFillTx/>
                <a:latin typeface="Arial" charset="0"/>
                <a:ea typeface="Arial" charset="0"/>
                <a:cs typeface="Arial" charset="0"/>
                <a:sym typeface="Helvetica Neue"/>
              </a:rPr>
              <a:t>Simulated </a:t>
            </a:r>
            <a:r>
              <a:rPr kumimoji="0" lang="en-US" sz="1800" b="0" u="none" strike="noStrike" cap="none" spc="0" normalizeH="0" dirty="0" err="1">
                <a:ln>
                  <a:noFill/>
                </a:ln>
                <a:solidFill>
                  <a:srgbClr val="000000"/>
                </a:solidFill>
                <a:effectLst/>
                <a:uFillTx/>
                <a:latin typeface="Arial" charset="0"/>
                <a:ea typeface="Arial" charset="0"/>
                <a:cs typeface="Arial" charset="0"/>
                <a:sym typeface="Helvetica Neue"/>
              </a:rPr>
              <a:t>doppler</a:t>
            </a:r>
            <a:r>
              <a:rPr kumimoji="0" lang="en-US" sz="1800" b="0" u="none" strike="noStrike" cap="none" spc="0" normalizeH="0" dirty="0">
                <a:ln>
                  <a:noFill/>
                </a:ln>
                <a:solidFill>
                  <a:srgbClr val="000000"/>
                </a:solidFill>
                <a:effectLst/>
                <a:uFillTx/>
                <a:latin typeface="Arial" charset="0"/>
                <a:ea typeface="Arial" charset="0"/>
                <a:cs typeface="Arial" charset="0"/>
                <a:sym typeface="Helvetica Neue"/>
              </a:rPr>
              <a:t> radial velocity and radar reflectivity observations are assimilated every 5 minutes for 75 minutes to allow sufficient storm spin-up</a:t>
            </a:r>
          </a:p>
          <a:p>
            <a:pPr marL="0" marR="0" indent="0" algn="l" defTabSz="914400" rtl="0" fontAlgn="auto" hangingPunct="0">
              <a:lnSpc>
                <a:spcPct val="100000"/>
              </a:lnSpc>
              <a:spcBef>
                <a:spcPts val="0"/>
              </a:spcBef>
              <a:spcAft>
                <a:spcPts val="0"/>
              </a:spcAft>
              <a:buClrTx/>
              <a:buSzTx/>
              <a:buFontTx/>
              <a:buNone/>
              <a:tabLst/>
            </a:pPr>
            <a:endParaRPr lang="en-US" baseline="0" dirty="0">
              <a:solidFill>
                <a:srgbClr val="000000"/>
              </a:solidFill>
              <a:latin typeface="Arial" charset="0"/>
              <a:ea typeface="Arial" charset="0"/>
              <a:cs typeface="Arial" charset="0"/>
              <a:sym typeface="Helvetica Neue"/>
            </a:endParaRPr>
          </a:p>
          <a:p>
            <a:pPr marL="0" marR="0" indent="0" algn="l" defTabSz="914400" rtl="0" fontAlgn="auto" hangingPunct="0">
              <a:lnSpc>
                <a:spcPct val="100000"/>
              </a:lnSpc>
              <a:spcBef>
                <a:spcPts val="0"/>
              </a:spcBef>
              <a:spcAft>
                <a:spcPts val="0"/>
              </a:spcAft>
              <a:buClrTx/>
              <a:buSzTx/>
              <a:buFontTx/>
              <a:buNone/>
              <a:tabLst/>
            </a:pPr>
            <a:r>
              <a:rPr kumimoji="0" lang="en-US" sz="1800" b="0" u="none" strike="noStrike" cap="none" spc="0" normalizeH="0" dirty="0">
                <a:ln>
                  <a:noFill/>
                </a:ln>
                <a:solidFill>
                  <a:srgbClr val="000000"/>
                </a:solidFill>
                <a:effectLst/>
                <a:uFillTx/>
                <a:latin typeface="Arial" charset="0"/>
                <a:ea typeface="Arial" charset="0"/>
                <a:cs typeface="Arial" charset="0"/>
                <a:sym typeface="Helvetica Neue"/>
              </a:rPr>
              <a:t>A free forecast is then initialized at 75 minutes; forecast metric of interest is 0-1 km updraft helicity (UH)</a:t>
            </a:r>
            <a:endParaRPr kumimoji="0" lang="en-US" sz="1800" b="0" u="none" strike="noStrike" cap="none" spc="0" normalizeH="0" baseline="0" dirty="0">
              <a:ln>
                <a:noFill/>
              </a:ln>
              <a:solidFill>
                <a:srgbClr val="000000"/>
              </a:solidFill>
              <a:effectLst/>
              <a:uFillTx/>
              <a:latin typeface="Arial" charset="0"/>
              <a:ea typeface="Arial" charset="0"/>
              <a:cs typeface="Arial" charset="0"/>
              <a:sym typeface="Helvetica Neue"/>
            </a:endParaRPr>
          </a:p>
        </p:txBody>
      </p:sp>
      <p:sp>
        <p:nvSpPr>
          <p:cNvPr id="6" name="Rectangle 5"/>
          <p:cNvSpPr/>
          <p:nvPr/>
        </p:nvSpPr>
        <p:spPr>
          <a:xfrm>
            <a:off x="4086970" y="4071068"/>
            <a:ext cx="262393" cy="2099144"/>
          </a:xfrm>
          <a:prstGeom prst="rect">
            <a:avLst/>
          </a:prstGeom>
          <a:ln>
            <a:noFill/>
          </a:ln>
        </p:spPr>
        <p:style>
          <a:lnRef idx="2">
            <a:schemeClr val="dk1"/>
          </a:lnRef>
          <a:fillRef idx="1001">
            <a:schemeClr val="lt1"/>
          </a:fillRef>
          <a:effectRef idx="0">
            <a:schemeClr val="dk1"/>
          </a:effectRef>
          <a:fontRef idx="minor">
            <a:schemeClr val="dk1"/>
          </a:fontRef>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Helvetica Neue"/>
            </a:endParaRPr>
          </a:p>
        </p:txBody>
      </p:sp>
      <p:sp>
        <p:nvSpPr>
          <p:cNvPr id="14" name="Rectangle 13"/>
          <p:cNvSpPr/>
          <p:nvPr/>
        </p:nvSpPr>
        <p:spPr>
          <a:xfrm rot="5400000">
            <a:off x="5629562" y="5001937"/>
            <a:ext cx="432051" cy="2869774"/>
          </a:xfrm>
          <a:prstGeom prst="rect">
            <a:avLst/>
          </a:prstGeom>
          <a:ln>
            <a:noFill/>
          </a:ln>
        </p:spPr>
        <p:style>
          <a:lnRef idx="2">
            <a:schemeClr val="dk1"/>
          </a:lnRef>
          <a:fillRef idx="1001">
            <a:schemeClr val="lt1"/>
          </a:fillRef>
          <a:effectRef idx="0">
            <a:schemeClr val="dk1"/>
          </a:effectRef>
          <a:fontRef idx="minor">
            <a:schemeClr val="dk1"/>
          </a:fontRef>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Helvetica Neue"/>
            </a:endParaRPr>
          </a:p>
        </p:txBody>
      </p:sp>
      <p:pic>
        <p:nvPicPr>
          <p:cNvPr id="2" name="Picture 1"/>
          <p:cNvPicPr>
            <a:picLocks noChangeAspect="1"/>
          </p:cNvPicPr>
          <p:nvPr/>
        </p:nvPicPr>
        <p:blipFill rotWithShape="1">
          <a:blip r:embed="rId5"/>
          <a:srcRect r="13426" b="841"/>
          <a:stretch/>
        </p:blipFill>
        <p:spPr>
          <a:xfrm>
            <a:off x="328341" y="4458443"/>
            <a:ext cx="2476025" cy="1986385"/>
          </a:xfrm>
          <a:prstGeom prst="rect">
            <a:avLst/>
          </a:prstGeom>
        </p:spPr>
      </p:pic>
      <p:pic>
        <p:nvPicPr>
          <p:cNvPr id="10" name="Picture 9"/>
          <p:cNvPicPr>
            <a:picLocks noChangeAspect="1"/>
          </p:cNvPicPr>
          <p:nvPr/>
        </p:nvPicPr>
        <p:blipFill>
          <a:blip r:embed="rId6"/>
          <a:stretch>
            <a:fillRect/>
          </a:stretch>
        </p:blipFill>
        <p:spPr>
          <a:xfrm>
            <a:off x="5749568" y="4458445"/>
            <a:ext cx="2898321" cy="2025602"/>
          </a:xfrm>
          <a:prstGeom prst="rect">
            <a:avLst/>
          </a:prstGeom>
        </p:spPr>
      </p:pic>
      <p:sp>
        <p:nvSpPr>
          <p:cNvPr id="11" name="TextBox 10"/>
          <p:cNvSpPr txBox="1"/>
          <p:nvPr/>
        </p:nvSpPr>
        <p:spPr>
          <a:xfrm>
            <a:off x="328341" y="6014896"/>
            <a:ext cx="1600554" cy="369332"/>
          </a:xfrm>
          <a:prstGeom prst="rect">
            <a:avLst/>
          </a:prstGeom>
          <a:noFill/>
        </p:spPr>
        <p:txBody>
          <a:bodyPr wrap="square" rtlCol="0">
            <a:spAutoFit/>
          </a:bodyPr>
          <a:lstStyle/>
          <a:p>
            <a:r>
              <a:rPr lang="en-US" dirty="0">
                <a:latin typeface="Arial" charset="0"/>
                <a:ea typeface="Arial" charset="0"/>
                <a:cs typeface="Arial" charset="0"/>
              </a:rPr>
              <a:t>75 min (t0)</a:t>
            </a:r>
          </a:p>
        </p:txBody>
      </p:sp>
      <p:sp>
        <p:nvSpPr>
          <p:cNvPr id="19" name="TextBox 18"/>
          <p:cNvSpPr txBox="1"/>
          <p:nvPr/>
        </p:nvSpPr>
        <p:spPr>
          <a:xfrm>
            <a:off x="5728272" y="6070592"/>
            <a:ext cx="1516085" cy="369332"/>
          </a:xfrm>
          <a:prstGeom prst="rect">
            <a:avLst/>
          </a:prstGeom>
          <a:noFill/>
        </p:spPr>
        <p:txBody>
          <a:bodyPr wrap="square" rtlCol="0">
            <a:spAutoFit/>
          </a:bodyPr>
          <a:lstStyle/>
          <a:p>
            <a:r>
              <a:rPr lang="en-US" dirty="0">
                <a:latin typeface="Arial" charset="0"/>
                <a:ea typeface="Arial" charset="0"/>
                <a:cs typeface="Arial" charset="0"/>
              </a:rPr>
              <a:t>120 min (t2)</a:t>
            </a:r>
          </a:p>
        </p:txBody>
      </p:sp>
      <p:pic>
        <p:nvPicPr>
          <p:cNvPr id="12" name="Picture 11"/>
          <p:cNvPicPr>
            <a:picLocks noChangeAspect="1"/>
          </p:cNvPicPr>
          <p:nvPr/>
        </p:nvPicPr>
        <p:blipFill>
          <a:blip r:embed="rId7"/>
          <a:stretch>
            <a:fillRect/>
          </a:stretch>
        </p:blipFill>
        <p:spPr>
          <a:xfrm>
            <a:off x="3004374" y="4458968"/>
            <a:ext cx="2509554" cy="1985860"/>
          </a:xfrm>
          <a:prstGeom prst="rect">
            <a:avLst/>
          </a:prstGeom>
        </p:spPr>
      </p:pic>
      <p:sp>
        <p:nvSpPr>
          <p:cNvPr id="21" name="TextBox 20"/>
          <p:cNvSpPr txBox="1"/>
          <p:nvPr/>
        </p:nvSpPr>
        <p:spPr>
          <a:xfrm>
            <a:off x="3016178" y="6050096"/>
            <a:ext cx="1543122" cy="369332"/>
          </a:xfrm>
          <a:prstGeom prst="rect">
            <a:avLst/>
          </a:prstGeom>
          <a:noFill/>
        </p:spPr>
        <p:txBody>
          <a:bodyPr wrap="square" rtlCol="0">
            <a:spAutoFit/>
          </a:bodyPr>
          <a:lstStyle/>
          <a:p>
            <a:r>
              <a:rPr lang="en-US" dirty="0">
                <a:latin typeface="Arial" charset="0"/>
                <a:ea typeface="Arial" charset="0"/>
                <a:cs typeface="Arial" charset="0"/>
              </a:rPr>
              <a:t>90 min (t1)</a:t>
            </a:r>
          </a:p>
        </p:txBody>
      </p:sp>
      <p:cxnSp>
        <p:nvCxnSpPr>
          <p:cNvPr id="5" name="Straight Arrow Connector 4"/>
          <p:cNvCxnSpPr/>
          <p:nvPr/>
        </p:nvCxnSpPr>
        <p:spPr>
          <a:xfrm>
            <a:off x="1570569" y="6758672"/>
            <a:ext cx="5425965" cy="0"/>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804367" y="6360712"/>
            <a:ext cx="3157386" cy="369332"/>
          </a:xfrm>
          <a:prstGeom prst="rect">
            <a:avLst/>
          </a:prstGeom>
          <a:noFill/>
        </p:spPr>
        <p:txBody>
          <a:bodyPr wrap="square" rtlCol="0">
            <a:spAutoFit/>
          </a:bodyPr>
          <a:lstStyle/>
          <a:p>
            <a:r>
              <a:rPr lang="en-US" dirty="0"/>
              <a:t>Testbed testing objectives</a:t>
            </a:r>
          </a:p>
        </p:txBody>
      </p:sp>
    </p:spTree>
    <p:extLst>
      <p:ext uri="{BB962C8B-B14F-4D97-AF65-F5344CB8AC3E}">
        <p14:creationId xmlns:p14="http://schemas.microsoft.com/office/powerpoint/2010/main" val="1082207149"/>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51"/>
          <p:cNvSpPr/>
          <p:nvPr/>
        </p:nvSpPr>
        <p:spPr>
          <a:xfrm>
            <a:off x="-2" y="1283953"/>
            <a:ext cx="9144004" cy="1"/>
          </a:xfrm>
          <a:prstGeom prst="line">
            <a:avLst/>
          </a:prstGeom>
          <a:ln w="57150">
            <a:solidFill>
              <a:srgbClr val="972921"/>
            </a:solidFill>
            <a:round/>
          </a:ln>
        </p:spPr>
        <p:txBody>
          <a:bodyPr lIns="0" tIns="0" rIns="0" bIns="0"/>
          <a:lstStyle/>
          <a:p>
            <a:pPr lvl="0" defTabSz="457200">
              <a:defRPr sz="1200">
                <a:latin typeface="+mj-lt"/>
                <a:ea typeface="+mj-ea"/>
                <a:cs typeface="+mj-cs"/>
                <a:sym typeface="Helvetica"/>
              </a:defRPr>
            </a:pPr>
            <a:endParaRPr/>
          </a:p>
        </p:txBody>
      </p:sp>
      <p:pic>
        <p:nvPicPr>
          <p:cNvPr id="5" name="image1.jpeg" descr="ou_logo_400x560.jpg"/>
          <p:cNvPicPr/>
          <p:nvPr/>
        </p:nvPicPr>
        <p:blipFill>
          <a:blip r:embed="rId2">
            <a:extLst/>
          </a:blip>
          <a:stretch>
            <a:fillRect/>
          </a:stretch>
        </p:blipFill>
        <p:spPr>
          <a:xfrm>
            <a:off x="165100" y="208244"/>
            <a:ext cx="657225" cy="919164"/>
          </a:xfrm>
          <a:prstGeom prst="rect">
            <a:avLst/>
          </a:prstGeom>
          <a:ln w="12700">
            <a:miter lim="400000"/>
          </a:ln>
        </p:spPr>
      </p:pic>
      <p:pic>
        <p:nvPicPr>
          <p:cNvPr id="6" name="IMG_2469.png"/>
          <p:cNvPicPr/>
          <p:nvPr/>
        </p:nvPicPr>
        <p:blipFill>
          <a:blip r:embed="rId3">
            <a:extLst/>
          </a:blip>
          <a:stretch>
            <a:fillRect/>
          </a:stretch>
        </p:blipFill>
        <p:spPr>
          <a:xfrm>
            <a:off x="7999072" y="115005"/>
            <a:ext cx="1004977" cy="1004976"/>
          </a:xfrm>
          <a:prstGeom prst="rect">
            <a:avLst/>
          </a:prstGeom>
          <a:ln w="12700">
            <a:miter lim="400000"/>
          </a:ln>
        </p:spPr>
      </p:pic>
      <p:sp>
        <p:nvSpPr>
          <p:cNvPr id="7" name="Shape 54"/>
          <p:cNvSpPr/>
          <p:nvPr/>
        </p:nvSpPr>
        <p:spPr>
          <a:xfrm>
            <a:off x="876917" y="259660"/>
            <a:ext cx="7122155" cy="923330"/>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gn="ctr">
              <a:defRPr sz="3000" b="1">
                <a:solidFill>
                  <a:srgbClr val="C00000"/>
                </a:solidFill>
                <a:latin typeface="Arial"/>
                <a:ea typeface="Arial"/>
                <a:cs typeface="Arial"/>
                <a:sym typeface="Arial"/>
              </a:defRPr>
            </a:lvl1pPr>
          </a:lstStyle>
          <a:p>
            <a:pPr lvl="0">
              <a:defRPr sz="1800" b="0">
                <a:solidFill>
                  <a:srgbClr val="000000"/>
                </a:solidFill>
              </a:defRPr>
            </a:pPr>
            <a:r>
              <a:rPr lang="en-US" sz="3000" b="1" dirty="0">
                <a:solidFill>
                  <a:srgbClr val="982A21"/>
                </a:solidFill>
              </a:rPr>
              <a:t>OSSE test-bed: </a:t>
            </a:r>
          </a:p>
          <a:p>
            <a:pPr lvl="0">
              <a:defRPr sz="1800" b="0">
                <a:solidFill>
                  <a:srgbClr val="000000"/>
                </a:solidFill>
              </a:defRPr>
            </a:pPr>
            <a:r>
              <a:rPr lang="en-US" sz="3000" b="1" dirty="0">
                <a:solidFill>
                  <a:srgbClr val="982A21"/>
                </a:solidFill>
              </a:rPr>
              <a:t>Three Scan Strategies</a:t>
            </a:r>
            <a:endParaRPr sz="3000" b="1" dirty="0">
              <a:solidFill>
                <a:srgbClr val="982A21"/>
              </a:solidFill>
            </a:endParaRPr>
          </a:p>
        </p:txBody>
      </p:sp>
      <p:pic>
        <p:nvPicPr>
          <p:cNvPr id="10" name="Picture 9"/>
          <p:cNvPicPr>
            <a:picLocks noChangeAspect="1"/>
          </p:cNvPicPr>
          <p:nvPr/>
        </p:nvPicPr>
        <p:blipFill>
          <a:blip r:embed="rId4"/>
          <a:stretch>
            <a:fillRect/>
          </a:stretch>
        </p:blipFill>
        <p:spPr>
          <a:xfrm>
            <a:off x="136079" y="1956051"/>
            <a:ext cx="4435921" cy="2379313"/>
          </a:xfrm>
          <a:prstGeom prst="rect">
            <a:avLst/>
          </a:prstGeom>
        </p:spPr>
      </p:pic>
      <p:pic>
        <p:nvPicPr>
          <p:cNvPr id="9" name="Picture 8"/>
          <p:cNvPicPr>
            <a:picLocks noChangeAspect="1"/>
          </p:cNvPicPr>
          <p:nvPr/>
        </p:nvPicPr>
        <p:blipFill>
          <a:blip r:embed="rId5"/>
          <a:stretch>
            <a:fillRect/>
          </a:stretch>
        </p:blipFill>
        <p:spPr>
          <a:xfrm>
            <a:off x="175099" y="4400250"/>
            <a:ext cx="4396901" cy="2352010"/>
          </a:xfrm>
          <a:prstGeom prst="rect">
            <a:avLst/>
          </a:prstGeom>
        </p:spPr>
      </p:pic>
      <p:pic>
        <p:nvPicPr>
          <p:cNvPr id="12" name="Picture 11"/>
          <p:cNvPicPr>
            <a:picLocks noChangeAspect="1"/>
          </p:cNvPicPr>
          <p:nvPr/>
        </p:nvPicPr>
        <p:blipFill>
          <a:blip r:embed="rId6"/>
          <a:stretch>
            <a:fillRect/>
          </a:stretch>
        </p:blipFill>
        <p:spPr>
          <a:xfrm>
            <a:off x="4688730" y="4409977"/>
            <a:ext cx="4291702" cy="2308605"/>
          </a:xfrm>
          <a:prstGeom prst="rect">
            <a:avLst/>
          </a:prstGeom>
        </p:spPr>
      </p:pic>
      <p:sp>
        <p:nvSpPr>
          <p:cNvPr id="13" name="Oval 12"/>
          <p:cNvSpPr/>
          <p:nvPr/>
        </p:nvSpPr>
        <p:spPr>
          <a:xfrm>
            <a:off x="1371600" y="4913587"/>
            <a:ext cx="145915" cy="1629898"/>
          </a:xfrm>
          <a:prstGeom prst="ellipse">
            <a:avLst/>
          </a:prstGeom>
          <a:noFill/>
          <a:ln w="57150">
            <a:solidFill>
              <a:schemeClr val="tx1"/>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Helvetica Neue"/>
            </a:endParaRPr>
          </a:p>
        </p:txBody>
      </p:sp>
      <p:sp>
        <p:nvSpPr>
          <p:cNvPr id="14" name="Oval 13"/>
          <p:cNvSpPr/>
          <p:nvPr/>
        </p:nvSpPr>
        <p:spPr>
          <a:xfrm>
            <a:off x="5831729" y="4816310"/>
            <a:ext cx="121599" cy="1727174"/>
          </a:xfrm>
          <a:prstGeom prst="ellipse">
            <a:avLst/>
          </a:prstGeom>
          <a:noFill/>
          <a:ln w="57150">
            <a:solidFill>
              <a:schemeClr val="tx1"/>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Helvetica Neue"/>
            </a:endParaRPr>
          </a:p>
        </p:txBody>
      </p:sp>
      <p:sp>
        <p:nvSpPr>
          <p:cNvPr id="15" name="Oval 14"/>
          <p:cNvSpPr/>
          <p:nvPr/>
        </p:nvSpPr>
        <p:spPr>
          <a:xfrm>
            <a:off x="1400753" y="2354591"/>
            <a:ext cx="121599" cy="1727174"/>
          </a:xfrm>
          <a:prstGeom prst="ellipse">
            <a:avLst/>
          </a:prstGeom>
          <a:noFill/>
          <a:ln w="57150">
            <a:solidFill>
              <a:schemeClr val="tx1"/>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Helvetica Neue"/>
            </a:endParaRPr>
          </a:p>
        </p:txBody>
      </p:sp>
      <p:sp>
        <p:nvSpPr>
          <p:cNvPr id="16" name="TextBox 15"/>
          <p:cNvSpPr txBox="1"/>
          <p:nvPr/>
        </p:nvSpPr>
        <p:spPr>
          <a:xfrm>
            <a:off x="4820070" y="1726377"/>
            <a:ext cx="3832261" cy="120032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hangingPunct="0">
              <a:lnSpc>
                <a:spcPct val="100000"/>
              </a:lnSpc>
              <a:spcBef>
                <a:spcPts val="0"/>
              </a:spcBef>
              <a:spcAft>
                <a:spcPts val="0"/>
              </a:spcAft>
              <a:buClrTx/>
              <a:buSzTx/>
              <a:buFontTx/>
              <a:buNone/>
              <a:tabLst/>
            </a:pPr>
            <a:endParaRPr lang="en-US" dirty="0">
              <a:solidFill>
                <a:srgbClr val="000000"/>
              </a:solidFill>
              <a:latin typeface="Arial" charset="0"/>
              <a:ea typeface="Arial" charset="0"/>
              <a:cs typeface="Arial" charset="0"/>
              <a:sym typeface="Helvetica Neue"/>
            </a:endParaRPr>
          </a:p>
          <a:p>
            <a:pPr marL="0" marR="0" indent="0" algn="l" defTabSz="914400" rtl="0" fontAlgn="auto" hangingPunct="0">
              <a:lnSpc>
                <a:spcPct val="100000"/>
              </a:lnSpc>
              <a:spcBef>
                <a:spcPts val="0"/>
              </a:spcBef>
              <a:spcAft>
                <a:spcPts val="0"/>
              </a:spcAft>
              <a:buClrTx/>
              <a:buSzTx/>
              <a:buFontTx/>
              <a:buNone/>
              <a:tabLst/>
            </a:pPr>
            <a:r>
              <a:rPr lang="en-US" dirty="0">
                <a:solidFill>
                  <a:srgbClr val="000000"/>
                </a:solidFill>
                <a:latin typeface="Arial" charset="0"/>
                <a:ea typeface="Arial" charset="0"/>
                <a:cs typeface="Arial" charset="0"/>
                <a:sym typeface="Helvetica Neue"/>
              </a:rPr>
              <a:t>Would targeting algorithm be able to predict their impacts?</a:t>
            </a:r>
          </a:p>
          <a:p>
            <a:pPr marL="0" marR="0" indent="0" algn="l" defTabSz="914400" rtl="0" fontAlgn="auto" hangingPunct="0">
              <a:lnSpc>
                <a:spcPct val="100000"/>
              </a:lnSpc>
              <a:spcBef>
                <a:spcPts val="0"/>
              </a:spcBef>
              <a:spcAft>
                <a:spcPts val="0"/>
              </a:spcAft>
              <a:buClrTx/>
              <a:buSzTx/>
              <a:buFontTx/>
              <a:buNone/>
              <a:tabLst/>
            </a:pPr>
            <a:r>
              <a:rPr lang="en-US" dirty="0">
                <a:solidFill>
                  <a:srgbClr val="000000"/>
                </a:solidFill>
                <a:latin typeface="Arial" charset="0"/>
                <a:ea typeface="Arial" charset="0"/>
                <a:cs typeface="Arial" charset="0"/>
                <a:sym typeface="Helvetica Neue"/>
              </a:rPr>
              <a:t> </a:t>
            </a:r>
            <a:endParaRPr lang="en-US" baseline="0" dirty="0">
              <a:solidFill>
                <a:srgbClr val="000000"/>
              </a:solidFill>
              <a:latin typeface="Arial" charset="0"/>
              <a:ea typeface="Arial" charset="0"/>
              <a:cs typeface="Arial" charset="0"/>
              <a:sym typeface="Helvetica Neue"/>
            </a:endParaRPr>
          </a:p>
        </p:txBody>
      </p:sp>
      <p:sp>
        <p:nvSpPr>
          <p:cNvPr id="2" name="TextBox 1"/>
          <p:cNvSpPr txBox="1"/>
          <p:nvPr/>
        </p:nvSpPr>
        <p:spPr>
          <a:xfrm>
            <a:off x="493873" y="2049402"/>
            <a:ext cx="1526450" cy="369332"/>
          </a:xfrm>
          <a:prstGeom prst="rect">
            <a:avLst/>
          </a:prstGeom>
          <a:noFill/>
        </p:spPr>
        <p:txBody>
          <a:bodyPr wrap="square" rtlCol="0">
            <a:spAutoFit/>
          </a:bodyPr>
          <a:lstStyle/>
          <a:p>
            <a:r>
              <a:rPr lang="en-US" dirty="0"/>
              <a:t>Full Volume</a:t>
            </a:r>
          </a:p>
        </p:txBody>
      </p:sp>
      <p:sp>
        <p:nvSpPr>
          <p:cNvPr id="3" name="TextBox 2"/>
          <p:cNvSpPr txBox="1"/>
          <p:nvPr/>
        </p:nvSpPr>
        <p:spPr>
          <a:xfrm>
            <a:off x="3210175" y="4816310"/>
            <a:ext cx="1478555" cy="369332"/>
          </a:xfrm>
          <a:prstGeom prst="rect">
            <a:avLst/>
          </a:prstGeom>
          <a:noFill/>
        </p:spPr>
        <p:txBody>
          <a:bodyPr wrap="square" rtlCol="0">
            <a:spAutoFit/>
          </a:bodyPr>
          <a:lstStyle/>
          <a:p>
            <a:r>
              <a:rPr lang="en-US" dirty="0"/>
              <a:t>Low Level</a:t>
            </a:r>
          </a:p>
        </p:txBody>
      </p:sp>
      <p:sp>
        <p:nvSpPr>
          <p:cNvPr id="17" name="TextBox 16"/>
          <p:cNvSpPr txBox="1"/>
          <p:nvPr/>
        </p:nvSpPr>
        <p:spPr>
          <a:xfrm>
            <a:off x="7114124" y="4816310"/>
            <a:ext cx="1538207" cy="1200329"/>
          </a:xfrm>
          <a:prstGeom prst="rect">
            <a:avLst/>
          </a:prstGeom>
          <a:noFill/>
        </p:spPr>
        <p:txBody>
          <a:bodyPr wrap="square" rtlCol="0">
            <a:spAutoFit/>
          </a:bodyPr>
          <a:lstStyle/>
          <a:p>
            <a:r>
              <a:rPr lang="en-US" dirty="0"/>
              <a:t>Upper, maximum updraft intensity level</a:t>
            </a:r>
          </a:p>
        </p:txBody>
      </p:sp>
    </p:spTree>
    <p:extLst>
      <p:ext uri="{BB962C8B-B14F-4D97-AF65-F5344CB8AC3E}">
        <p14:creationId xmlns:p14="http://schemas.microsoft.com/office/powerpoint/2010/main" val="5520849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Shape 51"/>
          <p:cNvSpPr/>
          <p:nvPr/>
        </p:nvSpPr>
        <p:spPr>
          <a:xfrm>
            <a:off x="-2" y="1551387"/>
            <a:ext cx="9144004" cy="1"/>
          </a:xfrm>
          <a:prstGeom prst="line">
            <a:avLst/>
          </a:prstGeom>
          <a:ln w="57150">
            <a:solidFill>
              <a:srgbClr val="972921"/>
            </a:solidFill>
            <a:round/>
          </a:ln>
        </p:spPr>
        <p:txBody>
          <a:bodyPr lIns="0" tIns="0" rIns="0" bIns="0"/>
          <a:lstStyle/>
          <a:p>
            <a:pPr lvl="0" defTabSz="457200">
              <a:defRPr sz="1200">
                <a:latin typeface="+mj-lt"/>
                <a:ea typeface="+mj-ea"/>
                <a:cs typeface="+mj-cs"/>
                <a:sym typeface="Helvetica"/>
              </a:defRPr>
            </a:pPr>
            <a:endParaRPr/>
          </a:p>
        </p:txBody>
      </p:sp>
      <p:pic>
        <p:nvPicPr>
          <p:cNvPr id="52" name="image1.jpeg" descr="ou_logo_400x560.jpg"/>
          <p:cNvPicPr/>
          <p:nvPr/>
        </p:nvPicPr>
        <p:blipFill>
          <a:blip r:embed="rId3">
            <a:extLst/>
          </a:blip>
          <a:stretch>
            <a:fillRect/>
          </a:stretch>
        </p:blipFill>
        <p:spPr>
          <a:xfrm>
            <a:off x="165100" y="208244"/>
            <a:ext cx="657225" cy="919164"/>
          </a:xfrm>
          <a:prstGeom prst="rect">
            <a:avLst/>
          </a:prstGeom>
          <a:ln w="12700">
            <a:miter lim="400000"/>
          </a:ln>
        </p:spPr>
      </p:pic>
      <p:pic>
        <p:nvPicPr>
          <p:cNvPr id="53" name="IMG_2469.png"/>
          <p:cNvPicPr/>
          <p:nvPr/>
        </p:nvPicPr>
        <p:blipFill>
          <a:blip r:embed="rId4">
            <a:extLst/>
          </a:blip>
          <a:stretch>
            <a:fillRect/>
          </a:stretch>
        </p:blipFill>
        <p:spPr>
          <a:xfrm>
            <a:off x="7999072" y="115005"/>
            <a:ext cx="1004977" cy="1004976"/>
          </a:xfrm>
          <a:prstGeom prst="rect">
            <a:avLst/>
          </a:prstGeom>
          <a:ln w="12700">
            <a:miter lim="400000"/>
          </a:ln>
        </p:spPr>
      </p:pic>
      <p:sp>
        <p:nvSpPr>
          <p:cNvPr id="54" name="Shape 54"/>
          <p:cNvSpPr/>
          <p:nvPr/>
        </p:nvSpPr>
        <p:spPr>
          <a:xfrm>
            <a:off x="951236" y="615253"/>
            <a:ext cx="7122155" cy="461665"/>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gn="ctr">
              <a:defRPr sz="3000" b="1">
                <a:solidFill>
                  <a:srgbClr val="C00000"/>
                </a:solidFill>
                <a:latin typeface="Arial"/>
                <a:ea typeface="Arial"/>
                <a:cs typeface="Arial"/>
                <a:sym typeface="Arial"/>
              </a:defRPr>
            </a:lvl1pPr>
          </a:lstStyle>
          <a:p>
            <a:pPr lvl="0">
              <a:defRPr sz="1800" b="0">
                <a:solidFill>
                  <a:srgbClr val="000000"/>
                </a:solidFill>
              </a:defRPr>
            </a:pPr>
            <a:r>
              <a:rPr lang="en-US" sz="3000" b="1" dirty="0">
                <a:solidFill>
                  <a:srgbClr val="982A21"/>
                </a:solidFill>
              </a:rPr>
              <a:t>Actual Impact</a:t>
            </a:r>
            <a:endParaRPr sz="3000" b="1" dirty="0">
              <a:solidFill>
                <a:srgbClr val="982A21"/>
              </a:solidFill>
            </a:endParaRPr>
          </a:p>
        </p:txBody>
      </p:sp>
      <p:sp>
        <p:nvSpPr>
          <p:cNvPr id="55" name="Shape 55"/>
          <p:cNvSpPr/>
          <p:nvPr/>
        </p:nvSpPr>
        <p:spPr>
          <a:xfrm>
            <a:off x="118149" y="1359027"/>
            <a:ext cx="8907702" cy="38472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254000" lvl="0" indent="-254000">
              <a:spcBef>
                <a:spcPts val="500"/>
              </a:spcBef>
              <a:buClr>
                <a:srgbClr val="982A21"/>
              </a:buClr>
              <a:buSzPct val="100000"/>
              <a:buFont typeface="Arial"/>
              <a:buChar char="•"/>
            </a:pPr>
            <a:endParaRPr sz="2500">
              <a:latin typeface="Calibri"/>
              <a:ea typeface="Calibri"/>
              <a:cs typeface="Calibri"/>
              <a:sym typeface="Calibri"/>
            </a:endParaRPr>
          </a:p>
        </p:txBody>
      </p:sp>
      <p:sp>
        <p:nvSpPr>
          <p:cNvPr id="2" name="TextBox 1"/>
          <p:cNvSpPr txBox="1"/>
          <p:nvPr/>
        </p:nvSpPr>
        <p:spPr>
          <a:xfrm>
            <a:off x="637888" y="1618026"/>
            <a:ext cx="7868224" cy="280076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hangingPunct="0">
              <a:lnSpc>
                <a:spcPct val="100000"/>
              </a:lnSpc>
              <a:spcBef>
                <a:spcPts val="0"/>
              </a:spcBef>
              <a:spcAft>
                <a:spcPts val="0"/>
              </a:spcAft>
              <a:buClrTx/>
              <a:buSzTx/>
              <a:buFontTx/>
              <a:buNone/>
              <a:tabLst/>
            </a:pPr>
            <a:r>
              <a:rPr lang="en-US" sz="2200" dirty="0">
                <a:solidFill>
                  <a:srgbClr val="000000"/>
                </a:solidFill>
                <a:latin typeface="Arial" charset="0"/>
                <a:ea typeface="Arial" charset="0"/>
                <a:cs typeface="Arial" charset="0"/>
                <a:sym typeface="Helvetica Neue"/>
              </a:rPr>
              <a:t>Various sets of radar observations are assimilated independently before launching forecasts (partials and full volume)</a:t>
            </a:r>
          </a:p>
          <a:p>
            <a:pPr marL="0" marR="0" indent="0" algn="l" defTabSz="914400" rtl="0" fontAlgn="auto" hangingPunct="0">
              <a:lnSpc>
                <a:spcPct val="100000"/>
              </a:lnSpc>
              <a:spcBef>
                <a:spcPts val="0"/>
              </a:spcBef>
              <a:spcAft>
                <a:spcPts val="0"/>
              </a:spcAft>
              <a:buClrTx/>
              <a:buSzTx/>
              <a:buFontTx/>
              <a:buNone/>
              <a:tabLst/>
            </a:pPr>
            <a:endParaRPr kumimoji="0" lang="en-US" sz="2200" b="0" i="0" u="none" strike="noStrike" cap="none" spc="0" normalizeH="0" baseline="0" dirty="0">
              <a:ln>
                <a:noFill/>
              </a:ln>
              <a:solidFill>
                <a:srgbClr val="000000"/>
              </a:solidFill>
              <a:effectLst/>
              <a:uFillTx/>
              <a:latin typeface="Arial" charset="0"/>
              <a:ea typeface="Arial" charset="0"/>
              <a:cs typeface="Arial" charset="0"/>
              <a:sym typeface="Helvetica Neue"/>
            </a:endParaRPr>
          </a:p>
          <a:p>
            <a:pPr marL="0" marR="0" indent="0" algn="l" defTabSz="914400" rtl="0" fontAlgn="auto" hangingPunct="0">
              <a:lnSpc>
                <a:spcPct val="100000"/>
              </a:lnSpc>
              <a:spcBef>
                <a:spcPts val="0"/>
              </a:spcBef>
              <a:spcAft>
                <a:spcPts val="0"/>
              </a:spcAft>
              <a:buClrTx/>
              <a:buSzTx/>
              <a:buFontTx/>
              <a:buNone/>
              <a:tabLst/>
            </a:pPr>
            <a:r>
              <a:rPr lang="en-US" sz="2200" dirty="0">
                <a:solidFill>
                  <a:srgbClr val="000000"/>
                </a:solidFill>
                <a:latin typeface="Arial" charset="0"/>
                <a:ea typeface="Arial" charset="0"/>
                <a:cs typeface="Arial" charset="0"/>
                <a:sym typeface="Helvetica Neue"/>
              </a:rPr>
              <a:t>Also independently assimilate observations at various times</a:t>
            </a:r>
          </a:p>
          <a:p>
            <a:pPr marL="0" marR="0" indent="0" algn="l" defTabSz="914400" rtl="0" fontAlgn="auto" hangingPunct="0">
              <a:lnSpc>
                <a:spcPct val="100000"/>
              </a:lnSpc>
              <a:spcBef>
                <a:spcPts val="0"/>
              </a:spcBef>
              <a:spcAft>
                <a:spcPts val="0"/>
              </a:spcAft>
              <a:buClrTx/>
              <a:buSzTx/>
              <a:buFontTx/>
              <a:buNone/>
              <a:tabLst/>
            </a:pPr>
            <a:endParaRPr kumimoji="0" lang="en-US" sz="2200" b="0" i="0" u="none" strike="noStrike" cap="none" spc="0" normalizeH="0" baseline="0" dirty="0">
              <a:ln>
                <a:noFill/>
              </a:ln>
              <a:solidFill>
                <a:srgbClr val="000000"/>
              </a:solidFill>
              <a:effectLst/>
              <a:uFillTx/>
              <a:latin typeface="Arial" charset="0"/>
              <a:ea typeface="Arial" charset="0"/>
              <a:cs typeface="Arial" charset="0"/>
              <a:sym typeface="Helvetica Neue"/>
            </a:endParaRPr>
          </a:p>
          <a:p>
            <a:pPr marL="0" marR="0" indent="0" algn="l" defTabSz="914400" rtl="0" fontAlgn="auto" hangingPunct="0">
              <a:lnSpc>
                <a:spcPct val="100000"/>
              </a:lnSpc>
              <a:spcBef>
                <a:spcPts val="0"/>
              </a:spcBef>
              <a:spcAft>
                <a:spcPts val="0"/>
              </a:spcAft>
              <a:buClrTx/>
              <a:buSzTx/>
              <a:buFontTx/>
              <a:buNone/>
              <a:tabLst/>
            </a:pPr>
            <a:r>
              <a:rPr lang="en-US" sz="2200" dirty="0">
                <a:solidFill>
                  <a:srgbClr val="000000"/>
                </a:solidFill>
                <a:latin typeface="Arial" charset="0"/>
                <a:ea typeface="Arial" charset="0"/>
                <a:cs typeface="Arial" charset="0"/>
                <a:sym typeface="Helvetica Neue"/>
              </a:rPr>
              <a:t>Assess how the observations impact the forecasts at various lead times</a:t>
            </a:r>
            <a:endParaRPr kumimoji="0" lang="en-US" sz="2200" b="0" i="0" u="none" strike="noStrike" cap="none" spc="0" normalizeH="0" baseline="0" dirty="0">
              <a:ln>
                <a:noFill/>
              </a:ln>
              <a:solidFill>
                <a:srgbClr val="000000"/>
              </a:solidFill>
              <a:effectLst/>
              <a:uFillTx/>
              <a:latin typeface="Arial" charset="0"/>
              <a:ea typeface="Arial" charset="0"/>
              <a:cs typeface="Arial" charset="0"/>
              <a:sym typeface="Helvetica Neue"/>
            </a:endParaRPr>
          </a:p>
        </p:txBody>
      </p:sp>
      <p:sp>
        <p:nvSpPr>
          <p:cNvPr id="12" name="TextBox 11"/>
          <p:cNvSpPr txBox="1"/>
          <p:nvPr/>
        </p:nvSpPr>
        <p:spPr>
          <a:xfrm>
            <a:off x="4004526" y="5587787"/>
            <a:ext cx="92394" cy="36932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Helvetica Neue"/>
            </a:endParaRPr>
          </a:p>
        </p:txBody>
      </p:sp>
      <p:cxnSp>
        <p:nvCxnSpPr>
          <p:cNvPr id="27" name="Straight Connector 26"/>
          <p:cNvCxnSpPr/>
          <p:nvPr/>
        </p:nvCxnSpPr>
        <p:spPr>
          <a:xfrm flipV="1">
            <a:off x="822325" y="5969594"/>
            <a:ext cx="7379979" cy="13647"/>
          </a:xfrm>
          <a:prstGeom prst="line">
            <a:avLst/>
          </a:prstGeom>
          <a:ln/>
          <a:effectLst/>
        </p:spPr>
        <p:style>
          <a:lnRef idx="3">
            <a:schemeClr val="dk1"/>
          </a:lnRef>
          <a:fillRef idx="0">
            <a:schemeClr val="dk1"/>
          </a:fillRef>
          <a:effectRef idx="2">
            <a:schemeClr val="dk1"/>
          </a:effectRef>
          <a:fontRef idx="minor">
            <a:schemeClr val="tx1"/>
          </a:fontRef>
        </p:style>
      </p:cxnSp>
      <p:cxnSp>
        <p:nvCxnSpPr>
          <p:cNvPr id="28" name="Straight Connector 27"/>
          <p:cNvCxnSpPr/>
          <p:nvPr/>
        </p:nvCxnSpPr>
        <p:spPr>
          <a:xfrm>
            <a:off x="822325" y="5805820"/>
            <a:ext cx="0" cy="341194"/>
          </a:xfrm>
          <a:prstGeom prst="line">
            <a:avLst/>
          </a:prstGeom>
          <a:ln/>
          <a:effectLst/>
        </p:spPr>
        <p:style>
          <a:lnRef idx="3">
            <a:schemeClr val="dk1"/>
          </a:lnRef>
          <a:fillRef idx="0">
            <a:schemeClr val="dk1"/>
          </a:fillRef>
          <a:effectRef idx="2">
            <a:schemeClr val="dk1"/>
          </a:effectRef>
          <a:fontRef idx="minor">
            <a:schemeClr val="tx1"/>
          </a:fontRef>
        </p:style>
      </p:cxnSp>
      <p:cxnSp>
        <p:nvCxnSpPr>
          <p:cNvPr id="29" name="Straight Connector 28"/>
          <p:cNvCxnSpPr/>
          <p:nvPr/>
        </p:nvCxnSpPr>
        <p:spPr>
          <a:xfrm>
            <a:off x="4403575" y="5812644"/>
            <a:ext cx="0" cy="341194"/>
          </a:xfrm>
          <a:prstGeom prst="line">
            <a:avLst/>
          </a:prstGeom>
          <a:ln/>
          <a:effectLst/>
        </p:spPr>
        <p:style>
          <a:lnRef idx="3">
            <a:schemeClr val="dk1"/>
          </a:lnRef>
          <a:fillRef idx="0">
            <a:schemeClr val="dk1"/>
          </a:fillRef>
          <a:effectRef idx="2">
            <a:schemeClr val="dk1"/>
          </a:effectRef>
          <a:fontRef idx="minor">
            <a:schemeClr val="tx1"/>
          </a:fontRef>
        </p:style>
      </p:cxnSp>
      <p:cxnSp>
        <p:nvCxnSpPr>
          <p:cNvPr id="30" name="Straight Connector 29"/>
          <p:cNvCxnSpPr/>
          <p:nvPr/>
        </p:nvCxnSpPr>
        <p:spPr>
          <a:xfrm>
            <a:off x="8193290" y="5798997"/>
            <a:ext cx="0" cy="341194"/>
          </a:xfrm>
          <a:prstGeom prst="line">
            <a:avLst/>
          </a:prstGeom>
          <a:ln/>
          <a:effectLst/>
        </p:spPr>
        <p:style>
          <a:lnRef idx="3">
            <a:schemeClr val="dk1"/>
          </a:lnRef>
          <a:fillRef idx="0">
            <a:schemeClr val="dk1"/>
          </a:fillRef>
          <a:effectRef idx="2">
            <a:schemeClr val="dk1"/>
          </a:effectRef>
          <a:fontRef idx="minor">
            <a:schemeClr val="tx1"/>
          </a:fontRef>
        </p:style>
      </p:cxnSp>
      <p:sp>
        <p:nvSpPr>
          <p:cNvPr id="31" name="TextBox 30"/>
          <p:cNvSpPr txBox="1"/>
          <p:nvPr/>
        </p:nvSpPr>
        <p:spPr>
          <a:xfrm>
            <a:off x="493712" y="6181877"/>
            <a:ext cx="1373188" cy="36932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hangingPunct="0">
              <a:lnSpc>
                <a:spcPct val="100000"/>
              </a:lnSpc>
              <a:spcBef>
                <a:spcPts val="0"/>
              </a:spcBef>
              <a:spcAft>
                <a:spcPts val="0"/>
              </a:spcAft>
              <a:buClrTx/>
              <a:buSzTx/>
              <a:buFontTx/>
              <a:buNone/>
              <a:tabLst/>
            </a:pPr>
            <a:r>
              <a:rPr lang="en-US" dirty="0">
                <a:solidFill>
                  <a:srgbClr val="000000"/>
                </a:solidFill>
                <a:sym typeface="Helvetica Neue"/>
              </a:rPr>
              <a:t>t</a:t>
            </a:r>
            <a:r>
              <a:rPr kumimoji="0" lang="en-US" sz="1800" b="0" i="0" u="none" strike="noStrike" cap="none" spc="0" normalizeH="0" baseline="0" dirty="0">
                <a:ln>
                  <a:noFill/>
                </a:ln>
                <a:solidFill>
                  <a:srgbClr val="000000"/>
                </a:solidFill>
                <a:effectLst/>
                <a:uFillTx/>
                <a:latin typeface="+mn-lt"/>
                <a:ea typeface="+mn-ea"/>
                <a:cs typeface="+mn-cs"/>
                <a:sym typeface="Helvetica Neue"/>
              </a:rPr>
              <a:t>0 (75 min.)</a:t>
            </a:r>
            <a:endParaRPr kumimoji="0" lang="en-US" sz="1800" b="0" i="0" u="none" strike="noStrike" cap="none" spc="0" normalizeH="0" baseline="-25000" dirty="0">
              <a:ln>
                <a:noFill/>
              </a:ln>
              <a:solidFill>
                <a:srgbClr val="000000"/>
              </a:solidFill>
              <a:effectLst/>
              <a:uFillTx/>
              <a:latin typeface="+mn-lt"/>
              <a:ea typeface="+mn-ea"/>
              <a:cs typeface="+mn-cs"/>
              <a:sym typeface="Helvetica Neue"/>
            </a:endParaRPr>
          </a:p>
        </p:txBody>
      </p:sp>
      <p:sp>
        <p:nvSpPr>
          <p:cNvPr id="32" name="TextBox 31"/>
          <p:cNvSpPr txBox="1"/>
          <p:nvPr/>
        </p:nvSpPr>
        <p:spPr>
          <a:xfrm>
            <a:off x="4318495" y="6151293"/>
            <a:ext cx="775775" cy="36932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Helvetica Neue"/>
              </a:rPr>
              <a:t>t</a:t>
            </a:r>
            <a:r>
              <a:rPr lang="en-US" baseline="-25000" dirty="0">
                <a:solidFill>
                  <a:srgbClr val="000000"/>
                </a:solidFill>
              </a:rPr>
              <a:t>1</a:t>
            </a:r>
            <a:endParaRPr kumimoji="0" lang="en-US" sz="1800" b="0" i="0" u="none" strike="noStrike" cap="none" spc="0" normalizeH="0" baseline="-25000" dirty="0">
              <a:ln>
                <a:noFill/>
              </a:ln>
              <a:solidFill>
                <a:srgbClr val="000000"/>
              </a:solidFill>
              <a:effectLst/>
              <a:uFillTx/>
              <a:latin typeface="+mn-lt"/>
              <a:ea typeface="+mn-ea"/>
              <a:cs typeface="+mn-cs"/>
              <a:sym typeface="Helvetica Neue"/>
            </a:endParaRPr>
          </a:p>
        </p:txBody>
      </p:sp>
      <p:sp>
        <p:nvSpPr>
          <p:cNvPr id="33" name="TextBox 32"/>
          <p:cNvSpPr txBox="1"/>
          <p:nvPr/>
        </p:nvSpPr>
        <p:spPr>
          <a:xfrm>
            <a:off x="8113672" y="6126509"/>
            <a:ext cx="775775" cy="36932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Helvetica Neue"/>
              </a:rPr>
              <a:t>t</a:t>
            </a:r>
            <a:r>
              <a:rPr lang="en-US" baseline="-25000" dirty="0">
                <a:solidFill>
                  <a:srgbClr val="000000"/>
                </a:solidFill>
              </a:rPr>
              <a:t>2</a:t>
            </a:r>
            <a:endParaRPr kumimoji="0" lang="en-US" sz="1800" b="0" i="0" u="none" strike="noStrike" cap="none" spc="0" normalizeH="0" baseline="-25000" dirty="0">
              <a:ln>
                <a:noFill/>
              </a:ln>
              <a:solidFill>
                <a:srgbClr val="000000"/>
              </a:solidFill>
              <a:effectLst/>
              <a:uFillTx/>
              <a:latin typeface="+mn-lt"/>
              <a:ea typeface="+mn-ea"/>
              <a:cs typeface="+mn-cs"/>
              <a:sym typeface="Helvetica Neue"/>
            </a:endParaRPr>
          </a:p>
        </p:txBody>
      </p:sp>
      <p:sp>
        <p:nvSpPr>
          <p:cNvPr id="34" name="TextBox 33"/>
          <p:cNvSpPr txBox="1"/>
          <p:nvPr/>
        </p:nvSpPr>
        <p:spPr>
          <a:xfrm>
            <a:off x="2893291" y="4943223"/>
            <a:ext cx="3097999" cy="92332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hangingPunct="0">
              <a:lnSpc>
                <a:spcPct val="100000"/>
              </a:lnSpc>
              <a:spcBef>
                <a:spcPts val="0"/>
              </a:spcBef>
              <a:spcAft>
                <a:spcPts val="0"/>
              </a:spcAft>
              <a:buClrTx/>
              <a:buSzTx/>
              <a:buFontTx/>
              <a:buNone/>
              <a:tabLst/>
            </a:pPr>
            <a:r>
              <a:rPr lang="en-US" dirty="0">
                <a:solidFill>
                  <a:srgbClr val="000000"/>
                </a:solidFill>
                <a:latin typeface="Arial" charset="0"/>
                <a:ea typeface="Arial" charset="0"/>
                <a:cs typeface="Arial" charset="0"/>
                <a:sym typeface="Helvetica Neue"/>
              </a:rPr>
              <a:t>Single t</a:t>
            </a:r>
            <a:r>
              <a:rPr kumimoji="0" lang="en-US" sz="1800" b="0" i="0" u="none" strike="noStrike" cap="none" spc="0" normalizeH="0" baseline="0" dirty="0">
                <a:ln>
                  <a:noFill/>
                </a:ln>
                <a:solidFill>
                  <a:srgbClr val="000000"/>
                </a:solidFill>
                <a:effectLst/>
                <a:uFillTx/>
                <a:latin typeface="Arial" charset="0"/>
                <a:ea typeface="Arial" charset="0"/>
                <a:cs typeface="Arial" charset="0"/>
                <a:sym typeface="Helvetica Neue"/>
              </a:rPr>
              <a:t>ime of observation collection and assimilation (10-20 min. beyond 75 min.)</a:t>
            </a:r>
          </a:p>
        </p:txBody>
      </p:sp>
      <p:sp>
        <p:nvSpPr>
          <p:cNvPr id="35" name="TextBox 34"/>
          <p:cNvSpPr txBox="1"/>
          <p:nvPr/>
        </p:nvSpPr>
        <p:spPr>
          <a:xfrm>
            <a:off x="6725290" y="4760637"/>
            <a:ext cx="2297957" cy="120032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hangingPunct="0"/>
            <a:r>
              <a:rPr lang="en-US" dirty="0">
                <a:solidFill>
                  <a:srgbClr val="000000"/>
                </a:solidFill>
                <a:latin typeface="Arial" charset="0"/>
                <a:ea typeface="Arial" charset="0"/>
                <a:cs typeface="Arial" charset="0"/>
              </a:rPr>
              <a:t>Forecast time of interest (5 – 45 min. beyond </a:t>
            </a:r>
            <a:r>
              <a:rPr lang="en-US" dirty="0">
                <a:solidFill>
                  <a:srgbClr val="000000"/>
                </a:solidFill>
                <a:sym typeface="Helvetica Neue"/>
              </a:rPr>
              <a:t>t</a:t>
            </a:r>
            <a:r>
              <a:rPr lang="en-US" baseline="-25000" dirty="0">
                <a:solidFill>
                  <a:srgbClr val="000000"/>
                </a:solidFill>
              </a:rPr>
              <a:t>1</a:t>
            </a:r>
            <a:r>
              <a:rPr lang="en-US" dirty="0">
                <a:solidFill>
                  <a:srgbClr val="000000"/>
                </a:solidFill>
              </a:rPr>
              <a:t>)</a:t>
            </a:r>
            <a:endParaRPr lang="en-US" baseline="-25000" dirty="0">
              <a:solidFill>
                <a:srgbClr val="000000"/>
              </a:solidFill>
              <a:sym typeface="Helvetica Neue"/>
            </a:endParaRPr>
          </a:p>
          <a:p>
            <a:pPr marL="0" marR="0" indent="0" algn="ctr" defTabSz="914400" rtl="0" fontAlgn="auto"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Arial" charset="0"/>
              <a:ea typeface="Arial" charset="0"/>
              <a:cs typeface="Arial" charset="0"/>
              <a:sym typeface="Helvetica Neue"/>
            </a:endParaRPr>
          </a:p>
        </p:txBody>
      </p:sp>
      <p:sp>
        <p:nvSpPr>
          <p:cNvPr id="36" name="TextBox 35"/>
          <p:cNvSpPr txBox="1"/>
          <p:nvPr/>
        </p:nvSpPr>
        <p:spPr>
          <a:xfrm>
            <a:off x="118149" y="5316284"/>
            <a:ext cx="2159287" cy="36932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hangingPunct="0">
              <a:lnSpc>
                <a:spcPct val="100000"/>
              </a:lnSpc>
              <a:spcBef>
                <a:spcPts val="0"/>
              </a:spcBef>
              <a:spcAft>
                <a:spcPts val="0"/>
              </a:spcAft>
              <a:buClrTx/>
              <a:buSzTx/>
              <a:buFontTx/>
              <a:buNone/>
              <a:tabLst/>
            </a:pPr>
            <a:r>
              <a:rPr kumimoji="0" lang="en-US" sz="1800" b="0" i="0" u="none" strike="noStrike" cap="none" spc="0" normalizeH="0" baseline="0">
                <a:ln>
                  <a:noFill/>
                </a:ln>
                <a:solidFill>
                  <a:srgbClr val="000000"/>
                </a:solidFill>
                <a:effectLst/>
                <a:uFillTx/>
                <a:latin typeface="Arial" charset="0"/>
                <a:ea typeface="Arial" charset="0"/>
                <a:cs typeface="Arial" charset="0"/>
                <a:sym typeface="Helvetica Neue"/>
              </a:rPr>
              <a:t>Forecast initialized</a:t>
            </a:r>
            <a:endParaRPr kumimoji="0" lang="en-US" sz="1800" b="0" i="0" u="none" strike="noStrike" cap="none" spc="0" normalizeH="0" baseline="0" dirty="0">
              <a:ln>
                <a:noFill/>
              </a:ln>
              <a:solidFill>
                <a:srgbClr val="000000"/>
              </a:solidFill>
              <a:effectLst/>
              <a:uFillTx/>
              <a:latin typeface="Arial" charset="0"/>
              <a:ea typeface="Arial" charset="0"/>
              <a:cs typeface="Arial" charset="0"/>
              <a:sym typeface="Helvetica Neue"/>
            </a:endParaRPr>
          </a:p>
        </p:txBody>
      </p:sp>
    </p:spTree>
    <p:extLst>
      <p:ext uri="{BB962C8B-B14F-4D97-AF65-F5344CB8AC3E}">
        <p14:creationId xmlns:p14="http://schemas.microsoft.com/office/powerpoint/2010/main" val="497486917"/>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51"/>
          <p:cNvSpPr/>
          <p:nvPr/>
        </p:nvSpPr>
        <p:spPr>
          <a:xfrm>
            <a:off x="-2" y="1283953"/>
            <a:ext cx="9144004" cy="1"/>
          </a:xfrm>
          <a:prstGeom prst="line">
            <a:avLst/>
          </a:prstGeom>
          <a:ln w="57150">
            <a:solidFill>
              <a:srgbClr val="972921"/>
            </a:solidFill>
            <a:round/>
          </a:ln>
        </p:spPr>
        <p:txBody>
          <a:bodyPr lIns="0" tIns="0" rIns="0" bIns="0"/>
          <a:lstStyle/>
          <a:p>
            <a:pPr lvl="0" defTabSz="457200">
              <a:defRPr sz="1200">
                <a:latin typeface="+mj-lt"/>
                <a:ea typeface="+mj-ea"/>
                <a:cs typeface="+mj-cs"/>
                <a:sym typeface="Helvetica"/>
              </a:defRPr>
            </a:pPr>
            <a:endParaRPr/>
          </a:p>
        </p:txBody>
      </p:sp>
      <p:pic>
        <p:nvPicPr>
          <p:cNvPr id="5" name="image1.jpeg" descr="ou_logo_400x560.jpg"/>
          <p:cNvPicPr/>
          <p:nvPr/>
        </p:nvPicPr>
        <p:blipFill>
          <a:blip r:embed="rId2">
            <a:extLst/>
          </a:blip>
          <a:stretch>
            <a:fillRect/>
          </a:stretch>
        </p:blipFill>
        <p:spPr>
          <a:xfrm>
            <a:off x="165100" y="208244"/>
            <a:ext cx="657225" cy="919164"/>
          </a:xfrm>
          <a:prstGeom prst="rect">
            <a:avLst/>
          </a:prstGeom>
          <a:ln w="12700">
            <a:miter lim="400000"/>
          </a:ln>
        </p:spPr>
      </p:pic>
      <p:pic>
        <p:nvPicPr>
          <p:cNvPr id="6" name="IMG_2469.png"/>
          <p:cNvPicPr/>
          <p:nvPr/>
        </p:nvPicPr>
        <p:blipFill>
          <a:blip r:embed="rId3">
            <a:extLst/>
          </a:blip>
          <a:stretch>
            <a:fillRect/>
          </a:stretch>
        </p:blipFill>
        <p:spPr>
          <a:xfrm>
            <a:off x="7999072" y="115005"/>
            <a:ext cx="1004977" cy="1004976"/>
          </a:xfrm>
          <a:prstGeom prst="rect">
            <a:avLst/>
          </a:prstGeom>
          <a:ln w="12700">
            <a:miter lim="400000"/>
          </a:ln>
        </p:spPr>
      </p:pic>
      <p:sp>
        <p:nvSpPr>
          <p:cNvPr id="8" name="TextBox 7"/>
          <p:cNvSpPr txBox="1"/>
          <p:nvPr/>
        </p:nvSpPr>
        <p:spPr>
          <a:xfrm>
            <a:off x="953119" y="1295546"/>
            <a:ext cx="7868224" cy="70788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hangingPunct="0">
              <a:lnSpc>
                <a:spcPct val="100000"/>
              </a:lnSpc>
              <a:spcBef>
                <a:spcPts val="0"/>
              </a:spcBef>
              <a:spcAft>
                <a:spcPts val="0"/>
              </a:spcAft>
              <a:buClrTx/>
              <a:buSzTx/>
              <a:buFontTx/>
              <a:buNone/>
              <a:tabLst/>
            </a:pPr>
            <a:r>
              <a:rPr lang="en-US" sz="2000" dirty="0">
                <a:solidFill>
                  <a:srgbClr val="000000"/>
                </a:solidFill>
                <a:latin typeface="Arial" charset="0"/>
                <a:ea typeface="Arial" charset="0"/>
                <a:cs typeface="Arial" charset="0"/>
                <a:sym typeface="Helvetica Neue"/>
              </a:rPr>
              <a:t>This shows how various observation strategy affect the forecast metric, 0-1 km updraft helicity (“actual” error variance reduction)</a:t>
            </a:r>
            <a:endParaRPr kumimoji="0" lang="en-US" sz="2000" b="0" i="0" u="none" strike="noStrike" cap="none" spc="0" normalizeH="0" baseline="0" dirty="0">
              <a:ln>
                <a:noFill/>
              </a:ln>
              <a:solidFill>
                <a:srgbClr val="000000"/>
              </a:solidFill>
              <a:effectLst/>
              <a:uFillTx/>
              <a:latin typeface="Arial" charset="0"/>
              <a:ea typeface="Arial" charset="0"/>
              <a:cs typeface="Arial" charset="0"/>
              <a:sym typeface="Helvetica Neue"/>
            </a:endParaRPr>
          </a:p>
        </p:txBody>
      </p:sp>
      <p:pic>
        <p:nvPicPr>
          <p:cNvPr id="10" name="Picture 9"/>
          <p:cNvPicPr>
            <a:picLocks noChangeAspect="1"/>
          </p:cNvPicPr>
          <p:nvPr/>
        </p:nvPicPr>
        <p:blipFill>
          <a:blip r:embed="rId4"/>
          <a:stretch>
            <a:fillRect/>
          </a:stretch>
        </p:blipFill>
        <p:spPr>
          <a:xfrm>
            <a:off x="400991" y="2138131"/>
            <a:ext cx="8344150" cy="4525306"/>
          </a:xfrm>
          <a:prstGeom prst="rect">
            <a:avLst/>
          </a:prstGeom>
        </p:spPr>
      </p:pic>
      <p:sp>
        <p:nvSpPr>
          <p:cNvPr id="2" name="TextBox 1"/>
          <p:cNvSpPr txBox="1"/>
          <p:nvPr/>
        </p:nvSpPr>
        <p:spPr>
          <a:xfrm>
            <a:off x="4607560" y="2334639"/>
            <a:ext cx="3894000" cy="830997"/>
          </a:xfrm>
          <a:prstGeom prst="rect">
            <a:avLst/>
          </a:prstGeom>
          <a:noFill/>
        </p:spPr>
        <p:txBody>
          <a:bodyPr wrap="square" rtlCol="0">
            <a:spAutoFit/>
          </a:bodyPr>
          <a:lstStyle/>
          <a:p>
            <a:pPr algn="r"/>
            <a:r>
              <a:rPr lang="en-US" sz="1600" b="1" dirty="0">
                <a:latin typeface="Arial" charset="0"/>
                <a:ea typeface="Arial" charset="0"/>
                <a:cs typeface="Arial" charset="0"/>
              </a:rPr>
              <a:t>Black</a:t>
            </a:r>
            <a:r>
              <a:rPr lang="en-US" sz="1600" dirty="0">
                <a:latin typeface="Arial" charset="0"/>
                <a:ea typeface="Arial" charset="0"/>
                <a:cs typeface="Arial" charset="0"/>
              </a:rPr>
              <a:t>: full scan</a:t>
            </a:r>
          </a:p>
          <a:p>
            <a:pPr algn="r"/>
            <a:r>
              <a:rPr lang="en-US" sz="1600" b="1" dirty="0">
                <a:latin typeface="Arial" charset="0"/>
                <a:ea typeface="Arial" charset="0"/>
                <a:cs typeface="Arial" charset="0"/>
              </a:rPr>
              <a:t>Blue</a:t>
            </a:r>
            <a:r>
              <a:rPr lang="en-US" sz="1600" dirty="0">
                <a:latin typeface="Arial" charset="0"/>
                <a:ea typeface="Arial" charset="0"/>
                <a:cs typeface="Arial" charset="0"/>
              </a:rPr>
              <a:t>: low levels</a:t>
            </a:r>
          </a:p>
          <a:p>
            <a:pPr algn="r"/>
            <a:r>
              <a:rPr lang="en-US" sz="1600" b="1" dirty="0">
                <a:latin typeface="Arial" charset="0"/>
                <a:ea typeface="Arial" charset="0"/>
                <a:cs typeface="Arial" charset="0"/>
              </a:rPr>
              <a:t>Green</a:t>
            </a:r>
            <a:r>
              <a:rPr lang="en-US" sz="1600" dirty="0">
                <a:latin typeface="Arial" charset="0"/>
                <a:ea typeface="Arial" charset="0"/>
                <a:cs typeface="Arial" charset="0"/>
              </a:rPr>
              <a:t>: max updraft intensity level</a:t>
            </a:r>
          </a:p>
        </p:txBody>
      </p:sp>
      <p:sp>
        <p:nvSpPr>
          <p:cNvPr id="9" name="Shape 54">
            <a:extLst>
              <a:ext uri="{FF2B5EF4-FFF2-40B4-BE49-F238E27FC236}">
                <a16:creationId xmlns:a16="http://schemas.microsoft.com/office/drawing/2014/main" id="{2D1609D3-F0AC-964D-AACF-DB3492731C2B}"/>
              </a:ext>
            </a:extLst>
          </p:cNvPr>
          <p:cNvSpPr/>
          <p:nvPr/>
        </p:nvSpPr>
        <p:spPr>
          <a:xfrm>
            <a:off x="951236" y="332224"/>
            <a:ext cx="7122155" cy="461665"/>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gn="ctr">
              <a:defRPr sz="3000" b="1">
                <a:solidFill>
                  <a:srgbClr val="C00000"/>
                </a:solidFill>
                <a:latin typeface="Arial"/>
                <a:ea typeface="Arial"/>
                <a:cs typeface="Arial"/>
                <a:sym typeface="Arial"/>
              </a:defRPr>
            </a:lvl1pPr>
          </a:lstStyle>
          <a:p>
            <a:pPr lvl="0">
              <a:defRPr sz="1800" b="0">
                <a:solidFill>
                  <a:srgbClr val="000000"/>
                </a:solidFill>
              </a:defRPr>
            </a:pPr>
            <a:r>
              <a:rPr lang="en-US" sz="3000" b="1" dirty="0">
                <a:solidFill>
                  <a:srgbClr val="982A21"/>
                </a:solidFill>
              </a:rPr>
              <a:t>Actual Impact</a:t>
            </a:r>
            <a:endParaRPr sz="3000" b="1" dirty="0">
              <a:solidFill>
                <a:srgbClr val="982A21"/>
              </a:solidFill>
            </a:endParaRPr>
          </a:p>
        </p:txBody>
      </p:sp>
    </p:spTree>
    <p:extLst>
      <p:ext uri="{BB962C8B-B14F-4D97-AF65-F5344CB8AC3E}">
        <p14:creationId xmlns:p14="http://schemas.microsoft.com/office/powerpoint/2010/main" val="16388816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Shape 51"/>
          <p:cNvSpPr/>
          <p:nvPr/>
        </p:nvSpPr>
        <p:spPr>
          <a:xfrm>
            <a:off x="-2" y="1551387"/>
            <a:ext cx="9144004" cy="1"/>
          </a:xfrm>
          <a:prstGeom prst="line">
            <a:avLst/>
          </a:prstGeom>
          <a:ln w="57150">
            <a:solidFill>
              <a:srgbClr val="972921"/>
            </a:solidFill>
            <a:round/>
          </a:ln>
        </p:spPr>
        <p:txBody>
          <a:bodyPr lIns="0" tIns="0" rIns="0" bIns="0"/>
          <a:lstStyle/>
          <a:p>
            <a:pPr lvl="0" defTabSz="457200">
              <a:defRPr sz="1200">
                <a:latin typeface="+mj-lt"/>
                <a:ea typeface="+mj-ea"/>
                <a:cs typeface="+mj-cs"/>
                <a:sym typeface="Helvetica"/>
              </a:defRPr>
            </a:pPr>
            <a:endParaRPr/>
          </a:p>
        </p:txBody>
      </p:sp>
      <p:pic>
        <p:nvPicPr>
          <p:cNvPr id="52" name="image1.jpeg" descr="ou_logo_400x560.jpg"/>
          <p:cNvPicPr/>
          <p:nvPr/>
        </p:nvPicPr>
        <p:blipFill>
          <a:blip r:embed="rId3">
            <a:extLst/>
          </a:blip>
          <a:stretch>
            <a:fillRect/>
          </a:stretch>
        </p:blipFill>
        <p:spPr>
          <a:xfrm>
            <a:off x="165100" y="208244"/>
            <a:ext cx="657225" cy="919164"/>
          </a:xfrm>
          <a:prstGeom prst="rect">
            <a:avLst/>
          </a:prstGeom>
          <a:ln w="12700">
            <a:miter lim="400000"/>
          </a:ln>
        </p:spPr>
      </p:pic>
      <p:pic>
        <p:nvPicPr>
          <p:cNvPr id="53" name="IMG_2469.png"/>
          <p:cNvPicPr/>
          <p:nvPr/>
        </p:nvPicPr>
        <p:blipFill>
          <a:blip r:embed="rId4">
            <a:extLst/>
          </a:blip>
          <a:stretch>
            <a:fillRect/>
          </a:stretch>
        </p:blipFill>
        <p:spPr>
          <a:xfrm>
            <a:off x="7999072" y="115005"/>
            <a:ext cx="1004977" cy="1004976"/>
          </a:xfrm>
          <a:prstGeom prst="rect">
            <a:avLst/>
          </a:prstGeom>
          <a:ln w="12700">
            <a:miter lim="400000"/>
          </a:ln>
        </p:spPr>
      </p:pic>
      <p:sp>
        <p:nvSpPr>
          <p:cNvPr id="54" name="Shape 54"/>
          <p:cNvSpPr/>
          <p:nvPr/>
        </p:nvSpPr>
        <p:spPr>
          <a:xfrm>
            <a:off x="849621" y="452846"/>
            <a:ext cx="7122155" cy="738664"/>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gn="ctr">
              <a:defRPr sz="3000" b="1">
                <a:solidFill>
                  <a:srgbClr val="C00000"/>
                </a:solidFill>
                <a:latin typeface="Arial"/>
                <a:ea typeface="Arial"/>
                <a:cs typeface="Arial"/>
                <a:sym typeface="Arial"/>
              </a:defRPr>
            </a:lvl1pPr>
          </a:lstStyle>
          <a:p>
            <a:pPr lvl="0">
              <a:defRPr sz="1800" b="0">
                <a:solidFill>
                  <a:srgbClr val="000000"/>
                </a:solidFill>
              </a:defRPr>
            </a:pPr>
            <a:r>
              <a:rPr lang="en-US" sz="2400" b="1" dirty="0">
                <a:solidFill>
                  <a:srgbClr val="982A21"/>
                </a:solidFill>
              </a:rPr>
              <a:t>Implementation of targeted observation algorithm for radar observations</a:t>
            </a:r>
            <a:endParaRPr sz="2400" b="1" dirty="0">
              <a:solidFill>
                <a:srgbClr val="982A21"/>
              </a:solidFill>
            </a:endParaRPr>
          </a:p>
        </p:txBody>
      </p:sp>
      <p:sp>
        <p:nvSpPr>
          <p:cNvPr id="55" name="Shape 55"/>
          <p:cNvSpPr/>
          <p:nvPr/>
        </p:nvSpPr>
        <p:spPr>
          <a:xfrm>
            <a:off x="118149" y="1359027"/>
            <a:ext cx="8907702" cy="38472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254000" lvl="0" indent="-254000">
              <a:spcBef>
                <a:spcPts val="500"/>
              </a:spcBef>
              <a:buClr>
                <a:srgbClr val="982A21"/>
              </a:buClr>
              <a:buSzPct val="100000"/>
              <a:buFont typeface="Arial"/>
              <a:buChar char="•"/>
            </a:pPr>
            <a:endParaRPr sz="2500">
              <a:latin typeface="Calibri"/>
              <a:ea typeface="Calibri"/>
              <a:cs typeface="Calibri"/>
              <a:sym typeface="Calibri"/>
            </a:endParaRPr>
          </a:p>
        </p:txBody>
      </p:sp>
      <mc:AlternateContent xmlns:mc="http://schemas.openxmlformats.org/markup-compatibility/2006">
        <mc:Choice xmlns:a14="http://schemas.microsoft.com/office/drawing/2010/main" Requires="a14">
          <p:sp>
            <p:nvSpPr>
              <p:cNvPr id="3" name="TextBox 2"/>
              <p:cNvSpPr txBox="1"/>
              <p:nvPr/>
            </p:nvSpPr>
            <p:spPr>
              <a:xfrm>
                <a:off x="528814" y="1647606"/>
                <a:ext cx="7972746" cy="387804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hangingPunct="0">
                  <a:lnSpc>
                    <a:spcPct val="100000"/>
                  </a:lnSpc>
                  <a:spcBef>
                    <a:spcPts val="0"/>
                  </a:spcBef>
                  <a:spcAft>
                    <a:spcPts val="0"/>
                  </a:spcAft>
                  <a:buClrTx/>
                  <a:buSzTx/>
                  <a:buFontTx/>
                  <a:buNone/>
                  <a:tabLst/>
                </a:pPr>
                <a:endParaRPr lang="en-US" sz="1000" dirty="0">
                  <a:solidFill>
                    <a:srgbClr val="000000"/>
                  </a:solidFill>
                  <a:latin typeface="Arial" charset="0"/>
                  <a:ea typeface="Arial" charset="0"/>
                  <a:cs typeface="Arial" charset="0"/>
                </a:endParaRPr>
              </a:p>
              <a:p>
                <a:pPr marL="0" marR="0" indent="0" algn="l" defTabSz="914400" rtl="0" fontAlgn="auto" hangingPunct="0">
                  <a:lnSpc>
                    <a:spcPct val="100000"/>
                  </a:lnSpc>
                  <a:spcBef>
                    <a:spcPts val="0"/>
                  </a:spcBef>
                  <a:spcAft>
                    <a:spcPts val="0"/>
                  </a:spcAft>
                  <a:buClrTx/>
                  <a:buSzTx/>
                  <a:buFontTx/>
                  <a:buNone/>
                  <a:tabLst/>
                </a:pPr>
                <a:r>
                  <a:rPr lang="en-US" dirty="0">
                    <a:solidFill>
                      <a:srgbClr val="000000"/>
                    </a:solidFill>
                    <a:latin typeface="Arial" charset="0"/>
                    <a:ea typeface="Arial" charset="0"/>
                    <a:cs typeface="Arial" charset="0"/>
                  </a:rPr>
                  <a:t>Ensemble based targeted observation algorithm is adopted and adapted for radar observations.</a:t>
                </a:r>
              </a:p>
              <a:p>
                <a:pPr marL="0" marR="0" indent="0" algn="l" defTabSz="914400" rtl="0" fontAlgn="auto" hangingPunct="0">
                  <a:lnSpc>
                    <a:spcPct val="100000"/>
                  </a:lnSpc>
                  <a:spcBef>
                    <a:spcPts val="0"/>
                  </a:spcBef>
                  <a:spcAft>
                    <a:spcPts val="0"/>
                  </a:spcAft>
                  <a:buClrTx/>
                  <a:buSzTx/>
                  <a:buFontTx/>
                  <a:buNone/>
                  <a:tabLst/>
                </a:pPr>
                <a:endParaRPr kumimoji="0" lang="en-US" sz="1000" b="0" i="0" u="none" strike="noStrike" cap="none" spc="0" normalizeH="0" baseline="0" dirty="0">
                  <a:ln>
                    <a:noFill/>
                  </a:ln>
                  <a:solidFill>
                    <a:srgbClr val="000000"/>
                  </a:solidFill>
                  <a:effectLst/>
                  <a:uFillTx/>
                  <a:latin typeface="Arial" charset="0"/>
                  <a:ea typeface="Arial" charset="0"/>
                  <a:cs typeface="Arial" charset="0"/>
                  <a:sym typeface="Helvetica Neue"/>
                </a:endParaRPr>
              </a:p>
              <a:p>
                <a:pPr marL="0" marR="0" indent="0" algn="l" defTabSz="914400" rtl="0" fontAlgn="auto" hangingPunct="0">
                  <a:lnSpc>
                    <a:spcPct val="100000"/>
                  </a:lnSpc>
                  <a:spcBef>
                    <a:spcPts val="0"/>
                  </a:spcBef>
                  <a:spcAft>
                    <a:spcPts val="0"/>
                  </a:spcAft>
                  <a:buClrTx/>
                  <a:buSzTx/>
                  <a:buFontTx/>
                  <a:buNone/>
                  <a:tabLst/>
                </a:pPr>
                <a:r>
                  <a:rPr lang="en-US" dirty="0">
                    <a:solidFill>
                      <a:srgbClr val="000000"/>
                    </a:solidFill>
                    <a:latin typeface="Arial" charset="0"/>
                    <a:ea typeface="Arial" charset="0"/>
                    <a:cs typeface="Arial" charset="0"/>
                  </a:rPr>
                  <a:t>In our current implementation, t</a:t>
                </a:r>
                <a:r>
                  <a:rPr kumimoji="0" lang="en-US" sz="1800" b="0" i="0" u="none" strike="noStrike" cap="none" spc="0" normalizeH="0" baseline="0" dirty="0">
                    <a:ln>
                      <a:noFill/>
                    </a:ln>
                    <a:solidFill>
                      <a:srgbClr val="000000"/>
                    </a:solidFill>
                    <a:effectLst/>
                    <a:uFillTx/>
                    <a:latin typeface="Arial" charset="0"/>
                    <a:ea typeface="Arial" charset="0"/>
                    <a:cs typeface="Arial" charset="0"/>
                    <a:sym typeface="Helvetica Neue"/>
                  </a:rPr>
                  <a:t>he estimated/predicted reduction of</a:t>
                </a:r>
                <a:r>
                  <a:rPr kumimoji="0" lang="en-US" sz="1800" b="0" i="0" u="none" strike="noStrike" cap="none" spc="0" normalizeH="0" dirty="0">
                    <a:ln>
                      <a:noFill/>
                    </a:ln>
                    <a:solidFill>
                      <a:srgbClr val="000000"/>
                    </a:solidFill>
                    <a:effectLst/>
                    <a:uFillTx/>
                    <a:latin typeface="Arial" charset="0"/>
                    <a:ea typeface="Arial" charset="0"/>
                    <a:cs typeface="Arial" charset="0"/>
                    <a:sym typeface="Helvetica Neue"/>
                  </a:rPr>
                  <a:t> forecast error variance is calculated for each observation serially:  </a:t>
                </a:r>
              </a:p>
              <a:p>
                <a:pPr marL="0" marR="0" indent="0" algn="l" defTabSz="914400" rtl="0" fontAlgn="auto" hangingPunct="0">
                  <a:lnSpc>
                    <a:spcPct val="100000"/>
                  </a:lnSpc>
                  <a:spcBef>
                    <a:spcPts val="0"/>
                  </a:spcBef>
                  <a:spcAft>
                    <a:spcPts val="0"/>
                  </a:spcAft>
                  <a:buClrTx/>
                  <a:buSzTx/>
                  <a:buFontTx/>
                  <a:buNone/>
                  <a:tabLst/>
                </a:pPr>
                <a:endParaRPr lang="en-US" sz="1000" baseline="0" dirty="0">
                  <a:solidFill>
                    <a:srgbClr val="000000"/>
                  </a:solidFill>
                  <a:latin typeface="Arial" charset="0"/>
                  <a:ea typeface="Arial" charset="0"/>
                  <a:cs typeface="Arial" charset="0"/>
                </a:endParaRPr>
              </a:p>
              <a:p>
                <a:pPr marL="0" marR="0" indent="0" algn="l" defTabSz="914400" rtl="0" fontAlgn="auto"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r>
                        <a:rPr kumimoji="0" lang="en-US" sz="1800" b="0" i="1" u="none" strike="noStrike" cap="none" spc="0" normalizeH="0" baseline="0" smtClean="0">
                          <a:ln>
                            <a:noFill/>
                          </a:ln>
                          <a:solidFill>
                            <a:srgbClr val="000000"/>
                          </a:solidFill>
                          <a:effectLst/>
                          <a:uFillTx/>
                          <a:latin typeface="Cambria Math" charset="0"/>
                          <a:ea typeface="Arial" charset="0"/>
                          <a:cs typeface="Arial" charset="0"/>
                          <a:sym typeface="Helvetica Neue"/>
                        </a:rPr>
                        <m:t>𝛿</m:t>
                      </m:r>
                      <m:sSub>
                        <m:sSubPr>
                          <m:ctrlPr>
                            <a:rPr kumimoji="0" lang="en-US" sz="1800" b="0" i="1" u="none" strike="noStrike" cap="none" spc="0" normalizeH="0" baseline="0" smtClean="0">
                              <a:ln>
                                <a:noFill/>
                              </a:ln>
                              <a:solidFill>
                                <a:srgbClr val="000000"/>
                              </a:solidFill>
                              <a:effectLst/>
                              <a:uFillTx/>
                              <a:latin typeface="Cambria Math" panose="02040503050406030204" pitchFamily="18" charset="0"/>
                              <a:ea typeface="Arial" charset="0"/>
                              <a:cs typeface="Arial" charset="0"/>
                              <a:sym typeface="Helvetica Neue"/>
                            </a:rPr>
                          </m:ctrlPr>
                        </m:sSubPr>
                        <m:e>
                          <m:r>
                            <a:rPr kumimoji="0" lang="en-US" sz="1800" b="0" i="1" u="none" strike="noStrike" cap="none" spc="0" normalizeH="0" baseline="0" smtClean="0">
                              <a:ln>
                                <a:noFill/>
                              </a:ln>
                              <a:solidFill>
                                <a:srgbClr val="000000"/>
                              </a:solidFill>
                              <a:effectLst/>
                              <a:uFillTx/>
                              <a:latin typeface="Cambria Math" charset="0"/>
                              <a:ea typeface="Arial" charset="0"/>
                              <a:cs typeface="Arial" charset="0"/>
                              <a:sym typeface="Helvetica Neue"/>
                            </a:rPr>
                            <m:t>𝜎</m:t>
                          </m:r>
                        </m:e>
                        <m:sub>
                          <m:r>
                            <a:rPr kumimoji="0" lang="en-US" sz="1800" b="0" i="1" u="none" strike="noStrike" cap="none" spc="0" normalizeH="0" baseline="0" smtClean="0">
                              <a:ln>
                                <a:noFill/>
                              </a:ln>
                              <a:solidFill>
                                <a:srgbClr val="000000"/>
                              </a:solidFill>
                              <a:effectLst/>
                              <a:uFillTx/>
                              <a:latin typeface="Cambria Math" charset="0"/>
                              <a:ea typeface="Arial" charset="0"/>
                              <a:cs typeface="Arial" charset="0"/>
                              <a:sym typeface="Helvetica Neue"/>
                            </a:rPr>
                            <m:t>𝐽</m:t>
                          </m:r>
                        </m:sub>
                      </m:sSub>
                      <m:r>
                        <a:rPr kumimoji="0" lang="en-US" sz="1800" b="0" i="1" u="none" strike="noStrike" cap="none" spc="0" normalizeH="0" baseline="0" smtClean="0">
                          <a:ln>
                            <a:noFill/>
                          </a:ln>
                          <a:solidFill>
                            <a:srgbClr val="000000"/>
                          </a:solidFill>
                          <a:effectLst/>
                          <a:uFillTx/>
                          <a:latin typeface="Cambria Math" charset="0"/>
                          <a:ea typeface="Arial" charset="0"/>
                          <a:cs typeface="Arial" charset="0"/>
                          <a:sym typeface="Helvetica Neue"/>
                        </a:rPr>
                        <m:t>=</m:t>
                      </m:r>
                      <m:r>
                        <a:rPr kumimoji="0" lang="en-US" sz="1800" b="0" i="0" u="none" strike="noStrike" cap="none" spc="0" normalizeH="0" baseline="0" smtClean="0">
                          <a:ln>
                            <a:noFill/>
                          </a:ln>
                          <a:solidFill>
                            <a:srgbClr val="000000"/>
                          </a:solidFill>
                          <a:effectLst/>
                          <a:uFillTx/>
                          <a:latin typeface="Cambria Math" charset="0"/>
                          <a:ea typeface="Arial" charset="0"/>
                          <a:cs typeface="Arial" charset="0"/>
                          <a:sym typeface="Helvetica Neue"/>
                        </a:rPr>
                        <m:t>−</m:t>
                      </m:r>
                      <m:r>
                        <a:rPr kumimoji="0" lang="en-US" sz="1800" b="1" i="1" u="none" strike="noStrike" cap="none" spc="0" normalizeH="0" baseline="0" smtClean="0">
                          <a:ln>
                            <a:noFill/>
                          </a:ln>
                          <a:solidFill>
                            <a:srgbClr val="000000"/>
                          </a:solidFill>
                          <a:effectLst/>
                          <a:uFillTx/>
                          <a:latin typeface="Cambria Math" charset="0"/>
                          <a:ea typeface="Arial" charset="0"/>
                          <a:cs typeface="Arial" charset="0"/>
                          <a:sym typeface="Helvetica Neue"/>
                        </a:rPr>
                        <m:t>𝑱</m:t>
                      </m:r>
                      <m:r>
                        <a:rPr kumimoji="0" lang="en-US" sz="1800" b="0" i="0" u="none" strike="noStrike" cap="none" spc="0" normalizeH="0" baseline="0" smtClean="0">
                          <a:ln>
                            <a:noFill/>
                          </a:ln>
                          <a:solidFill>
                            <a:srgbClr val="000000"/>
                          </a:solidFill>
                          <a:effectLst/>
                          <a:uFillTx/>
                          <a:latin typeface="Cambria Math" charset="0"/>
                          <a:ea typeface="Arial" charset="0"/>
                          <a:cs typeface="Arial" charset="0"/>
                          <a:sym typeface="Helvetica Neue"/>
                        </a:rPr>
                        <m:t> </m:t>
                      </m:r>
                      <m:sSup>
                        <m:sSupPr>
                          <m:ctrlPr>
                            <a:rPr kumimoji="0" lang="en-US" sz="1800" b="0" i="1" u="none" strike="noStrike" cap="none" spc="0" normalizeH="0" baseline="0" smtClean="0">
                              <a:ln>
                                <a:noFill/>
                              </a:ln>
                              <a:solidFill>
                                <a:srgbClr val="000000"/>
                              </a:solidFill>
                              <a:effectLst/>
                              <a:uFillTx/>
                              <a:latin typeface="Cambria Math" panose="02040503050406030204" pitchFamily="18" charset="0"/>
                              <a:ea typeface="Arial" charset="0"/>
                              <a:cs typeface="Arial" charset="0"/>
                              <a:sym typeface="Helvetica Neue"/>
                            </a:rPr>
                          </m:ctrlPr>
                        </m:sSupPr>
                        <m:e>
                          <m:d>
                            <m:dPr>
                              <m:ctrlPr>
                                <a:rPr kumimoji="0" lang="en-US" sz="1800" b="0" i="1" u="none" strike="noStrike" cap="none" spc="0" normalizeH="0" baseline="0" smtClean="0">
                                  <a:ln>
                                    <a:noFill/>
                                  </a:ln>
                                  <a:solidFill>
                                    <a:srgbClr val="000000"/>
                                  </a:solidFill>
                                  <a:effectLst/>
                                  <a:uFillTx/>
                                  <a:latin typeface="Cambria Math" panose="02040503050406030204" pitchFamily="18" charset="0"/>
                                  <a:ea typeface="Arial" charset="0"/>
                                  <a:cs typeface="Arial" charset="0"/>
                                  <a:sym typeface="Helvetica Neue"/>
                                </a:rPr>
                              </m:ctrlPr>
                            </m:dPr>
                            <m:e>
                              <m:r>
                                <a:rPr kumimoji="0" lang="en-US" sz="1800" b="1" i="1" u="none" strike="noStrike" cap="none" spc="0" normalizeH="0" baseline="0" smtClean="0">
                                  <a:ln>
                                    <a:noFill/>
                                  </a:ln>
                                  <a:solidFill>
                                    <a:srgbClr val="000000"/>
                                  </a:solidFill>
                                  <a:effectLst/>
                                  <a:uFillTx/>
                                  <a:latin typeface="Cambria Math" charset="0"/>
                                  <a:ea typeface="Arial" charset="0"/>
                                  <a:cs typeface="Arial" charset="0"/>
                                  <a:sym typeface="Helvetica Neue"/>
                                </a:rPr>
                                <m:t>𝑯𝒙</m:t>
                              </m:r>
                            </m:e>
                          </m:d>
                        </m:e>
                        <m:sup>
                          <m:r>
                            <m:rPr>
                              <m:sty m:val="p"/>
                            </m:rPr>
                            <a:rPr kumimoji="0" lang="en-US" sz="1800" b="0" i="0" u="none" strike="noStrike" cap="none" spc="0" normalizeH="0" baseline="0" smtClean="0">
                              <a:ln>
                                <a:noFill/>
                              </a:ln>
                              <a:solidFill>
                                <a:srgbClr val="000000"/>
                              </a:solidFill>
                              <a:effectLst/>
                              <a:uFillTx/>
                              <a:latin typeface="Cambria Math" charset="0"/>
                              <a:ea typeface="Arial" charset="0"/>
                              <a:cs typeface="Arial" charset="0"/>
                              <a:sym typeface="Helvetica Neue"/>
                            </a:rPr>
                            <m:t>T</m:t>
                          </m:r>
                        </m:sup>
                      </m:sSup>
                      <m:sSup>
                        <m:sSupPr>
                          <m:ctrlPr>
                            <a:rPr kumimoji="0" lang="en-US" sz="1800" b="0" i="1" u="none" strike="noStrike" cap="none" spc="0" normalizeH="0" baseline="0" smtClean="0">
                              <a:ln>
                                <a:noFill/>
                              </a:ln>
                              <a:solidFill>
                                <a:srgbClr val="000000"/>
                              </a:solidFill>
                              <a:effectLst/>
                              <a:uFillTx/>
                              <a:latin typeface="Cambria Math" panose="02040503050406030204" pitchFamily="18" charset="0"/>
                              <a:ea typeface="Arial" charset="0"/>
                              <a:cs typeface="Arial" charset="0"/>
                              <a:sym typeface="Helvetica Neue"/>
                            </a:rPr>
                          </m:ctrlPr>
                        </m:sSupPr>
                        <m:e>
                          <m:d>
                            <m:dPr>
                              <m:ctrlPr>
                                <a:rPr kumimoji="0" lang="en-US" sz="1800" b="0" i="1" u="none" strike="noStrike" cap="none" spc="0" normalizeH="0" baseline="0" smtClean="0">
                                  <a:ln>
                                    <a:noFill/>
                                  </a:ln>
                                  <a:solidFill>
                                    <a:srgbClr val="000000"/>
                                  </a:solidFill>
                                  <a:effectLst/>
                                  <a:uFillTx/>
                                  <a:latin typeface="Cambria Math" panose="02040503050406030204" pitchFamily="18" charset="0"/>
                                  <a:ea typeface="Arial" charset="0"/>
                                  <a:cs typeface="Arial" charset="0"/>
                                  <a:sym typeface="Helvetica Neue"/>
                                </a:rPr>
                              </m:ctrlPr>
                            </m:dPr>
                            <m:e>
                              <m:r>
                                <a:rPr kumimoji="0" lang="en-US" sz="1800" b="1" i="1" u="none" strike="noStrike" cap="none" spc="0" normalizeH="0" baseline="0" smtClean="0">
                                  <a:ln>
                                    <a:noFill/>
                                  </a:ln>
                                  <a:solidFill>
                                    <a:srgbClr val="000000"/>
                                  </a:solidFill>
                                  <a:effectLst/>
                                  <a:uFillTx/>
                                  <a:latin typeface="Cambria Math" charset="0"/>
                                  <a:ea typeface="Arial" charset="0"/>
                                  <a:cs typeface="Arial" charset="0"/>
                                  <a:sym typeface="Helvetica Neue"/>
                                </a:rPr>
                                <m:t>𝑯</m:t>
                              </m:r>
                              <m:sSup>
                                <m:sSupPr>
                                  <m:ctrlPr>
                                    <a:rPr kumimoji="0" lang="en-US" sz="1800" b="1" i="1" u="none" strike="noStrike" cap="none" spc="0" normalizeH="0" baseline="0" smtClean="0">
                                      <a:ln>
                                        <a:noFill/>
                                      </a:ln>
                                      <a:solidFill>
                                        <a:srgbClr val="000000"/>
                                      </a:solidFill>
                                      <a:effectLst/>
                                      <a:uFillTx/>
                                      <a:latin typeface="Cambria Math" panose="02040503050406030204" pitchFamily="18" charset="0"/>
                                      <a:ea typeface="Arial" charset="0"/>
                                      <a:cs typeface="Arial" charset="0"/>
                                      <a:sym typeface="Helvetica Neue"/>
                                    </a:rPr>
                                  </m:ctrlPr>
                                </m:sSupPr>
                                <m:e>
                                  <m:r>
                                    <a:rPr kumimoji="0" lang="en-US" sz="1800" b="1" i="1" u="none" strike="noStrike" cap="none" spc="0" normalizeH="0" baseline="0" smtClean="0">
                                      <a:ln>
                                        <a:noFill/>
                                      </a:ln>
                                      <a:solidFill>
                                        <a:srgbClr val="000000"/>
                                      </a:solidFill>
                                      <a:effectLst/>
                                      <a:uFillTx/>
                                      <a:latin typeface="Cambria Math" charset="0"/>
                                      <a:ea typeface="Arial" charset="0"/>
                                      <a:cs typeface="Arial" charset="0"/>
                                      <a:sym typeface="Helvetica Neue"/>
                                    </a:rPr>
                                    <m:t>𝑷</m:t>
                                  </m:r>
                                </m:e>
                                <m:sup>
                                  <m:r>
                                    <a:rPr kumimoji="0" lang="en-US" sz="1800" b="1" i="1" u="none" strike="noStrike" cap="none" spc="0" normalizeH="0" baseline="0" smtClean="0">
                                      <a:ln>
                                        <a:noFill/>
                                      </a:ln>
                                      <a:solidFill>
                                        <a:srgbClr val="000000"/>
                                      </a:solidFill>
                                      <a:effectLst/>
                                      <a:uFillTx/>
                                      <a:latin typeface="Cambria Math" charset="0"/>
                                      <a:ea typeface="Arial" charset="0"/>
                                      <a:cs typeface="Arial" charset="0"/>
                                      <a:sym typeface="Helvetica Neue"/>
                                    </a:rPr>
                                    <m:t>𝒃</m:t>
                                  </m:r>
                                </m:sup>
                              </m:sSup>
                              <m:sSup>
                                <m:sSupPr>
                                  <m:ctrlPr>
                                    <a:rPr kumimoji="0" lang="en-US" sz="1800" b="0" i="1" u="none" strike="noStrike" cap="none" spc="0" normalizeH="0" baseline="0" smtClean="0">
                                      <a:ln>
                                        <a:noFill/>
                                      </a:ln>
                                      <a:solidFill>
                                        <a:srgbClr val="000000"/>
                                      </a:solidFill>
                                      <a:effectLst/>
                                      <a:uFillTx/>
                                      <a:latin typeface="Cambria Math" panose="02040503050406030204" pitchFamily="18" charset="0"/>
                                      <a:ea typeface="Arial" charset="0"/>
                                      <a:cs typeface="Arial" charset="0"/>
                                      <a:sym typeface="Helvetica Neue"/>
                                    </a:rPr>
                                  </m:ctrlPr>
                                </m:sSupPr>
                                <m:e>
                                  <m:r>
                                    <a:rPr kumimoji="0" lang="en-US" sz="1800" b="1" i="1" u="none" strike="noStrike" cap="none" spc="0" normalizeH="0" baseline="0" smtClean="0">
                                      <a:ln>
                                        <a:noFill/>
                                      </a:ln>
                                      <a:solidFill>
                                        <a:srgbClr val="000000"/>
                                      </a:solidFill>
                                      <a:effectLst/>
                                      <a:uFillTx/>
                                      <a:latin typeface="Cambria Math" charset="0"/>
                                      <a:ea typeface="Arial" charset="0"/>
                                      <a:cs typeface="Arial" charset="0"/>
                                      <a:sym typeface="Helvetica Neue"/>
                                    </a:rPr>
                                    <m:t>𝑯</m:t>
                                  </m:r>
                                </m:e>
                                <m:sup>
                                  <m:r>
                                    <m:rPr>
                                      <m:sty m:val="p"/>
                                    </m:rPr>
                                    <a:rPr kumimoji="0" lang="en-US" sz="1800" b="0" i="0" u="none" strike="noStrike" cap="none" spc="0" normalizeH="0" baseline="0" smtClean="0">
                                      <a:ln>
                                        <a:noFill/>
                                      </a:ln>
                                      <a:solidFill>
                                        <a:srgbClr val="000000"/>
                                      </a:solidFill>
                                      <a:effectLst/>
                                      <a:uFillTx/>
                                      <a:latin typeface="Cambria Math" charset="0"/>
                                      <a:ea typeface="Arial" charset="0"/>
                                      <a:cs typeface="Arial" charset="0"/>
                                      <a:sym typeface="Helvetica Neue"/>
                                    </a:rPr>
                                    <m:t>T</m:t>
                                  </m:r>
                                </m:sup>
                              </m:sSup>
                              <m:r>
                                <a:rPr kumimoji="0" lang="en-US" sz="1800" b="0" i="0" u="none" strike="noStrike" cap="none" spc="0" normalizeH="0" baseline="0" smtClean="0">
                                  <a:ln>
                                    <a:noFill/>
                                  </a:ln>
                                  <a:solidFill>
                                    <a:srgbClr val="000000"/>
                                  </a:solidFill>
                                  <a:effectLst/>
                                  <a:uFillTx/>
                                  <a:latin typeface="Cambria Math" charset="0"/>
                                  <a:ea typeface="Arial" charset="0"/>
                                  <a:cs typeface="Arial" charset="0"/>
                                  <a:sym typeface="Helvetica Neue"/>
                                </a:rPr>
                                <m:t>+</m:t>
                              </m:r>
                              <m:r>
                                <a:rPr kumimoji="0" lang="en-US" sz="1800" b="1" i="1" u="none" strike="noStrike" cap="none" spc="0" normalizeH="0" baseline="0" smtClean="0">
                                  <a:ln>
                                    <a:noFill/>
                                  </a:ln>
                                  <a:solidFill>
                                    <a:srgbClr val="000000"/>
                                  </a:solidFill>
                                  <a:effectLst/>
                                  <a:uFillTx/>
                                  <a:latin typeface="Cambria Math" charset="0"/>
                                  <a:ea typeface="Arial" charset="0"/>
                                  <a:cs typeface="Arial" charset="0"/>
                                  <a:sym typeface="Helvetica Neue"/>
                                </a:rPr>
                                <m:t>𝑹</m:t>
                              </m:r>
                            </m:e>
                          </m:d>
                        </m:e>
                        <m:sup>
                          <m:r>
                            <a:rPr kumimoji="0" lang="en-US" sz="1800" b="0" i="0" u="none" strike="noStrike" cap="none" spc="0" normalizeH="0" baseline="0" smtClean="0">
                              <a:ln>
                                <a:noFill/>
                              </a:ln>
                              <a:solidFill>
                                <a:srgbClr val="000000"/>
                              </a:solidFill>
                              <a:effectLst/>
                              <a:uFillTx/>
                              <a:latin typeface="Cambria Math" charset="0"/>
                              <a:ea typeface="Arial" charset="0"/>
                              <a:cs typeface="Arial" charset="0"/>
                              <a:sym typeface="Helvetica Neue"/>
                            </a:rPr>
                            <m:t>−1</m:t>
                          </m:r>
                        </m:sup>
                      </m:sSup>
                      <m:r>
                        <a:rPr kumimoji="0" lang="en-US" sz="1800" b="1" i="1" u="none" strike="noStrike" cap="none" spc="0" normalizeH="0" baseline="0" smtClean="0">
                          <a:ln>
                            <a:noFill/>
                          </a:ln>
                          <a:solidFill>
                            <a:srgbClr val="000000"/>
                          </a:solidFill>
                          <a:effectLst/>
                          <a:uFillTx/>
                          <a:latin typeface="Cambria Math" charset="0"/>
                          <a:ea typeface="Arial" charset="0"/>
                          <a:cs typeface="Arial" charset="0"/>
                          <a:sym typeface="Helvetica Neue"/>
                        </a:rPr>
                        <m:t>𝑯𝒙</m:t>
                      </m:r>
                      <m:r>
                        <a:rPr kumimoji="0" lang="en-US" sz="1800" b="0" i="0" u="none" strike="noStrike" cap="none" spc="0" normalizeH="0" baseline="0" smtClean="0">
                          <a:ln>
                            <a:noFill/>
                          </a:ln>
                          <a:solidFill>
                            <a:srgbClr val="000000"/>
                          </a:solidFill>
                          <a:effectLst/>
                          <a:uFillTx/>
                          <a:latin typeface="Cambria Math" charset="0"/>
                          <a:ea typeface="Arial" charset="0"/>
                          <a:cs typeface="Arial" charset="0"/>
                          <a:sym typeface="Helvetica Neue"/>
                        </a:rPr>
                        <m:t> </m:t>
                      </m:r>
                      <m:sSup>
                        <m:sSupPr>
                          <m:ctrlPr>
                            <a:rPr kumimoji="0" lang="en-US" sz="1800" b="0" i="1" u="none" strike="noStrike" cap="none" spc="0" normalizeH="0" baseline="0" smtClean="0">
                              <a:ln>
                                <a:noFill/>
                              </a:ln>
                              <a:solidFill>
                                <a:srgbClr val="000000"/>
                              </a:solidFill>
                              <a:effectLst/>
                              <a:uFillTx/>
                              <a:latin typeface="Cambria Math" panose="02040503050406030204" pitchFamily="18" charset="0"/>
                              <a:ea typeface="Arial" charset="0"/>
                              <a:cs typeface="Arial" charset="0"/>
                              <a:sym typeface="Helvetica Neue"/>
                            </a:rPr>
                          </m:ctrlPr>
                        </m:sSupPr>
                        <m:e>
                          <m:r>
                            <a:rPr kumimoji="0" lang="en-US" sz="1800" b="1" i="1" u="none" strike="noStrike" cap="none" spc="0" normalizeH="0" baseline="0" smtClean="0">
                              <a:ln>
                                <a:noFill/>
                              </a:ln>
                              <a:solidFill>
                                <a:srgbClr val="000000"/>
                              </a:solidFill>
                              <a:effectLst/>
                              <a:uFillTx/>
                              <a:latin typeface="Cambria Math" charset="0"/>
                              <a:ea typeface="Arial" charset="0"/>
                              <a:cs typeface="Arial" charset="0"/>
                              <a:sym typeface="Helvetica Neue"/>
                            </a:rPr>
                            <m:t>𝑱</m:t>
                          </m:r>
                        </m:e>
                        <m:sup>
                          <m:r>
                            <m:rPr>
                              <m:sty m:val="p"/>
                            </m:rPr>
                            <a:rPr kumimoji="0" lang="en-US" sz="1800" b="0" i="0" u="none" strike="noStrike" cap="none" spc="0" normalizeH="0" baseline="0" smtClean="0">
                              <a:ln>
                                <a:noFill/>
                              </a:ln>
                              <a:solidFill>
                                <a:srgbClr val="000000"/>
                              </a:solidFill>
                              <a:effectLst/>
                              <a:uFillTx/>
                              <a:latin typeface="Cambria Math" charset="0"/>
                              <a:ea typeface="Arial" charset="0"/>
                              <a:cs typeface="Arial" charset="0"/>
                              <a:sym typeface="Helvetica Neue"/>
                            </a:rPr>
                            <m:t>T</m:t>
                          </m:r>
                        </m:sup>
                      </m:sSup>
                    </m:oMath>
                  </m:oMathPara>
                </a14:m>
                <a:endParaRPr kumimoji="0" lang="en-US" sz="1800" b="0" u="none" strike="noStrike" cap="none" spc="0" normalizeH="0" baseline="0" dirty="0">
                  <a:ln>
                    <a:noFill/>
                  </a:ln>
                  <a:solidFill>
                    <a:srgbClr val="000000"/>
                  </a:solidFill>
                  <a:effectLst/>
                  <a:uFillTx/>
                  <a:latin typeface="Arial" charset="0"/>
                  <a:ea typeface="Arial" charset="0"/>
                  <a:cs typeface="Arial" charset="0"/>
                  <a:sym typeface="Helvetica Neue"/>
                </a:endParaRPr>
              </a:p>
              <a:p>
                <a:pPr marL="0" marR="0" indent="0" algn="l" defTabSz="914400" rtl="0" fontAlgn="auto" hangingPunct="0">
                  <a:lnSpc>
                    <a:spcPct val="100000"/>
                  </a:lnSpc>
                  <a:spcBef>
                    <a:spcPts val="0"/>
                  </a:spcBef>
                  <a:spcAft>
                    <a:spcPts val="0"/>
                  </a:spcAft>
                  <a:buClrTx/>
                  <a:buSzTx/>
                  <a:buFontTx/>
                  <a:buNone/>
                  <a:tabLst/>
                </a:pPr>
                <a:endParaRPr lang="en-US" dirty="0">
                  <a:solidFill>
                    <a:srgbClr val="000000"/>
                  </a:solidFill>
                  <a:latin typeface="Arial" charset="0"/>
                  <a:ea typeface="Arial" charset="0"/>
                  <a:cs typeface="Arial" charset="0"/>
                </a:endParaRPr>
              </a:p>
              <a:p>
                <a:pPr marL="0" marR="0" indent="0" algn="ctr" defTabSz="914400" rtl="0" fontAlgn="auto" hangingPunct="0">
                  <a:lnSpc>
                    <a:spcPct val="100000"/>
                  </a:lnSpc>
                  <a:spcBef>
                    <a:spcPts val="0"/>
                  </a:spcBef>
                  <a:spcAft>
                    <a:spcPts val="0"/>
                  </a:spcAft>
                  <a:buClrTx/>
                  <a:buSzTx/>
                  <a:buFontTx/>
                  <a:buNone/>
                  <a:tabLst/>
                </a:pPr>
                <a14:m>
                  <m:oMath xmlns:m="http://schemas.openxmlformats.org/officeDocument/2006/math">
                    <m:r>
                      <a:rPr lang="en-US" i="1">
                        <a:solidFill>
                          <a:srgbClr val="000000"/>
                        </a:solidFill>
                        <a:latin typeface="Cambria Math" charset="0"/>
                        <a:ea typeface="Arial" charset="0"/>
                        <a:cs typeface="Arial" charset="0"/>
                      </a:rPr>
                      <m:t>𝛿</m:t>
                    </m:r>
                    <m:sSub>
                      <m:sSubPr>
                        <m:ctrlPr>
                          <a:rPr lang="en-US" i="1">
                            <a:solidFill>
                              <a:srgbClr val="000000"/>
                            </a:solidFill>
                            <a:latin typeface="Cambria Math" panose="02040503050406030204" pitchFamily="18" charset="0"/>
                            <a:ea typeface="Arial" charset="0"/>
                            <a:cs typeface="Arial" charset="0"/>
                          </a:rPr>
                        </m:ctrlPr>
                      </m:sSubPr>
                      <m:e>
                        <m:r>
                          <a:rPr lang="en-US" i="1">
                            <a:solidFill>
                              <a:srgbClr val="000000"/>
                            </a:solidFill>
                            <a:latin typeface="Cambria Math" charset="0"/>
                            <a:ea typeface="Arial" charset="0"/>
                            <a:cs typeface="Arial" charset="0"/>
                          </a:rPr>
                          <m:t>𝜎</m:t>
                        </m:r>
                      </m:e>
                      <m:sub>
                        <m:r>
                          <a:rPr lang="en-US" i="1">
                            <a:solidFill>
                              <a:srgbClr val="000000"/>
                            </a:solidFill>
                            <a:latin typeface="Cambria Math" charset="0"/>
                            <a:ea typeface="Arial" charset="0"/>
                            <a:cs typeface="Arial" charset="0"/>
                          </a:rPr>
                          <m:t>𝐽</m:t>
                        </m:r>
                      </m:sub>
                    </m:sSub>
                  </m:oMath>
                </a14:m>
                <a:r>
                  <a:rPr kumimoji="0" lang="en-US" sz="1800" b="0" u="none" strike="noStrike" cap="none" spc="0" normalizeH="0" baseline="0" dirty="0">
                    <a:ln>
                      <a:noFill/>
                    </a:ln>
                    <a:solidFill>
                      <a:srgbClr val="000000"/>
                    </a:solidFill>
                    <a:effectLst/>
                    <a:uFillTx/>
                    <a:latin typeface="Arial" charset="0"/>
                    <a:ea typeface="Arial" charset="0"/>
                    <a:cs typeface="Arial" charset="0"/>
                    <a:sym typeface="Helvetica Neue"/>
                  </a:rPr>
                  <a:t>: reduction of forecast</a:t>
                </a:r>
                <a:r>
                  <a:rPr kumimoji="0" lang="en-US" sz="1800" b="0" u="none" strike="noStrike" cap="none" spc="0" normalizeH="0" dirty="0">
                    <a:ln>
                      <a:noFill/>
                    </a:ln>
                    <a:solidFill>
                      <a:srgbClr val="000000"/>
                    </a:solidFill>
                    <a:effectLst/>
                    <a:uFillTx/>
                    <a:latin typeface="Arial" charset="0"/>
                    <a:ea typeface="Arial" charset="0"/>
                    <a:cs typeface="Arial" charset="0"/>
                    <a:sym typeface="Helvetica Neue"/>
                  </a:rPr>
                  <a:t> error variance</a:t>
                </a:r>
              </a:p>
              <a:p>
                <a:pPr marL="0" marR="0" indent="0" algn="ctr" defTabSz="914400" rtl="0" fontAlgn="auto" hangingPunct="0">
                  <a:lnSpc>
                    <a:spcPct val="100000"/>
                  </a:lnSpc>
                  <a:spcBef>
                    <a:spcPts val="0"/>
                  </a:spcBef>
                  <a:spcAft>
                    <a:spcPts val="0"/>
                  </a:spcAft>
                  <a:buClrTx/>
                  <a:buSzTx/>
                  <a:buFontTx/>
                  <a:buNone/>
                  <a:tabLst/>
                </a:pPr>
                <a14:m>
                  <m:oMath xmlns:m="http://schemas.openxmlformats.org/officeDocument/2006/math">
                    <m:r>
                      <a:rPr lang="en-US" b="1" i="1">
                        <a:solidFill>
                          <a:srgbClr val="000000"/>
                        </a:solidFill>
                        <a:latin typeface="Cambria Math" charset="0"/>
                        <a:ea typeface="Arial" charset="0"/>
                        <a:cs typeface="Arial" charset="0"/>
                      </a:rPr>
                      <m:t>𝑱</m:t>
                    </m:r>
                    <m:r>
                      <a:rPr lang="en-US" b="1" i="1">
                        <a:solidFill>
                          <a:srgbClr val="000000"/>
                        </a:solidFill>
                        <a:latin typeface="Cambria Math" charset="0"/>
                        <a:ea typeface="Arial" charset="0"/>
                        <a:cs typeface="Arial" charset="0"/>
                      </a:rPr>
                      <m:t> </m:t>
                    </m:r>
                  </m:oMath>
                </a14:m>
                <a:r>
                  <a:rPr lang="en-US" dirty="0">
                    <a:solidFill>
                      <a:srgbClr val="000000"/>
                    </a:solidFill>
                    <a:latin typeface="Arial" charset="0"/>
                    <a:ea typeface="Arial" charset="0"/>
                    <a:cs typeface="Arial" charset="0"/>
                  </a:rPr>
                  <a:t>: ensemble perturbation forecast metric of interest</a:t>
                </a:r>
              </a:p>
              <a:p>
                <a:pPr marL="0" marR="0" indent="0" algn="ctr" defTabSz="914400" rtl="0" fontAlgn="auto" hangingPunct="0">
                  <a:lnSpc>
                    <a:spcPct val="100000"/>
                  </a:lnSpc>
                  <a:spcBef>
                    <a:spcPts val="0"/>
                  </a:spcBef>
                  <a:spcAft>
                    <a:spcPts val="0"/>
                  </a:spcAft>
                  <a:buClrTx/>
                  <a:buSzTx/>
                  <a:buFontTx/>
                  <a:buNone/>
                  <a:tabLst/>
                </a:pPr>
                <a14:m>
                  <m:oMath xmlns:m="http://schemas.openxmlformats.org/officeDocument/2006/math">
                    <m:r>
                      <a:rPr lang="en-US" b="1" i="1">
                        <a:solidFill>
                          <a:srgbClr val="000000"/>
                        </a:solidFill>
                        <a:latin typeface="Cambria Math" charset="0"/>
                        <a:ea typeface="Arial" charset="0"/>
                        <a:cs typeface="Arial" charset="0"/>
                      </a:rPr>
                      <m:t>𝑯𝒙</m:t>
                    </m:r>
                  </m:oMath>
                </a14:m>
                <a:r>
                  <a:rPr lang="en-US" dirty="0">
                    <a:solidFill>
                      <a:srgbClr val="000000"/>
                    </a:solidFill>
                    <a:latin typeface="Arial" charset="0"/>
                    <a:ea typeface="Arial" charset="0"/>
                    <a:cs typeface="Arial" charset="0"/>
                  </a:rPr>
                  <a:t> : ensemble perturbation of observation priors</a:t>
                </a:r>
              </a:p>
              <a:p>
                <a:pPr marL="0" marR="0" indent="0" algn="ctr" defTabSz="914400" rtl="0" fontAlgn="auto" hangingPunct="0">
                  <a:lnSpc>
                    <a:spcPct val="100000"/>
                  </a:lnSpc>
                  <a:spcBef>
                    <a:spcPts val="0"/>
                  </a:spcBef>
                  <a:spcAft>
                    <a:spcPts val="0"/>
                  </a:spcAft>
                  <a:buClrTx/>
                  <a:buSzTx/>
                  <a:buFontTx/>
                  <a:buNone/>
                  <a:tabLst/>
                </a:pPr>
                <a14:m>
                  <m:oMath xmlns:m="http://schemas.openxmlformats.org/officeDocument/2006/math">
                    <m:sSup>
                      <m:sSupPr>
                        <m:ctrlPr>
                          <a:rPr lang="en-US" b="1" i="1" smtClean="0">
                            <a:solidFill>
                              <a:srgbClr val="000000"/>
                            </a:solidFill>
                            <a:latin typeface="Cambria Math" panose="02040503050406030204" pitchFamily="18" charset="0"/>
                            <a:ea typeface="Arial" charset="0"/>
                            <a:cs typeface="Arial" charset="0"/>
                          </a:rPr>
                        </m:ctrlPr>
                      </m:sSupPr>
                      <m:e>
                        <m:r>
                          <a:rPr lang="en-US" b="1" i="1" smtClean="0">
                            <a:solidFill>
                              <a:srgbClr val="000000"/>
                            </a:solidFill>
                            <a:latin typeface="Cambria Math" charset="0"/>
                            <a:ea typeface="Arial" charset="0"/>
                            <a:cs typeface="Arial" charset="0"/>
                          </a:rPr>
                          <m:t>𝑷</m:t>
                        </m:r>
                      </m:e>
                      <m:sup>
                        <m:r>
                          <a:rPr lang="en-US" b="1" i="1" smtClean="0">
                            <a:solidFill>
                              <a:srgbClr val="000000"/>
                            </a:solidFill>
                            <a:latin typeface="Cambria Math" charset="0"/>
                            <a:ea typeface="Arial" charset="0"/>
                            <a:cs typeface="Arial" charset="0"/>
                          </a:rPr>
                          <m:t>𝒃</m:t>
                        </m:r>
                      </m:sup>
                    </m:sSup>
                  </m:oMath>
                </a14:m>
                <a:r>
                  <a:rPr lang="en-US" dirty="0">
                    <a:solidFill>
                      <a:srgbClr val="000000"/>
                    </a:solidFill>
                    <a:latin typeface="Arial" charset="0"/>
                    <a:ea typeface="Arial" charset="0"/>
                    <a:cs typeface="Arial" charset="0"/>
                  </a:rPr>
                  <a:t> : background error variance</a:t>
                </a:r>
              </a:p>
              <a:p>
                <a:pPr marL="0" marR="0" indent="0" algn="ctr" defTabSz="914400" rtl="0" fontAlgn="auto" hangingPunct="0">
                  <a:lnSpc>
                    <a:spcPct val="100000"/>
                  </a:lnSpc>
                  <a:spcBef>
                    <a:spcPts val="0"/>
                  </a:spcBef>
                  <a:spcAft>
                    <a:spcPts val="0"/>
                  </a:spcAft>
                  <a:buClrTx/>
                  <a:buSzTx/>
                  <a:buFontTx/>
                  <a:buNone/>
                  <a:tabLst/>
                </a:pPr>
                <a14:m>
                  <m:oMath xmlns:m="http://schemas.openxmlformats.org/officeDocument/2006/math">
                    <m:r>
                      <a:rPr lang="en-US" b="1" i="1">
                        <a:solidFill>
                          <a:srgbClr val="000000"/>
                        </a:solidFill>
                        <a:latin typeface="Cambria Math" charset="0"/>
                        <a:ea typeface="Arial" charset="0"/>
                        <a:cs typeface="Arial" charset="0"/>
                      </a:rPr>
                      <m:t>𝑹</m:t>
                    </m:r>
                  </m:oMath>
                </a14:m>
                <a:r>
                  <a:rPr lang="en-US" dirty="0">
                    <a:solidFill>
                      <a:srgbClr val="000000"/>
                    </a:solidFill>
                    <a:latin typeface="Arial" charset="0"/>
                    <a:ea typeface="Arial" charset="0"/>
                    <a:cs typeface="Arial" charset="0"/>
                  </a:rPr>
                  <a:t> : observation error variance</a:t>
                </a:r>
              </a:p>
              <a:p>
                <a:pPr marL="0" marR="0" indent="0" algn="ctr" defTabSz="914400" rtl="0" fontAlgn="auto" hangingPunct="0">
                  <a:lnSpc>
                    <a:spcPct val="100000"/>
                  </a:lnSpc>
                  <a:spcBef>
                    <a:spcPts val="0"/>
                  </a:spcBef>
                  <a:spcAft>
                    <a:spcPts val="0"/>
                  </a:spcAft>
                  <a:buClrTx/>
                  <a:buSzTx/>
                  <a:buFontTx/>
                  <a:buNone/>
                  <a:tabLst/>
                </a:pPr>
                <a:endParaRPr lang="en-US" sz="1000" dirty="0">
                  <a:solidFill>
                    <a:srgbClr val="000000"/>
                  </a:solidFill>
                  <a:latin typeface="Arial" charset="0"/>
                  <a:ea typeface="Arial" charset="0"/>
                  <a:cs typeface="Arial" charset="0"/>
                </a:endParaRPr>
              </a:p>
            </p:txBody>
          </p:sp>
        </mc:Choice>
        <mc:Fallback>
          <p:sp>
            <p:nvSpPr>
              <p:cNvPr id="3" name="TextBox 2"/>
              <p:cNvSpPr txBox="1">
                <a:spLocks noRot="1" noChangeAspect="1" noMove="1" noResize="1" noEditPoints="1" noAdjustHandles="1" noChangeArrowheads="1" noChangeShapeType="1" noTextEdit="1"/>
              </p:cNvSpPr>
              <p:nvPr/>
            </p:nvSpPr>
            <p:spPr>
              <a:xfrm>
                <a:off x="528814" y="1647606"/>
                <a:ext cx="7972746" cy="3878045"/>
              </a:xfrm>
              <a:prstGeom prst="rect">
                <a:avLst/>
              </a:prstGeom>
              <a:blipFill>
                <a:blip r:embed="rId5"/>
                <a:stretch>
                  <a:fillRect l="-1115"/>
                </a:stretch>
              </a:blipFill>
              <a:ln w="12700" cap="flat">
                <a:noFill/>
                <a:miter lim="400000"/>
              </a:ln>
              <a:effectLst/>
            </p:spPr>
            <p:txBody>
              <a:bodyPr/>
              <a:lstStyle/>
              <a:p>
                <a:r>
                  <a:rPr lang="en-US">
                    <a:noFill/>
                  </a:rPr>
                  <a:t> </a:t>
                </a:r>
              </a:p>
            </p:txBody>
          </p:sp>
        </mc:Fallback>
      </mc:AlternateContent>
    </p:spTree>
    <p:extLst>
      <p:ext uri="{BB962C8B-B14F-4D97-AF65-F5344CB8AC3E}">
        <p14:creationId xmlns:p14="http://schemas.microsoft.com/office/powerpoint/2010/main" val="1232853252"/>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51"/>
          <p:cNvSpPr/>
          <p:nvPr/>
        </p:nvSpPr>
        <p:spPr>
          <a:xfrm>
            <a:off x="-2" y="1283953"/>
            <a:ext cx="9144004" cy="1"/>
          </a:xfrm>
          <a:prstGeom prst="line">
            <a:avLst/>
          </a:prstGeom>
          <a:ln w="57150">
            <a:solidFill>
              <a:srgbClr val="972921"/>
            </a:solidFill>
            <a:round/>
          </a:ln>
        </p:spPr>
        <p:txBody>
          <a:bodyPr lIns="0" tIns="0" rIns="0" bIns="0"/>
          <a:lstStyle/>
          <a:p>
            <a:pPr lvl="0" defTabSz="457200">
              <a:defRPr sz="1200">
                <a:latin typeface="+mj-lt"/>
                <a:ea typeface="+mj-ea"/>
                <a:cs typeface="+mj-cs"/>
                <a:sym typeface="Helvetica"/>
              </a:defRPr>
            </a:pPr>
            <a:endParaRPr/>
          </a:p>
        </p:txBody>
      </p:sp>
      <p:pic>
        <p:nvPicPr>
          <p:cNvPr id="5" name="image1.jpeg" descr="ou_logo_400x560.jpg"/>
          <p:cNvPicPr/>
          <p:nvPr/>
        </p:nvPicPr>
        <p:blipFill>
          <a:blip r:embed="rId2">
            <a:extLst/>
          </a:blip>
          <a:stretch>
            <a:fillRect/>
          </a:stretch>
        </p:blipFill>
        <p:spPr>
          <a:xfrm>
            <a:off x="165100" y="208244"/>
            <a:ext cx="657225" cy="919164"/>
          </a:xfrm>
          <a:prstGeom prst="rect">
            <a:avLst/>
          </a:prstGeom>
          <a:ln w="12700">
            <a:miter lim="400000"/>
          </a:ln>
        </p:spPr>
      </p:pic>
      <p:pic>
        <p:nvPicPr>
          <p:cNvPr id="6" name="IMG_2469.png"/>
          <p:cNvPicPr/>
          <p:nvPr/>
        </p:nvPicPr>
        <p:blipFill>
          <a:blip r:embed="rId3">
            <a:extLst/>
          </a:blip>
          <a:stretch>
            <a:fillRect/>
          </a:stretch>
        </p:blipFill>
        <p:spPr>
          <a:xfrm>
            <a:off x="7999072" y="115005"/>
            <a:ext cx="1004977" cy="1004976"/>
          </a:xfrm>
          <a:prstGeom prst="rect">
            <a:avLst/>
          </a:prstGeom>
          <a:ln w="12700">
            <a:miter lim="400000"/>
          </a:ln>
        </p:spPr>
      </p:pic>
      <p:pic>
        <p:nvPicPr>
          <p:cNvPr id="2" name="Picture 1"/>
          <p:cNvPicPr>
            <a:picLocks noChangeAspect="1"/>
          </p:cNvPicPr>
          <p:nvPr/>
        </p:nvPicPr>
        <p:blipFill>
          <a:blip r:embed="rId4"/>
          <a:stretch>
            <a:fillRect/>
          </a:stretch>
        </p:blipFill>
        <p:spPr>
          <a:xfrm>
            <a:off x="622267" y="2477709"/>
            <a:ext cx="7631454" cy="4137099"/>
          </a:xfrm>
          <a:prstGeom prst="rect">
            <a:avLst/>
          </a:prstGeom>
        </p:spPr>
      </p:pic>
      <p:sp>
        <p:nvSpPr>
          <p:cNvPr id="10" name="TextBox 9"/>
          <p:cNvSpPr txBox="1"/>
          <p:nvPr/>
        </p:nvSpPr>
        <p:spPr>
          <a:xfrm>
            <a:off x="336586" y="1416877"/>
            <a:ext cx="8202816" cy="83099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hangingPunct="0">
              <a:lnSpc>
                <a:spcPct val="100000"/>
              </a:lnSpc>
              <a:spcBef>
                <a:spcPts val="0"/>
              </a:spcBef>
              <a:spcAft>
                <a:spcPts val="0"/>
              </a:spcAft>
              <a:buClrTx/>
              <a:buSzTx/>
              <a:buFontTx/>
              <a:buNone/>
              <a:tabLst/>
            </a:pPr>
            <a:r>
              <a:rPr lang="en-US" sz="2400">
                <a:solidFill>
                  <a:srgbClr val="000000"/>
                </a:solidFill>
                <a:latin typeface="Arial" charset="0"/>
                <a:ea typeface="Arial" charset="0"/>
                <a:cs typeface="Arial" charset="0"/>
                <a:sym typeface="Helvetica Neue"/>
              </a:rPr>
              <a:t>At t</a:t>
            </a:r>
            <a:r>
              <a:rPr lang="en-US" sz="2400" baseline="-25000">
                <a:solidFill>
                  <a:srgbClr val="000000"/>
                </a:solidFill>
                <a:latin typeface="Arial" charset="0"/>
                <a:ea typeface="Arial" charset="0"/>
                <a:cs typeface="Arial" charset="0"/>
                <a:sym typeface="Helvetica Neue"/>
              </a:rPr>
              <a:t>0</a:t>
            </a:r>
            <a:r>
              <a:rPr lang="en-US" sz="2400">
                <a:solidFill>
                  <a:srgbClr val="000000"/>
                </a:solidFill>
                <a:latin typeface="Arial" charset="0"/>
                <a:ea typeface="Arial" charset="0"/>
                <a:cs typeface="Arial" charset="0"/>
                <a:sym typeface="Helvetica Neue"/>
              </a:rPr>
              <a:t>, </a:t>
            </a:r>
            <a:r>
              <a:rPr lang="en-US" sz="2400" dirty="0">
                <a:solidFill>
                  <a:srgbClr val="000000"/>
                </a:solidFill>
                <a:latin typeface="Arial" charset="0"/>
                <a:ea typeface="Arial" charset="0"/>
                <a:cs typeface="Arial" charset="0"/>
                <a:sym typeface="Helvetica Neue"/>
              </a:rPr>
              <a:t>do we have an idea of these future observation impacts?</a:t>
            </a:r>
            <a:endParaRPr kumimoji="0" lang="en-US" sz="2400" b="0" i="0" u="none" strike="noStrike" cap="none" spc="0" normalizeH="0" baseline="0" dirty="0">
              <a:ln>
                <a:noFill/>
              </a:ln>
              <a:solidFill>
                <a:srgbClr val="000000"/>
              </a:solidFill>
              <a:effectLst/>
              <a:uFillTx/>
              <a:latin typeface="Arial" charset="0"/>
              <a:ea typeface="Arial" charset="0"/>
              <a:cs typeface="Arial" charset="0"/>
              <a:sym typeface="Helvetica Neue"/>
            </a:endParaRPr>
          </a:p>
        </p:txBody>
      </p:sp>
      <p:sp>
        <p:nvSpPr>
          <p:cNvPr id="11" name="Shape 54"/>
          <p:cNvSpPr/>
          <p:nvPr/>
        </p:nvSpPr>
        <p:spPr>
          <a:xfrm>
            <a:off x="876917" y="208244"/>
            <a:ext cx="7122155" cy="923330"/>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gn="ctr">
              <a:defRPr sz="3000" b="1">
                <a:solidFill>
                  <a:srgbClr val="C00000"/>
                </a:solidFill>
                <a:latin typeface="Arial"/>
                <a:ea typeface="Arial"/>
                <a:cs typeface="Arial"/>
                <a:sym typeface="Arial"/>
              </a:defRPr>
            </a:lvl1pPr>
          </a:lstStyle>
          <a:p>
            <a:pPr lvl="0">
              <a:defRPr sz="1800" b="0">
                <a:solidFill>
                  <a:srgbClr val="000000"/>
                </a:solidFill>
              </a:defRPr>
            </a:pPr>
            <a:r>
              <a:rPr lang="en-US" sz="3000" b="1" dirty="0">
                <a:solidFill>
                  <a:srgbClr val="982A21"/>
                </a:solidFill>
              </a:rPr>
              <a:t>How well does the targeting algorithm predict actual observation impacts?</a:t>
            </a:r>
            <a:endParaRPr sz="3000" b="1" dirty="0">
              <a:solidFill>
                <a:srgbClr val="982A21"/>
              </a:solidFill>
            </a:endParaRPr>
          </a:p>
        </p:txBody>
      </p:sp>
      <p:sp>
        <p:nvSpPr>
          <p:cNvPr id="8" name="TextBox 7"/>
          <p:cNvSpPr txBox="1"/>
          <p:nvPr/>
        </p:nvSpPr>
        <p:spPr>
          <a:xfrm>
            <a:off x="4240634" y="2607793"/>
            <a:ext cx="3894000" cy="830997"/>
          </a:xfrm>
          <a:prstGeom prst="rect">
            <a:avLst/>
          </a:prstGeom>
          <a:noFill/>
        </p:spPr>
        <p:txBody>
          <a:bodyPr wrap="square" rtlCol="0">
            <a:spAutoFit/>
          </a:bodyPr>
          <a:lstStyle/>
          <a:p>
            <a:pPr algn="r"/>
            <a:r>
              <a:rPr lang="en-US" sz="1600" b="1" dirty="0">
                <a:latin typeface="Arial" charset="0"/>
                <a:ea typeface="Arial" charset="0"/>
                <a:cs typeface="Arial" charset="0"/>
              </a:rPr>
              <a:t>Black</a:t>
            </a:r>
            <a:r>
              <a:rPr lang="en-US" sz="1600" dirty="0">
                <a:latin typeface="Arial" charset="0"/>
                <a:ea typeface="Arial" charset="0"/>
                <a:cs typeface="Arial" charset="0"/>
              </a:rPr>
              <a:t>: full scan</a:t>
            </a:r>
          </a:p>
          <a:p>
            <a:pPr algn="r"/>
            <a:r>
              <a:rPr lang="en-US" sz="1600" b="1" dirty="0">
                <a:latin typeface="Arial" charset="0"/>
                <a:ea typeface="Arial" charset="0"/>
                <a:cs typeface="Arial" charset="0"/>
              </a:rPr>
              <a:t>Blue</a:t>
            </a:r>
            <a:r>
              <a:rPr lang="en-US" sz="1600" dirty="0">
                <a:latin typeface="Arial" charset="0"/>
                <a:ea typeface="Arial" charset="0"/>
                <a:cs typeface="Arial" charset="0"/>
              </a:rPr>
              <a:t>: low levels</a:t>
            </a:r>
          </a:p>
          <a:p>
            <a:pPr algn="r"/>
            <a:r>
              <a:rPr lang="en-US" sz="1600" b="1" dirty="0">
                <a:latin typeface="Arial" charset="0"/>
                <a:ea typeface="Arial" charset="0"/>
                <a:cs typeface="Arial" charset="0"/>
              </a:rPr>
              <a:t>Green</a:t>
            </a:r>
            <a:r>
              <a:rPr lang="en-US" sz="1600" dirty="0">
                <a:latin typeface="Arial" charset="0"/>
                <a:ea typeface="Arial" charset="0"/>
                <a:cs typeface="Arial" charset="0"/>
              </a:rPr>
              <a:t>: max updraft intensity level</a:t>
            </a:r>
          </a:p>
        </p:txBody>
      </p:sp>
      <p:sp>
        <p:nvSpPr>
          <p:cNvPr id="9" name="TextBox 8"/>
          <p:cNvSpPr txBox="1"/>
          <p:nvPr/>
        </p:nvSpPr>
        <p:spPr>
          <a:xfrm>
            <a:off x="1124541" y="5590517"/>
            <a:ext cx="3894000" cy="584775"/>
          </a:xfrm>
          <a:prstGeom prst="rect">
            <a:avLst/>
          </a:prstGeom>
          <a:noFill/>
        </p:spPr>
        <p:txBody>
          <a:bodyPr wrap="square" rtlCol="0">
            <a:spAutoFit/>
          </a:bodyPr>
          <a:lstStyle/>
          <a:p>
            <a:r>
              <a:rPr lang="en-US" sz="1600" b="1" dirty="0">
                <a:latin typeface="Arial" charset="0"/>
                <a:ea typeface="Arial" charset="0"/>
                <a:cs typeface="Arial" charset="0"/>
              </a:rPr>
              <a:t>Solid</a:t>
            </a:r>
            <a:r>
              <a:rPr lang="en-US" sz="1600" dirty="0">
                <a:latin typeface="Arial" charset="0"/>
                <a:ea typeface="Arial" charset="0"/>
                <a:cs typeface="Arial" charset="0"/>
              </a:rPr>
              <a:t>: actual</a:t>
            </a:r>
          </a:p>
          <a:p>
            <a:r>
              <a:rPr lang="en-US" sz="1600" b="1" dirty="0">
                <a:latin typeface="Arial" charset="0"/>
                <a:ea typeface="Arial" charset="0"/>
                <a:cs typeface="Arial" charset="0"/>
              </a:rPr>
              <a:t>Dashed</a:t>
            </a:r>
            <a:r>
              <a:rPr lang="en-US" sz="1600" dirty="0">
                <a:latin typeface="Arial" charset="0"/>
                <a:ea typeface="Arial" charset="0"/>
                <a:cs typeface="Arial" charset="0"/>
              </a:rPr>
              <a:t>: estimated</a:t>
            </a:r>
          </a:p>
        </p:txBody>
      </p:sp>
    </p:spTree>
    <p:extLst>
      <p:ext uri="{BB962C8B-B14F-4D97-AF65-F5344CB8AC3E}">
        <p14:creationId xmlns:p14="http://schemas.microsoft.com/office/powerpoint/2010/main" val="17626685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79375"/>
            <a:ext cx="9144000" cy="1189038"/>
            <a:chOff x="0" y="79375"/>
            <a:chExt cx="9144000" cy="1189038"/>
          </a:xfrm>
        </p:grpSpPr>
        <p:cxnSp>
          <p:nvCxnSpPr>
            <p:cNvPr id="8" name="Straight Connector 7"/>
            <p:cNvCxnSpPr/>
            <p:nvPr/>
          </p:nvCxnSpPr>
          <p:spPr>
            <a:xfrm>
              <a:off x="0" y="1268413"/>
              <a:ext cx="9144000" cy="0"/>
            </a:xfrm>
            <a:prstGeom prst="line">
              <a:avLst/>
            </a:prstGeom>
            <a:ln w="57150">
              <a:solidFill>
                <a:srgbClr val="982922"/>
              </a:solidFill>
            </a:ln>
          </p:spPr>
          <p:style>
            <a:lnRef idx="1">
              <a:schemeClr val="accent1"/>
            </a:lnRef>
            <a:fillRef idx="0">
              <a:schemeClr val="accent1"/>
            </a:fillRef>
            <a:effectRef idx="0">
              <a:schemeClr val="accent1"/>
            </a:effectRef>
            <a:fontRef idx="minor">
              <a:schemeClr val="tx1"/>
            </a:fontRef>
          </p:style>
        </p:cxnSp>
        <p:pic>
          <p:nvPicPr>
            <p:cNvPr id="9" name="Picture 4" descr="ou_logo_400x560.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65100" y="79375"/>
              <a:ext cx="657225" cy="919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6376" y="116632"/>
              <a:ext cx="1008112" cy="1008112"/>
            </a:xfrm>
            <a:prstGeom prst="rect">
              <a:avLst/>
            </a:prstGeom>
          </p:spPr>
        </p:pic>
      </p:grpSp>
      <p:sp>
        <p:nvSpPr>
          <p:cNvPr id="7" name="Title 1"/>
          <p:cNvSpPr txBox="1">
            <a:spLocks/>
          </p:cNvSpPr>
          <p:nvPr/>
        </p:nvSpPr>
        <p:spPr>
          <a:xfrm>
            <a:off x="762000" y="-152400"/>
            <a:ext cx="7772400" cy="147002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dirty="0">
              <a:solidFill>
                <a:schemeClr val="accent2"/>
              </a:solidFill>
            </a:endParaRPr>
          </a:p>
        </p:txBody>
      </p:sp>
      <p:sp>
        <p:nvSpPr>
          <p:cNvPr id="3" name="Slide Number Placeholder 2"/>
          <p:cNvSpPr>
            <a:spLocks noGrp="1"/>
          </p:cNvSpPr>
          <p:nvPr>
            <p:ph type="sldNum" sz="quarter" idx="12"/>
          </p:nvPr>
        </p:nvSpPr>
        <p:spPr/>
        <p:txBody>
          <a:bodyPr/>
          <a:lstStyle/>
          <a:p>
            <a:fld id="{8E82975F-958D-405B-B438-A4403A0DD13A}" type="slidenum">
              <a:rPr lang="en-US" smtClean="0"/>
              <a:t>3</a:t>
            </a:fld>
            <a:endParaRPr lang="en-US"/>
          </a:p>
        </p:txBody>
      </p:sp>
      <p:sp>
        <p:nvSpPr>
          <p:cNvPr id="14" name="Rounded Rectangle 6">
            <a:extLst>
              <a:ext uri="{FF2B5EF4-FFF2-40B4-BE49-F238E27FC236}">
                <a16:creationId xmlns:a16="http://schemas.microsoft.com/office/drawing/2014/main" id="{12E0A2B8-6320-4854-B0BF-DE1C19EF1391}"/>
              </a:ext>
            </a:extLst>
          </p:cNvPr>
          <p:cNvSpPr>
            <a:spLocks noChangeAspect="1"/>
          </p:cNvSpPr>
          <p:nvPr/>
        </p:nvSpPr>
        <p:spPr bwMode="auto">
          <a:xfrm>
            <a:off x="179512" y="2924944"/>
            <a:ext cx="1415837" cy="1584176"/>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a:t>MAP</a:t>
            </a:r>
          </a:p>
          <a:p>
            <a:pPr algn="ctr">
              <a:defRPr/>
            </a:pPr>
            <a:r>
              <a:rPr lang="en-US" sz="2000" dirty="0"/>
              <a:t>Lab</a:t>
            </a:r>
          </a:p>
          <a:p>
            <a:pPr algn="ctr">
              <a:defRPr/>
            </a:pPr>
            <a:endParaRPr lang="en-US" sz="2000" dirty="0"/>
          </a:p>
        </p:txBody>
      </p:sp>
      <p:sp>
        <p:nvSpPr>
          <p:cNvPr id="27" name="Rounded Rectangle 8">
            <a:extLst>
              <a:ext uri="{FF2B5EF4-FFF2-40B4-BE49-F238E27FC236}">
                <a16:creationId xmlns:a16="http://schemas.microsoft.com/office/drawing/2014/main" id="{E630A6D7-9D44-4B0E-B846-48E7D62B509A}"/>
              </a:ext>
            </a:extLst>
          </p:cNvPr>
          <p:cNvSpPr>
            <a:spLocks noChangeAspect="1"/>
          </p:cNvSpPr>
          <p:nvPr/>
        </p:nvSpPr>
        <p:spPr bwMode="auto">
          <a:xfrm>
            <a:off x="1979712" y="4509120"/>
            <a:ext cx="1872208" cy="866596"/>
          </a:xfrm>
          <a:prstGeom prst="roundRect">
            <a:avLst/>
          </a:prstGeom>
          <a:solidFill>
            <a:srgbClr val="F79646"/>
          </a:solidFill>
          <a:ln w="2857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Convective scale</a:t>
            </a:r>
          </a:p>
        </p:txBody>
      </p:sp>
      <p:sp>
        <p:nvSpPr>
          <p:cNvPr id="15" name="Title 1"/>
          <p:cNvSpPr txBox="1">
            <a:spLocks/>
          </p:cNvSpPr>
          <p:nvPr/>
        </p:nvSpPr>
        <p:spPr>
          <a:xfrm>
            <a:off x="1331640" y="260648"/>
            <a:ext cx="6264696" cy="1143000"/>
          </a:xfrm>
          <a:prstGeom prst="rect">
            <a:avLst/>
          </a:prstGeom>
        </p:spPr>
        <p:txBody>
          <a:bodyPr>
            <a:normAutofit/>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r>
              <a:rPr lang="en-US" sz="2800" dirty="0">
                <a:solidFill>
                  <a:srgbClr val="982922"/>
                </a:solidFill>
                <a:latin typeface="+mn-lt"/>
              </a:rPr>
              <a:t>MAP Lab DA research and development</a:t>
            </a:r>
          </a:p>
        </p:txBody>
      </p:sp>
      <p:sp>
        <p:nvSpPr>
          <p:cNvPr id="16" name="Rounded Rectangle 8">
            <a:extLst>
              <a:ext uri="{FF2B5EF4-FFF2-40B4-BE49-F238E27FC236}">
                <a16:creationId xmlns:a16="http://schemas.microsoft.com/office/drawing/2014/main" id="{E630A6D7-9D44-4B0E-B846-48E7D62B509A}"/>
              </a:ext>
            </a:extLst>
          </p:cNvPr>
          <p:cNvSpPr>
            <a:spLocks noChangeAspect="1"/>
          </p:cNvSpPr>
          <p:nvPr/>
        </p:nvSpPr>
        <p:spPr bwMode="auto">
          <a:xfrm>
            <a:off x="1979712" y="5586740"/>
            <a:ext cx="1872208" cy="866596"/>
          </a:xfrm>
          <a:prstGeom prst="roundRect">
            <a:avLst/>
          </a:prstGeom>
          <a:solidFill>
            <a:srgbClr val="F7964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R2O</a:t>
            </a:r>
          </a:p>
        </p:txBody>
      </p:sp>
      <p:sp>
        <p:nvSpPr>
          <p:cNvPr id="22" name="Rounded Rectangle 10">
            <a:extLst>
              <a:ext uri="{FF2B5EF4-FFF2-40B4-BE49-F238E27FC236}">
                <a16:creationId xmlns:a16="http://schemas.microsoft.com/office/drawing/2014/main" id="{3F812E87-DA78-4B7E-9B3E-696157B39128}"/>
              </a:ext>
            </a:extLst>
          </p:cNvPr>
          <p:cNvSpPr>
            <a:spLocks noChangeAspect="1"/>
          </p:cNvSpPr>
          <p:nvPr/>
        </p:nvSpPr>
        <p:spPr bwMode="auto">
          <a:xfrm>
            <a:off x="1979712" y="2420888"/>
            <a:ext cx="1872208" cy="898813"/>
          </a:xfrm>
          <a:prstGeom prst="roundRect">
            <a:avLst/>
          </a:prstGeom>
          <a:solidFill>
            <a:srgbClr val="F79646"/>
          </a:solidFill>
          <a:ln w="571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p>
          <a:p>
            <a:pPr algn="ctr">
              <a:defRPr/>
            </a:pPr>
            <a:r>
              <a:rPr lang="en-US" dirty="0"/>
              <a:t> Global</a:t>
            </a:r>
          </a:p>
          <a:p>
            <a:pPr algn="ctr">
              <a:defRPr/>
            </a:pPr>
            <a:endParaRPr lang="en-US" sz="2400" dirty="0"/>
          </a:p>
        </p:txBody>
      </p:sp>
      <p:sp>
        <p:nvSpPr>
          <p:cNvPr id="17" name="Rounded Rectangle 8">
            <a:extLst>
              <a:ext uri="{FF2B5EF4-FFF2-40B4-BE49-F238E27FC236}">
                <a16:creationId xmlns:a16="http://schemas.microsoft.com/office/drawing/2014/main" id="{E630A6D7-9D44-4B0E-B846-48E7D62B509A}"/>
              </a:ext>
            </a:extLst>
          </p:cNvPr>
          <p:cNvSpPr>
            <a:spLocks noChangeAspect="1"/>
          </p:cNvSpPr>
          <p:nvPr/>
        </p:nvSpPr>
        <p:spPr bwMode="auto">
          <a:xfrm>
            <a:off x="1979712" y="1412776"/>
            <a:ext cx="1866808" cy="864096"/>
          </a:xfrm>
          <a:prstGeom prst="roundRect">
            <a:avLst/>
          </a:prstGeom>
          <a:solidFill>
            <a:srgbClr val="F79646"/>
          </a:solidFill>
          <a:ln w="571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DA algorithm and system development</a:t>
            </a:r>
          </a:p>
        </p:txBody>
      </p:sp>
      <p:sp>
        <p:nvSpPr>
          <p:cNvPr id="2" name="TextBox 1"/>
          <p:cNvSpPr txBox="1"/>
          <p:nvPr/>
        </p:nvSpPr>
        <p:spPr>
          <a:xfrm>
            <a:off x="4067944" y="1666542"/>
            <a:ext cx="4680520" cy="3754874"/>
          </a:xfrm>
          <a:prstGeom prst="rect">
            <a:avLst/>
          </a:prstGeom>
          <a:ln w="57150" cmpd="sng"/>
        </p:spPr>
        <p:style>
          <a:lnRef idx="2">
            <a:schemeClr val="dk1"/>
          </a:lnRef>
          <a:fillRef idx="1">
            <a:schemeClr val="lt1"/>
          </a:fillRef>
          <a:effectRef idx="0">
            <a:schemeClr val="dk1"/>
          </a:effectRef>
          <a:fontRef idx="minor">
            <a:schemeClr val="dk1"/>
          </a:fontRef>
        </p:style>
        <p:txBody>
          <a:bodyPr wrap="square" rtlCol="0">
            <a:spAutoFit/>
          </a:bodyPr>
          <a:lstStyle/>
          <a:p>
            <a:r>
              <a:rPr lang="en-US" b="1" dirty="0"/>
              <a:t>GSI 3DEnVar</a:t>
            </a:r>
            <a:r>
              <a:rPr lang="en-US" dirty="0"/>
              <a:t>:  </a:t>
            </a:r>
          </a:p>
          <a:p>
            <a:r>
              <a:rPr lang="en-US" dirty="0"/>
              <a:t>Wang, Parrish, Kleist, Whitaker, 2013, MWR</a:t>
            </a:r>
          </a:p>
          <a:p>
            <a:endParaRPr lang="en-US" sz="800" dirty="0"/>
          </a:p>
          <a:p>
            <a:r>
              <a:rPr lang="en-US" b="1" dirty="0"/>
              <a:t>GSI 4DEnVar</a:t>
            </a:r>
            <a:r>
              <a:rPr lang="en-US" dirty="0"/>
              <a:t>: </a:t>
            </a:r>
          </a:p>
          <a:p>
            <a:r>
              <a:rPr lang="en-US" dirty="0"/>
              <a:t>Wang and Lei, 2014, MWR</a:t>
            </a:r>
          </a:p>
          <a:p>
            <a:endParaRPr lang="en-US" sz="800" dirty="0"/>
          </a:p>
          <a:p>
            <a:r>
              <a:rPr lang="en-US" b="1" dirty="0"/>
              <a:t>GSI 3DEnVar and 4DEnVar became operational for US GFS since 2012 and 2016 respectively</a:t>
            </a:r>
          </a:p>
          <a:p>
            <a:endParaRPr lang="en-US" sz="800" dirty="0"/>
          </a:p>
          <a:p>
            <a:r>
              <a:rPr lang="en-US" b="1" dirty="0"/>
              <a:t>Cost effective valid time shifting method to  increase ensemble size in GSI </a:t>
            </a:r>
            <a:r>
              <a:rPr lang="en-US" b="1" dirty="0" err="1"/>
              <a:t>EnVar</a:t>
            </a:r>
            <a:r>
              <a:rPr lang="en-US" dirty="0"/>
              <a:t>: </a:t>
            </a:r>
          </a:p>
          <a:p>
            <a:r>
              <a:rPr lang="en-US" dirty="0"/>
              <a:t>Huang and Wang 2018, MWR</a:t>
            </a:r>
          </a:p>
          <a:p>
            <a:endParaRPr lang="en-US" sz="800" dirty="0"/>
          </a:p>
          <a:p>
            <a:r>
              <a:rPr lang="en-US" b="1" dirty="0"/>
              <a:t>High rank ETKF </a:t>
            </a:r>
            <a:r>
              <a:rPr lang="en-US" dirty="0"/>
              <a:t>(Huang Monday talk)</a:t>
            </a:r>
          </a:p>
          <a:p>
            <a:endParaRPr lang="en-US" sz="800" dirty="0"/>
          </a:p>
          <a:p>
            <a:r>
              <a:rPr lang="en-US" b="1" dirty="0"/>
              <a:t>Multi-resolution/Multi-scale </a:t>
            </a:r>
            <a:r>
              <a:rPr lang="en-US" b="1" dirty="0" err="1"/>
              <a:t>EnVar</a:t>
            </a:r>
            <a:r>
              <a:rPr lang="en-US" b="1" dirty="0"/>
              <a:t> </a:t>
            </a:r>
            <a:r>
              <a:rPr lang="en-US" dirty="0"/>
              <a:t>(Wed. Talk</a:t>
            </a:r>
            <a:r>
              <a:rPr lang="en-US" b="1" dirty="0"/>
              <a:t>)</a:t>
            </a:r>
          </a:p>
        </p:txBody>
      </p:sp>
      <p:sp>
        <p:nvSpPr>
          <p:cNvPr id="21" name="Rounded Rectangle 9">
            <a:extLst>
              <a:ext uri="{FF2B5EF4-FFF2-40B4-BE49-F238E27FC236}">
                <a16:creationId xmlns:a16="http://schemas.microsoft.com/office/drawing/2014/main" id="{7A6A664E-6D93-4FCE-B4FD-DACD6E674D75}"/>
              </a:ext>
            </a:extLst>
          </p:cNvPr>
          <p:cNvSpPr>
            <a:spLocks noChangeAspect="1"/>
          </p:cNvSpPr>
          <p:nvPr/>
        </p:nvSpPr>
        <p:spPr bwMode="auto">
          <a:xfrm>
            <a:off x="1979712" y="3492150"/>
            <a:ext cx="1872208" cy="872954"/>
          </a:xfrm>
          <a:prstGeom prst="roundRect">
            <a:avLst/>
          </a:prstGeom>
          <a:solidFill>
            <a:srgbClr val="F79646"/>
          </a:solidFill>
          <a:ln w="2857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Hurricane</a:t>
            </a:r>
            <a:endParaRPr lang="en-US" sz="2400" dirty="0"/>
          </a:p>
        </p:txBody>
      </p:sp>
      <p:cxnSp>
        <p:nvCxnSpPr>
          <p:cNvPr id="19" name="Straight Arrow Connector 18"/>
          <p:cNvCxnSpPr/>
          <p:nvPr/>
        </p:nvCxnSpPr>
        <p:spPr>
          <a:xfrm flipV="1">
            <a:off x="1595349" y="1844824"/>
            <a:ext cx="384363" cy="187220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V="1">
            <a:off x="1595349" y="2870295"/>
            <a:ext cx="384363" cy="84673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1595349" y="3717032"/>
            <a:ext cx="384363" cy="21159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1595349" y="3717032"/>
            <a:ext cx="384363" cy="122538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1595349" y="3717032"/>
            <a:ext cx="384363" cy="230300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116838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51"/>
          <p:cNvSpPr/>
          <p:nvPr/>
        </p:nvSpPr>
        <p:spPr>
          <a:xfrm>
            <a:off x="-2" y="1283953"/>
            <a:ext cx="9144004" cy="1"/>
          </a:xfrm>
          <a:prstGeom prst="line">
            <a:avLst/>
          </a:prstGeom>
          <a:ln w="57150">
            <a:solidFill>
              <a:srgbClr val="972921"/>
            </a:solidFill>
            <a:round/>
          </a:ln>
        </p:spPr>
        <p:txBody>
          <a:bodyPr lIns="0" tIns="0" rIns="0" bIns="0"/>
          <a:lstStyle/>
          <a:p>
            <a:pPr lvl="0" defTabSz="457200">
              <a:defRPr sz="1200">
                <a:latin typeface="+mj-lt"/>
                <a:ea typeface="+mj-ea"/>
                <a:cs typeface="+mj-cs"/>
                <a:sym typeface="Helvetica"/>
              </a:defRPr>
            </a:pPr>
            <a:endParaRPr/>
          </a:p>
        </p:txBody>
      </p:sp>
      <p:pic>
        <p:nvPicPr>
          <p:cNvPr id="5" name="image1.jpeg" descr="ou_logo_400x560.jpg"/>
          <p:cNvPicPr/>
          <p:nvPr/>
        </p:nvPicPr>
        <p:blipFill>
          <a:blip r:embed="rId2">
            <a:extLst/>
          </a:blip>
          <a:stretch>
            <a:fillRect/>
          </a:stretch>
        </p:blipFill>
        <p:spPr>
          <a:xfrm>
            <a:off x="165100" y="208244"/>
            <a:ext cx="657225" cy="919164"/>
          </a:xfrm>
          <a:prstGeom prst="rect">
            <a:avLst/>
          </a:prstGeom>
          <a:ln w="12700">
            <a:miter lim="400000"/>
          </a:ln>
        </p:spPr>
      </p:pic>
      <p:pic>
        <p:nvPicPr>
          <p:cNvPr id="6" name="IMG_2469.png"/>
          <p:cNvPicPr/>
          <p:nvPr/>
        </p:nvPicPr>
        <p:blipFill>
          <a:blip r:embed="rId3">
            <a:extLst/>
          </a:blip>
          <a:stretch>
            <a:fillRect/>
          </a:stretch>
        </p:blipFill>
        <p:spPr>
          <a:xfrm>
            <a:off x="7999072" y="115005"/>
            <a:ext cx="1004977" cy="1004976"/>
          </a:xfrm>
          <a:prstGeom prst="rect">
            <a:avLst/>
          </a:prstGeom>
          <a:ln w="12700">
            <a:miter lim="400000"/>
          </a:ln>
        </p:spPr>
      </p:pic>
      <p:sp>
        <p:nvSpPr>
          <p:cNvPr id="9" name="Shape 54"/>
          <p:cNvSpPr/>
          <p:nvPr/>
        </p:nvSpPr>
        <p:spPr>
          <a:xfrm>
            <a:off x="876917" y="208244"/>
            <a:ext cx="7122155" cy="923330"/>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gn="ctr">
              <a:defRPr sz="3000" b="1">
                <a:solidFill>
                  <a:srgbClr val="C00000"/>
                </a:solidFill>
                <a:latin typeface="Arial"/>
                <a:ea typeface="Arial"/>
                <a:cs typeface="Arial"/>
                <a:sym typeface="Arial"/>
              </a:defRPr>
            </a:lvl1pPr>
          </a:lstStyle>
          <a:p>
            <a:pPr lvl="0">
              <a:defRPr sz="1800" b="0">
                <a:solidFill>
                  <a:srgbClr val="000000"/>
                </a:solidFill>
              </a:defRPr>
            </a:pPr>
            <a:r>
              <a:rPr lang="en-US" sz="3000" b="1" dirty="0">
                <a:solidFill>
                  <a:srgbClr val="982A21"/>
                </a:solidFill>
              </a:rPr>
              <a:t>How well does the targeting algorithm predict observation impacts?</a:t>
            </a:r>
            <a:endParaRPr sz="3000" b="1" dirty="0">
              <a:solidFill>
                <a:srgbClr val="982A21"/>
              </a:solidFill>
            </a:endParaRPr>
          </a:p>
        </p:txBody>
      </p:sp>
      <p:pic>
        <p:nvPicPr>
          <p:cNvPr id="3" name="Picture 2"/>
          <p:cNvPicPr>
            <a:picLocks noChangeAspect="1"/>
          </p:cNvPicPr>
          <p:nvPr/>
        </p:nvPicPr>
        <p:blipFill>
          <a:blip r:embed="rId4"/>
          <a:stretch>
            <a:fillRect/>
          </a:stretch>
        </p:blipFill>
        <p:spPr>
          <a:xfrm>
            <a:off x="3901716" y="1535476"/>
            <a:ext cx="4969909" cy="5233332"/>
          </a:xfrm>
          <a:prstGeom prst="rect">
            <a:avLst/>
          </a:prstGeom>
        </p:spPr>
      </p:pic>
      <p:sp>
        <p:nvSpPr>
          <p:cNvPr id="8" name="TextBox 7"/>
          <p:cNvSpPr txBox="1"/>
          <p:nvPr/>
        </p:nvSpPr>
        <p:spPr>
          <a:xfrm>
            <a:off x="321013" y="2050833"/>
            <a:ext cx="3278221" cy="4524315"/>
          </a:xfrm>
          <a:prstGeom prst="rect">
            <a:avLst/>
          </a:prstGeom>
          <a:noFill/>
        </p:spPr>
        <p:txBody>
          <a:bodyPr wrap="square" rtlCol="0">
            <a:spAutoFit/>
          </a:bodyPr>
          <a:lstStyle/>
          <a:p>
            <a:r>
              <a:rPr lang="en-US" dirty="0">
                <a:latin typeface="Arial" charset="0"/>
                <a:ea typeface="Arial" charset="0"/>
                <a:cs typeface="Arial" charset="0"/>
              </a:rPr>
              <a:t>Scatter plot illustrates trend in actual error reduction with estimated error variance reduction for various t</a:t>
            </a:r>
            <a:r>
              <a:rPr lang="en-US" baseline="-25000" dirty="0">
                <a:latin typeface="Arial" charset="0"/>
                <a:ea typeface="Arial" charset="0"/>
                <a:cs typeface="Arial" charset="0"/>
              </a:rPr>
              <a:t>1</a:t>
            </a:r>
            <a:r>
              <a:rPr lang="en-US" dirty="0">
                <a:latin typeface="Arial" charset="0"/>
                <a:ea typeface="Arial" charset="0"/>
                <a:cs typeface="Arial" charset="0"/>
              </a:rPr>
              <a:t> and t</a:t>
            </a:r>
            <a:r>
              <a:rPr lang="en-US" baseline="-25000" dirty="0">
                <a:latin typeface="Arial" charset="0"/>
                <a:ea typeface="Arial" charset="0"/>
                <a:cs typeface="Arial" charset="0"/>
              </a:rPr>
              <a:t>2 </a:t>
            </a:r>
          </a:p>
          <a:p>
            <a:endParaRPr lang="en-US" dirty="0">
              <a:latin typeface="Arial" charset="0"/>
              <a:ea typeface="Arial" charset="0"/>
              <a:cs typeface="Arial" charset="0"/>
            </a:endParaRPr>
          </a:p>
          <a:p>
            <a:r>
              <a:rPr lang="en-US" dirty="0">
                <a:latin typeface="Arial" charset="0"/>
                <a:ea typeface="Arial" charset="0"/>
                <a:cs typeface="Arial" charset="0"/>
              </a:rPr>
              <a:t>Results suggest the targeting algorithm capable of distinguishing low impact strategy vs high impact strategy </a:t>
            </a:r>
          </a:p>
          <a:p>
            <a:endParaRPr lang="en-US" dirty="0">
              <a:latin typeface="Arial" charset="0"/>
              <a:ea typeface="Arial" charset="0"/>
              <a:cs typeface="Arial" charset="0"/>
            </a:endParaRPr>
          </a:p>
          <a:p>
            <a:r>
              <a:rPr lang="en-US" dirty="0">
                <a:latin typeface="Arial" charset="0"/>
                <a:ea typeface="Arial" charset="0"/>
                <a:cs typeface="Arial" charset="0"/>
              </a:rPr>
              <a:t>Further testing parameters and increased sample size will hopefully further improve the results</a:t>
            </a:r>
          </a:p>
          <a:p>
            <a:endParaRPr lang="en-US" dirty="0">
              <a:latin typeface="Arial" charset="0"/>
              <a:ea typeface="Arial" charset="0"/>
              <a:cs typeface="Arial" charset="0"/>
            </a:endParaRPr>
          </a:p>
        </p:txBody>
      </p:sp>
    </p:spTree>
    <p:extLst>
      <p:ext uri="{BB962C8B-B14F-4D97-AF65-F5344CB8AC3E}">
        <p14:creationId xmlns:p14="http://schemas.microsoft.com/office/powerpoint/2010/main" val="1961512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19E1E227-C631-A145-8EA5-4646FD3DEEEA}" type="slidenum">
              <a:rPr lang="en-US" altLang="zh-CN" smtClean="0"/>
              <a:pPr>
                <a:defRPr/>
              </a:pPr>
              <a:t>31</a:t>
            </a:fld>
            <a:endParaRPr lang="en-US" altLang="zh-CN"/>
          </a:p>
        </p:txBody>
      </p:sp>
      <p:pic>
        <p:nvPicPr>
          <p:cNvPr id="6" name="ou_logo_400x560.jpg" descr="ou_logo_400x560.jpg"/>
          <p:cNvPicPr/>
          <p:nvPr/>
        </p:nvPicPr>
        <p:blipFill>
          <a:blip r:embed="rId3">
            <a:extLst/>
          </a:blip>
          <a:stretch>
            <a:fillRect/>
          </a:stretch>
        </p:blipFill>
        <p:spPr>
          <a:xfrm>
            <a:off x="165100" y="79375"/>
            <a:ext cx="657225" cy="919163"/>
          </a:xfrm>
          <a:prstGeom prst="rect">
            <a:avLst/>
          </a:prstGeom>
          <a:ln w="12700">
            <a:miter lim="400000"/>
          </a:ln>
        </p:spPr>
      </p:pic>
      <p:sp>
        <p:nvSpPr>
          <p:cNvPr id="7" name="Shape 97"/>
          <p:cNvSpPr/>
          <p:nvPr/>
        </p:nvSpPr>
        <p:spPr>
          <a:xfrm>
            <a:off x="1259632" y="262389"/>
            <a:ext cx="6697663" cy="64633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3600">
                <a:solidFill>
                  <a:srgbClr val="C00000"/>
                </a:solidFill>
                <a:latin typeface="Arial"/>
                <a:ea typeface="Arial"/>
                <a:cs typeface="Arial"/>
                <a:sym typeface="Arial"/>
              </a:defRPr>
            </a:lvl1pPr>
          </a:lstStyle>
          <a:p>
            <a:pPr lvl="0">
              <a:defRPr sz="1800">
                <a:solidFill>
                  <a:srgbClr val="000000"/>
                </a:solidFill>
              </a:defRPr>
            </a:pPr>
            <a:r>
              <a:rPr lang="en-US" sz="3600" dirty="0">
                <a:solidFill>
                  <a:srgbClr val="982922"/>
                </a:solidFill>
              </a:rPr>
              <a:t>Summary and Remarks</a:t>
            </a:r>
            <a:endParaRPr sz="3600" dirty="0">
              <a:solidFill>
                <a:srgbClr val="982922"/>
              </a:solidFill>
            </a:endParaRPr>
          </a:p>
        </p:txBody>
      </p:sp>
      <p:sp>
        <p:nvSpPr>
          <p:cNvPr id="9" name="TextBox 8"/>
          <p:cNvSpPr txBox="1"/>
          <p:nvPr/>
        </p:nvSpPr>
        <p:spPr>
          <a:xfrm>
            <a:off x="417443" y="1332046"/>
            <a:ext cx="8495803" cy="8402300"/>
          </a:xfrm>
          <a:prstGeom prst="rect">
            <a:avLst/>
          </a:prstGeom>
          <a:noFill/>
        </p:spPr>
        <p:txBody>
          <a:bodyPr wrap="square" rtlCol="0">
            <a:spAutoFit/>
          </a:bodyPr>
          <a:lstStyle/>
          <a:p>
            <a:pPr marL="176213" indent="-176213" eaLnBrk="1" hangingPunct="1">
              <a:buFont typeface="Wingdings" charset="2"/>
              <a:buChar char="q"/>
            </a:pPr>
            <a:r>
              <a:rPr lang="en-US" sz="1600" dirty="0"/>
              <a:t>For direct reflectivity assimilation in </a:t>
            </a:r>
            <a:r>
              <a:rPr lang="en-US" sz="1600" dirty="0" err="1"/>
              <a:t>EnVar</a:t>
            </a:r>
            <a:r>
              <a:rPr lang="en-US" sz="1600" dirty="0"/>
              <a:t>, a method without tangent linear (TL) and </a:t>
            </a:r>
            <a:r>
              <a:rPr lang="en-US" sz="1600" dirty="0" err="1"/>
              <a:t>adjoint</a:t>
            </a:r>
            <a:r>
              <a:rPr lang="en-US" sz="1600" dirty="0"/>
              <a:t> of the nonlinear operator is developed to solve the issues associated with the TL of the reflectivity operator in </a:t>
            </a:r>
            <a:r>
              <a:rPr lang="en-US" sz="1600" dirty="0" err="1"/>
              <a:t>EnVar</a:t>
            </a:r>
            <a:r>
              <a:rPr lang="en-US" sz="1600" dirty="0"/>
              <a:t>.</a:t>
            </a:r>
          </a:p>
          <a:p>
            <a:pPr eaLnBrk="1" hangingPunct="1"/>
            <a:endParaRPr lang="en-US" sz="1400" dirty="0"/>
          </a:p>
          <a:p>
            <a:pPr marL="176213" indent="-176213" eaLnBrk="1" hangingPunct="1">
              <a:buFont typeface="Wingdings" charset="2"/>
              <a:buChar char="q"/>
            </a:pPr>
            <a:r>
              <a:rPr lang="en-US" sz="1600" dirty="0"/>
              <a:t>With this approach, 4DEnVar is not only TLA free for forecast model, but also TLA free for nonlinear obs. operator. </a:t>
            </a:r>
          </a:p>
          <a:p>
            <a:pPr eaLnBrk="1" hangingPunct="1"/>
            <a:endParaRPr lang="en-US" sz="1400" dirty="0"/>
          </a:p>
          <a:p>
            <a:pPr marL="285750" indent="-285750" eaLnBrk="1" hangingPunct="1">
              <a:buFont typeface="Wingdings" charset="2"/>
              <a:buChar char="q"/>
            </a:pPr>
            <a:r>
              <a:rPr lang="en-US" sz="1600" dirty="0"/>
              <a:t>Idea of extending state to include observed variables analogous to state augmentation of parallel implementation of serial </a:t>
            </a:r>
            <a:r>
              <a:rPr lang="en-US" sz="1600" dirty="0" err="1"/>
              <a:t>EnKF</a:t>
            </a:r>
            <a:r>
              <a:rPr lang="en-US" sz="1600" dirty="0"/>
              <a:t> but for addressing different issues.</a:t>
            </a:r>
          </a:p>
          <a:p>
            <a:pPr marL="285750" indent="-285750" eaLnBrk="1" hangingPunct="1">
              <a:buFont typeface="Wingdings" charset="2"/>
              <a:buChar char="q"/>
            </a:pPr>
            <a:endParaRPr lang="en-US" sz="1400" dirty="0"/>
          </a:p>
          <a:p>
            <a:pPr marL="285750" indent="-285750" eaLnBrk="1" hangingPunct="1">
              <a:buFont typeface="Wingdings" charset="2"/>
              <a:buChar char="q"/>
            </a:pPr>
            <a:r>
              <a:rPr lang="en-US" sz="1600" dirty="0"/>
              <a:t>Experiment with the May 8 tornadic supercell case (</a:t>
            </a:r>
            <a:r>
              <a:rPr lang="en-US" sz="1600" dirty="0" err="1"/>
              <a:t>WoF</a:t>
            </a:r>
            <a:r>
              <a:rPr lang="en-US" sz="1600" dirty="0"/>
              <a:t> context) shows that strong updraft and vorticity are better maintained using the new method than using hydrometeor mixing or log transformed hydrometer mixing ratio as state variables.</a:t>
            </a:r>
          </a:p>
          <a:p>
            <a:pPr marL="285750" indent="-285750" eaLnBrk="1" hangingPunct="1">
              <a:buFont typeface="Wingdings" charset="2"/>
              <a:buChar char="q"/>
            </a:pPr>
            <a:endParaRPr lang="en-US" sz="1400" dirty="0"/>
          </a:p>
          <a:p>
            <a:pPr marL="285750" indent="-285750" eaLnBrk="1" hangingPunct="1">
              <a:buFont typeface="Wingdings" charset="2"/>
              <a:buChar char="q"/>
            </a:pPr>
            <a:r>
              <a:rPr lang="en-US" sz="1600" dirty="0"/>
              <a:t>The method is implemented in operational HRRR and NAM-CONUS contexts and found to improve precipitation forecast as compared to the operational cloud analysis.</a:t>
            </a:r>
          </a:p>
          <a:p>
            <a:pPr marL="285750" indent="-285750" eaLnBrk="1" hangingPunct="1">
              <a:buFont typeface="Wingdings" charset="2"/>
              <a:buChar char="q"/>
            </a:pPr>
            <a:endParaRPr lang="en-US" sz="1400" dirty="0"/>
          </a:p>
          <a:p>
            <a:pPr marL="285750" indent="-285750" eaLnBrk="1" hangingPunct="1">
              <a:buFont typeface="Wingdings" charset="2"/>
              <a:buChar char="q"/>
            </a:pPr>
            <a:r>
              <a:rPr lang="en-US" sz="1600" dirty="0"/>
              <a:t>Sub-km analysis is found to be critical on the timing of weakening and re-intensification, and on the longevity and strength of the TLV  for the May 8</a:t>
            </a:r>
            <a:r>
              <a:rPr lang="en-US" sz="1600" baseline="30000" dirty="0"/>
              <a:t>th</a:t>
            </a:r>
            <a:r>
              <a:rPr lang="en-US" sz="1600" dirty="0"/>
              <a:t> OKC tornadic supercell case.</a:t>
            </a:r>
          </a:p>
          <a:p>
            <a:pPr marL="285750" indent="-285750" eaLnBrk="1" hangingPunct="1">
              <a:buFont typeface="Wingdings" charset="2"/>
              <a:buChar char="q"/>
            </a:pPr>
            <a:endParaRPr lang="en-US" sz="1400" dirty="0"/>
          </a:p>
          <a:p>
            <a:pPr marL="285750" indent="-285750">
              <a:buFont typeface="Wingdings" charset="2"/>
              <a:buChar char="q"/>
            </a:pPr>
            <a:r>
              <a:rPr lang="en-US" sz="1600" dirty="0">
                <a:solidFill>
                  <a:srgbClr val="000000"/>
                </a:solidFill>
                <a:latin typeface="Arial" charset="0"/>
                <a:ea typeface="Arial" charset="0"/>
                <a:cs typeface="Arial" charset="0"/>
              </a:rPr>
              <a:t>Ensemble targeting for convective scale is not impossible (the targeting algorithm shows promises on predicting the impact of radial velocity observations on forecasted 0-1 km UH out to 45 minutes)</a:t>
            </a:r>
          </a:p>
          <a:p>
            <a:pPr marL="285750" indent="-285750" eaLnBrk="1" hangingPunct="1">
              <a:buFont typeface="Wingdings" charset="2"/>
              <a:buChar char="q"/>
            </a:pPr>
            <a:endParaRPr lang="en-US" sz="1600" dirty="0"/>
          </a:p>
          <a:p>
            <a:pPr marL="285750" indent="-285750" eaLnBrk="1" hangingPunct="1">
              <a:buFont typeface="Wingdings" charset="2"/>
              <a:buChar char="q"/>
            </a:pPr>
            <a:endParaRPr lang="en-US" sz="1600" dirty="0"/>
          </a:p>
          <a:p>
            <a:endParaRPr lang="en-US" sz="800" dirty="0"/>
          </a:p>
          <a:p>
            <a:endParaRPr lang="en-US" dirty="0"/>
          </a:p>
          <a:p>
            <a:endParaRPr lang="en-US" dirty="0"/>
          </a:p>
          <a:p>
            <a:pPr marL="285750" indent="-285750">
              <a:buFont typeface="Wingdings" charset="2"/>
              <a:buChar char="q"/>
            </a:pPr>
            <a:endParaRPr lang="en-US" dirty="0"/>
          </a:p>
          <a:p>
            <a:pPr marL="285750" indent="-285750">
              <a:buFont typeface="Arial"/>
              <a:buChar char="•"/>
            </a:pPr>
            <a:endParaRPr lang="en-US" dirty="0"/>
          </a:p>
          <a:p>
            <a:pPr marL="285750" indent="-285750">
              <a:buFont typeface="Arial"/>
              <a:buChar char="•"/>
            </a:pPr>
            <a:endParaRPr lang="en-US" dirty="0"/>
          </a:p>
          <a:p>
            <a:pPr marL="285750" indent="-285750">
              <a:buFont typeface="Arial"/>
              <a:buChar char="•"/>
            </a:pPr>
            <a:endParaRPr lang="en-US" dirty="0"/>
          </a:p>
          <a:p>
            <a:pPr marL="285750" indent="-285750">
              <a:buFont typeface="Arial"/>
              <a:buChar char="•"/>
            </a:pPr>
            <a:endParaRPr lang="en-US" dirty="0"/>
          </a:p>
          <a:p>
            <a:pPr marL="285750" indent="-285750">
              <a:buFont typeface="Wingdings" charset="2"/>
              <a:buChar char="q"/>
            </a:pPr>
            <a:endParaRPr lang="en-US"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84332" y="145143"/>
            <a:ext cx="928914" cy="928914"/>
          </a:xfrm>
          <a:prstGeom prst="rect">
            <a:avLst/>
          </a:prstGeom>
        </p:spPr>
      </p:pic>
      <p:sp>
        <p:nvSpPr>
          <p:cNvPr id="10" name="Shape 51">
            <a:extLst>
              <a:ext uri="{FF2B5EF4-FFF2-40B4-BE49-F238E27FC236}">
                <a16:creationId xmlns:a16="http://schemas.microsoft.com/office/drawing/2014/main" id="{9A66A248-6344-0D42-B023-BD0BD96AC734}"/>
              </a:ext>
            </a:extLst>
          </p:cNvPr>
          <p:cNvSpPr/>
          <p:nvPr/>
        </p:nvSpPr>
        <p:spPr>
          <a:xfrm>
            <a:off x="-2" y="1283953"/>
            <a:ext cx="9144004" cy="1"/>
          </a:xfrm>
          <a:prstGeom prst="line">
            <a:avLst/>
          </a:prstGeom>
          <a:ln w="57150">
            <a:solidFill>
              <a:srgbClr val="972921"/>
            </a:solidFill>
            <a:round/>
          </a:ln>
        </p:spPr>
        <p:txBody>
          <a:bodyPr lIns="0" tIns="0" rIns="0" bIns="0"/>
          <a:lstStyle/>
          <a:p>
            <a:pPr lvl="0" defTabSz="457200">
              <a:defRPr sz="1200">
                <a:latin typeface="+mj-lt"/>
                <a:ea typeface="+mj-ea"/>
                <a:cs typeface="+mj-cs"/>
                <a:sym typeface="Helvetica"/>
              </a:defRPr>
            </a:pPr>
            <a:endParaRPr/>
          </a:p>
        </p:txBody>
      </p:sp>
    </p:spTree>
    <p:extLst>
      <p:ext uri="{BB962C8B-B14F-4D97-AF65-F5344CB8AC3E}">
        <p14:creationId xmlns:p14="http://schemas.microsoft.com/office/powerpoint/2010/main" val="41180712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3" descr="ou_logo_400x560.jp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65100" y="79375"/>
            <a:ext cx="657225" cy="919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083" name="TextBox 4"/>
          <p:cNvSpPr txBox="1">
            <a:spLocks noChangeArrowheads="1"/>
          </p:cNvSpPr>
          <p:nvPr/>
        </p:nvSpPr>
        <p:spPr bwMode="auto">
          <a:xfrm>
            <a:off x="762000" y="228600"/>
            <a:ext cx="79248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algn="ctr" eaLnBrk="1" hangingPunct="1"/>
            <a:r>
              <a:rPr lang="en-US" altLang="zh-CN" sz="3600" dirty="0">
                <a:solidFill>
                  <a:srgbClr val="982922"/>
                </a:solidFill>
                <a:latin typeface="Calibri" charset="0"/>
              </a:rPr>
              <a:t>References</a:t>
            </a:r>
          </a:p>
        </p:txBody>
      </p:sp>
      <p:sp>
        <p:nvSpPr>
          <p:cNvPr id="6" name="Rectangle 5"/>
          <p:cNvSpPr/>
          <p:nvPr/>
        </p:nvSpPr>
        <p:spPr>
          <a:xfrm>
            <a:off x="1447800" y="1447800"/>
            <a:ext cx="28194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zh-CN">
              <a:solidFill>
                <a:srgbClr val="FFFFFF"/>
              </a:solidFill>
              <a:latin typeface="Calibri" charset="0"/>
              <a:ea typeface="宋体" charset="0"/>
              <a:cs typeface="宋体" charset="0"/>
            </a:endParaRPr>
          </a:p>
        </p:txBody>
      </p:sp>
      <p:sp>
        <p:nvSpPr>
          <p:cNvPr id="46085" name="Slide Number Placeholder 7"/>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eaLnBrk="1" hangingPunct="1"/>
            <a:fld id="{B7368553-B9EB-5E4F-8C0C-147124D2D56F}" type="slidenum">
              <a:rPr lang="en-US" altLang="zh-CN" sz="1200">
                <a:solidFill>
                  <a:srgbClr val="898989"/>
                </a:solidFill>
                <a:latin typeface="Calibri" charset="0"/>
              </a:rPr>
              <a:pPr eaLnBrk="1" hangingPunct="1"/>
              <a:t>32</a:t>
            </a:fld>
            <a:endParaRPr lang="en-US" altLang="zh-CN" sz="1200">
              <a:solidFill>
                <a:srgbClr val="898989"/>
              </a:solidFill>
              <a:latin typeface="Calibri" charset="0"/>
            </a:endParaRPr>
          </a:p>
        </p:txBody>
      </p:sp>
      <p:sp>
        <p:nvSpPr>
          <p:cNvPr id="46086" name="TextBox 8"/>
          <p:cNvSpPr txBox="1">
            <a:spLocks noChangeArrowheads="1"/>
          </p:cNvSpPr>
          <p:nvPr/>
        </p:nvSpPr>
        <p:spPr bwMode="auto">
          <a:xfrm>
            <a:off x="323528" y="1118346"/>
            <a:ext cx="8503096" cy="909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marL="0" indent="0" eaLnBrk="1" hangingPunct="1"/>
            <a:endParaRPr lang="en-US" sz="1000" dirty="0">
              <a:latin typeface="+mn-lt"/>
            </a:endParaRPr>
          </a:p>
          <a:p>
            <a:pPr marL="0" indent="0" eaLnBrk="1" hangingPunct="1"/>
            <a:r>
              <a:rPr lang="en-US" sz="1600" b="1" dirty="0"/>
              <a:t>Convective scale radar DA</a:t>
            </a:r>
          </a:p>
          <a:p>
            <a:pPr marL="0" indent="0" eaLnBrk="1" hangingPunct="1"/>
            <a:r>
              <a:rPr lang="en-US" sz="1500" dirty="0"/>
              <a:t>Wang, Y.  and X. Wang, 2017: Direct Assimilation of Radar Reflectivity without Tangent Linear and </a:t>
            </a:r>
            <a:r>
              <a:rPr lang="en-US" sz="1500" dirty="0" err="1"/>
              <a:t>Adjoint</a:t>
            </a:r>
            <a:r>
              <a:rPr lang="en-US" sz="1500" dirty="0"/>
              <a:t> of the Nonlinear Observation Operator in GSI-Based </a:t>
            </a:r>
            <a:r>
              <a:rPr lang="en-US" sz="1500" dirty="0" err="1"/>
              <a:t>EnVar</a:t>
            </a:r>
            <a:r>
              <a:rPr lang="en-US" sz="1500" dirty="0"/>
              <a:t> System: Methodology and Experiment with the 8 May 2003 Oklahoma City </a:t>
            </a:r>
            <a:r>
              <a:rPr lang="en-US" sz="1500" dirty="0" err="1"/>
              <a:t>Tornadic</a:t>
            </a:r>
            <a:r>
              <a:rPr lang="en-US" sz="1500" dirty="0"/>
              <a:t> </a:t>
            </a:r>
            <a:r>
              <a:rPr lang="en-US" sz="1500" dirty="0" err="1"/>
              <a:t>Supercell</a:t>
            </a:r>
            <a:r>
              <a:rPr lang="en-US" sz="1500" dirty="0"/>
              <a:t>, </a:t>
            </a:r>
            <a:r>
              <a:rPr lang="en-US" sz="1500" i="1" dirty="0"/>
              <a:t>Mon. </a:t>
            </a:r>
            <a:r>
              <a:rPr lang="en-US" sz="1500" i="1" dirty="0" err="1"/>
              <a:t>Wea</a:t>
            </a:r>
            <a:r>
              <a:rPr lang="en-US" sz="1500" i="1" dirty="0"/>
              <a:t>. Rev</a:t>
            </a:r>
            <a:r>
              <a:rPr lang="en-US" sz="1500" dirty="0"/>
              <a:t>., 145,  1447- 1471.</a:t>
            </a:r>
          </a:p>
          <a:p>
            <a:pPr marL="0" indent="0" eaLnBrk="1" hangingPunct="1"/>
            <a:endParaRPr lang="en-US" sz="800" dirty="0"/>
          </a:p>
          <a:p>
            <a:pPr marL="0" lvl="0" indent="0" eaLnBrk="1" hangingPunct="1"/>
            <a:r>
              <a:rPr lang="en-US" sz="1500" dirty="0">
                <a:latin typeface="Arial" panose="020B0604020202020204" pitchFamily="34" charset="0"/>
                <a:cs typeface="Arial" panose="020B0604020202020204" pitchFamily="34" charset="0"/>
              </a:rPr>
              <a:t>Wang Y.,</a:t>
            </a:r>
            <a:r>
              <a:rPr lang="en-US" sz="1500" dirty="0"/>
              <a:t> X. Wang, and J. </a:t>
            </a:r>
            <a:r>
              <a:rPr lang="en-US" sz="1500" dirty="0" err="1"/>
              <a:t>Carley</a:t>
            </a:r>
            <a:r>
              <a:rPr lang="en-US" sz="1500" dirty="0"/>
              <a:t>, 2018: GSI-based </a:t>
            </a:r>
            <a:r>
              <a:rPr lang="en-US" sz="1500" dirty="0" err="1"/>
              <a:t>EnKF-Variational</a:t>
            </a:r>
            <a:r>
              <a:rPr lang="en-US" sz="1500" dirty="0"/>
              <a:t> Hybrid Data Assimilation for NCEP NAMRR: System Development and Initial Testing. </a:t>
            </a:r>
            <a:r>
              <a:rPr lang="en-US" sz="1500" i="1" dirty="0"/>
              <a:t>Mon. </a:t>
            </a:r>
            <a:r>
              <a:rPr lang="en-US" sz="1500" i="1" dirty="0" err="1"/>
              <a:t>Wea</a:t>
            </a:r>
            <a:r>
              <a:rPr lang="en-US" sz="1500" i="1" dirty="0"/>
              <a:t>. Rev.</a:t>
            </a:r>
            <a:r>
              <a:rPr lang="en-US" sz="1500" dirty="0"/>
              <a:t> submitted.</a:t>
            </a:r>
          </a:p>
          <a:p>
            <a:pPr marL="0" indent="0" eaLnBrk="1" hangingPunct="1"/>
            <a:endParaRPr lang="en-US" sz="800" dirty="0"/>
          </a:p>
          <a:p>
            <a:pPr marL="0" indent="0" eaLnBrk="1" hangingPunct="1"/>
            <a:r>
              <a:rPr lang="en-US" sz="1500" dirty="0" err="1"/>
              <a:t>Duda</a:t>
            </a:r>
            <a:r>
              <a:rPr lang="en-US" sz="1500" dirty="0"/>
              <a:t>, J., X. Wang, Y. Wang and J. </a:t>
            </a:r>
            <a:r>
              <a:rPr lang="en-US" sz="1500" dirty="0" err="1"/>
              <a:t>Carley</a:t>
            </a:r>
            <a:r>
              <a:rPr lang="en-US" sz="1500" dirty="0"/>
              <a:t>, 2018: Comparing GSI-based ensemble-</a:t>
            </a:r>
            <a:r>
              <a:rPr lang="en-US" sz="1500" dirty="0" err="1"/>
              <a:t>variational</a:t>
            </a:r>
            <a:r>
              <a:rPr lang="en-US" sz="1500" dirty="0"/>
              <a:t> method for direct radar reflectivity assimilation with cloud analysis in convection-allowing forecasts over the continental US.  Mon. </a:t>
            </a:r>
            <a:r>
              <a:rPr lang="en-US" sz="1500" dirty="0" err="1"/>
              <a:t>Wea</a:t>
            </a:r>
            <a:r>
              <a:rPr lang="en-US" sz="1500" dirty="0"/>
              <a:t>. Rev., submitted.</a:t>
            </a:r>
          </a:p>
          <a:p>
            <a:pPr marL="0" indent="0" eaLnBrk="1" hangingPunct="1"/>
            <a:endParaRPr lang="en-US" sz="800" dirty="0"/>
          </a:p>
          <a:p>
            <a:pPr marL="0" indent="0" eaLnBrk="1" hangingPunct="1"/>
            <a:r>
              <a:rPr lang="en-US" sz="1500" dirty="0" err="1"/>
              <a:t>Duda</a:t>
            </a:r>
            <a:r>
              <a:rPr lang="en-US" sz="1500" dirty="0"/>
              <a:t>, J., X. Wang, Y. Wang and J. </a:t>
            </a:r>
            <a:r>
              <a:rPr lang="en-US" sz="1500" dirty="0" err="1"/>
              <a:t>Carley</a:t>
            </a:r>
            <a:r>
              <a:rPr lang="en-US" sz="1500" dirty="0"/>
              <a:t>, 2018: Verification of a CONUS Storm-Scale Ensemble using an Ensemble-</a:t>
            </a:r>
            <a:r>
              <a:rPr lang="en-US" sz="1500" dirty="0" err="1"/>
              <a:t>Variational</a:t>
            </a:r>
            <a:r>
              <a:rPr lang="en-US" sz="1500" dirty="0"/>
              <a:t> Data Assimilation Scheme to directly assimilate </a:t>
            </a:r>
            <a:r>
              <a:rPr lang="en-US" sz="1500" dirty="0" err="1"/>
              <a:t>multiscale</a:t>
            </a:r>
            <a:r>
              <a:rPr lang="en-US" sz="1500" dirty="0"/>
              <a:t> in-situ and radar observations Participating in the 2017 Hazardous Weather </a:t>
            </a:r>
            <a:r>
              <a:rPr lang="en-US" sz="1500" dirty="0" err="1"/>
              <a:t>Testbed</a:t>
            </a:r>
            <a:r>
              <a:rPr lang="en-US" sz="1500" dirty="0"/>
              <a:t> Spring Forecasting Experiment. Mon. </a:t>
            </a:r>
            <a:r>
              <a:rPr lang="en-US" sz="1500" dirty="0" err="1"/>
              <a:t>Wea</a:t>
            </a:r>
            <a:r>
              <a:rPr lang="en-US" sz="1500" dirty="0"/>
              <a:t>. Rev., submitted</a:t>
            </a:r>
          </a:p>
          <a:p>
            <a:pPr marL="0" indent="0" eaLnBrk="1" hangingPunct="1"/>
            <a:endParaRPr lang="en-US" sz="800" dirty="0"/>
          </a:p>
          <a:p>
            <a:pPr marL="0" indent="0" algn="just" eaLnBrk="1" hangingPunct="1"/>
            <a:r>
              <a:rPr lang="en-US" sz="1500" dirty="0">
                <a:latin typeface="Arial" panose="020B0604020202020204" pitchFamily="34" charset="0"/>
                <a:cs typeface="Arial" panose="020B0604020202020204" pitchFamily="34" charset="0"/>
              </a:rPr>
              <a:t>Wang Y., and X. Wang, 2018: Impact of the sub-kilometer resolution analysis on the prediction of tornado like vorticity and surface wind using the dual resolution GSI-based </a:t>
            </a:r>
            <a:r>
              <a:rPr lang="en-US" sz="1500" dirty="0" err="1">
                <a:latin typeface="Arial" panose="020B0604020202020204" pitchFamily="34" charset="0"/>
                <a:cs typeface="Arial" panose="020B0604020202020204" pitchFamily="34" charset="0"/>
              </a:rPr>
              <a:t>EnVar</a:t>
            </a:r>
            <a:r>
              <a:rPr lang="en-US" sz="1500" dirty="0">
                <a:latin typeface="Arial" panose="020B0604020202020204" pitchFamily="34" charset="0"/>
                <a:cs typeface="Arial" panose="020B0604020202020204" pitchFamily="34" charset="0"/>
              </a:rPr>
              <a:t> data assimilation system: methodology and experiment with the May 8th 2003 Oklahoma City tornado case. Mon. </a:t>
            </a:r>
            <a:r>
              <a:rPr lang="en-US" sz="1500" dirty="0" err="1">
                <a:latin typeface="Arial" panose="020B0604020202020204" pitchFamily="34" charset="0"/>
                <a:cs typeface="Arial" panose="020B0604020202020204" pitchFamily="34" charset="0"/>
              </a:rPr>
              <a:t>Wea</a:t>
            </a:r>
            <a:r>
              <a:rPr lang="en-US" sz="1500" dirty="0">
                <a:latin typeface="Arial" panose="020B0604020202020204" pitchFamily="34" charset="0"/>
                <a:cs typeface="Arial" panose="020B0604020202020204" pitchFamily="34" charset="0"/>
              </a:rPr>
              <a:t>. Rev., to be submitted.</a:t>
            </a:r>
          </a:p>
          <a:p>
            <a:pPr marL="0" indent="0" algn="just" eaLnBrk="1" hangingPunct="1"/>
            <a:endParaRPr lang="en-US" sz="800" dirty="0">
              <a:latin typeface="Arial" panose="020B0604020202020204" pitchFamily="34" charset="0"/>
              <a:cs typeface="Arial" panose="020B0604020202020204" pitchFamily="34" charset="0"/>
            </a:endParaRPr>
          </a:p>
          <a:p>
            <a:pPr marL="0" indent="0" algn="just" eaLnBrk="1" hangingPunct="1"/>
            <a:r>
              <a:rPr lang="en-US" sz="1500" dirty="0">
                <a:latin typeface="Arial" panose="020B0604020202020204" pitchFamily="34" charset="0"/>
                <a:cs typeface="Arial" panose="020B0604020202020204" pitchFamily="34" charset="0"/>
              </a:rPr>
              <a:t>Kerr, C. and </a:t>
            </a:r>
            <a:r>
              <a:rPr lang="en-US" sz="1500" dirty="0" err="1">
                <a:latin typeface="Arial" panose="020B0604020202020204" pitchFamily="34" charset="0"/>
                <a:cs typeface="Arial" panose="020B0604020202020204" pitchFamily="34" charset="0"/>
              </a:rPr>
              <a:t>X.Wang</a:t>
            </a:r>
            <a:r>
              <a:rPr lang="en-US" sz="1500" dirty="0">
                <a:latin typeface="Arial" panose="020B0604020202020204" pitchFamily="34" charset="0"/>
                <a:cs typeface="Arial" panose="020B0604020202020204" pitchFamily="34" charset="0"/>
              </a:rPr>
              <a:t>, 2018: Ensemble based targeting observation applied for multi-function phased array radar. Mon. </a:t>
            </a:r>
            <a:r>
              <a:rPr lang="en-US" sz="1500" dirty="0" err="1">
                <a:latin typeface="Arial" panose="020B0604020202020204" pitchFamily="34" charset="0"/>
                <a:cs typeface="Arial" panose="020B0604020202020204" pitchFamily="34" charset="0"/>
              </a:rPr>
              <a:t>Wea</a:t>
            </a:r>
            <a:r>
              <a:rPr lang="en-US" sz="1500" dirty="0">
                <a:latin typeface="Arial" panose="020B0604020202020204" pitchFamily="34" charset="0"/>
                <a:cs typeface="Arial" panose="020B0604020202020204" pitchFamily="34" charset="0"/>
              </a:rPr>
              <a:t>. Rev., to be submitted.</a:t>
            </a:r>
          </a:p>
          <a:p>
            <a:pPr marL="0" lvl="0" indent="0" algn="just" eaLnBrk="1" hangingPunct="1"/>
            <a:endParaRPr lang="en-US" sz="1600" dirty="0"/>
          </a:p>
          <a:p>
            <a:pPr marL="0" lvl="0" indent="0" eaLnBrk="1" hangingPunct="1"/>
            <a:endParaRPr lang="en-US" sz="1600" dirty="0"/>
          </a:p>
          <a:p>
            <a:endParaRPr lang="en-US" sz="1600" dirty="0"/>
          </a:p>
          <a:p>
            <a:r>
              <a:rPr lang="en-US" dirty="0"/>
              <a:t> </a:t>
            </a:r>
          </a:p>
          <a:p>
            <a:pPr marL="0" indent="0" eaLnBrk="1" hangingPunct="1"/>
            <a:endParaRPr lang="en-US" sz="1000" dirty="0"/>
          </a:p>
          <a:p>
            <a:pPr marL="0" indent="0" eaLnBrk="1" hangingPunct="1"/>
            <a:endParaRPr lang="en-US" sz="1400" dirty="0"/>
          </a:p>
          <a:p>
            <a:pPr marL="0" lvl="0" indent="0" eaLnBrk="1" hangingPunct="1"/>
            <a:endParaRPr lang="en-US" sz="1400" dirty="0"/>
          </a:p>
          <a:p>
            <a:pPr marL="0" indent="0" eaLnBrk="1" hangingPunct="1"/>
            <a:endParaRPr lang="en-US" sz="1400" dirty="0"/>
          </a:p>
          <a:p>
            <a:pPr marL="0" lvl="0" indent="0" eaLnBrk="1" hangingPunct="1"/>
            <a:endParaRPr lang="en-US" sz="1400" dirty="0"/>
          </a:p>
          <a:p>
            <a:pPr marL="0" lvl="0" indent="0" eaLnBrk="1" hangingPunct="1"/>
            <a:endParaRPr lang="en-US" sz="1400" dirty="0"/>
          </a:p>
          <a:p>
            <a:pPr marL="0" lvl="0" indent="0" eaLnBrk="1" hangingPunct="1"/>
            <a:endParaRPr lang="en-US" sz="1400" dirty="0"/>
          </a:p>
          <a:p>
            <a:pPr marL="0" lvl="0" indent="0" eaLnBrk="1" hangingPunct="1"/>
            <a:endParaRPr lang="en-US" sz="1400" dirty="0"/>
          </a:p>
          <a:p>
            <a:pPr marL="0" indent="0" eaLnBrk="1" hangingPunct="1"/>
            <a:endParaRPr lang="en-US" sz="1400" dirty="0"/>
          </a:p>
          <a:p>
            <a:pPr marL="0" lvl="0" indent="0" eaLnBrk="1" hangingPunct="1"/>
            <a:endParaRPr lang="en-US" sz="2000" dirty="0"/>
          </a:p>
          <a:p>
            <a:pPr marL="0" indent="0" eaLnBrk="1" hangingPunct="1"/>
            <a:endParaRPr lang="en-US" sz="2000" dirty="0">
              <a:latin typeface="+mn-lt"/>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4332" y="145143"/>
            <a:ext cx="928914" cy="928914"/>
          </a:xfrm>
          <a:prstGeom prst="rect">
            <a:avLst/>
          </a:prstGeom>
        </p:spPr>
      </p:pic>
      <p:sp>
        <p:nvSpPr>
          <p:cNvPr id="9" name="Shape 51">
            <a:extLst>
              <a:ext uri="{FF2B5EF4-FFF2-40B4-BE49-F238E27FC236}">
                <a16:creationId xmlns:a16="http://schemas.microsoft.com/office/drawing/2014/main" id="{D191670A-0E61-914B-AD0F-FDAA09698A63}"/>
              </a:ext>
            </a:extLst>
          </p:cNvPr>
          <p:cNvSpPr/>
          <p:nvPr/>
        </p:nvSpPr>
        <p:spPr>
          <a:xfrm>
            <a:off x="-2" y="1283953"/>
            <a:ext cx="9144004" cy="1"/>
          </a:xfrm>
          <a:prstGeom prst="line">
            <a:avLst/>
          </a:prstGeom>
          <a:ln w="57150">
            <a:solidFill>
              <a:srgbClr val="972921"/>
            </a:solidFill>
            <a:round/>
          </a:ln>
        </p:spPr>
        <p:txBody>
          <a:bodyPr lIns="0" tIns="0" rIns="0" bIns="0"/>
          <a:lstStyle/>
          <a:p>
            <a:pPr lvl="0" defTabSz="457200">
              <a:defRPr sz="1200">
                <a:latin typeface="+mj-lt"/>
                <a:ea typeface="+mj-ea"/>
                <a:cs typeface="+mj-cs"/>
                <a:sym typeface="Helvetica"/>
              </a:defRPr>
            </a:pPr>
            <a:endParaRPr/>
          </a:p>
        </p:txBody>
      </p:sp>
    </p:spTree>
    <p:extLst>
      <p:ext uri="{BB962C8B-B14F-4D97-AF65-F5344CB8AC3E}">
        <p14:creationId xmlns:p14="http://schemas.microsoft.com/office/powerpoint/2010/main" val="21129419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3" descr="ou_logo_400x560.jp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65100" y="79375"/>
            <a:ext cx="657225" cy="919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083" name="TextBox 4"/>
          <p:cNvSpPr txBox="1">
            <a:spLocks noChangeArrowheads="1"/>
          </p:cNvSpPr>
          <p:nvPr/>
        </p:nvSpPr>
        <p:spPr bwMode="auto">
          <a:xfrm>
            <a:off x="762000" y="228600"/>
            <a:ext cx="79248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algn="ctr" eaLnBrk="1" hangingPunct="1"/>
            <a:r>
              <a:rPr lang="en-US" altLang="zh-CN" sz="3600" dirty="0">
                <a:solidFill>
                  <a:srgbClr val="982922"/>
                </a:solidFill>
                <a:latin typeface="Calibri" charset="0"/>
              </a:rPr>
              <a:t>References</a:t>
            </a:r>
          </a:p>
        </p:txBody>
      </p:sp>
      <p:sp>
        <p:nvSpPr>
          <p:cNvPr id="6" name="Rectangle 5"/>
          <p:cNvSpPr/>
          <p:nvPr/>
        </p:nvSpPr>
        <p:spPr>
          <a:xfrm>
            <a:off x="1447800" y="1447800"/>
            <a:ext cx="28194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zh-CN">
              <a:solidFill>
                <a:srgbClr val="FFFFFF"/>
              </a:solidFill>
              <a:latin typeface="Calibri" charset="0"/>
              <a:ea typeface="宋体" charset="0"/>
              <a:cs typeface="宋体" charset="0"/>
            </a:endParaRPr>
          </a:p>
        </p:txBody>
      </p:sp>
      <p:sp>
        <p:nvSpPr>
          <p:cNvPr id="46085" name="Slide Number Placeholder 7"/>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eaLnBrk="1" hangingPunct="1"/>
            <a:fld id="{B7368553-B9EB-5E4F-8C0C-147124D2D56F}" type="slidenum">
              <a:rPr lang="en-US" altLang="zh-CN" sz="1200">
                <a:solidFill>
                  <a:srgbClr val="898989"/>
                </a:solidFill>
                <a:latin typeface="Calibri" charset="0"/>
              </a:rPr>
              <a:pPr eaLnBrk="1" hangingPunct="1"/>
              <a:t>33</a:t>
            </a:fld>
            <a:endParaRPr lang="en-US" altLang="zh-CN" sz="1200">
              <a:solidFill>
                <a:srgbClr val="898989"/>
              </a:solidFill>
              <a:latin typeface="Calibri" charset="0"/>
            </a:endParaRPr>
          </a:p>
        </p:txBody>
      </p:sp>
      <p:sp>
        <p:nvSpPr>
          <p:cNvPr id="46086" name="TextBox 8"/>
          <p:cNvSpPr txBox="1">
            <a:spLocks noChangeArrowheads="1"/>
          </p:cNvSpPr>
          <p:nvPr/>
        </p:nvSpPr>
        <p:spPr bwMode="auto">
          <a:xfrm>
            <a:off x="323528" y="1118346"/>
            <a:ext cx="8503096" cy="81253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marL="0" lvl="0" indent="0" eaLnBrk="1" hangingPunct="1"/>
            <a:endParaRPr lang="en-US" sz="1400" dirty="0"/>
          </a:p>
          <a:p>
            <a:pPr marL="0" lvl="0" indent="0" eaLnBrk="1" hangingPunct="1"/>
            <a:r>
              <a:rPr lang="en-US" sz="1400" b="1" dirty="0"/>
              <a:t>Hurricane DA</a:t>
            </a:r>
          </a:p>
          <a:p>
            <a:pPr marL="0" indent="0" eaLnBrk="1" hangingPunct="1"/>
            <a:r>
              <a:rPr lang="en-US" sz="1400" dirty="0"/>
              <a:t>Lu, X., and X. Wang, M. Tong and V. </a:t>
            </a:r>
            <a:r>
              <a:rPr lang="en-US" sz="1400" dirty="0" err="1"/>
              <a:t>Tallapragada</a:t>
            </a:r>
            <a:r>
              <a:rPr lang="en-US" sz="1400" dirty="0"/>
              <a:t>, 2017: GSI-based, fully cycled, dual resolution hybrid ensemble-</a:t>
            </a:r>
            <a:r>
              <a:rPr lang="en-US" sz="1400" dirty="0" err="1"/>
              <a:t>variational</a:t>
            </a:r>
            <a:r>
              <a:rPr lang="en-US" sz="1400" dirty="0"/>
              <a:t> data assimilation system for HWRF: system description and experiment with Edouard (2014), </a:t>
            </a:r>
            <a:r>
              <a:rPr lang="en-US" sz="1400" i="1" dirty="0"/>
              <a:t>Mon. </a:t>
            </a:r>
            <a:r>
              <a:rPr lang="en-US" sz="1400" i="1" dirty="0" err="1"/>
              <a:t>Wea</a:t>
            </a:r>
            <a:r>
              <a:rPr lang="en-US" sz="1400" i="1" dirty="0"/>
              <a:t>. Rev., </a:t>
            </a:r>
            <a:r>
              <a:rPr lang="en-US" sz="1400" dirty="0"/>
              <a:t>145, 4877-4898.</a:t>
            </a:r>
          </a:p>
          <a:p>
            <a:pPr marL="0" indent="0" eaLnBrk="1" hangingPunct="1"/>
            <a:endParaRPr lang="en-US" sz="400" dirty="0"/>
          </a:p>
          <a:p>
            <a:pPr marL="0" lvl="0" indent="0" eaLnBrk="1" hangingPunct="1"/>
            <a:r>
              <a:rPr lang="en-US" sz="1400" dirty="0"/>
              <a:t>Lu, X., X. Wang, Y. Li, M. Tong and X. Ma, 2016: GSI-based ensemble-</a:t>
            </a:r>
            <a:r>
              <a:rPr lang="en-US" sz="1400" dirty="0" err="1"/>
              <a:t>variational</a:t>
            </a:r>
            <a:r>
              <a:rPr lang="en-US" sz="1400" dirty="0"/>
              <a:t> hybrid data assimilation for HWRF for hurricane initialization and prediction: impact of various error </a:t>
            </a:r>
            <a:r>
              <a:rPr lang="en-US" sz="1400" dirty="0" err="1"/>
              <a:t>covariances</a:t>
            </a:r>
            <a:r>
              <a:rPr lang="en-US" sz="1400" dirty="0"/>
              <a:t> for airborne radar observation assimilation. </a:t>
            </a:r>
            <a:r>
              <a:rPr lang="en-US" sz="1400" i="1" dirty="0"/>
              <a:t>Q. J. R. </a:t>
            </a:r>
            <a:r>
              <a:rPr lang="en-US" sz="1400" i="1" dirty="0" err="1"/>
              <a:t>Meteo</a:t>
            </a:r>
            <a:r>
              <a:rPr lang="en-US" sz="1400" i="1" dirty="0"/>
              <a:t>. Soc.</a:t>
            </a:r>
            <a:r>
              <a:rPr lang="en-US" sz="1400" dirty="0"/>
              <a:t>, 143, 223-239.</a:t>
            </a:r>
          </a:p>
          <a:p>
            <a:pPr marL="0" lvl="0" indent="0" eaLnBrk="1" hangingPunct="1"/>
            <a:endParaRPr lang="en-US" sz="400" dirty="0"/>
          </a:p>
          <a:p>
            <a:pPr marL="0" indent="0" eaLnBrk="1" hangingPunct="1"/>
            <a:r>
              <a:rPr lang="en-US" sz="1400" dirty="0"/>
              <a:t>Lu, X., and X. Wang, 2018a: Improving Hurricane Analyses and Predictions with TCI, IFEX Field Campaign Observations and CIMSS AMVs Using the Advanced Hybrid Data Assimilation system for HWRF. Part I: Why spin-down exists when HWRF is initialized with more realistic analysis during the prediction of Hurricane Patricia (2015)? Mon. </a:t>
            </a:r>
            <a:r>
              <a:rPr lang="en-US" sz="1400" dirty="0" err="1"/>
              <a:t>Wea</a:t>
            </a:r>
            <a:r>
              <a:rPr lang="en-US" sz="1400" dirty="0"/>
              <a:t>. Rev., submitted.</a:t>
            </a:r>
          </a:p>
          <a:p>
            <a:pPr marL="0" indent="0" eaLnBrk="1" hangingPunct="1"/>
            <a:endParaRPr lang="en-US" sz="400" dirty="0"/>
          </a:p>
          <a:p>
            <a:pPr marL="0" indent="0" eaLnBrk="1" hangingPunct="1"/>
            <a:r>
              <a:rPr lang="en-US" sz="1400" dirty="0"/>
              <a:t>Lu, X. and X. Wang, 2018b: Improving Hurricane Analyses and Predictions with IFEX, TCI Field Campaign Observations and CIMSS AMVs Using the Advanced Hybrid Data Assimilation system for HWRF. Part II: Observations Impact on the Analyses and Predictions of Patricia (2015). Mon. </a:t>
            </a:r>
            <a:r>
              <a:rPr lang="en-US" sz="1400" dirty="0" err="1"/>
              <a:t>Wea</a:t>
            </a:r>
            <a:r>
              <a:rPr lang="en-US" sz="1400" dirty="0"/>
              <a:t>. Rev., submitted.</a:t>
            </a:r>
          </a:p>
          <a:p>
            <a:pPr marL="0" indent="0" eaLnBrk="1" hangingPunct="1"/>
            <a:endParaRPr lang="en-US" sz="400" dirty="0"/>
          </a:p>
          <a:p>
            <a:r>
              <a:rPr lang="en-US" sz="1400" dirty="0"/>
              <a:t>Feng, J. and X. Wang, 2018: Impact of assimilating outflow layer  </a:t>
            </a:r>
            <a:r>
              <a:rPr lang="en-US" sz="1400" dirty="0" err="1"/>
              <a:t>dropsonde</a:t>
            </a:r>
            <a:r>
              <a:rPr lang="en-US" sz="1400" dirty="0"/>
              <a:t> observations collected during the TCI field campaign on the prediction </a:t>
            </a:r>
          </a:p>
          <a:p>
            <a:r>
              <a:rPr lang="en-US" sz="1400" dirty="0"/>
              <a:t>of intensity and structure of Hurricane Patricia (2015). Mon. </a:t>
            </a:r>
            <a:r>
              <a:rPr lang="en-US" sz="1400" dirty="0" err="1"/>
              <a:t>Wea</a:t>
            </a:r>
            <a:r>
              <a:rPr lang="en-US" sz="1400" dirty="0"/>
              <a:t>. Rev., submitted.</a:t>
            </a:r>
          </a:p>
          <a:p>
            <a:endParaRPr lang="en-US" sz="400" dirty="0"/>
          </a:p>
          <a:p>
            <a:r>
              <a:rPr lang="en-US" sz="1400" dirty="0" err="1"/>
              <a:t>Lyu</a:t>
            </a:r>
            <a:r>
              <a:rPr lang="en-US" sz="1400" dirty="0"/>
              <a:t>, X., and X. Wang, 2018: The Impact of HDOB and CIMSS AMV Observation Assimilation on the Analysis of Inner Core and Outflow Structures and the Prediction of Rapid Intensification of Hurricane Matthew (2016). Mon. </a:t>
            </a:r>
            <a:r>
              <a:rPr lang="en-US" sz="1400" dirty="0" err="1"/>
              <a:t>Wea</a:t>
            </a:r>
            <a:r>
              <a:rPr lang="en-US" sz="1400" dirty="0"/>
              <a:t>. </a:t>
            </a:r>
            <a:r>
              <a:rPr lang="en-US" sz="1400" dirty="0" err="1"/>
              <a:t>Revi</a:t>
            </a:r>
            <a:r>
              <a:rPr lang="en-US" sz="1400" dirty="0"/>
              <a:t>., submitted.</a:t>
            </a:r>
          </a:p>
          <a:p>
            <a:pPr marL="0" lvl="0" indent="0" algn="just" eaLnBrk="1" hangingPunct="1"/>
            <a:endParaRPr lang="en-US" sz="1400" b="1" dirty="0"/>
          </a:p>
          <a:p>
            <a:pPr marL="0" lvl="0" indent="0" eaLnBrk="1" hangingPunct="1"/>
            <a:endParaRPr lang="en-US" sz="800" dirty="0"/>
          </a:p>
          <a:p>
            <a:pPr marL="0" indent="0" eaLnBrk="1" hangingPunct="1"/>
            <a:endParaRPr lang="en-US" sz="1400" dirty="0"/>
          </a:p>
          <a:p>
            <a:pPr marL="0" lvl="0" indent="0" eaLnBrk="1" hangingPunct="1"/>
            <a:endParaRPr lang="en-US" sz="1400" dirty="0"/>
          </a:p>
          <a:p>
            <a:pPr marL="0" indent="0" eaLnBrk="1" hangingPunct="1"/>
            <a:endParaRPr lang="en-US" sz="1400" dirty="0"/>
          </a:p>
          <a:p>
            <a:pPr marL="0" lvl="0" indent="0" eaLnBrk="1" hangingPunct="1"/>
            <a:endParaRPr lang="en-US" sz="1400" dirty="0"/>
          </a:p>
          <a:p>
            <a:pPr marL="0" lvl="0" indent="0" eaLnBrk="1" hangingPunct="1"/>
            <a:endParaRPr lang="en-US" sz="1400" dirty="0"/>
          </a:p>
          <a:p>
            <a:pPr marL="0" lvl="0" indent="0" eaLnBrk="1" hangingPunct="1"/>
            <a:endParaRPr lang="en-US" sz="1400" dirty="0"/>
          </a:p>
          <a:p>
            <a:pPr marL="0" lvl="0" indent="0" eaLnBrk="1" hangingPunct="1"/>
            <a:endParaRPr lang="en-US" sz="1400" dirty="0"/>
          </a:p>
          <a:p>
            <a:pPr marL="0" indent="0" eaLnBrk="1" hangingPunct="1"/>
            <a:endParaRPr lang="en-US" sz="1400" dirty="0"/>
          </a:p>
          <a:p>
            <a:pPr marL="0" lvl="0" indent="0" eaLnBrk="1" hangingPunct="1"/>
            <a:endParaRPr lang="en-US" sz="2000" dirty="0"/>
          </a:p>
          <a:p>
            <a:pPr marL="0" indent="0" eaLnBrk="1" hangingPunct="1"/>
            <a:endParaRPr lang="en-US" sz="2000" dirty="0">
              <a:latin typeface="+mn-lt"/>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4332" y="145143"/>
            <a:ext cx="928914" cy="928914"/>
          </a:xfrm>
          <a:prstGeom prst="rect">
            <a:avLst/>
          </a:prstGeom>
        </p:spPr>
      </p:pic>
      <p:sp>
        <p:nvSpPr>
          <p:cNvPr id="9" name="Shape 51">
            <a:extLst>
              <a:ext uri="{FF2B5EF4-FFF2-40B4-BE49-F238E27FC236}">
                <a16:creationId xmlns:a16="http://schemas.microsoft.com/office/drawing/2014/main" id="{12BCBCFF-F423-8843-9C5F-CE235CF7273A}"/>
              </a:ext>
            </a:extLst>
          </p:cNvPr>
          <p:cNvSpPr/>
          <p:nvPr/>
        </p:nvSpPr>
        <p:spPr>
          <a:xfrm>
            <a:off x="-2" y="1283953"/>
            <a:ext cx="9144004" cy="1"/>
          </a:xfrm>
          <a:prstGeom prst="line">
            <a:avLst/>
          </a:prstGeom>
          <a:ln w="57150">
            <a:solidFill>
              <a:srgbClr val="972921"/>
            </a:solidFill>
            <a:round/>
          </a:ln>
        </p:spPr>
        <p:txBody>
          <a:bodyPr lIns="0" tIns="0" rIns="0" bIns="0"/>
          <a:lstStyle/>
          <a:p>
            <a:pPr lvl="0" defTabSz="457200">
              <a:defRPr sz="1200">
                <a:latin typeface="+mj-lt"/>
                <a:ea typeface="+mj-ea"/>
                <a:cs typeface="+mj-cs"/>
                <a:sym typeface="Helvetica"/>
              </a:defRPr>
            </a:pPr>
            <a:endParaRPr/>
          </a:p>
        </p:txBody>
      </p:sp>
    </p:spTree>
    <p:extLst>
      <p:ext uri="{BB962C8B-B14F-4D97-AF65-F5344CB8AC3E}">
        <p14:creationId xmlns:p14="http://schemas.microsoft.com/office/powerpoint/2010/main" val="30472217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3" descr="ou_logo_400x560.jp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65100" y="79375"/>
            <a:ext cx="657225" cy="919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083" name="TextBox 4"/>
          <p:cNvSpPr txBox="1">
            <a:spLocks noChangeArrowheads="1"/>
          </p:cNvSpPr>
          <p:nvPr/>
        </p:nvSpPr>
        <p:spPr bwMode="auto">
          <a:xfrm>
            <a:off x="762000" y="228600"/>
            <a:ext cx="79248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algn="ctr" eaLnBrk="1" hangingPunct="1"/>
            <a:r>
              <a:rPr lang="en-US" altLang="zh-CN" sz="3600" dirty="0">
                <a:solidFill>
                  <a:srgbClr val="982922"/>
                </a:solidFill>
                <a:latin typeface="Calibri" charset="0"/>
              </a:rPr>
              <a:t>References</a:t>
            </a:r>
          </a:p>
        </p:txBody>
      </p:sp>
      <p:sp>
        <p:nvSpPr>
          <p:cNvPr id="6" name="Rectangle 5"/>
          <p:cNvSpPr/>
          <p:nvPr/>
        </p:nvSpPr>
        <p:spPr>
          <a:xfrm>
            <a:off x="1447800" y="1447800"/>
            <a:ext cx="28194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zh-CN">
              <a:solidFill>
                <a:srgbClr val="FFFFFF"/>
              </a:solidFill>
              <a:latin typeface="Calibri" charset="0"/>
              <a:ea typeface="宋体" charset="0"/>
              <a:cs typeface="宋体" charset="0"/>
            </a:endParaRPr>
          </a:p>
        </p:txBody>
      </p:sp>
      <p:sp>
        <p:nvSpPr>
          <p:cNvPr id="46085" name="Slide Number Placeholder 7"/>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eaLnBrk="1" hangingPunct="1"/>
            <a:fld id="{B7368553-B9EB-5E4F-8C0C-147124D2D56F}" type="slidenum">
              <a:rPr lang="en-US" altLang="zh-CN" sz="1200">
                <a:solidFill>
                  <a:srgbClr val="898989"/>
                </a:solidFill>
                <a:latin typeface="Calibri" charset="0"/>
              </a:rPr>
              <a:pPr eaLnBrk="1" hangingPunct="1"/>
              <a:t>34</a:t>
            </a:fld>
            <a:endParaRPr lang="en-US" altLang="zh-CN" sz="1200">
              <a:solidFill>
                <a:srgbClr val="898989"/>
              </a:solidFill>
              <a:latin typeface="Calibri" charset="0"/>
            </a:endParaRPr>
          </a:p>
        </p:txBody>
      </p:sp>
      <p:sp>
        <p:nvSpPr>
          <p:cNvPr id="46086" name="TextBox 8"/>
          <p:cNvSpPr txBox="1">
            <a:spLocks noChangeArrowheads="1"/>
          </p:cNvSpPr>
          <p:nvPr/>
        </p:nvSpPr>
        <p:spPr bwMode="auto">
          <a:xfrm>
            <a:off x="323528" y="1118346"/>
            <a:ext cx="8503096" cy="71404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marL="0" lvl="0" indent="0" eaLnBrk="1" hangingPunct="1"/>
            <a:endParaRPr lang="en-US" sz="1400" dirty="0"/>
          </a:p>
          <a:p>
            <a:pPr marL="0" lvl="0" indent="0" algn="just" eaLnBrk="1" hangingPunct="1"/>
            <a:endParaRPr lang="en-US" sz="1400" b="1" dirty="0"/>
          </a:p>
          <a:p>
            <a:pPr marL="0" lvl="0" indent="0" algn="just" eaLnBrk="1" hangingPunct="1"/>
            <a:r>
              <a:rPr lang="en-US" sz="1400" b="1" dirty="0"/>
              <a:t>DA Algorithm and Global DA</a:t>
            </a:r>
          </a:p>
          <a:p>
            <a:pPr marL="0" indent="0" algn="just" eaLnBrk="1" hangingPunct="1"/>
            <a:r>
              <a:rPr lang="en-US" sz="1600" dirty="0"/>
              <a:t>Wang, X., 2010: Incorporating ensemble covariance in the </a:t>
            </a:r>
            <a:r>
              <a:rPr lang="en-US" sz="1600" dirty="0" err="1"/>
              <a:t>Gridpoint</a:t>
            </a:r>
            <a:r>
              <a:rPr lang="en-US" sz="1600" dirty="0"/>
              <a:t> Statistical Interpolation (GSI) </a:t>
            </a:r>
            <a:r>
              <a:rPr lang="en-US" sz="1600" dirty="0" err="1"/>
              <a:t>variational</a:t>
            </a:r>
            <a:r>
              <a:rPr lang="en-US" sz="1600" dirty="0"/>
              <a:t> minimization: a mathematical framework. </a:t>
            </a:r>
            <a:r>
              <a:rPr lang="en-US" sz="1600" i="1" dirty="0"/>
              <a:t>Mon. </a:t>
            </a:r>
            <a:r>
              <a:rPr lang="en-US" sz="1600" i="1" dirty="0" err="1"/>
              <a:t>Wea</a:t>
            </a:r>
            <a:r>
              <a:rPr lang="en-US" sz="1600" i="1" dirty="0"/>
              <a:t>. Rev.</a:t>
            </a:r>
            <a:r>
              <a:rPr lang="en-US" sz="1600" dirty="0"/>
              <a:t>, 138, 2990-2995.</a:t>
            </a:r>
          </a:p>
          <a:p>
            <a:pPr marL="0" indent="0" algn="just" eaLnBrk="1" hangingPunct="1"/>
            <a:endParaRPr lang="en-US" sz="1600" dirty="0"/>
          </a:p>
          <a:p>
            <a:pPr marL="0" indent="0" algn="just" eaLnBrk="1" hangingPunct="1"/>
            <a:r>
              <a:rPr lang="en-US" sz="1600" dirty="0"/>
              <a:t>Wang, X., D. Parrish, D. Kleist, and J. Whitaker, 2013: GSI 3DVar-based ensemble-</a:t>
            </a:r>
            <a:r>
              <a:rPr lang="en-US" sz="1600" dirty="0" err="1"/>
              <a:t>variational</a:t>
            </a:r>
            <a:r>
              <a:rPr lang="en-US" sz="1600" dirty="0"/>
              <a:t> hybrid data assimilation for NCEP Global Forecast System: single resolution experiments. </a:t>
            </a:r>
            <a:r>
              <a:rPr lang="en-US" sz="1600" i="1" dirty="0"/>
              <a:t>Mon. </a:t>
            </a:r>
            <a:r>
              <a:rPr lang="en-US" sz="1600" i="1" dirty="0" err="1"/>
              <a:t>Wea</a:t>
            </a:r>
            <a:r>
              <a:rPr lang="en-US" sz="1600" i="1" dirty="0"/>
              <a:t>. Rev.,</a:t>
            </a:r>
            <a:r>
              <a:rPr lang="en-US" sz="1600" dirty="0"/>
              <a:t> 141, 4098-4117. </a:t>
            </a:r>
          </a:p>
          <a:p>
            <a:pPr marL="0" indent="0" algn="just" eaLnBrk="1" hangingPunct="1"/>
            <a:endParaRPr lang="en-US" sz="1600" dirty="0">
              <a:latin typeface="Arial" panose="020B0604020202020204" pitchFamily="34" charset="0"/>
              <a:cs typeface="Arial" panose="020B0604020202020204" pitchFamily="34" charset="0"/>
            </a:endParaRPr>
          </a:p>
          <a:p>
            <a:pPr marL="0" lvl="0" indent="0" eaLnBrk="1" hangingPunct="1"/>
            <a:r>
              <a:rPr lang="en-US" sz="1600" dirty="0"/>
              <a:t>Wang, X. and T. Lei, 2014:  GSI-based four dimensional ensemble </a:t>
            </a:r>
            <a:r>
              <a:rPr lang="en-US" sz="1600" dirty="0" err="1"/>
              <a:t>variational</a:t>
            </a:r>
            <a:r>
              <a:rPr lang="en-US" sz="1600" dirty="0"/>
              <a:t> data assimilation (4DEnsVar):  formulation and single resolution experiments with real data for NCEP GFS. </a:t>
            </a:r>
            <a:r>
              <a:rPr lang="en-US" sz="1600" i="1" dirty="0"/>
              <a:t>Mon. </a:t>
            </a:r>
            <a:r>
              <a:rPr lang="en-US" sz="1600" i="1" dirty="0" err="1"/>
              <a:t>Wea</a:t>
            </a:r>
            <a:r>
              <a:rPr lang="en-US" sz="1600" i="1" dirty="0"/>
              <a:t>. Rev.</a:t>
            </a:r>
            <a:r>
              <a:rPr lang="en-US" sz="1600" dirty="0"/>
              <a:t>, 142, 3303-3325.</a:t>
            </a:r>
          </a:p>
          <a:p>
            <a:pPr marL="0" lvl="0" indent="0" eaLnBrk="1" hangingPunct="1"/>
            <a:endParaRPr lang="en-US" sz="1600" dirty="0"/>
          </a:p>
          <a:p>
            <a:pPr marL="0" indent="0" eaLnBrk="1" hangingPunct="1"/>
            <a:r>
              <a:rPr lang="en-US" sz="1600" dirty="0"/>
              <a:t>Huang, B., and X. Wang, 2018: On the use of cost effective valid time shifting ensembles to increase ensemble size in the GFS hybrid 4DEnVar system. </a:t>
            </a:r>
            <a:r>
              <a:rPr lang="en-US" sz="1600" dirty="0" err="1"/>
              <a:t>Mon.Wea</a:t>
            </a:r>
            <a:r>
              <a:rPr lang="en-US" sz="1600" dirty="0"/>
              <a:t>. Rev.,  submitted</a:t>
            </a:r>
          </a:p>
          <a:p>
            <a:pPr marL="0" indent="0" eaLnBrk="1" hangingPunct="1"/>
            <a:endParaRPr lang="en-US" sz="1600" dirty="0"/>
          </a:p>
          <a:p>
            <a:pPr marL="0" indent="0" eaLnBrk="1" hangingPunct="1"/>
            <a:r>
              <a:rPr lang="en-US" sz="1600" dirty="0"/>
              <a:t>Huang, B., X. Wang and C. H. Bishop: High rank ensemble transform </a:t>
            </a:r>
            <a:r>
              <a:rPr lang="en-US" sz="1600" dirty="0" err="1"/>
              <a:t>Kalman</a:t>
            </a:r>
            <a:r>
              <a:rPr lang="en-US" sz="1600" dirty="0"/>
              <a:t> filter. Mon. </a:t>
            </a:r>
            <a:r>
              <a:rPr lang="en-US" sz="1600" dirty="0" err="1"/>
              <a:t>Wea</a:t>
            </a:r>
            <a:r>
              <a:rPr lang="en-US" sz="1600" dirty="0"/>
              <a:t>. Rev., submitted</a:t>
            </a:r>
          </a:p>
          <a:p>
            <a:pPr marL="0" lvl="0" indent="0" eaLnBrk="1" hangingPunct="1"/>
            <a:endParaRPr lang="en-US" sz="800" dirty="0"/>
          </a:p>
          <a:p>
            <a:pPr marL="0" indent="0" eaLnBrk="1" hangingPunct="1"/>
            <a:endParaRPr lang="en-US" sz="1400" dirty="0"/>
          </a:p>
          <a:p>
            <a:pPr marL="0" lvl="0" indent="0" eaLnBrk="1" hangingPunct="1"/>
            <a:endParaRPr lang="en-US" sz="1400" dirty="0"/>
          </a:p>
          <a:p>
            <a:pPr marL="0" indent="0" eaLnBrk="1" hangingPunct="1"/>
            <a:endParaRPr lang="en-US" sz="1400" dirty="0"/>
          </a:p>
          <a:p>
            <a:pPr marL="0" lvl="0" indent="0" eaLnBrk="1" hangingPunct="1"/>
            <a:endParaRPr lang="en-US" sz="1400" dirty="0"/>
          </a:p>
          <a:p>
            <a:pPr marL="0" lvl="0" indent="0" eaLnBrk="1" hangingPunct="1"/>
            <a:endParaRPr lang="en-US" sz="1400" dirty="0"/>
          </a:p>
          <a:p>
            <a:pPr marL="0" lvl="0" indent="0" eaLnBrk="1" hangingPunct="1"/>
            <a:endParaRPr lang="en-US" sz="1400" dirty="0"/>
          </a:p>
          <a:p>
            <a:pPr marL="0" lvl="0" indent="0" eaLnBrk="1" hangingPunct="1"/>
            <a:endParaRPr lang="en-US" sz="1400" dirty="0"/>
          </a:p>
          <a:p>
            <a:pPr marL="0" indent="0" eaLnBrk="1" hangingPunct="1"/>
            <a:endParaRPr lang="en-US" sz="1400" dirty="0"/>
          </a:p>
          <a:p>
            <a:pPr marL="0" lvl="0" indent="0" eaLnBrk="1" hangingPunct="1"/>
            <a:endParaRPr lang="en-US" sz="2000" dirty="0"/>
          </a:p>
          <a:p>
            <a:pPr marL="0" indent="0" eaLnBrk="1" hangingPunct="1"/>
            <a:endParaRPr lang="en-US" sz="2000" dirty="0">
              <a:latin typeface="+mn-lt"/>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4332" y="145143"/>
            <a:ext cx="928914" cy="928914"/>
          </a:xfrm>
          <a:prstGeom prst="rect">
            <a:avLst/>
          </a:prstGeom>
        </p:spPr>
      </p:pic>
      <p:sp>
        <p:nvSpPr>
          <p:cNvPr id="9" name="Shape 51">
            <a:extLst>
              <a:ext uri="{FF2B5EF4-FFF2-40B4-BE49-F238E27FC236}">
                <a16:creationId xmlns:a16="http://schemas.microsoft.com/office/drawing/2014/main" id="{1B273754-D2B1-7E49-97C1-B831EBB475D9}"/>
              </a:ext>
            </a:extLst>
          </p:cNvPr>
          <p:cNvSpPr/>
          <p:nvPr/>
        </p:nvSpPr>
        <p:spPr>
          <a:xfrm>
            <a:off x="-2" y="1283953"/>
            <a:ext cx="9144004" cy="1"/>
          </a:xfrm>
          <a:prstGeom prst="line">
            <a:avLst/>
          </a:prstGeom>
          <a:ln w="57150">
            <a:solidFill>
              <a:srgbClr val="972921"/>
            </a:solidFill>
            <a:round/>
          </a:ln>
        </p:spPr>
        <p:txBody>
          <a:bodyPr lIns="0" tIns="0" rIns="0" bIns="0"/>
          <a:lstStyle/>
          <a:p>
            <a:pPr lvl="0" defTabSz="457200">
              <a:defRPr sz="1200">
                <a:latin typeface="+mj-lt"/>
                <a:ea typeface="+mj-ea"/>
                <a:cs typeface="+mj-cs"/>
                <a:sym typeface="Helvetica"/>
              </a:defRPr>
            </a:pPr>
            <a:endParaRPr/>
          </a:p>
        </p:txBody>
      </p:sp>
    </p:spTree>
    <p:extLst>
      <p:ext uri="{BB962C8B-B14F-4D97-AF65-F5344CB8AC3E}">
        <p14:creationId xmlns:p14="http://schemas.microsoft.com/office/powerpoint/2010/main" val="19201234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3968" y="2193991"/>
            <a:ext cx="4379979" cy="3284984"/>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284442"/>
            <a:ext cx="4391900" cy="3293925"/>
          </a:xfrm>
          <a:prstGeom prst="rect">
            <a:avLst/>
          </a:prstGeom>
        </p:spPr>
      </p:pic>
      <p:pic>
        <p:nvPicPr>
          <p:cNvPr id="52" name="image1.jpeg" descr="ou_logo_400x560.jpg"/>
          <p:cNvPicPr/>
          <p:nvPr/>
        </p:nvPicPr>
        <p:blipFill>
          <a:blip r:embed="rId5">
            <a:extLst/>
          </a:blip>
          <a:stretch>
            <a:fillRect/>
          </a:stretch>
        </p:blipFill>
        <p:spPr>
          <a:xfrm>
            <a:off x="165100" y="208244"/>
            <a:ext cx="657225" cy="919164"/>
          </a:xfrm>
          <a:prstGeom prst="rect">
            <a:avLst/>
          </a:prstGeom>
          <a:ln w="12700">
            <a:miter lim="400000"/>
          </a:ln>
        </p:spPr>
      </p:pic>
      <p:pic>
        <p:nvPicPr>
          <p:cNvPr id="53" name="IMG_2469.png"/>
          <p:cNvPicPr/>
          <p:nvPr/>
        </p:nvPicPr>
        <p:blipFill>
          <a:blip r:embed="rId6">
            <a:extLst/>
          </a:blip>
          <a:stretch>
            <a:fillRect/>
          </a:stretch>
        </p:blipFill>
        <p:spPr>
          <a:xfrm>
            <a:off x="7999072" y="115005"/>
            <a:ext cx="1004977" cy="1004976"/>
          </a:xfrm>
          <a:prstGeom prst="rect">
            <a:avLst/>
          </a:prstGeom>
          <a:ln w="12700">
            <a:miter lim="400000"/>
          </a:ln>
        </p:spPr>
      </p:pic>
      <p:sp>
        <p:nvSpPr>
          <p:cNvPr id="6" name="Slide Number Placeholder 5">
            <a:extLst>
              <a:ext uri="{FF2B5EF4-FFF2-40B4-BE49-F238E27FC236}">
                <a16:creationId xmlns:a16="http://schemas.microsoft.com/office/drawing/2014/main" id="{3165EAAB-7FDA-4FE2-AF4B-2248F4D0B14E}"/>
              </a:ext>
            </a:extLst>
          </p:cNvPr>
          <p:cNvSpPr>
            <a:spLocks noGrp="1"/>
          </p:cNvSpPr>
          <p:nvPr>
            <p:ph type="sldNum" sz="quarter" idx="2"/>
          </p:nvPr>
        </p:nvSpPr>
        <p:spPr/>
        <p:txBody>
          <a:bodyPr/>
          <a:lstStyle/>
          <a:p>
            <a:pPr lvl="0"/>
            <a:fld id="{86CB4B4D-7CA3-9044-876B-883B54F8677D}" type="slidenum">
              <a:rPr lang="en-US" altLang="zh-CN" smtClean="0"/>
              <a:t>35</a:t>
            </a:fld>
            <a:endParaRPr lang="zh-CN" altLang="en-US" dirty="0"/>
          </a:p>
        </p:txBody>
      </p:sp>
      <p:sp>
        <p:nvSpPr>
          <p:cNvPr id="12" name="TextBox 11">
            <a:extLst>
              <a:ext uri="{FF2B5EF4-FFF2-40B4-BE49-F238E27FC236}">
                <a16:creationId xmlns:a16="http://schemas.microsoft.com/office/drawing/2014/main" id="{CAE55EDB-89E5-4D22-BCE1-107CA6162D8A}"/>
              </a:ext>
            </a:extLst>
          </p:cNvPr>
          <p:cNvSpPr txBox="1"/>
          <p:nvPr/>
        </p:nvSpPr>
        <p:spPr>
          <a:xfrm>
            <a:off x="2754540" y="2438666"/>
            <a:ext cx="1246414" cy="307777"/>
          </a:xfrm>
          <a:prstGeom prst="rect">
            <a:avLst/>
          </a:prstGeom>
          <a:solidFill>
            <a:schemeClr val="bg1"/>
          </a:solidFill>
          <a:ln>
            <a:solidFill>
              <a:schemeClr val="tx1"/>
            </a:solidFill>
          </a:ln>
        </p:spPr>
        <p:txBody>
          <a:bodyPr wrap="square" rtlCol="0">
            <a:spAutoFit/>
          </a:bodyPr>
          <a:lstStyle/>
          <a:p>
            <a:pPr algn="ctr"/>
            <a:r>
              <a:rPr lang="en-US" sz="1400" b="1" dirty="0" err="1">
                <a:solidFill>
                  <a:srgbClr val="FF0000"/>
                </a:solidFill>
                <a:latin typeface="Arial" panose="020B0604020202020204" pitchFamily="34" charset="0"/>
                <a:cs typeface="Arial" panose="020B0604020202020204" pitchFamily="34" charset="0"/>
              </a:rPr>
              <a:t>EnVar</a:t>
            </a:r>
            <a:r>
              <a:rPr lang="en-US" sz="1400" b="1" dirty="0">
                <a:solidFill>
                  <a:srgbClr val="FF0000"/>
                </a:solidFill>
                <a:latin typeface="Arial" panose="020B0604020202020204" pitchFamily="34" charset="0"/>
                <a:cs typeface="Arial" panose="020B0604020202020204" pitchFamily="34" charset="0"/>
              </a:rPr>
              <a:t> </a:t>
            </a:r>
            <a:r>
              <a:rPr lang="en-US" sz="1400" b="1" dirty="0">
                <a:latin typeface="Arial" panose="020B0604020202020204" pitchFamily="34" charset="0"/>
                <a:cs typeface="Arial" panose="020B0604020202020204" pitchFamily="34" charset="0"/>
              </a:rPr>
              <a:t>(f00)</a:t>
            </a:r>
          </a:p>
        </p:txBody>
      </p:sp>
      <p:sp>
        <p:nvSpPr>
          <p:cNvPr id="15" name="TextBox 14">
            <a:extLst>
              <a:ext uri="{FF2B5EF4-FFF2-40B4-BE49-F238E27FC236}">
                <a16:creationId xmlns:a16="http://schemas.microsoft.com/office/drawing/2014/main" id="{0B95983C-A01E-418A-951D-93DA39C23563}"/>
              </a:ext>
            </a:extLst>
          </p:cNvPr>
          <p:cNvSpPr txBox="1"/>
          <p:nvPr/>
        </p:nvSpPr>
        <p:spPr>
          <a:xfrm>
            <a:off x="7080704" y="2465780"/>
            <a:ext cx="1078592" cy="738664"/>
          </a:xfrm>
          <a:prstGeom prst="rect">
            <a:avLst/>
          </a:prstGeom>
          <a:solidFill>
            <a:schemeClr val="bg1"/>
          </a:solidFill>
          <a:ln>
            <a:solidFill>
              <a:schemeClr val="tx1"/>
            </a:solidFill>
          </a:ln>
        </p:spPr>
        <p:txBody>
          <a:bodyPr wrap="square" rtlCol="0">
            <a:spAutoFit/>
          </a:bodyPr>
          <a:lstStyle/>
          <a:p>
            <a:pPr algn="ctr"/>
            <a:r>
              <a:rPr lang="en-US" sz="1400" b="1" dirty="0">
                <a:solidFill>
                  <a:srgbClr val="0000FF"/>
                </a:solidFill>
                <a:latin typeface="Arial" panose="020B0604020202020204" pitchFamily="34" charset="0"/>
                <a:cs typeface="Arial" panose="020B0604020202020204" pitchFamily="34" charset="0"/>
              </a:rPr>
              <a:t>cloud analysis </a:t>
            </a:r>
            <a:r>
              <a:rPr lang="en-US" sz="1400" b="1" dirty="0">
                <a:latin typeface="Arial" panose="020B0604020202020204" pitchFamily="34" charset="0"/>
                <a:cs typeface="Arial" panose="020B0604020202020204" pitchFamily="34" charset="0"/>
              </a:rPr>
              <a:t>(f00)</a:t>
            </a:r>
            <a:endParaRPr lang="en-US" sz="1400" b="1" dirty="0">
              <a:solidFill>
                <a:srgbClr val="0000FF"/>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34F3B58C-544C-4A06-8E36-C09446ACCB38}"/>
              </a:ext>
            </a:extLst>
          </p:cNvPr>
          <p:cNvSpPr txBox="1"/>
          <p:nvPr/>
        </p:nvSpPr>
        <p:spPr>
          <a:xfrm>
            <a:off x="696687" y="5579948"/>
            <a:ext cx="7199084" cy="369332"/>
          </a:xfrm>
          <a:prstGeom prst="rect">
            <a:avLst/>
          </a:prstGeom>
          <a:solidFill>
            <a:schemeClr val="bg1"/>
          </a:solidFill>
          <a:ln>
            <a:solidFill>
              <a:schemeClr val="tx1"/>
            </a:solidFill>
          </a:ln>
        </p:spPr>
        <p:txBody>
          <a:bodyPr wrap="square" rtlCol="0">
            <a:spAutoFit/>
          </a:bodyPr>
          <a:lstStyle/>
          <a:p>
            <a:r>
              <a:rPr lang="en-US" dirty="0">
                <a:cs typeface="Arial" panose="020B0604020202020204" pitchFamily="34" charset="0"/>
              </a:rPr>
              <a:t>Spurious convection is better suppressed by the </a:t>
            </a:r>
            <a:r>
              <a:rPr lang="en-US" dirty="0" err="1">
                <a:cs typeface="Arial" panose="020B0604020202020204" pitchFamily="34" charset="0"/>
              </a:rPr>
              <a:t>EnVar</a:t>
            </a:r>
            <a:r>
              <a:rPr lang="en-US" dirty="0">
                <a:cs typeface="Arial" panose="020B0604020202020204" pitchFamily="34" charset="0"/>
              </a:rPr>
              <a:t>.</a:t>
            </a:r>
          </a:p>
        </p:txBody>
      </p:sp>
      <p:sp>
        <p:nvSpPr>
          <p:cNvPr id="14" name="TextBox 13"/>
          <p:cNvSpPr txBox="1"/>
          <p:nvPr/>
        </p:nvSpPr>
        <p:spPr>
          <a:xfrm>
            <a:off x="1763688" y="2986079"/>
            <a:ext cx="1524000" cy="830997"/>
          </a:xfrm>
          <a:prstGeom prst="rect">
            <a:avLst/>
          </a:prstGeom>
          <a:solidFill>
            <a:schemeClr val="bg1"/>
          </a:solidFill>
          <a:ln>
            <a:solidFill>
              <a:schemeClr val="tx1"/>
            </a:solidFill>
            <a:prstDash val="sysDot"/>
          </a:ln>
        </p:spPr>
        <p:txBody>
          <a:bodyPr wrap="square" rtlCol="0">
            <a:spAutoFit/>
          </a:bodyPr>
          <a:lstStyle/>
          <a:p>
            <a:pPr algn="ctr"/>
            <a:r>
              <a:rPr lang="en-US" sz="1200" dirty="0"/>
              <a:t>obs. reflectivity key:</a:t>
            </a:r>
          </a:p>
          <a:p>
            <a:pPr algn="ctr"/>
            <a:r>
              <a:rPr lang="en-US" dirty="0">
                <a:ln>
                  <a:solidFill>
                    <a:schemeClr val="tx1"/>
                  </a:solidFill>
                </a:ln>
                <a:solidFill>
                  <a:srgbClr val="FF0000"/>
                </a:solidFill>
              </a:rPr>
              <a:t>30 dBZ</a:t>
            </a:r>
          </a:p>
          <a:p>
            <a:pPr algn="ctr"/>
            <a:r>
              <a:rPr lang="en-US" b="1" dirty="0">
                <a:ln>
                  <a:solidFill>
                    <a:schemeClr val="tx1"/>
                  </a:solidFill>
                </a:ln>
                <a:solidFill>
                  <a:srgbClr val="FFFF00"/>
                </a:solidFill>
              </a:rPr>
              <a:t>50 dBZ</a:t>
            </a:r>
          </a:p>
        </p:txBody>
      </p:sp>
      <p:sp>
        <p:nvSpPr>
          <p:cNvPr id="3" name="Oval 2"/>
          <p:cNvSpPr/>
          <p:nvPr/>
        </p:nvSpPr>
        <p:spPr>
          <a:xfrm>
            <a:off x="5868144" y="3706159"/>
            <a:ext cx="1944216" cy="914400"/>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1475656" y="3778167"/>
            <a:ext cx="1944216" cy="914400"/>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539552" y="2626039"/>
            <a:ext cx="1071736" cy="2007840"/>
          </a:xfrm>
          <a:prstGeom prst="ellipse">
            <a:avLst/>
          </a:prstGeom>
          <a:noFill/>
          <a:ln w="571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4716016" y="2554031"/>
            <a:ext cx="1071736" cy="2007840"/>
          </a:xfrm>
          <a:prstGeom prst="ellipse">
            <a:avLst/>
          </a:prstGeom>
          <a:noFill/>
          <a:ln w="571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3" name="Straight Connector 22"/>
          <p:cNvCxnSpPr/>
          <p:nvPr/>
        </p:nvCxnSpPr>
        <p:spPr>
          <a:xfrm>
            <a:off x="0" y="1268760"/>
            <a:ext cx="9144000" cy="0"/>
          </a:xfrm>
          <a:prstGeom prst="line">
            <a:avLst/>
          </a:prstGeom>
          <a:ln w="57150">
            <a:solidFill>
              <a:srgbClr val="C35855"/>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990600" y="243225"/>
            <a:ext cx="7086600" cy="1169551"/>
          </a:xfrm>
          <a:prstGeom prst="rect">
            <a:avLst/>
          </a:prstGeom>
          <a:noFill/>
        </p:spPr>
        <p:txBody>
          <a:bodyPr wrap="square" rtlCol="0">
            <a:spAutoFit/>
          </a:bodyPr>
          <a:lstStyle/>
          <a:p>
            <a:pPr algn="ctr"/>
            <a:r>
              <a:rPr lang="en-US" sz="2800" dirty="0">
                <a:solidFill>
                  <a:srgbClr val="982922"/>
                </a:solidFill>
              </a:rPr>
              <a:t>Why GSI </a:t>
            </a:r>
            <a:r>
              <a:rPr lang="en-US" sz="2800" dirty="0" err="1">
                <a:solidFill>
                  <a:srgbClr val="982922"/>
                </a:solidFill>
              </a:rPr>
              <a:t>EnVar</a:t>
            </a:r>
            <a:r>
              <a:rPr lang="en-US" sz="2800" dirty="0">
                <a:solidFill>
                  <a:srgbClr val="982922"/>
                </a:solidFill>
              </a:rPr>
              <a:t> is better than CA? </a:t>
            </a:r>
          </a:p>
          <a:p>
            <a:pPr algn="ctr"/>
            <a:r>
              <a:rPr lang="en-US" dirty="0" err="1">
                <a:solidFill>
                  <a:srgbClr val="000000"/>
                </a:solidFill>
              </a:rPr>
              <a:t>Duda</a:t>
            </a:r>
            <a:r>
              <a:rPr lang="en-US" dirty="0">
                <a:solidFill>
                  <a:srgbClr val="000000"/>
                </a:solidFill>
              </a:rPr>
              <a:t>, Wang, Wang, </a:t>
            </a:r>
            <a:r>
              <a:rPr lang="en-US" dirty="0" err="1">
                <a:solidFill>
                  <a:srgbClr val="000000"/>
                </a:solidFill>
              </a:rPr>
              <a:t>Carley</a:t>
            </a:r>
            <a:r>
              <a:rPr lang="en-US" dirty="0">
                <a:solidFill>
                  <a:srgbClr val="000000"/>
                </a:solidFill>
              </a:rPr>
              <a:t> 2018a, MWR</a:t>
            </a:r>
          </a:p>
          <a:p>
            <a:pPr algn="ctr"/>
            <a:endParaRPr lang="en-US" sz="2400" dirty="0">
              <a:solidFill>
                <a:srgbClr val="C0504D"/>
              </a:solidFill>
            </a:endParaRPr>
          </a:p>
        </p:txBody>
      </p:sp>
      <p:sp>
        <p:nvSpPr>
          <p:cNvPr id="4" name="TextBox 3"/>
          <p:cNvSpPr txBox="1"/>
          <p:nvPr/>
        </p:nvSpPr>
        <p:spPr>
          <a:xfrm>
            <a:off x="2843808" y="1556792"/>
            <a:ext cx="3312368" cy="646331"/>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00 UTC 07 July 2016</a:t>
            </a:r>
          </a:p>
          <a:p>
            <a:endParaRPr lang="en-US" dirty="0"/>
          </a:p>
        </p:txBody>
      </p:sp>
    </p:spTree>
    <p:extLst>
      <p:ext uri="{BB962C8B-B14F-4D97-AF65-F5344CB8AC3E}">
        <p14:creationId xmlns:p14="http://schemas.microsoft.com/office/powerpoint/2010/main" val="775654067"/>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image1.jpeg" descr="ou_logo_400x560.jpg"/>
          <p:cNvPicPr/>
          <p:nvPr/>
        </p:nvPicPr>
        <p:blipFill>
          <a:blip r:embed="rId3">
            <a:extLst/>
          </a:blip>
          <a:stretch>
            <a:fillRect/>
          </a:stretch>
        </p:blipFill>
        <p:spPr>
          <a:xfrm>
            <a:off x="165100" y="208244"/>
            <a:ext cx="657225" cy="919164"/>
          </a:xfrm>
          <a:prstGeom prst="rect">
            <a:avLst/>
          </a:prstGeom>
          <a:ln w="12700">
            <a:miter lim="400000"/>
          </a:ln>
        </p:spPr>
      </p:pic>
      <p:pic>
        <p:nvPicPr>
          <p:cNvPr id="53" name="IMG_2469.png"/>
          <p:cNvPicPr/>
          <p:nvPr/>
        </p:nvPicPr>
        <p:blipFill>
          <a:blip r:embed="rId4">
            <a:extLst/>
          </a:blip>
          <a:stretch>
            <a:fillRect/>
          </a:stretch>
        </p:blipFill>
        <p:spPr>
          <a:xfrm>
            <a:off x="7999072" y="115005"/>
            <a:ext cx="1004977" cy="1004976"/>
          </a:xfrm>
          <a:prstGeom prst="rect">
            <a:avLst/>
          </a:prstGeom>
          <a:ln w="12700">
            <a:miter lim="400000"/>
          </a:ln>
        </p:spPr>
      </p:pic>
      <p:sp>
        <p:nvSpPr>
          <p:cNvPr id="6" name="Slide Number Placeholder 5">
            <a:extLst>
              <a:ext uri="{FF2B5EF4-FFF2-40B4-BE49-F238E27FC236}">
                <a16:creationId xmlns:a16="http://schemas.microsoft.com/office/drawing/2014/main" id="{3165EAAB-7FDA-4FE2-AF4B-2248F4D0B14E}"/>
              </a:ext>
            </a:extLst>
          </p:cNvPr>
          <p:cNvSpPr>
            <a:spLocks noGrp="1"/>
          </p:cNvSpPr>
          <p:nvPr>
            <p:ph type="sldNum" sz="quarter" idx="2"/>
          </p:nvPr>
        </p:nvSpPr>
        <p:spPr/>
        <p:txBody>
          <a:bodyPr/>
          <a:lstStyle/>
          <a:p>
            <a:pPr lvl="0"/>
            <a:fld id="{86CB4B4D-7CA3-9044-876B-883B54F8677D}" type="slidenum">
              <a:rPr lang="en-US" altLang="zh-CN" smtClean="0"/>
              <a:t>36</a:t>
            </a:fld>
            <a:endParaRPr lang="zh-CN" altLang="en-US" dirty="0"/>
          </a:p>
        </p:txBody>
      </p:sp>
      <p:cxnSp>
        <p:nvCxnSpPr>
          <p:cNvPr id="23" name="Straight Connector 22"/>
          <p:cNvCxnSpPr/>
          <p:nvPr/>
        </p:nvCxnSpPr>
        <p:spPr>
          <a:xfrm>
            <a:off x="0" y="1268760"/>
            <a:ext cx="9144000" cy="0"/>
          </a:xfrm>
          <a:prstGeom prst="line">
            <a:avLst/>
          </a:prstGeom>
          <a:ln w="57150">
            <a:solidFill>
              <a:srgbClr val="C35855"/>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990600" y="304200"/>
            <a:ext cx="7086600" cy="1631216"/>
          </a:xfrm>
          <a:prstGeom prst="rect">
            <a:avLst/>
          </a:prstGeom>
          <a:noFill/>
        </p:spPr>
        <p:txBody>
          <a:bodyPr wrap="square" rtlCol="0">
            <a:spAutoFit/>
          </a:bodyPr>
          <a:lstStyle/>
          <a:p>
            <a:pPr algn="ctr"/>
            <a:r>
              <a:rPr lang="en-US" sz="2800" dirty="0">
                <a:solidFill>
                  <a:srgbClr val="982922"/>
                </a:solidFill>
              </a:rPr>
              <a:t>Why GSI </a:t>
            </a:r>
            <a:r>
              <a:rPr lang="en-US" sz="2800" dirty="0" err="1">
                <a:solidFill>
                  <a:srgbClr val="982922"/>
                </a:solidFill>
              </a:rPr>
              <a:t>EnVar</a:t>
            </a:r>
            <a:r>
              <a:rPr lang="en-US" sz="2800" dirty="0">
                <a:solidFill>
                  <a:srgbClr val="982922"/>
                </a:solidFill>
              </a:rPr>
              <a:t> is better than CA?</a:t>
            </a:r>
          </a:p>
          <a:p>
            <a:pPr algn="ctr"/>
            <a:r>
              <a:rPr lang="en-US" sz="2000" dirty="0" err="1">
                <a:solidFill>
                  <a:srgbClr val="000000"/>
                </a:solidFill>
              </a:rPr>
              <a:t>Duda</a:t>
            </a:r>
            <a:r>
              <a:rPr lang="en-US" sz="2000" dirty="0">
                <a:solidFill>
                  <a:srgbClr val="000000"/>
                </a:solidFill>
              </a:rPr>
              <a:t>, Wang, Wang, Carley 2018a, MWR</a:t>
            </a:r>
          </a:p>
          <a:p>
            <a:pPr algn="ctr"/>
            <a:r>
              <a:rPr lang="en-US" sz="2800" dirty="0">
                <a:solidFill>
                  <a:srgbClr val="C00000"/>
                </a:solidFill>
              </a:rPr>
              <a:t> </a:t>
            </a:r>
          </a:p>
          <a:p>
            <a:pPr algn="ctr"/>
            <a:endParaRPr lang="en-US" sz="2400" dirty="0">
              <a:solidFill>
                <a:srgbClr val="C0504D"/>
              </a:solidFill>
            </a:endParaRPr>
          </a:p>
        </p:txBody>
      </p:sp>
      <p:pic>
        <p:nvPicPr>
          <p:cNvPr id="3" name="Picture 2" descr="fig12_20160617_20Z_big.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5576" y="1340768"/>
            <a:ext cx="4134296" cy="5085184"/>
          </a:xfrm>
          <a:prstGeom prst="rect">
            <a:avLst/>
          </a:prstGeom>
        </p:spPr>
      </p:pic>
      <p:sp>
        <p:nvSpPr>
          <p:cNvPr id="19" name="TextBox 18">
            <a:extLst>
              <a:ext uri="{FF2B5EF4-FFF2-40B4-BE49-F238E27FC236}">
                <a16:creationId xmlns:a16="http://schemas.microsoft.com/office/drawing/2014/main" id="{0B95983C-A01E-418A-951D-93DA39C23563}"/>
              </a:ext>
            </a:extLst>
          </p:cNvPr>
          <p:cNvSpPr txBox="1"/>
          <p:nvPr/>
        </p:nvSpPr>
        <p:spPr>
          <a:xfrm>
            <a:off x="2267744" y="1340768"/>
            <a:ext cx="1078592" cy="523220"/>
          </a:xfrm>
          <a:prstGeom prst="rect">
            <a:avLst/>
          </a:prstGeom>
          <a:solidFill>
            <a:schemeClr val="bg1"/>
          </a:solidFill>
          <a:ln>
            <a:solidFill>
              <a:schemeClr val="tx1"/>
            </a:solidFill>
          </a:ln>
        </p:spPr>
        <p:txBody>
          <a:bodyPr wrap="square" rtlCol="0">
            <a:spAutoFit/>
          </a:bodyPr>
          <a:lstStyle/>
          <a:p>
            <a:pPr algn="ctr"/>
            <a:r>
              <a:rPr lang="en-US" sz="1400" b="1" dirty="0">
                <a:solidFill>
                  <a:srgbClr val="0000FF"/>
                </a:solidFill>
                <a:latin typeface="Arial" panose="020B0604020202020204" pitchFamily="34" charset="0"/>
                <a:cs typeface="Arial" panose="020B0604020202020204" pitchFamily="34" charset="0"/>
              </a:rPr>
              <a:t>cloud analysis</a:t>
            </a:r>
          </a:p>
        </p:txBody>
      </p:sp>
      <p:sp>
        <p:nvSpPr>
          <p:cNvPr id="20" name="TextBox 19">
            <a:extLst>
              <a:ext uri="{FF2B5EF4-FFF2-40B4-BE49-F238E27FC236}">
                <a16:creationId xmlns:a16="http://schemas.microsoft.com/office/drawing/2014/main" id="{CAE55EDB-89E5-4D22-BCE1-107CA6162D8A}"/>
              </a:ext>
            </a:extLst>
          </p:cNvPr>
          <p:cNvSpPr txBox="1"/>
          <p:nvPr/>
        </p:nvSpPr>
        <p:spPr>
          <a:xfrm>
            <a:off x="2267744" y="3933056"/>
            <a:ext cx="1246414" cy="307777"/>
          </a:xfrm>
          <a:prstGeom prst="rect">
            <a:avLst/>
          </a:prstGeom>
          <a:solidFill>
            <a:schemeClr val="bg1"/>
          </a:solidFill>
          <a:ln>
            <a:solidFill>
              <a:schemeClr val="tx1"/>
            </a:solidFill>
          </a:ln>
        </p:spPr>
        <p:txBody>
          <a:bodyPr wrap="square" rtlCol="0">
            <a:spAutoFit/>
          </a:bodyPr>
          <a:lstStyle/>
          <a:p>
            <a:pPr algn="ctr"/>
            <a:r>
              <a:rPr lang="en-US" sz="1400" b="1" dirty="0" err="1">
                <a:solidFill>
                  <a:srgbClr val="FF0000"/>
                </a:solidFill>
                <a:latin typeface="Arial" panose="020B0604020202020204" pitchFamily="34" charset="0"/>
                <a:cs typeface="Arial" panose="020B0604020202020204" pitchFamily="34" charset="0"/>
              </a:rPr>
              <a:t>EnVar</a:t>
            </a:r>
            <a:endParaRPr lang="en-US" sz="1400" b="1" dirty="0">
              <a:latin typeface="Arial" panose="020B0604020202020204" pitchFamily="34" charset="0"/>
              <a:cs typeface="Arial" panose="020B0604020202020204" pitchFamily="34" charset="0"/>
            </a:endParaRPr>
          </a:p>
        </p:txBody>
      </p:sp>
      <p:sp>
        <p:nvSpPr>
          <p:cNvPr id="22" name="TextBox 21"/>
          <p:cNvSpPr txBox="1"/>
          <p:nvPr/>
        </p:nvSpPr>
        <p:spPr>
          <a:xfrm>
            <a:off x="5148064" y="2420888"/>
            <a:ext cx="3456384" cy="2308324"/>
          </a:xfrm>
          <a:prstGeom prst="rect">
            <a:avLst/>
          </a:prstGeom>
          <a:noFill/>
          <a:ln>
            <a:solidFill>
              <a:schemeClr val="tx1"/>
            </a:solidFill>
          </a:ln>
        </p:spPr>
        <p:txBody>
          <a:bodyPr wrap="square" rtlCol="0">
            <a:spAutoFit/>
          </a:bodyPr>
          <a:lstStyle/>
          <a:p>
            <a:pPr marL="285750" indent="-285750">
              <a:buFont typeface="Wingdings" charset="2"/>
              <a:buChar char="§"/>
            </a:pPr>
            <a:r>
              <a:rPr lang="en-US" dirty="0"/>
              <a:t>Weak vertical motion from CA</a:t>
            </a:r>
          </a:p>
          <a:p>
            <a:pPr marL="285750" indent="-285750">
              <a:buFont typeface="Wingdings" charset="2"/>
              <a:buChar char="§"/>
            </a:pPr>
            <a:r>
              <a:rPr lang="en-US" dirty="0">
                <a:cs typeface="Arial" panose="020B0604020202020204" pitchFamily="34" charset="0"/>
              </a:rPr>
              <a:t>While CA is able to add reflectivity, it is incapable of providing a consistent update of the dynamical field (e.g., w) itself.  </a:t>
            </a:r>
          </a:p>
          <a:p>
            <a:endParaRPr lang="en-US" dirty="0"/>
          </a:p>
        </p:txBody>
      </p:sp>
      <p:cxnSp>
        <p:nvCxnSpPr>
          <p:cNvPr id="25" name="Straight Arrow Connector 24"/>
          <p:cNvCxnSpPr>
            <a:stCxn id="22" idx="1"/>
          </p:cNvCxnSpPr>
          <p:nvPr/>
        </p:nvCxnSpPr>
        <p:spPr>
          <a:xfrm flipH="1" flipV="1">
            <a:off x="3635896" y="3293369"/>
            <a:ext cx="1512168" cy="281681"/>
          </a:xfrm>
          <a:prstGeom prst="straightConnector1">
            <a:avLst/>
          </a:prstGeom>
          <a:ln w="5715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5220072" y="5157192"/>
            <a:ext cx="3240360" cy="1477328"/>
          </a:xfrm>
          <a:prstGeom prst="rect">
            <a:avLst/>
          </a:prstGeom>
          <a:noFill/>
          <a:ln>
            <a:solidFill>
              <a:schemeClr val="tx1"/>
            </a:solidFill>
          </a:ln>
        </p:spPr>
        <p:txBody>
          <a:bodyPr wrap="square" rtlCol="0">
            <a:spAutoFit/>
          </a:bodyPr>
          <a:lstStyle/>
          <a:p>
            <a:pPr marL="285750" indent="-285750">
              <a:buFont typeface="Wingdings" charset="2"/>
              <a:buChar char="§"/>
            </a:pPr>
            <a:r>
              <a:rPr lang="en-US" dirty="0" err="1"/>
              <a:t>EnVar</a:t>
            </a:r>
            <a:r>
              <a:rPr lang="en-US" dirty="0"/>
              <a:t> can update other thermo/dynamical variables consistently through cross variable correlations</a:t>
            </a:r>
          </a:p>
        </p:txBody>
      </p:sp>
      <p:cxnSp>
        <p:nvCxnSpPr>
          <p:cNvPr id="27" name="Straight Arrow Connector 26"/>
          <p:cNvCxnSpPr/>
          <p:nvPr/>
        </p:nvCxnSpPr>
        <p:spPr>
          <a:xfrm flipH="1">
            <a:off x="3707904" y="5445224"/>
            <a:ext cx="1512168" cy="368424"/>
          </a:xfrm>
          <a:prstGeom prst="straightConnector1">
            <a:avLst/>
          </a:prstGeom>
          <a:ln w="5715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5220072" y="1484784"/>
            <a:ext cx="2952328" cy="646331"/>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17 June 2016</a:t>
            </a:r>
          </a:p>
          <a:p>
            <a:endParaRPr lang="en-US" dirty="0"/>
          </a:p>
        </p:txBody>
      </p:sp>
    </p:spTree>
    <p:extLst>
      <p:ext uri="{BB962C8B-B14F-4D97-AF65-F5344CB8AC3E}">
        <p14:creationId xmlns:p14="http://schemas.microsoft.com/office/powerpoint/2010/main" val="2452565500"/>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Shape 51"/>
          <p:cNvSpPr/>
          <p:nvPr/>
        </p:nvSpPr>
        <p:spPr>
          <a:xfrm>
            <a:off x="-2" y="1551387"/>
            <a:ext cx="9144004" cy="1"/>
          </a:xfrm>
          <a:prstGeom prst="line">
            <a:avLst/>
          </a:prstGeom>
          <a:ln w="57150">
            <a:solidFill>
              <a:srgbClr val="972921"/>
            </a:solidFill>
            <a:round/>
          </a:ln>
        </p:spPr>
        <p:txBody>
          <a:bodyPr lIns="0" tIns="0" rIns="0" bIns="0"/>
          <a:lstStyle/>
          <a:p>
            <a:pPr lvl="0" defTabSz="457200">
              <a:defRPr sz="1200">
                <a:latin typeface="+mj-lt"/>
                <a:ea typeface="+mj-ea"/>
                <a:cs typeface="+mj-cs"/>
                <a:sym typeface="Helvetica"/>
              </a:defRPr>
            </a:pPr>
            <a:endParaRPr/>
          </a:p>
        </p:txBody>
      </p:sp>
      <p:pic>
        <p:nvPicPr>
          <p:cNvPr id="52" name="image1.jpeg" descr="ou_logo_400x560.jpg"/>
          <p:cNvPicPr/>
          <p:nvPr/>
        </p:nvPicPr>
        <p:blipFill>
          <a:blip r:embed="rId3">
            <a:extLst/>
          </a:blip>
          <a:stretch>
            <a:fillRect/>
          </a:stretch>
        </p:blipFill>
        <p:spPr>
          <a:xfrm>
            <a:off x="165100" y="208244"/>
            <a:ext cx="657225" cy="919164"/>
          </a:xfrm>
          <a:prstGeom prst="rect">
            <a:avLst/>
          </a:prstGeom>
          <a:ln w="12700">
            <a:miter lim="400000"/>
          </a:ln>
        </p:spPr>
      </p:pic>
      <p:pic>
        <p:nvPicPr>
          <p:cNvPr id="53" name="IMG_2469.png"/>
          <p:cNvPicPr/>
          <p:nvPr/>
        </p:nvPicPr>
        <p:blipFill>
          <a:blip r:embed="rId4">
            <a:extLst/>
          </a:blip>
          <a:stretch>
            <a:fillRect/>
          </a:stretch>
        </p:blipFill>
        <p:spPr>
          <a:xfrm>
            <a:off x="7999072" y="115005"/>
            <a:ext cx="1004977" cy="1004976"/>
          </a:xfrm>
          <a:prstGeom prst="rect">
            <a:avLst/>
          </a:prstGeom>
          <a:ln w="12700">
            <a:miter lim="400000"/>
          </a:ln>
        </p:spPr>
      </p:pic>
      <p:sp>
        <p:nvSpPr>
          <p:cNvPr id="55" name="Shape 55"/>
          <p:cNvSpPr/>
          <p:nvPr/>
        </p:nvSpPr>
        <p:spPr>
          <a:xfrm>
            <a:off x="118149" y="1359027"/>
            <a:ext cx="8907702" cy="38472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254000" lvl="0" indent="-254000">
              <a:spcBef>
                <a:spcPts val="500"/>
              </a:spcBef>
              <a:buClr>
                <a:srgbClr val="982A21"/>
              </a:buClr>
              <a:buSzPct val="100000"/>
              <a:buFont typeface="Arial"/>
              <a:buChar char="•"/>
            </a:pPr>
            <a:endParaRPr sz="2500">
              <a:latin typeface="Calibri"/>
              <a:ea typeface="Calibri"/>
              <a:cs typeface="Calibri"/>
              <a:sym typeface="Calibri"/>
            </a:endParaRPr>
          </a:p>
        </p:txBody>
      </p:sp>
      <p:pic>
        <p:nvPicPr>
          <p:cNvPr id="8" name="Picture 7"/>
          <p:cNvPicPr>
            <a:picLocks noChangeAspect="1"/>
          </p:cNvPicPr>
          <p:nvPr/>
        </p:nvPicPr>
        <p:blipFill>
          <a:blip r:embed="rId5"/>
          <a:stretch>
            <a:fillRect/>
          </a:stretch>
        </p:blipFill>
        <p:spPr>
          <a:xfrm>
            <a:off x="4020845" y="2150465"/>
            <a:ext cx="4959124" cy="4039064"/>
          </a:xfrm>
          <a:prstGeom prst="rect">
            <a:avLst/>
          </a:prstGeom>
        </p:spPr>
      </p:pic>
      <p:sp>
        <p:nvSpPr>
          <p:cNvPr id="9" name="TextBox 8"/>
          <p:cNvSpPr txBox="1"/>
          <p:nvPr/>
        </p:nvSpPr>
        <p:spPr>
          <a:xfrm>
            <a:off x="5137899" y="4169997"/>
            <a:ext cx="2725015" cy="61554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lang="en-US" sz="1600" dirty="0">
                <a:solidFill>
                  <a:srgbClr val="000000"/>
                </a:solidFill>
                <a:latin typeface="Arial" charset="0"/>
                <a:ea typeface="Arial" charset="0"/>
                <a:cs typeface="Arial" charset="0"/>
              </a:rPr>
              <a:t>Radar location</a:t>
            </a:r>
            <a:endParaRPr kumimoji="0" lang="en-US" sz="1600" b="0" i="0" u="none" strike="noStrike" cap="none" spc="0" normalizeH="0" dirty="0">
              <a:ln>
                <a:noFill/>
              </a:ln>
              <a:solidFill>
                <a:srgbClr val="000000"/>
              </a:solidFill>
              <a:effectLst/>
              <a:uFillTx/>
              <a:latin typeface="Arial" charset="0"/>
              <a:ea typeface="Arial" charset="0"/>
              <a:cs typeface="Arial" charset="0"/>
              <a:sym typeface="Helvetica Neue"/>
            </a:endParaRPr>
          </a:p>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Helvetica Neue"/>
            </a:endParaRPr>
          </a:p>
        </p:txBody>
      </p:sp>
      <p:sp>
        <p:nvSpPr>
          <p:cNvPr id="10" name="TextBox 9"/>
          <p:cNvSpPr txBox="1"/>
          <p:nvPr/>
        </p:nvSpPr>
        <p:spPr>
          <a:xfrm>
            <a:off x="4353117" y="5327759"/>
            <a:ext cx="4626852" cy="86177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lang="en-US" sz="1600" dirty="0">
                <a:solidFill>
                  <a:srgbClr val="000000"/>
                </a:solidFill>
                <a:latin typeface="Arial" charset="0"/>
                <a:ea typeface="Arial" charset="0"/>
                <a:cs typeface="Arial" charset="0"/>
              </a:rPr>
              <a:t>Black: Reflectivity &gt; 20 </a:t>
            </a:r>
            <a:r>
              <a:rPr lang="en-US" sz="1600" dirty="0" err="1">
                <a:solidFill>
                  <a:srgbClr val="000000"/>
                </a:solidFill>
                <a:latin typeface="Arial" charset="0"/>
                <a:ea typeface="Arial" charset="0"/>
                <a:cs typeface="Arial" charset="0"/>
              </a:rPr>
              <a:t>dBZ</a:t>
            </a:r>
            <a:endParaRPr lang="en-US" sz="1600" dirty="0">
              <a:solidFill>
                <a:srgbClr val="000000"/>
              </a:solidFill>
              <a:latin typeface="Arial" charset="0"/>
              <a:ea typeface="Arial" charset="0"/>
              <a:cs typeface="Arial" charset="0"/>
            </a:endParaRPr>
          </a:p>
          <a:p>
            <a:pPr marL="0" marR="0" indent="0" algn="l" defTabSz="914400" rtl="0" fontAlgn="auto" latinLnBrk="1"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000000"/>
                </a:solidFill>
                <a:effectLst/>
                <a:uFillTx/>
                <a:latin typeface="Arial" charset="0"/>
                <a:ea typeface="Arial" charset="0"/>
                <a:cs typeface="Arial" charset="0"/>
                <a:sym typeface="Helvetica Neue"/>
              </a:rPr>
              <a:t>Green:</a:t>
            </a:r>
            <a:r>
              <a:rPr kumimoji="0" lang="en-US" sz="1600" b="0" i="0" u="none" strike="noStrike" cap="none" spc="0" normalizeH="0" dirty="0">
                <a:ln>
                  <a:noFill/>
                </a:ln>
                <a:solidFill>
                  <a:srgbClr val="000000"/>
                </a:solidFill>
                <a:effectLst/>
                <a:uFillTx/>
                <a:latin typeface="Arial" charset="0"/>
                <a:ea typeface="Arial" charset="0"/>
                <a:cs typeface="Arial" charset="0"/>
                <a:sym typeface="Helvetica Neue"/>
              </a:rPr>
              <a:t> Updraft &gt; 5 m s</a:t>
            </a:r>
            <a:r>
              <a:rPr kumimoji="0" lang="en-US" sz="1600" b="0" i="0" u="none" strike="noStrike" cap="none" spc="0" normalizeH="0" baseline="30000" dirty="0">
                <a:ln>
                  <a:noFill/>
                </a:ln>
                <a:solidFill>
                  <a:srgbClr val="000000"/>
                </a:solidFill>
                <a:effectLst/>
                <a:uFillTx/>
                <a:latin typeface="Arial" charset="0"/>
                <a:ea typeface="Arial" charset="0"/>
                <a:cs typeface="Arial" charset="0"/>
                <a:sym typeface="Helvetica Neue"/>
              </a:rPr>
              <a:t>-1</a:t>
            </a:r>
            <a:endParaRPr kumimoji="0" lang="en-US" sz="1600" b="0" i="0" u="none" strike="noStrike" cap="none" spc="0" normalizeH="0" dirty="0">
              <a:ln>
                <a:noFill/>
              </a:ln>
              <a:solidFill>
                <a:srgbClr val="000000"/>
              </a:solidFill>
              <a:effectLst/>
              <a:uFillTx/>
              <a:latin typeface="Arial" charset="0"/>
              <a:ea typeface="Arial" charset="0"/>
              <a:cs typeface="Arial" charset="0"/>
              <a:sym typeface="Helvetica Neue"/>
            </a:endParaRPr>
          </a:p>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Helvetica Neue"/>
            </a:endParaRPr>
          </a:p>
        </p:txBody>
      </p:sp>
      <p:sp>
        <p:nvSpPr>
          <p:cNvPr id="2" name="TextBox 1"/>
          <p:cNvSpPr txBox="1"/>
          <p:nvPr/>
        </p:nvSpPr>
        <p:spPr>
          <a:xfrm>
            <a:off x="242921" y="2653532"/>
            <a:ext cx="3930245" cy="3139321"/>
          </a:xfrm>
          <a:prstGeom prst="rect">
            <a:avLst/>
          </a:prstGeom>
          <a:noFill/>
        </p:spPr>
        <p:txBody>
          <a:bodyPr wrap="square" rtlCol="0">
            <a:spAutoFit/>
          </a:bodyPr>
          <a:lstStyle/>
          <a:p>
            <a:r>
              <a:rPr lang="en-US" dirty="0">
                <a:latin typeface="Arial" charset="0"/>
                <a:ea typeface="Arial" charset="0"/>
                <a:cs typeface="Arial" charset="0"/>
              </a:rPr>
              <a:t>Blue dots represent locations of radial velocity observations from a max updraft velocity region scan that are </a:t>
            </a:r>
            <a:r>
              <a:rPr lang="en-US" dirty="0" err="1">
                <a:latin typeface="Arial" charset="0"/>
                <a:ea typeface="Arial" charset="0"/>
                <a:cs typeface="Arial" charset="0"/>
              </a:rPr>
              <a:t>predicteed</a:t>
            </a:r>
            <a:r>
              <a:rPr lang="en-US" dirty="0">
                <a:latin typeface="Arial" charset="0"/>
                <a:ea typeface="Arial" charset="0"/>
                <a:cs typeface="Arial" charset="0"/>
              </a:rPr>
              <a:t> impactful by the approach on a 30 minute 0-1 km UH forecast</a:t>
            </a:r>
          </a:p>
          <a:p>
            <a:endParaRPr lang="en-US" dirty="0">
              <a:latin typeface="Arial" charset="0"/>
              <a:ea typeface="Arial" charset="0"/>
              <a:cs typeface="Arial" charset="0"/>
            </a:endParaRPr>
          </a:p>
          <a:p>
            <a:r>
              <a:rPr lang="en-US" dirty="0">
                <a:latin typeface="Arial" charset="0"/>
                <a:ea typeface="Arial" charset="0"/>
                <a:cs typeface="Arial" charset="0"/>
              </a:rPr>
              <a:t>Note how the observations are cluttered along the edges of the right mover updraft “tangential” to radar beam</a:t>
            </a:r>
          </a:p>
        </p:txBody>
      </p:sp>
      <p:sp>
        <p:nvSpPr>
          <p:cNvPr id="11" name="Shape 54"/>
          <p:cNvSpPr/>
          <p:nvPr/>
        </p:nvSpPr>
        <p:spPr>
          <a:xfrm>
            <a:off x="849625" y="115005"/>
            <a:ext cx="7122155" cy="1384995"/>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gn="ctr">
              <a:defRPr sz="3000" b="1">
                <a:solidFill>
                  <a:srgbClr val="C00000"/>
                </a:solidFill>
                <a:latin typeface="Arial"/>
                <a:ea typeface="Arial"/>
                <a:cs typeface="Arial"/>
                <a:sym typeface="Arial"/>
              </a:defRPr>
            </a:lvl1pPr>
          </a:lstStyle>
          <a:p>
            <a:pPr lvl="0">
              <a:defRPr sz="1800" b="0">
                <a:solidFill>
                  <a:srgbClr val="000000"/>
                </a:solidFill>
              </a:defRPr>
            </a:pPr>
            <a:r>
              <a:rPr lang="en-US" sz="3000" b="1" dirty="0">
                <a:solidFill>
                  <a:srgbClr val="982A21"/>
                </a:solidFill>
              </a:rPr>
              <a:t>Use ensemble to predict if/how observations will impact a forecast metric</a:t>
            </a:r>
            <a:endParaRPr sz="3000" b="1" dirty="0">
              <a:solidFill>
                <a:srgbClr val="982A21"/>
              </a:solidFill>
            </a:endParaRPr>
          </a:p>
        </p:txBody>
      </p:sp>
      <p:sp>
        <p:nvSpPr>
          <p:cNvPr id="3" name="TextBox 2">
            <a:extLst>
              <a:ext uri="{FF2B5EF4-FFF2-40B4-BE49-F238E27FC236}">
                <a16:creationId xmlns:a16="http://schemas.microsoft.com/office/drawing/2014/main" id="{94B58977-9C9F-3446-AC27-6F0C09B029D3}"/>
              </a:ext>
            </a:extLst>
          </p:cNvPr>
          <p:cNvSpPr txBox="1"/>
          <p:nvPr/>
        </p:nvSpPr>
        <p:spPr>
          <a:xfrm>
            <a:off x="2007704" y="6189529"/>
            <a:ext cx="2902226" cy="369332"/>
          </a:xfrm>
          <a:prstGeom prst="rect">
            <a:avLst/>
          </a:prstGeom>
          <a:noFill/>
        </p:spPr>
        <p:txBody>
          <a:bodyPr wrap="square" rtlCol="0">
            <a:spAutoFit/>
          </a:bodyPr>
          <a:lstStyle/>
          <a:p>
            <a:r>
              <a:rPr lang="en-US" dirty="0"/>
              <a:t>Kerr and Wang 2018</a:t>
            </a:r>
          </a:p>
        </p:txBody>
      </p:sp>
    </p:spTree>
    <p:extLst>
      <p:ext uri="{BB962C8B-B14F-4D97-AF65-F5344CB8AC3E}">
        <p14:creationId xmlns:p14="http://schemas.microsoft.com/office/powerpoint/2010/main" val="278131454"/>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Shape 51"/>
          <p:cNvSpPr/>
          <p:nvPr/>
        </p:nvSpPr>
        <p:spPr>
          <a:xfrm>
            <a:off x="-2" y="1283953"/>
            <a:ext cx="9144004" cy="1"/>
          </a:xfrm>
          <a:prstGeom prst="line">
            <a:avLst/>
          </a:prstGeom>
          <a:ln w="57150">
            <a:solidFill>
              <a:srgbClr val="972921"/>
            </a:solidFill>
            <a:round/>
          </a:ln>
        </p:spPr>
        <p:txBody>
          <a:bodyPr lIns="0" tIns="0" rIns="0" bIns="0"/>
          <a:lstStyle/>
          <a:p>
            <a:pPr lvl="0" defTabSz="457200">
              <a:defRPr sz="1200">
                <a:latin typeface="+mj-lt"/>
                <a:ea typeface="+mj-ea"/>
                <a:cs typeface="+mj-cs"/>
                <a:sym typeface="Helvetica"/>
              </a:defRPr>
            </a:pPr>
            <a:endParaRPr/>
          </a:p>
        </p:txBody>
      </p:sp>
      <p:pic>
        <p:nvPicPr>
          <p:cNvPr id="52" name="image1.jpeg" descr="ou_logo_400x560.jpg"/>
          <p:cNvPicPr/>
          <p:nvPr/>
        </p:nvPicPr>
        <p:blipFill>
          <a:blip r:embed="rId3">
            <a:extLst/>
          </a:blip>
          <a:stretch>
            <a:fillRect/>
          </a:stretch>
        </p:blipFill>
        <p:spPr>
          <a:xfrm>
            <a:off x="165100" y="208244"/>
            <a:ext cx="657225" cy="919164"/>
          </a:xfrm>
          <a:prstGeom prst="rect">
            <a:avLst/>
          </a:prstGeom>
          <a:ln w="12700">
            <a:miter lim="400000"/>
          </a:ln>
        </p:spPr>
      </p:pic>
      <p:pic>
        <p:nvPicPr>
          <p:cNvPr id="53" name="IMG_2469.png"/>
          <p:cNvPicPr/>
          <p:nvPr/>
        </p:nvPicPr>
        <p:blipFill>
          <a:blip r:embed="rId4">
            <a:extLst/>
          </a:blip>
          <a:stretch>
            <a:fillRect/>
          </a:stretch>
        </p:blipFill>
        <p:spPr>
          <a:xfrm>
            <a:off x="7999072" y="115005"/>
            <a:ext cx="1004977" cy="1004976"/>
          </a:xfrm>
          <a:prstGeom prst="rect">
            <a:avLst/>
          </a:prstGeom>
          <a:ln w="12700">
            <a:miter lim="400000"/>
          </a:ln>
        </p:spPr>
      </p:pic>
      <p:sp>
        <p:nvSpPr>
          <p:cNvPr id="55" name="Shape 55"/>
          <p:cNvSpPr/>
          <p:nvPr/>
        </p:nvSpPr>
        <p:spPr>
          <a:xfrm>
            <a:off x="118149" y="1359027"/>
            <a:ext cx="8907702" cy="38472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254000" lvl="0" indent="-254000">
              <a:spcBef>
                <a:spcPts val="500"/>
              </a:spcBef>
              <a:buClr>
                <a:srgbClr val="982A21"/>
              </a:buClr>
              <a:buSzPct val="100000"/>
              <a:buFont typeface="Arial"/>
              <a:buChar char="•"/>
            </a:pPr>
            <a:endParaRPr sz="2500">
              <a:latin typeface="Calibri"/>
              <a:ea typeface="Calibri"/>
              <a:cs typeface="Calibri"/>
              <a:sym typeface="Calibri"/>
            </a:endParaRPr>
          </a:p>
        </p:txBody>
      </p:sp>
      <p:pic>
        <p:nvPicPr>
          <p:cNvPr id="8" name="Picture 7"/>
          <p:cNvPicPr>
            <a:picLocks noChangeAspect="1"/>
          </p:cNvPicPr>
          <p:nvPr/>
        </p:nvPicPr>
        <p:blipFill>
          <a:blip r:embed="rId5"/>
          <a:stretch>
            <a:fillRect/>
          </a:stretch>
        </p:blipFill>
        <p:spPr>
          <a:xfrm>
            <a:off x="603115" y="2003650"/>
            <a:ext cx="7198468" cy="3898286"/>
          </a:xfrm>
          <a:prstGeom prst="rect">
            <a:avLst/>
          </a:prstGeom>
        </p:spPr>
      </p:pic>
      <p:sp>
        <p:nvSpPr>
          <p:cNvPr id="3" name="TextBox 2"/>
          <p:cNvSpPr txBox="1"/>
          <p:nvPr/>
        </p:nvSpPr>
        <p:spPr>
          <a:xfrm>
            <a:off x="2856041" y="1470674"/>
            <a:ext cx="4620638" cy="369332"/>
          </a:xfrm>
          <a:prstGeom prst="rect">
            <a:avLst/>
          </a:prstGeom>
          <a:noFill/>
        </p:spPr>
        <p:txBody>
          <a:bodyPr wrap="square" rtlCol="0">
            <a:spAutoFit/>
          </a:bodyPr>
          <a:lstStyle/>
          <a:p>
            <a:r>
              <a:rPr lang="en-US" dirty="0">
                <a:latin typeface="Arial" charset="0"/>
                <a:ea typeface="Arial" charset="0"/>
                <a:cs typeface="Arial" charset="0"/>
              </a:rPr>
              <a:t>max updraft speed height </a:t>
            </a:r>
          </a:p>
        </p:txBody>
      </p:sp>
    </p:spTree>
    <p:extLst>
      <p:ext uri="{BB962C8B-B14F-4D97-AF65-F5344CB8AC3E}">
        <p14:creationId xmlns:p14="http://schemas.microsoft.com/office/powerpoint/2010/main" val="1094059789"/>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79375"/>
            <a:ext cx="9144000" cy="1189038"/>
            <a:chOff x="0" y="79375"/>
            <a:chExt cx="9144000" cy="1189038"/>
          </a:xfrm>
        </p:grpSpPr>
        <p:cxnSp>
          <p:nvCxnSpPr>
            <p:cNvPr id="8" name="Straight Connector 7"/>
            <p:cNvCxnSpPr/>
            <p:nvPr/>
          </p:nvCxnSpPr>
          <p:spPr>
            <a:xfrm>
              <a:off x="0" y="1268413"/>
              <a:ext cx="9144000" cy="0"/>
            </a:xfrm>
            <a:prstGeom prst="line">
              <a:avLst/>
            </a:prstGeom>
            <a:ln w="57150">
              <a:solidFill>
                <a:srgbClr val="982922"/>
              </a:solidFill>
            </a:ln>
          </p:spPr>
          <p:style>
            <a:lnRef idx="1">
              <a:schemeClr val="accent1"/>
            </a:lnRef>
            <a:fillRef idx="0">
              <a:schemeClr val="accent1"/>
            </a:fillRef>
            <a:effectRef idx="0">
              <a:schemeClr val="accent1"/>
            </a:effectRef>
            <a:fontRef idx="minor">
              <a:schemeClr val="tx1"/>
            </a:fontRef>
          </p:style>
        </p:cxnSp>
        <p:pic>
          <p:nvPicPr>
            <p:cNvPr id="9" name="Picture 4" descr="ou_logo_400x560.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65100" y="79375"/>
              <a:ext cx="657225" cy="919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6376" y="116632"/>
              <a:ext cx="1008112" cy="1008112"/>
            </a:xfrm>
            <a:prstGeom prst="rect">
              <a:avLst/>
            </a:prstGeom>
          </p:spPr>
        </p:pic>
      </p:grpSp>
      <p:sp>
        <p:nvSpPr>
          <p:cNvPr id="7" name="Title 1"/>
          <p:cNvSpPr txBox="1">
            <a:spLocks/>
          </p:cNvSpPr>
          <p:nvPr/>
        </p:nvSpPr>
        <p:spPr>
          <a:xfrm>
            <a:off x="762000" y="-152400"/>
            <a:ext cx="7772400" cy="147002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dirty="0">
              <a:solidFill>
                <a:schemeClr val="accent2"/>
              </a:solidFill>
            </a:endParaRPr>
          </a:p>
        </p:txBody>
      </p:sp>
      <p:sp>
        <p:nvSpPr>
          <p:cNvPr id="3" name="Slide Number Placeholder 2"/>
          <p:cNvSpPr>
            <a:spLocks noGrp="1"/>
          </p:cNvSpPr>
          <p:nvPr>
            <p:ph type="sldNum" sz="quarter" idx="12"/>
          </p:nvPr>
        </p:nvSpPr>
        <p:spPr/>
        <p:txBody>
          <a:bodyPr/>
          <a:lstStyle/>
          <a:p>
            <a:fld id="{8E82975F-958D-405B-B438-A4403A0DD13A}" type="slidenum">
              <a:rPr lang="en-US" smtClean="0"/>
              <a:t>4</a:t>
            </a:fld>
            <a:endParaRPr lang="en-US"/>
          </a:p>
        </p:txBody>
      </p:sp>
      <p:sp>
        <p:nvSpPr>
          <p:cNvPr id="14" name="Rounded Rectangle 6">
            <a:extLst>
              <a:ext uri="{FF2B5EF4-FFF2-40B4-BE49-F238E27FC236}">
                <a16:creationId xmlns:a16="http://schemas.microsoft.com/office/drawing/2014/main" id="{12E0A2B8-6320-4854-B0BF-DE1C19EF1391}"/>
              </a:ext>
            </a:extLst>
          </p:cNvPr>
          <p:cNvSpPr>
            <a:spLocks noChangeAspect="1"/>
          </p:cNvSpPr>
          <p:nvPr/>
        </p:nvSpPr>
        <p:spPr bwMode="auto">
          <a:xfrm>
            <a:off x="179512" y="2924944"/>
            <a:ext cx="1415837" cy="1584176"/>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a:t>MAP</a:t>
            </a:r>
          </a:p>
          <a:p>
            <a:pPr algn="ctr">
              <a:defRPr/>
            </a:pPr>
            <a:r>
              <a:rPr lang="en-US" sz="2000" dirty="0"/>
              <a:t>Lab</a:t>
            </a:r>
          </a:p>
          <a:p>
            <a:pPr algn="ctr">
              <a:defRPr/>
            </a:pPr>
            <a:endParaRPr lang="en-US" sz="2000" dirty="0"/>
          </a:p>
        </p:txBody>
      </p:sp>
      <p:sp>
        <p:nvSpPr>
          <p:cNvPr id="27" name="Rounded Rectangle 8">
            <a:extLst>
              <a:ext uri="{FF2B5EF4-FFF2-40B4-BE49-F238E27FC236}">
                <a16:creationId xmlns:a16="http://schemas.microsoft.com/office/drawing/2014/main" id="{E630A6D7-9D44-4B0E-B846-48E7D62B509A}"/>
              </a:ext>
            </a:extLst>
          </p:cNvPr>
          <p:cNvSpPr>
            <a:spLocks noChangeAspect="1"/>
          </p:cNvSpPr>
          <p:nvPr/>
        </p:nvSpPr>
        <p:spPr bwMode="auto">
          <a:xfrm>
            <a:off x="1979712" y="4509120"/>
            <a:ext cx="1872208" cy="866596"/>
          </a:xfrm>
          <a:prstGeom prst="roundRect">
            <a:avLst/>
          </a:prstGeom>
          <a:solidFill>
            <a:srgbClr val="F79646"/>
          </a:solidFill>
          <a:ln w="2857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Convective scale</a:t>
            </a:r>
          </a:p>
        </p:txBody>
      </p:sp>
      <p:sp>
        <p:nvSpPr>
          <p:cNvPr id="15" name="Title 1"/>
          <p:cNvSpPr txBox="1">
            <a:spLocks/>
          </p:cNvSpPr>
          <p:nvPr/>
        </p:nvSpPr>
        <p:spPr>
          <a:xfrm>
            <a:off x="1331640" y="260648"/>
            <a:ext cx="6264696" cy="1143000"/>
          </a:xfrm>
          <a:prstGeom prst="rect">
            <a:avLst/>
          </a:prstGeom>
        </p:spPr>
        <p:txBody>
          <a:bodyPr>
            <a:normAutofit/>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r>
              <a:rPr lang="en-US" sz="2800" dirty="0">
                <a:solidFill>
                  <a:srgbClr val="982922"/>
                </a:solidFill>
                <a:latin typeface="+mn-lt"/>
              </a:rPr>
              <a:t>MAP Lab DA research and development</a:t>
            </a:r>
          </a:p>
        </p:txBody>
      </p:sp>
      <p:sp>
        <p:nvSpPr>
          <p:cNvPr id="16" name="Rounded Rectangle 8">
            <a:extLst>
              <a:ext uri="{FF2B5EF4-FFF2-40B4-BE49-F238E27FC236}">
                <a16:creationId xmlns:a16="http://schemas.microsoft.com/office/drawing/2014/main" id="{E630A6D7-9D44-4B0E-B846-48E7D62B509A}"/>
              </a:ext>
            </a:extLst>
          </p:cNvPr>
          <p:cNvSpPr>
            <a:spLocks noChangeAspect="1"/>
          </p:cNvSpPr>
          <p:nvPr/>
        </p:nvSpPr>
        <p:spPr bwMode="auto">
          <a:xfrm>
            <a:off x="1979712" y="5586740"/>
            <a:ext cx="1872208" cy="866596"/>
          </a:xfrm>
          <a:prstGeom prst="roundRect">
            <a:avLst/>
          </a:prstGeom>
          <a:solidFill>
            <a:srgbClr val="F7964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R2O</a:t>
            </a:r>
          </a:p>
        </p:txBody>
      </p:sp>
      <p:sp>
        <p:nvSpPr>
          <p:cNvPr id="22" name="Rounded Rectangle 10">
            <a:extLst>
              <a:ext uri="{FF2B5EF4-FFF2-40B4-BE49-F238E27FC236}">
                <a16:creationId xmlns:a16="http://schemas.microsoft.com/office/drawing/2014/main" id="{3F812E87-DA78-4B7E-9B3E-696157B39128}"/>
              </a:ext>
            </a:extLst>
          </p:cNvPr>
          <p:cNvSpPr>
            <a:spLocks noChangeAspect="1"/>
          </p:cNvSpPr>
          <p:nvPr/>
        </p:nvSpPr>
        <p:spPr bwMode="auto">
          <a:xfrm>
            <a:off x="1979712" y="2420888"/>
            <a:ext cx="1872208" cy="898813"/>
          </a:xfrm>
          <a:prstGeom prst="roundRect">
            <a:avLst/>
          </a:prstGeom>
          <a:solidFill>
            <a:srgbClr val="F79646"/>
          </a:solidFill>
          <a:ln w="2857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p>
          <a:p>
            <a:pPr algn="ctr">
              <a:defRPr/>
            </a:pPr>
            <a:r>
              <a:rPr lang="en-US" dirty="0"/>
              <a:t> Global</a:t>
            </a:r>
          </a:p>
          <a:p>
            <a:pPr algn="ctr">
              <a:defRPr/>
            </a:pPr>
            <a:endParaRPr lang="en-US" sz="2400" dirty="0"/>
          </a:p>
        </p:txBody>
      </p:sp>
      <p:sp>
        <p:nvSpPr>
          <p:cNvPr id="17" name="Rounded Rectangle 8">
            <a:extLst>
              <a:ext uri="{FF2B5EF4-FFF2-40B4-BE49-F238E27FC236}">
                <a16:creationId xmlns:a16="http://schemas.microsoft.com/office/drawing/2014/main" id="{E630A6D7-9D44-4B0E-B846-48E7D62B509A}"/>
              </a:ext>
            </a:extLst>
          </p:cNvPr>
          <p:cNvSpPr>
            <a:spLocks noChangeAspect="1"/>
          </p:cNvSpPr>
          <p:nvPr/>
        </p:nvSpPr>
        <p:spPr bwMode="auto">
          <a:xfrm>
            <a:off x="1979712" y="1412776"/>
            <a:ext cx="1866808" cy="864096"/>
          </a:xfrm>
          <a:prstGeom prst="roundRect">
            <a:avLst/>
          </a:prstGeom>
          <a:solidFill>
            <a:srgbClr val="F79646"/>
          </a:solidFill>
          <a:ln w="2857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DA algorithm and system development</a:t>
            </a:r>
          </a:p>
        </p:txBody>
      </p:sp>
      <p:sp>
        <p:nvSpPr>
          <p:cNvPr id="21" name="Rounded Rectangle 9">
            <a:extLst>
              <a:ext uri="{FF2B5EF4-FFF2-40B4-BE49-F238E27FC236}">
                <a16:creationId xmlns:a16="http://schemas.microsoft.com/office/drawing/2014/main" id="{7A6A664E-6D93-4FCE-B4FD-DACD6E674D75}"/>
              </a:ext>
            </a:extLst>
          </p:cNvPr>
          <p:cNvSpPr>
            <a:spLocks noChangeAspect="1"/>
          </p:cNvSpPr>
          <p:nvPr/>
        </p:nvSpPr>
        <p:spPr bwMode="auto">
          <a:xfrm>
            <a:off x="1979712" y="3492150"/>
            <a:ext cx="1872208" cy="872954"/>
          </a:xfrm>
          <a:prstGeom prst="roundRect">
            <a:avLst/>
          </a:prstGeom>
          <a:solidFill>
            <a:srgbClr val="F79646"/>
          </a:solidFill>
          <a:ln w="57150" cmpd="sng">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Hurricane</a:t>
            </a:r>
            <a:endParaRPr lang="en-US" sz="2400" dirty="0"/>
          </a:p>
        </p:txBody>
      </p:sp>
      <p:sp>
        <p:nvSpPr>
          <p:cNvPr id="18" name="TextBox 17"/>
          <p:cNvSpPr txBox="1"/>
          <p:nvPr/>
        </p:nvSpPr>
        <p:spPr>
          <a:xfrm>
            <a:off x="4089296" y="1628800"/>
            <a:ext cx="4680520" cy="4985980"/>
          </a:xfrm>
          <a:prstGeom prst="rect">
            <a:avLst/>
          </a:prstGeom>
          <a:ln w="57150" cmpd="sng">
            <a:solidFill>
              <a:srgbClr val="0000FF"/>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endParaRPr lang="en-US" sz="800" dirty="0"/>
          </a:p>
          <a:p>
            <a:r>
              <a:rPr lang="en-US" b="1" dirty="0"/>
              <a:t>Developed fully cycled GSI </a:t>
            </a:r>
            <a:r>
              <a:rPr lang="en-US" b="1" dirty="0" err="1"/>
              <a:t>EnVar</a:t>
            </a:r>
            <a:r>
              <a:rPr lang="en-US" b="1" dirty="0"/>
              <a:t> DA system for US operational convection allowing hurricane prediction system HWRF in collaboration with NOAA</a:t>
            </a:r>
            <a:endParaRPr lang="en-US" dirty="0"/>
          </a:p>
          <a:p>
            <a:r>
              <a:rPr lang="en-US" dirty="0"/>
              <a:t>Lu, Wang, Tong and </a:t>
            </a:r>
            <a:r>
              <a:rPr lang="en-US" dirty="0" err="1"/>
              <a:t>Tallapragada</a:t>
            </a:r>
            <a:r>
              <a:rPr lang="en-US" dirty="0"/>
              <a:t>, 2017, MWR</a:t>
            </a:r>
          </a:p>
          <a:p>
            <a:r>
              <a:rPr lang="en-US" dirty="0"/>
              <a:t>Lu, Wang, Li, Tong, Ma, 2016, QJRMS</a:t>
            </a:r>
          </a:p>
          <a:p>
            <a:endParaRPr lang="en-US" sz="800" dirty="0"/>
          </a:p>
          <a:p>
            <a:r>
              <a:rPr lang="en-US" b="1" dirty="0"/>
              <a:t>The hybrid DA system for HWRF based on this became operational at NWS summer 2017</a:t>
            </a:r>
          </a:p>
          <a:p>
            <a:endParaRPr lang="en-US" sz="800" b="1" dirty="0"/>
          </a:p>
          <a:p>
            <a:r>
              <a:rPr lang="en-US" b="1" dirty="0"/>
              <a:t>Improve the assimilation and study the impact of variety in-situ/remote sensing inner core observations (Lu and Wang 2018a)</a:t>
            </a:r>
          </a:p>
          <a:p>
            <a:endParaRPr lang="en-US" sz="800" b="1" dirty="0"/>
          </a:p>
          <a:p>
            <a:r>
              <a:rPr lang="en-US" b="1" dirty="0"/>
              <a:t>Reveal model physics errors (Lu and Wang 2018b)</a:t>
            </a:r>
          </a:p>
          <a:p>
            <a:endParaRPr lang="en-US" sz="800" b="1" dirty="0"/>
          </a:p>
          <a:p>
            <a:r>
              <a:rPr lang="en-US" b="1" dirty="0"/>
              <a:t>Understanding TC rapid intensification process (RI) (Feng and Wang 2018, </a:t>
            </a:r>
            <a:r>
              <a:rPr lang="en-US" b="1" dirty="0" err="1"/>
              <a:t>Lyu</a:t>
            </a:r>
            <a:r>
              <a:rPr lang="en-US" b="1" dirty="0"/>
              <a:t> and Wang 2018)</a:t>
            </a:r>
          </a:p>
          <a:p>
            <a:endParaRPr lang="en-US" sz="800" dirty="0"/>
          </a:p>
        </p:txBody>
      </p:sp>
      <p:cxnSp>
        <p:nvCxnSpPr>
          <p:cNvPr id="19" name="Straight Arrow Connector 18"/>
          <p:cNvCxnSpPr/>
          <p:nvPr/>
        </p:nvCxnSpPr>
        <p:spPr>
          <a:xfrm flipV="1">
            <a:off x="1595349" y="1844824"/>
            <a:ext cx="384363" cy="187220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V="1">
            <a:off x="1595349" y="2870295"/>
            <a:ext cx="384363" cy="84673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1595349" y="3717032"/>
            <a:ext cx="384363" cy="21159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1595349" y="3717032"/>
            <a:ext cx="384363" cy="122538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1595349" y="3717032"/>
            <a:ext cx="384363" cy="230300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443476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79375"/>
            <a:ext cx="9144000" cy="1189038"/>
            <a:chOff x="0" y="79375"/>
            <a:chExt cx="9144000" cy="1189038"/>
          </a:xfrm>
        </p:grpSpPr>
        <p:cxnSp>
          <p:nvCxnSpPr>
            <p:cNvPr id="8" name="Straight Connector 7"/>
            <p:cNvCxnSpPr/>
            <p:nvPr/>
          </p:nvCxnSpPr>
          <p:spPr>
            <a:xfrm>
              <a:off x="0" y="1268413"/>
              <a:ext cx="9144000" cy="0"/>
            </a:xfrm>
            <a:prstGeom prst="line">
              <a:avLst/>
            </a:prstGeom>
            <a:ln w="57150">
              <a:solidFill>
                <a:srgbClr val="982922"/>
              </a:solidFill>
            </a:ln>
          </p:spPr>
          <p:style>
            <a:lnRef idx="1">
              <a:schemeClr val="accent1"/>
            </a:lnRef>
            <a:fillRef idx="0">
              <a:schemeClr val="accent1"/>
            </a:fillRef>
            <a:effectRef idx="0">
              <a:schemeClr val="accent1"/>
            </a:effectRef>
            <a:fontRef idx="minor">
              <a:schemeClr val="tx1"/>
            </a:fontRef>
          </p:style>
        </p:cxnSp>
        <p:pic>
          <p:nvPicPr>
            <p:cNvPr id="9" name="Picture 4" descr="ou_logo_400x560.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65100" y="79375"/>
              <a:ext cx="657225" cy="919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6376" y="116632"/>
              <a:ext cx="1008112" cy="1008112"/>
            </a:xfrm>
            <a:prstGeom prst="rect">
              <a:avLst/>
            </a:prstGeom>
          </p:spPr>
        </p:pic>
      </p:grpSp>
      <p:sp>
        <p:nvSpPr>
          <p:cNvPr id="7" name="Title 1"/>
          <p:cNvSpPr txBox="1">
            <a:spLocks/>
          </p:cNvSpPr>
          <p:nvPr/>
        </p:nvSpPr>
        <p:spPr>
          <a:xfrm>
            <a:off x="762000" y="-152400"/>
            <a:ext cx="7772400" cy="147002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dirty="0">
              <a:solidFill>
                <a:schemeClr val="accent2"/>
              </a:solidFill>
            </a:endParaRPr>
          </a:p>
        </p:txBody>
      </p:sp>
      <p:sp>
        <p:nvSpPr>
          <p:cNvPr id="3" name="Slide Number Placeholder 2"/>
          <p:cNvSpPr>
            <a:spLocks noGrp="1"/>
          </p:cNvSpPr>
          <p:nvPr>
            <p:ph type="sldNum" sz="quarter" idx="12"/>
          </p:nvPr>
        </p:nvSpPr>
        <p:spPr/>
        <p:txBody>
          <a:bodyPr/>
          <a:lstStyle/>
          <a:p>
            <a:fld id="{8E82975F-958D-405B-B438-A4403A0DD13A}" type="slidenum">
              <a:rPr lang="en-US" smtClean="0"/>
              <a:t>5</a:t>
            </a:fld>
            <a:endParaRPr lang="en-US"/>
          </a:p>
        </p:txBody>
      </p:sp>
      <p:sp>
        <p:nvSpPr>
          <p:cNvPr id="14" name="Rounded Rectangle 6">
            <a:extLst>
              <a:ext uri="{FF2B5EF4-FFF2-40B4-BE49-F238E27FC236}">
                <a16:creationId xmlns:a16="http://schemas.microsoft.com/office/drawing/2014/main" id="{12E0A2B8-6320-4854-B0BF-DE1C19EF1391}"/>
              </a:ext>
            </a:extLst>
          </p:cNvPr>
          <p:cNvSpPr>
            <a:spLocks noChangeAspect="1"/>
          </p:cNvSpPr>
          <p:nvPr/>
        </p:nvSpPr>
        <p:spPr bwMode="auto">
          <a:xfrm>
            <a:off x="179512" y="2924944"/>
            <a:ext cx="1415837" cy="1584176"/>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a:t>MAP</a:t>
            </a:r>
          </a:p>
          <a:p>
            <a:pPr algn="ctr">
              <a:defRPr/>
            </a:pPr>
            <a:r>
              <a:rPr lang="en-US" sz="2000" dirty="0"/>
              <a:t>Lab</a:t>
            </a:r>
          </a:p>
          <a:p>
            <a:pPr algn="ctr">
              <a:defRPr/>
            </a:pPr>
            <a:endParaRPr lang="en-US" sz="2000" dirty="0"/>
          </a:p>
        </p:txBody>
      </p:sp>
      <p:sp>
        <p:nvSpPr>
          <p:cNvPr id="27" name="Rounded Rectangle 8">
            <a:extLst>
              <a:ext uri="{FF2B5EF4-FFF2-40B4-BE49-F238E27FC236}">
                <a16:creationId xmlns:a16="http://schemas.microsoft.com/office/drawing/2014/main" id="{E630A6D7-9D44-4B0E-B846-48E7D62B509A}"/>
              </a:ext>
            </a:extLst>
          </p:cNvPr>
          <p:cNvSpPr>
            <a:spLocks noChangeAspect="1"/>
          </p:cNvSpPr>
          <p:nvPr/>
        </p:nvSpPr>
        <p:spPr bwMode="auto">
          <a:xfrm>
            <a:off x="1979712" y="4509120"/>
            <a:ext cx="1872208" cy="866596"/>
          </a:xfrm>
          <a:prstGeom prst="roundRect">
            <a:avLst/>
          </a:prstGeom>
          <a:solidFill>
            <a:srgbClr val="F79646"/>
          </a:solidFill>
          <a:ln w="762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Convective scale</a:t>
            </a:r>
          </a:p>
        </p:txBody>
      </p:sp>
      <p:sp>
        <p:nvSpPr>
          <p:cNvPr id="15" name="Title 1"/>
          <p:cNvSpPr txBox="1">
            <a:spLocks/>
          </p:cNvSpPr>
          <p:nvPr/>
        </p:nvSpPr>
        <p:spPr>
          <a:xfrm>
            <a:off x="1331640" y="260648"/>
            <a:ext cx="6264696" cy="1143000"/>
          </a:xfrm>
          <a:prstGeom prst="rect">
            <a:avLst/>
          </a:prstGeom>
        </p:spPr>
        <p:txBody>
          <a:bodyPr>
            <a:normAutofit/>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r>
              <a:rPr lang="en-US" sz="2800" dirty="0">
                <a:solidFill>
                  <a:srgbClr val="982922"/>
                </a:solidFill>
                <a:latin typeface="+mn-lt"/>
              </a:rPr>
              <a:t>MAP Lab DA research and development</a:t>
            </a:r>
          </a:p>
        </p:txBody>
      </p:sp>
      <p:sp>
        <p:nvSpPr>
          <p:cNvPr id="16" name="Rounded Rectangle 8">
            <a:extLst>
              <a:ext uri="{FF2B5EF4-FFF2-40B4-BE49-F238E27FC236}">
                <a16:creationId xmlns:a16="http://schemas.microsoft.com/office/drawing/2014/main" id="{E630A6D7-9D44-4B0E-B846-48E7D62B509A}"/>
              </a:ext>
            </a:extLst>
          </p:cNvPr>
          <p:cNvSpPr>
            <a:spLocks noChangeAspect="1"/>
          </p:cNvSpPr>
          <p:nvPr/>
        </p:nvSpPr>
        <p:spPr bwMode="auto">
          <a:xfrm>
            <a:off x="1979712" y="5586740"/>
            <a:ext cx="1872208" cy="866596"/>
          </a:xfrm>
          <a:prstGeom prst="roundRect">
            <a:avLst/>
          </a:prstGeom>
          <a:solidFill>
            <a:srgbClr val="F7964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R2O</a:t>
            </a:r>
          </a:p>
        </p:txBody>
      </p:sp>
      <p:sp>
        <p:nvSpPr>
          <p:cNvPr id="22" name="Rounded Rectangle 10">
            <a:extLst>
              <a:ext uri="{FF2B5EF4-FFF2-40B4-BE49-F238E27FC236}">
                <a16:creationId xmlns:a16="http://schemas.microsoft.com/office/drawing/2014/main" id="{3F812E87-DA78-4B7E-9B3E-696157B39128}"/>
              </a:ext>
            </a:extLst>
          </p:cNvPr>
          <p:cNvSpPr>
            <a:spLocks noChangeAspect="1"/>
          </p:cNvSpPr>
          <p:nvPr/>
        </p:nvSpPr>
        <p:spPr bwMode="auto">
          <a:xfrm>
            <a:off x="1979712" y="2420888"/>
            <a:ext cx="1872208" cy="898813"/>
          </a:xfrm>
          <a:prstGeom prst="roundRect">
            <a:avLst/>
          </a:prstGeom>
          <a:solidFill>
            <a:srgbClr val="F79646"/>
          </a:solidFill>
          <a:ln w="2857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p>
          <a:p>
            <a:pPr algn="ctr">
              <a:defRPr/>
            </a:pPr>
            <a:r>
              <a:rPr lang="en-US" dirty="0"/>
              <a:t> Global</a:t>
            </a:r>
          </a:p>
          <a:p>
            <a:pPr algn="ctr">
              <a:defRPr/>
            </a:pPr>
            <a:endParaRPr lang="en-US" sz="2400" dirty="0"/>
          </a:p>
        </p:txBody>
      </p:sp>
      <p:sp>
        <p:nvSpPr>
          <p:cNvPr id="17" name="Rounded Rectangle 8">
            <a:extLst>
              <a:ext uri="{FF2B5EF4-FFF2-40B4-BE49-F238E27FC236}">
                <a16:creationId xmlns:a16="http://schemas.microsoft.com/office/drawing/2014/main" id="{E630A6D7-9D44-4B0E-B846-48E7D62B509A}"/>
              </a:ext>
            </a:extLst>
          </p:cNvPr>
          <p:cNvSpPr>
            <a:spLocks noChangeAspect="1"/>
          </p:cNvSpPr>
          <p:nvPr/>
        </p:nvSpPr>
        <p:spPr bwMode="auto">
          <a:xfrm>
            <a:off x="1979712" y="1412776"/>
            <a:ext cx="1866808" cy="864096"/>
          </a:xfrm>
          <a:prstGeom prst="roundRect">
            <a:avLst/>
          </a:prstGeom>
          <a:solidFill>
            <a:srgbClr val="F79646"/>
          </a:solidFill>
          <a:ln w="2857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DA algorithm and system development</a:t>
            </a:r>
          </a:p>
        </p:txBody>
      </p:sp>
      <p:sp>
        <p:nvSpPr>
          <p:cNvPr id="21" name="Rounded Rectangle 9">
            <a:extLst>
              <a:ext uri="{FF2B5EF4-FFF2-40B4-BE49-F238E27FC236}">
                <a16:creationId xmlns:a16="http://schemas.microsoft.com/office/drawing/2014/main" id="{7A6A664E-6D93-4FCE-B4FD-DACD6E674D75}"/>
              </a:ext>
            </a:extLst>
          </p:cNvPr>
          <p:cNvSpPr>
            <a:spLocks noChangeAspect="1"/>
          </p:cNvSpPr>
          <p:nvPr/>
        </p:nvSpPr>
        <p:spPr bwMode="auto">
          <a:xfrm>
            <a:off x="1979712" y="3492150"/>
            <a:ext cx="1872208" cy="872954"/>
          </a:xfrm>
          <a:prstGeom prst="roundRect">
            <a:avLst/>
          </a:prstGeom>
          <a:solidFill>
            <a:srgbClr val="F79646"/>
          </a:solidFill>
          <a:ln w="2857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Hurricane</a:t>
            </a:r>
            <a:endParaRPr lang="en-US" sz="2400" dirty="0"/>
          </a:p>
        </p:txBody>
      </p:sp>
      <p:sp>
        <p:nvSpPr>
          <p:cNvPr id="18" name="TextBox 17"/>
          <p:cNvSpPr txBox="1"/>
          <p:nvPr/>
        </p:nvSpPr>
        <p:spPr>
          <a:xfrm>
            <a:off x="4006280" y="1916832"/>
            <a:ext cx="4680520" cy="4862870"/>
          </a:xfrm>
          <a:prstGeom prst="rect">
            <a:avLst/>
          </a:prstGeom>
          <a:ln w="57150" cmpd="sng">
            <a:solidFill>
              <a:srgbClr val="FF0000"/>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b="1" dirty="0"/>
              <a:t>Develop a new algorithm to assimilate radar reflectivity directly for the GSI </a:t>
            </a:r>
            <a:r>
              <a:rPr lang="en-US" b="1" dirty="0" err="1"/>
              <a:t>EnVar</a:t>
            </a:r>
            <a:r>
              <a:rPr lang="en-US" b="1" dirty="0"/>
              <a:t> (Wang and Wang 2017, MWR)</a:t>
            </a:r>
          </a:p>
          <a:p>
            <a:endParaRPr lang="en-US" sz="1000" b="1" dirty="0"/>
          </a:p>
          <a:p>
            <a:r>
              <a:rPr lang="en-US" b="1" dirty="0"/>
              <a:t>Implement direct radar assimilation for HRRR, NAM-CONUS, </a:t>
            </a:r>
            <a:r>
              <a:rPr lang="en-US" b="1" dirty="0" err="1"/>
              <a:t>WoF</a:t>
            </a:r>
            <a:r>
              <a:rPr lang="en-US" b="1" dirty="0"/>
              <a:t> contexts (Johnson et al. 2015, Wang and Wang 2017, Wang et al. 2018, </a:t>
            </a:r>
            <a:r>
              <a:rPr lang="en-US" b="1" dirty="0" err="1"/>
              <a:t>Duda</a:t>
            </a:r>
            <a:r>
              <a:rPr lang="en-US" b="1" dirty="0"/>
              <a:t> et al. 2018)</a:t>
            </a:r>
          </a:p>
          <a:p>
            <a:endParaRPr lang="en-US" sz="1000" b="1" dirty="0"/>
          </a:p>
          <a:p>
            <a:r>
              <a:rPr lang="en-US" b="1" dirty="0"/>
              <a:t>Understand the impact of using sub-kilometer analysis to initialize NWP model on tornadic supercell surface vorticity evolution prediction (Wang and Wang 2018)</a:t>
            </a:r>
          </a:p>
          <a:p>
            <a:endParaRPr lang="en-US" sz="1000" b="1" dirty="0"/>
          </a:p>
          <a:p>
            <a:r>
              <a:rPr lang="en-US" b="1" dirty="0"/>
              <a:t>Understand nocturnal convection (</a:t>
            </a:r>
            <a:r>
              <a:rPr lang="en-US" b="1" dirty="0" err="1"/>
              <a:t>Chilpiski</a:t>
            </a:r>
            <a:r>
              <a:rPr lang="en-US" b="1" dirty="0"/>
              <a:t> et al. 2018, </a:t>
            </a:r>
            <a:r>
              <a:rPr lang="en-US" b="1" dirty="0" err="1"/>
              <a:t>Degelia</a:t>
            </a:r>
            <a:r>
              <a:rPr lang="en-US" b="1" dirty="0"/>
              <a:t> et al. 2018)</a:t>
            </a:r>
          </a:p>
          <a:p>
            <a:endParaRPr lang="en-US" sz="1000" b="1" dirty="0"/>
          </a:p>
          <a:p>
            <a:r>
              <a:rPr lang="en-US" b="1" dirty="0"/>
              <a:t>Convective scale targeted observations (2</a:t>
            </a:r>
            <a:r>
              <a:rPr lang="en-US" b="1" baseline="30000" dirty="0"/>
              <a:t>nd</a:t>
            </a:r>
            <a:r>
              <a:rPr lang="en-US" b="1" dirty="0"/>
              <a:t> half of this talk)</a:t>
            </a:r>
          </a:p>
        </p:txBody>
      </p:sp>
      <p:cxnSp>
        <p:nvCxnSpPr>
          <p:cNvPr id="19" name="Straight Arrow Connector 18"/>
          <p:cNvCxnSpPr/>
          <p:nvPr/>
        </p:nvCxnSpPr>
        <p:spPr>
          <a:xfrm flipV="1">
            <a:off x="1595349" y="1844824"/>
            <a:ext cx="384363" cy="187220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V="1">
            <a:off x="1595349" y="2870295"/>
            <a:ext cx="384363" cy="84673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1595349" y="3717032"/>
            <a:ext cx="384363" cy="21159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1595349" y="3717032"/>
            <a:ext cx="384363" cy="122538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1595349" y="3717032"/>
            <a:ext cx="384363" cy="230300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78804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51"/>
          <p:cNvSpPr/>
          <p:nvPr/>
        </p:nvSpPr>
        <p:spPr>
          <a:xfrm>
            <a:off x="-2" y="3455098"/>
            <a:ext cx="9144004" cy="1"/>
          </a:xfrm>
          <a:prstGeom prst="line">
            <a:avLst/>
          </a:prstGeom>
          <a:ln w="57150">
            <a:solidFill>
              <a:srgbClr val="972921"/>
            </a:solidFill>
            <a:round/>
          </a:ln>
        </p:spPr>
        <p:txBody>
          <a:bodyPr lIns="0" tIns="0" rIns="0" bIns="0"/>
          <a:lstStyle/>
          <a:p>
            <a:pPr lvl="0" defTabSz="457200">
              <a:defRPr sz="1200">
                <a:latin typeface="+mj-lt"/>
                <a:ea typeface="+mj-ea"/>
                <a:cs typeface="+mj-cs"/>
                <a:sym typeface="Helvetica"/>
              </a:defRPr>
            </a:pPr>
            <a:endParaRPr/>
          </a:p>
        </p:txBody>
      </p:sp>
      <p:pic>
        <p:nvPicPr>
          <p:cNvPr id="5" name="image1.jpeg" descr="ou_logo_400x560.jpg"/>
          <p:cNvPicPr/>
          <p:nvPr/>
        </p:nvPicPr>
        <p:blipFill>
          <a:blip r:embed="rId2">
            <a:extLst/>
          </a:blip>
          <a:stretch>
            <a:fillRect/>
          </a:stretch>
        </p:blipFill>
        <p:spPr>
          <a:xfrm>
            <a:off x="165100" y="2379389"/>
            <a:ext cx="657225" cy="919164"/>
          </a:xfrm>
          <a:prstGeom prst="rect">
            <a:avLst/>
          </a:prstGeom>
          <a:ln w="12700">
            <a:miter lim="400000"/>
          </a:ln>
        </p:spPr>
      </p:pic>
      <p:pic>
        <p:nvPicPr>
          <p:cNvPr id="6" name="IMG_2469.png"/>
          <p:cNvPicPr/>
          <p:nvPr/>
        </p:nvPicPr>
        <p:blipFill>
          <a:blip r:embed="rId3">
            <a:extLst/>
          </a:blip>
          <a:stretch>
            <a:fillRect/>
          </a:stretch>
        </p:blipFill>
        <p:spPr>
          <a:xfrm>
            <a:off x="7999072" y="2286150"/>
            <a:ext cx="1004977" cy="1004976"/>
          </a:xfrm>
          <a:prstGeom prst="rect">
            <a:avLst/>
          </a:prstGeom>
          <a:ln w="12700">
            <a:miter lim="400000"/>
          </a:ln>
        </p:spPr>
      </p:pic>
      <p:sp>
        <p:nvSpPr>
          <p:cNvPr id="8" name="Shape 54"/>
          <p:cNvSpPr/>
          <p:nvPr/>
        </p:nvSpPr>
        <p:spPr>
          <a:xfrm>
            <a:off x="891306" y="2532704"/>
            <a:ext cx="7038785" cy="461665"/>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gn="ctr">
              <a:defRPr sz="3000" b="1">
                <a:solidFill>
                  <a:srgbClr val="C00000"/>
                </a:solidFill>
                <a:latin typeface="Arial"/>
                <a:ea typeface="Arial"/>
                <a:cs typeface="Arial"/>
                <a:sym typeface="Arial"/>
              </a:defRPr>
            </a:lvl1pPr>
          </a:lstStyle>
          <a:p>
            <a:pPr lvl="0">
              <a:defRPr sz="1800" b="0">
                <a:solidFill>
                  <a:srgbClr val="000000"/>
                </a:solidFill>
              </a:defRPr>
            </a:pPr>
            <a:r>
              <a:rPr lang="en-US" sz="3000" b="1" dirty="0">
                <a:solidFill>
                  <a:srgbClr val="982A21"/>
                </a:solidFill>
              </a:rPr>
              <a:t>PART I</a:t>
            </a:r>
            <a:endParaRPr sz="3000" b="1" dirty="0">
              <a:solidFill>
                <a:srgbClr val="982A21"/>
              </a:solidFill>
            </a:endParaRPr>
          </a:p>
        </p:txBody>
      </p:sp>
      <p:sp>
        <p:nvSpPr>
          <p:cNvPr id="9" name="Shape 51"/>
          <p:cNvSpPr/>
          <p:nvPr/>
        </p:nvSpPr>
        <p:spPr>
          <a:xfrm>
            <a:off x="15848" y="2064483"/>
            <a:ext cx="9144004" cy="1"/>
          </a:xfrm>
          <a:prstGeom prst="line">
            <a:avLst/>
          </a:prstGeom>
          <a:ln w="57150">
            <a:solidFill>
              <a:srgbClr val="972921"/>
            </a:solidFill>
            <a:round/>
          </a:ln>
        </p:spPr>
        <p:txBody>
          <a:bodyPr lIns="0" tIns="0" rIns="0" bIns="0"/>
          <a:lstStyle/>
          <a:p>
            <a:pPr lvl="0" defTabSz="457200">
              <a:defRPr sz="1200">
                <a:latin typeface="+mj-lt"/>
                <a:ea typeface="+mj-ea"/>
                <a:cs typeface="+mj-cs"/>
                <a:sym typeface="Helvetica"/>
              </a:defRPr>
            </a:pPr>
            <a:endParaRPr/>
          </a:p>
        </p:txBody>
      </p:sp>
    </p:spTree>
    <p:extLst>
      <p:ext uri="{BB962C8B-B14F-4D97-AF65-F5344CB8AC3E}">
        <p14:creationId xmlns:p14="http://schemas.microsoft.com/office/powerpoint/2010/main" val="16687708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79375"/>
            <a:ext cx="9144000" cy="1189038"/>
            <a:chOff x="0" y="79375"/>
            <a:chExt cx="9144000" cy="1189038"/>
          </a:xfrm>
        </p:grpSpPr>
        <p:cxnSp>
          <p:nvCxnSpPr>
            <p:cNvPr id="8" name="Straight Connector 7"/>
            <p:cNvCxnSpPr/>
            <p:nvPr/>
          </p:nvCxnSpPr>
          <p:spPr>
            <a:xfrm>
              <a:off x="0" y="1268413"/>
              <a:ext cx="9144000" cy="0"/>
            </a:xfrm>
            <a:prstGeom prst="line">
              <a:avLst/>
            </a:prstGeom>
            <a:ln w="57150">
              <a:solidFill>
                <a:srgbClr val="982922"/>
              </a:solidFill>
            </a:ln>
          </p:spPr>
          <p:style>
            <a:lnRef idx="1">
              <a:schemeClr val="accent1"/>
            </a:lnRef>
            <a:fillRef idx="0">
              <a:schemeClr val="accent1"/>
            </a:fillRef>
            <a:effectRef idx="0">
              <a:schemeClr val="accent1"/>
            </a:effectRef>
            <a:fontRef idx="minor">
              <a:schemeClr val="tx1"/>
            </a:fontRef>
          </p:style>
        </p:cxnSp>
        <p:pic>
          <p:nvPicPr>
            <p:cNvPr id="9" name="Picture 4" descr="ou_logo_400x560.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65100" y="79375"/>
              <a:ext cx="657225" cy="919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6376" y="116632"/>
              <a:ext cx="1008112" cy="1008112"/>
            </a:xfrm>
            <a:prstGeom prst="rect">
              <a:avLst/>
            </a:prstGeom>
          </p:spPr>
        </p:pic>
      </p:grpSp>
      <p:sp>
        <p:nvSpPr>
          <p:cNvPr id="7" name="Title 1"/>
          <p:cNvSpPr txBox="1">
            <a:spLocks/>
          </p:cNvSpPr>
          <p:nvPr/>
        </p:nvSpPr>
        <p:spPr>
          <a:xfrm>
            <a:off x="762000" y="-152400"/>
            <a:ext cx="7772400" cy="147002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dirty="0">
              <a:solidFill>
                <a:schemeClr val="accent2"/>
              </a:solidFill>
            </a:endParaRPr>
          </a:p>
        </p:txBody>
      </p:sp>
      <p:sp>
        <p:nvSpPr>
          <p:cNvPr id="12" name="Title 1"/>
          <p:cNvSpPr txBox="1">
            <a:spLocks/>
          </p:cNvSpPr>
          <p:nvPr/>
        </p:nvSpPr>
        <p:spPr>
          <a:xfrm>
            <a:off x="975793" y="158775"/>
            <a:ext cx="6908304" cy="147002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dirty="0">
                <a:solidFill>
                  <a:srgbClr val="982922"/>
                </a:solidFill>
                <a:latin typeface="Calibri" panose="020F0502020204030204" pitchFamily="34" charset="0"/>
                <a:cs typeface="Calibri" panose="020F0502020204030204" pitchFamily="34" charset="0"/>
              </a:rPr>
              <a:t>GSI-based </a:t>
            </a:r>
            <a:r>
              <a:rPr lang="en-US" sz="2000" dirty="0" err="1">
                <a:solidFill>
                  <a:srgbClr val="982922"/>
                </a:solidFill>
                <a:latin typeface="Calibri" panose="020F0502020204030204" pitchFamily="34" charset="0"/>
                <a:cs typeface="Calibri" panose="020F0502020204030204" pitchFamily="34" charset="0"/>
              </a:rPr>
              <a:t>EnKF</a:t>
            </a:r>
            <a:r>
              <a:rPr lang="en-US" sz="2000" dirty="0">
                <a:solidFill>
                  <a:srgbClr val="982922"/>
                </a:solidFill>
                <a:latin typeface="Calibri" panose="020F0502020204030204" pitchFamily="34" charset="0"/>
                <a:cs typeface="Calibri" panose="020F0502020204030204" pitchFamily="34" charset="0"/>
              </a:rPr>
              <a:t>/</a:t>
            </a:r>
            <a:r>
              <a:rPr lang="en-US" sz="2000" dirty="0" err="1">
                <a:solidFill>
                  <a:srgbClr val="982922"/>
                </a:solidFill>
                <a:latin typeface="Calibri" panose="020F0502020204030204" pitchFamily="34" charset="0"/>
                <a:cs typeface="Calibri" panose="020F0502020204030204" pitchFamily="34" charset="0"/>
              </a:rPr>
              <a:t>EnVar</a:t>
            </a:r>
            <a:r>
              <a:rPr lang="en-US" sz="2000" dirty="0">
                <a:solidFill>
                  <a:srgbClr val="982922"/>
                </a:solidFill>
                <a:latin typeface="Calibri" panose="020F0502020204030204" pitchFamily="34" charset="0"/>
                <a:cs typeface="Calibri" panose="020F0502020204030204" pitchFamily="34" charset="0"/>
              </a:rPr>
              <a:t> DA system further developed for various US convection-allowing prediction systems with direct radar DA capability </a:t>
            </a:r>
          </a:p>
        </p:txBody>
      </p:sp>
      <p:sp>
        <p:nvSpPr>
          <p:cNvPr id="3" name="Slide Number Placeholder 2"/>
          <p:cNvSpPr>
            <a:spLocks noGrp="1"/>
          </p:cNvSpPr>
          <p:nvPr>
            <p:ph type="sldNum" sz="quarter" idx="12"/>
          </p:nvPr>
        </p:nvSpPr>
        <p:spPr/>
        <p:txBody>
          <a:bodyPr/>
          <a:lstStyle/>
          <a:p>
            <a:fld id="{8E82975F-958D-405B-B438-A4403A0DD13A}" type="slidenum">
              <a:rPr lang="en-US" smtClean="0"/>
              <a:t>7</a:t>
            </a:fld>
            <a:endParaRPr lang="en-US"/>
          </a:p>
        </p:txBody>
      </p:sp>
      <p:sp>
        <p:nvSpPr>
          <p:cNvPr id="14" name="Rounded Rectangle 6">
            <a:extLst>
              <a:ext uri="{FF2B5EF4-FFF2-40B4-BE49-F238E27FC236}">
                <a16:creationId xmlns:a16="http://schemas.microsoft.com/office/drawing/2014/main" id="{12E0A2B8-6320-4854-B0BF-DE1C19EF1391}"/>
              </a:ext>
            </a:extLst>
          </p:cNvPr>
          <p:cNvSpPr>
            <a:spLocks noChangeAspect="1"/>
          </p:cNvSpPr>
          <p:nvPr/>
        </p:nvSpPr>
        <p:spPr bwMode="auto">
          <a:xfrm>
            <a:off x="2364075" y="2205372"/>
            <a:ext cx="3664350" cy="865312"/>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a:t>GSI-based </a:t>
            </a:r>
            <a:r>
              <a:rPr lang="en-US" sz="2000" dirty="0" err="1"/>
              <a:t>Var</a:t>
            </a:r>
            <a:r>
              <a:rPr lang="en-US" sz="2000" dirty="0"/>
              <a:t>/</a:t>
            </a:r>
            <a:r>
              <a:rPr lang="en-US" sz="2000" dirty="0" err="1"/>
              <a:t>EnKF</a:t>
            </a:r>
            <a:r>
              <a:rPr lang="en-US" sz="2000" dirty="0"/>
              <a:t>/3/4DEnVar/ Hybrid</a:t>
            </a:r>
          </a:p>
        </p:txBody>
      </p:sp>
      <p:sp>
        <p:nvSpPr>
          <p:cNvPr id="21" name="Rounded Rectangle 9">
            <a:extLst>
              <a:ext uri="{FF2B5EF4-FFF2-40B4-BE49-F238E27FC236}">
                <a16:creationId xmlns:a16="http://schemas.microsoft.com/office/drawing/2014/main" id="{7A6A664E-6D93-4FCE-B4FD-DACD6E674D75}"/>
              </a:ext>
            </a:extLst>
          </p:cNvPr>
          <p:cNvSpPr>
            <a:spLocks noChangeAspect="1"/>
          </p:cNvSpPr>
          <p:nvPr/>
        </p:nvSpPr>
        <p:spPr bwMode="auto">
          <a:xfrm>
            <a:off x="3428452" y="3861048"/>
            <a:ext cx="2007644" cy="936104"/>
          </a:xfrm>
          <a:prstGeom prst="roundRect">
            <a:avLst/>
          </a:prstGeom>
          <a:solidFill>
            <a:srgbClr val="F7964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a:t>HRRR (&lt;=18h)</a:t>
            </a:r>
          </a:p>
          <a:p>
            <a:pPr algn="ctr">
              <a:defRPr/>
            </a:pPr>
            <a:r>
              <a:rPr lang="en-US" sz="2000" dirty="0"/>
              <a:t>Updated hourly</a:t>
            </a:r>
          </a:p>
        </p:txBody>
      </p:sp>
      <p:sp>
        <p:nvSpPr>
          <p:cNvPr id="22" name="Rounded Rectangle 10">
            <a:extLst>
              <a:ext uri="{FF2B5EF4-FFF2-40B4-BE49-F238E27FC236}">
                <a16:creationId xmlns:a16="http://schemas.microsoft.com/office/drawing/2014/main" id="{3F812E87-DA78-4B7E-9B3E-696157B39128}"/>
              </a:ext>
            </a:extLst>
          </p:cNvPr>
          <p:cNvSpPr>
            <a:spLocks noChangeAspect="1"/>
          </p:cNvSpPr>
          <p:nvPr/>
        </p:nvSpPr>
        <p:spPr bwMode="auto">
          <a:xfrm>
            <a:off x="899591" y="3835003"/>
            <a:ext cx="2004135" cy="962149"/>
          </a:xfrm>
          <a:prstGeom prst="roundRect">
            <a:avLst/>
          </a:prstGeom>
          <a:solidFill>
            <a:srgbClr val="F7964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err="1"/>
              <a:t>WoF</a:t>
            </a:r>
            <a:r>
              <a:rPr lang="en-US" dirty="0"/>
              <a:t> (&lt;=1hr)</a:t>
            </a:r>
          </a:p>
          <a:p>
            <a:pPr algn="ctr">
              <a:defRPr/>
            </a:pPr>
            <a:r>
              <a:rPr lang="en-US" dirty="0"/>
              <a:t>e.g. </a:t>
            </a:r>
            <a:r>
              <a:rPr lang="en-US" dirty="0" err="1"/>
              <a:t>tornadic</a:t>
            </a:r>
            <a:r>
              <a:rPr lang="en-US" dirty="0"/>
              <a:t> </a:t>
            </a:r>
            <a:r>
              <a:rPr lang="en-US" dirty="0" err="1"/>
              <a:t>supercell</a:t>
            </a:r>
            <a:r>
              <a:rPr lang="en-US" dirty="0"/>
              <a:t> </a:t>
            </a:r>
          </a:p>
        </p:txBody>
      </p:sp>
      <p:sp>
        <p:nvSpPr>
          <p:cNvPr id="27" name="Rounded Rectangle 8">
            <a:extLst>
              <a:ext uri="{FF2B5EF4-FFF2-40B4-BE49-F238E27FC236}">
                <a16:creationId xmlns:a16="http://schemas.microsoft.com/office/drawing/2014/main" id="{E630A6D7-9D44-4B0E-B846-48E7D62B509A}"/>
              </a:ext>
            </a:extLst>
          </p:cNvPr>
          <p:cNvSpPr>
            <a:spLocks noChangeAspect="1"/>
          </p:cNvSpPr>
          <p:nvPr/>
        </p:nvSpPr>
        <p:spPr bwMode="auto">
          <a:xfrm>
            <a:off x="5950097" y="3868497"/>
            <a:ext cx="2006279" cy="928654"/>
          </a:xfrm>
          <a:prstGeom prst="roundRect">
            <a:avLst/>
          </a:prstGeom>
          <a:solidFill>
            <a:srgbClr val="F7964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NAM CONUS (&lt;=60h)</a:t>
            </a:r>
          </a:p>
          <a:p>
            <a:pPr algn="ctr">
              <a:defRPr/>
            </a:pPr>
            <a:r>
              <a:rPr lang="en-US" dirty="0"/>
              <a:t>Updated 6-hourly</a:t>
            </a:r>
          </a:p>
        </p:txBody>
      </p:sp>
      <p:cxnSp>
        <p:nvCxnSpPr>
          <p:cNvPr id="4" name="Straight Arrow Connector 3"/>
          <p:cNvCxnSpPr>
            <a:stCxn id="14" idx="2"/>
          </p:cNvCxnSpPr>
          <p:nvPr/>
        </p:nvCxnSpPr>
        <p:spPr>
          <a:xfrm>
            <a:off x="4196250" y="3070684"/>
            <a:ext cx="10030" cy="645455"/>
          </a:xfrm>
          <a:prstGeom prst="straightConnector1">
            <a:avLst/>
          </a:prstGeom>
          <a:ln w="381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5" name="Straight Arrow Connector 4"/>
          <p:cNvCxnSpPr/>
          <p:nvPr/>
        </p:nvCxnSpPr>
        <p:spPr>
          <a:xfrm flipH="1">
            <a:off x="1763688" y="3140968"/>
            <a:ext cx="1728192" cy="64807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4932040" y="3133519"/>
            <a:ext cx="2021197" cy="727529"/>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9" name="Oval 18"/>
          <p:cNvSpPr/>
          <p:nvPr/>
        </p:nvSpPr>
        <p:spPr>
          <a:xfrm>
            <a:off x="6503640" y="1552600"/>
            <a:ext cx="1828800" cy="914400"/>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6732240" y="1628800"/>
            <a:ext cx="1371600" cy="830997"/>
          </a:xfrm>
          <a:prstGeom prst="rect">
            <a:avLst/>
          </a:prstGeom>
          <a:noFill/>
        </p:spPr>
        <p:txBody>
          <a:bodyPr wrap="square" rtlCol="0">
            <a:spAutoFit/>
          </a:bodyPr>
          <a:lstStyle/>
          <a:p>
            <a:pPr algn="ctr"/>
            <a:r>
              <a:rPr lang="en-US" sz="1600" dirty="0">
                <a:solidFill>
                  <a:srgbClr val="FFFFFF"/>
                </a:solidFill>
              </a:rPr>
              <a:t>Add direct radar DA capability</a:t>
            </a:r>
          </a:p>
        </p:txBody>
      </p:sp>
      <p:sp>
        <p:nvSpPr>
          <p:cNvPr id="13" name="TextBox 12"/>
          <p:cNvSpPr txBox="1"/>
          <p:nvPr/>
        </p:nvSpPr>
        <p:spPr>
          <a:xfrm>
            <a:off x="107504" y="5013176"/>
            <a:ext cx="9217024" cy="1754327"/>
          </a:xfrm>
          <a:prstGeom prst="rect">
            <a:avLst/>
          </a:prstGeom>
          <a:noFill/>
        </p:spPr>
        <p:txBody>
          <a:bodyPr wrap="square" rtlCol="0">
            <a:spAutoFit/>
          </a:bodyPr>
          <a:lstStyle/>
          <a:p>
            <a:r>
              <a:rPr lang="en-US" b="1" dirty="0"/>
              <a:t>GSI</a:t>
            </a:r>
            <a:r>
              <a:rPr lang="en-US" dirty="0"/>
              <a:t>: US operational data assimilation system</a:t>
            </a:r>
          </a:p>
          <a:p>
            <a:r>
              <a:rPr lang="en-US" b="1" dirty="0" err="1"/>
              <a:t>WoF</a:t>
            </a:r>
            <a:r>
              <a:rPr lang="en-US" dirty="0"/>
              <a:t>: Warn on Forecast</a:t>
            </a:r>
          </a:p>
          <a:p>
            <a:r>
              <a:rPr lang="en-US" b="1" dirty="0"/>
              <a:t>HRRR</a:t>
            </a:r>
            <a:r>
              <a:rPr lang="en-US" dirty="0"/>
              <a:t>: High Resolution Rapid Refresh</a:t>
            </a:r>
          </a:p>
          <a:p>
            <a:r>
              <a:rPr lang="en-US" b="1" dirty="0"/>
              <a:t>NAM CONUS</a:t>
            </a:r>
            <a:r>
              <a:rPr lang="en-US" dirty="0"/>
              <a:t>: North American </a:t>
            </a:r>
            <a:r>
              <a:rPr lang="en-US" dirty="0" err="1"/>
              <a:t>Mesoscale</a:t>
            </a:r>
            <a:r>
              <a:rPr lang="en-US" dirty="0"/>
              <a:t> Forecast system -  Continental US</a:t>
            </a:r>
          </a:p>
          <a:p>
            <a:endParaRPr lang="en-US" dirty="0"/>
          </a:p>
          <a:p>
            <a:r>
              <a:rPr lang="en-US" dirty="0"/>
              <a:t>In collaboration with NOAA EMC (</a:t>
            </a:r>
            <a:r>
              <a:rPr lang="en-US" dirty="0" err="1"/>
              <a:t>Carley</a:t>
            </a:r>
            <a:r>
              <a:rPr lang="en-US" dirty="0"/>
              <a:t>), GSD (Dowell) and NSSL (Wicker) colleagues</a:t>
            </a:r>
          </a:p>
        </p:txBody>
      </p:sp>
      <p:sp>
        <p:nvSpPr>
          <p:cNvPr id="2" name="Plus 1"/>
          <p:cNvSpPr/>
          <p:nvPr/>
        </p:nvSpPr>
        <p:spPr>
          <a:xfrm>
            <a:off x="6084168" y="1916832"/>
            <a:ext cx="432048" cy="432048"/>
          </a:xfrm>
          <a:prstGeom prst="mathPlus">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00573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79375"/>
            <a:ext cx="9144000" cy="1189038"/>
            <a:chOff x="0" y="79375"/>
            <a:chExt cx="9144000" cy="1189038"/>
          </a:xfrm>
        </p:grpSpPr>
        <p:cxnSp>
          <p:nvCxnSpPr>
            <p:cNvPr id="8" name="Straight Connector 7"/>
            <p:cNvCxnSpPr/>
            <p:nvPr/>
          </p:nvCxnSpPr>
          <p:spPr>
            <a:xfrm>
              <a:off x="0" y="1268413"/>
              <a:ext cx="9144000" cy="0"/>
            </a:xfrm>
            <a:prstGeom prst="line">
              <a:avLst/>
            </a:prstGeom>
            <a:ln w="57150">
              <a:solidFill>
                <a:srgbClr val="982922"/>
              </a:solidFill>
            </a:ln>
          </p:spPr>
          <p:style>
            <a:lnRef idx="1">
              <a:schemeClr val="accent1"/>
            </a:lnRef>
            <a:fillRef idx="0">
              <a:schemeClr val="accent1"/>
            </a:fillRef>
            <a:effectRef idx="0">
              <a:schemeClr val="accent1"/>
            </a:effectRef>
            <a:fontRef idx="minor">
              <a:schemeClr val="tx1"/>
            </a:fontRef>
          </p:style>
        </p:cxnSp>
        <p:pic>
          <p:nvPicPr>
            <p:cNvPr id="9" name="Picture 4" descr="ou_logo_400x560.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65100" y="79375"/>
              <a:ext cx="657225" cy="919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6376" y="116632"/>
              <a:ext cx="1008112" cy="1008112"/>
            </a:xfrm>
            <a:prstGeom prst="rect">
              <a:avLst/>
            </a:prstGeom>
          </p:spPr>
        </p:pic>
      </p:grpSp>
      <p:sp>
        <p:nvSpPr>
          <p:cNvPr id="7" name="Title 1"/>
          <p:cNvSpPr txBox="1">
            <a:spLocks/>
          </p:cNvSpPr>
          <p:nvPr/>
        </p:nvSpPr>
        <p:spPr>
          <a:xfrm>
            <a:off x="762000" y="-152400"/>
            <a:ext cx="7772400" cy="147002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dirty="0">
              <a:solidFill>
                <a:schemeClr val="accent2"/>
              </a:solidFill>
            </a:endParaRPr>
          </a:p>
        </p:txBody>
      </p:sp>
      <p:sp>
        <p:nvSpPr>
          <p:cNvPr id="12" name="Title 1"/>
          <p:cNvSpPr txBox="1">
            <a:spLocks/>
          </p:cNvSpPr>
          <p:nvPr/>
        </p:nvSpPr>
        <p:spPr>
          <a:xfrm>
            <a:off x="1066800" y="163479"/>
            <a:ext cx="6518110" cy="147002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dirty="0">
                <a:solidFill>
                  <a:srgbClr val="982922"/>
                </a:solidFill>
                <a:latin typeface="Calibri" panose="020F0502020204030204" pitchFamily="34" charset="0"/>
                <a:cs typeface="Calibri" panose="020F0502020204030204" pitchFamily="34" charset="0"/>
              </a:rPr>
              <a:t>GSI-based </a:t>
            </a:r>
            <a:r>
              <a:rPr lang="en-US" sz="2000" dirty="0" err="1">
                <a:solidFill>
                  <a:srgbClr val="982922"/>
                </a:solidFill>
                <a:latin typeface="Calibri" panose="020F0502020204030204" pitchFamily="34" charset="0"/>
                <a:cs typeface="Calibri" panose="020F0502020204030204" pitchFamily="34" charset="0"/>
              </a:rPr>
              <a:t>EnKF</a:t>
            </a:r>
            <a:r>
              <a:rPr lang="en-US" sz="2000" dirty="0">
                <a:solidFill>
                  <a:srgbClr val="982922"/>
                </a:solidFill>
                <a:latin typeface="Calibri" panose="020F0502020204030204" pitchFamily="34" charset="0"/>
                <a:cs typeface="Calibri" panose="020F0502020204030204" pitchFamily="34" charset="0"/>
              </a:rPr>
              <a:t>/</a:t>
            </a:r>
            <a:r>
              <a:rPr lang="en-US" sz="2000" dirty="0" err="1">
                <a:solidFill>
                  <a:srgbClr val="982922"/>
                </a:solidFill>
                <a:latin typeface="Calibri" panose="020F0502020204030204" pitchFamily="34" charset="0"/>
                <a:cs typeface="Calibri" panose="020F0502020204030204" pitchFamily="34" charset="0"/>
              </a:rPr>
              <a:t>EnVar</a:t>
            </a:r>
            <a:r>
              <a:rPr lang="en-US" sz="2000" dirty="0">
                <a:solidFill>
                  <a:srgbClr val="982922"/>
                </a:solidFill>
                <a:latin typeface="Calibri" panose="020F0502020204030204" pitchFamily="34" charset="0"/>
                <a:cs typeface="Calibri" panose="020F0502020204030204" pitchFamily="34" charset="0"/>
              </a:rPr>
              <a:t> DA system further developed for various CONUS convection allowing prediction systems with direct radar DA capability</a:t>
            </a:r>
          </a:p>
        </p:txBody>
      </p:sp>
      <p:sp>
        <p:nvSpPr>
          <p:cNvPr id="3" name="Slide Number Placeholder 2"/>
          <p:cNvSpPr>
            <a:spLocks noGrp="1"/>
          </p:cNvSpPr>
          <p:nvPr>
            <p:ph type="sldNum" sz="quarter" idx="12"/>
          </p:nvPr>
        </p:nvSpPr>
        <p:spPr/>
        <p:txBody>
          <a:bodyPr/>
          <a:lstStyle/>
          <a:p>
            <a:fld id="{8E82975F-958D-405B-B438-A4403A0DD13A}" type="slidenum">
              <a:rPr lang="en-US" smtClean="0"/>
              <a:t>8</a:t>
            </a:fld>
            <a:endParaRPr lang="en-US"/>
          </a:p>
        </p:txBody>
      </p:sp>
      <p:pic>
        <p:nvPicPr>
          <p:cNvPr id="13" name="Picture 12">
            <a:extLst>
              <a:ext uri="{FF2B5EF4-FFF2-40B4-BE49-F238E27FC236}">
                <a16:creationId xmlns:a16="http://schemas.microsoft.com/office/drawing/2014/main" id="{45B1460E-0BF9-4911-B4F4-14C0CA3B2DE3}"/>
              </a:ext>
            </a:extLst>
          </p:cNvPr>
          <p:cNvPicPr>
            <a:picLocks noChangeAspect="1"/>
          </p:cNvPicPr>
          <p:nvPr/>
        </p:nvPicPr>
        <p:blipFill>
          <a:blip r:embed="rId5"/>
          <a:stretch>
            <a:fillRect/>
          </a:stretch>
        </p:blipFill>
        <p:spPr>
          <a:xfrm>
            <a:off x="152400" y="1949383"/>
            <a:ext cx="8839200" cy="2834411"/>
          </a:xfrm>
          <a:prstGeom prst="rect">
            <a:avLst/>
          </a:prstGeom>
        </p:spPr>
      </p:pic>
      <p:sp>
        <p:nvSpPr>
          <p:cNvPr id="15" name="Rectangle 14">
            <a:extLst>
              <a:ext uri="{FF2B5EF4-FFF2-40B4-BE49-F238E27FC236}">
                <a16:creationId xmlns:a16="http://schemas.microsoft.com/office/drawing/2014/main" id="{82EFDBD6-5058-4663-9CF3-9CE7BB4F16CA}"/>
              </a:ext>
            </a:extLst>
          </p:cNvPr>
          <p:cNvSpPr/>
          <p:nvPr/>
        </p:nvSpPr>
        <p:spPr bwMode="auto">
          <a:xfrm>
            <a:off x="152400" y="1949383"/>
            <a:ext cx="8991600" cy="1143000"/>
          </a:xfrm>
          <a:prstGeom prst="rect">
            <a:avLst/>
          </a:prstGeom>
          <a:noFill/>
          <a:ln w="5715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2000" b="0" i="0" u="none" strike="noStrike" cap="none" normalizeH="0" baseline="0">
              <a:ln>
                <a:noFill/>
              </a:ln>
              <a:solidFill>
                <a:srgbClr val="FD130D"/>
              </a:solidFill>
              <a:effectLst/>
              <a:latin typeface="Tahoma" pitchFamily="34" charset="0"/>
            </a:endParaRPr>
          </a:p>
        </p:txBody>
      </p:sp>
      <p:sp>
        <p:nvSpPr>
          <p:cNvPr id="16" name="TextBox 15">
            <a:extLst>
              <a:ext uri="{FF2B5EF4-FFF2-40B4-BE49-F238E27FC236}">
                <a16:creationId xmlns:a16="http://schemas.microsoft.com/office/drawing/2014/main" id="{8D5E657A-3519-4C76-A1F2-56300E8B4CA9}"/>
              </a:ext>
            </a:extLst>
          </p:cNvPr>
          <p:cNvSpPr txBox="1"/>
          <p:nvPr/>
        </p:nvSpPr>
        <p:spPr>
          <a:xfrm>
            <a:off x="152400" y="1340768"/>
            <a:ext cx="914400" cy="400110"/>
          </a:xfrm>
          <a:prstGeom prst="rect">
            <a:avLst/>
          </a:prstGeom>
          <a:noFill/>
        </p:spPr>
        <p:txBody>
          <a:bodyPr wrap="square" rtlCol="0">
            <a:spAutoFit/>
          </a:bodyPr>
          <a:lstStyle/>
          <a:p>
            <a:r>
              <a:rPr lang="en-US" altLang="zh-CN" dirty="0" err="1">
                <a:solidFill>
                  <a:srgbClr val="0000FF"/>
                </a:solidFill>
              </a:rPr>
              <a:t>EnKF</a:t>
            </a:r>
            <a:endParaRPr lang="zh-CN" altLang="en-US" dirty="0">
              <a:solidFill>
                <a:srgbClr val="0000FF"/>
              </a:solidFill>
            </a:endParaRPr>
          </a:p>
        </p:txBody>
      </p:sp>
      <p:sp>
        <p:nvSpPr>
          <p:cNvPr id="17" name="Rectangle 16">
            <a:extLst>
              <a:ext uri="{FF2B5EF4-FFF2-40B4-BE49-F238E27FC236}">
                <a16:creationId xmlns:a16="http://schemas.microsoft.com/office/drawing/2014/main" id="{752CAF86-71DC-47CB-9D32-67B198384E51}"/>
              </a:ext>
            </a:extLst>
          </p:cNvPr>
          <p:cNvSpPr/>
          <p:nvPr/>
        </p:nvSpPr>
        <p:spPr bwMode="auto">
          <a:xfrm>
            <a:off x="152400" y="3789040"/>
            <a:ext cx="8991600" cy="1143000"/>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2000" b="0" i="0" u="none" strike="noStrike" cap="none" normalizeH="0" baseline="0">
              <a:ln>
                <a:noFill/>
              </a:ln>
              <a:solidFill>
                <a:srgbClr val="FF0000"/>
              </a:solidFill>
              <a:effectLst/>
              <a:latin typeface="Tahoma" pitchFamily="34" charset="0"/>
            </a:endParaRPr>
          </a:p>
        </p:txBody>
      </p:sp>
      <p:sp>
        <p:nvSpPr>
          <p:cNvPr id="18" name="TextBox 17">
            <a:extLst>
              <a:ext uri="{FF2B5EF4-FFF2-40B4-BE49-F238E27FC236}">
                <a16:creationId xmlns:a16="http://schemas.microsoft.com/office/drawing/2014/main" id="{13A2E3B9-B9D9-447B-B731-17897E113171}"/>
              </a:ext>
            </a:extLst>
          </p:cNvPr>
          <p:cNvSpPr txBox="1"/>
          <p:nvPr/>
        </p:nvSpPr>
        <p:spPr>
          <a:xfrm>
            <a:off x="152400" y="5033542"/>
            <a:ext cx="914400" cy="400110"/>
          </a:xfrm>
          <a:prstGeom prst="rect">
            <a:avLst/>
          </a:prstGeom>
          <a:noFill/>
        </p:spPr>
        <p:txBody>
          <a:bodyPr wrap="square" rtlCol="0">
            <a:spAutoFit/>
          </a:bodyPr>
          <a:lstStyle/>
          <a:p>
            <a:r>
              <a:rPr lang="en-US" altLang="zh-CN" dirty="0" err="1">
                <a:solidFill>
                  <a:srgbClr val="FF0000"/>
                </a:solidFill>
              </a:rPr>
              <a:t>EnVar</a:t>
            </a:r>
            <a:endParaRPr lang="zh-CN" altLang="en-US" dirty="0">
              <a:solidFill>
                <a:srgbClr val="FF0000"/>
              </a:solidFill>
            </a:endParaRPr>
          </a:p>
        </p:txBody>
      </p:sp>
      <p:sp>
        <p:nvSpPr>
          <p:cNvPr id="14" name="TextBox 13"/>
          <p:cNvSpPr txBox="1"/>
          <p:nvPr/>
        </p:nvSpPr>
        <p:spPr>
          <a:xfrm>
            <a:off x="251520" y="5517232"/>
            <a:ext cx="8534400" cy="1846659"/>
          </a:xfrm>
          <a:prstGeom prst="rect">
            <a:avLst/>
          </a:prstGeom>
          <a:noFill/>
        </p:spPr>
        <p:txBody>
          <a:bodyPr wrap="square" rtlCol="0">
            <a:spAutoFit/>
          </a:bodyPr>
          <a:lstStyle/>
          <a:p>
            <a:pPr marL="342900" indent="-342900">
              <a:buFont typeface="Arial"/>
              <a:buChar char="•"/>
            </a:pPr>
            <a:r>
              <a:rPr lang="en-US" dirty="0"/>
              <a:t>Both the GSI </a:t>
            </a:r>
            <a:r>
              <a:rPr lang="en-US" dirty="0" err="1"/>
              <a:t>EnKF</a:t>
            </a:r>
            <a:r>
              <a:rPr lang="en-US" dirty="0"/>
              <a:t> and GSI </a:t>
            </a:r>
            <a:r>
              <a:rPr lang="en-US" dirty="0" err="1"/>
              <a:t>EnVar</a:t>
            </a:r>
            <a:r>
              <a:rPr lang="en-US" dirty="0"/>
              <a:t> components are extended</a:t>
            </a:r>
          </a:p>
          <a:p>
            <a:pPr marL="342900" indent="-342900">
              <a:buFont typeface="Arial"/>
              <a:buChar char="•"/>
            </a:pPr>
            <a:r>
              <a:rPr lang="en-US" dirty="0"/>
              <a:t>Instead of using the coarser resolution global ensemble in </a:t>
            </a:r>
            <a:r>
              <a:rPr lang="en-US" dirty="0" err="1"/>
              <a:t>EnVar</a:t>
            </a:r>
            <a:r>
              <a:rPr lang="en-US" dirty="0"/>
              <a:t> like the operational HRRR, the new </a:t>
            </a:r>
            <a:r>
              <a:rPr lang="en-US" dirty="0" err="1"/>
              <a:t>EnVar</a:t>
            </a:r>
            <a:r>
              <a:rPr lang="en-US" dirty="0"/>
              <a:t> system ingests convection allowing model’s own </a:t>
            </a:r>
            <a:r>
              <a:rPr lang="en-US" dirty="0" err="1"/>
              <a:t>EnKF</a:t>
            </a:r>
            <a:r>
              <a:rPr lang="en-US" dirty="0"/>
              <a:t> ensemble.</a:t>
            </a:r>
          </a:p>
          <a:p>
            <a:pPr marL="285750" indent="-285750">
              <a:buFont typeface="Wingdings" charset="2"/>
              <a:buChar char="Ø"/>
            </a:pPr>
            <a:endParaRPr lang="en-US" sz="2400" dirty="0"/>
          </a:p>
          <a:p>
            <a:endParaRPr lang="en-US" dirty="0"/>
          </a:p>
        </p:txBody>
      </p:sp>
      <p:sp>
        <p:nvSpPr>
          <p:cNvPr id="4" name="TextBox 3">
            <a:extLst>
              <a:ext uri="{FF2B5EF4-FFF2-40B4-BE49-F238E27FC236}">
                <a16:creationId xmlns:a16="http://schemas.microsoft.com/office/drawing/2014/main" id="{BA3E455B-488C-064C-B7F8-AAF4528ADD3D}"/>
              </a:ext>
            </a:extLst>
          </p:cNvPr>
          <p:cNvSpPr txBox="1"/>
          <p:nvPr/>
        </p:nvSpPr>
        <p:spPr>
          <a:xfrm>
            <a:off x="3342571" y="1340768"/>
            <a:ext cx="2465558" cy="369332"/>
          </a:xfrm>
          <a:prstGeom prst="rect">
            <a:avLst/>
          </a:prstGeom>
          <a:noFill/>
        </p:spPr>
        <p:txBody>
          <a:bodyPr wrap="square" rtlCol="0">
            <a:spAutoFit/>
          </a:bodyPr>
          <a:lstStyle/>
          <a:p>
            <a:r>
              <a:rPr lang="en-US" dirty="0"/>
              <a:t>Wang Y. et al. 2018</a:t>
            </a:r>
          </a:p>
        </p:txBody>
      </p:sp>
    </p:spTree>
    <p:extLst>
      <p:ext uri="{BB962C8B-B14F-4D97-AF65-F5344CB8AC3E}">
        <p14:creationId xmlns:p14="http://schemas.microsoft.com/office/powerpoint/2010/main" val="20287274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79375"/>
            <a:ext cx="9144000" cy="1189038"/>
            <a:chOff x="0" y="79375"/>
            <a:chExt cx="9144000" cy="1189038"/>
          </a:xfrm>
        </p:grpSpPr>
        <p:cxnSp>
          <p:nvCxnSpPr>
            <p:cNvPr id="8" name="Straight Connector 7"/>
            <p:cNvCxnSpPr/>
            <p:nvPr/>
          </p:nvCxnSpPr>
          <p:spPr>
            <a:xfrm>
              <a:off x="0" y="1268413"/>
              <a:ext cx="9144000" cy="0"/>
            </a:xfrm>
            <a:prstGeom prst="line">
              <a:avLst/>
            </a:prstGeom>
            <a:ln w="57150">
              <a:solidFill>
                <a:srgbClr val="982922"/>
              </a:solidFill>
            </a:ln>
          </p:spPr>
          <p:style>
            <a:lnRef idx="1">
              <a:schemeClr val="accent1"/>
            </a:lnRef>
            <a:fillRef idx="0">
              <a:schemeClr val="accent1"/>
            </a:fillRef>
            <a:effectRef idx="0">
              <a:schemeClr val="accent1"/>
            </a:effectRef>
            <a:fontRef idx="minor">
              <a:schemeClr val="tx1"/>
            </a:fontRef>
          </p:style>
        </p:cxnSp>
        <p:pic>
          <p:nvPicPr>
            <p:cNvPr id="9" name="Picture 4" descr="ou_logo_400x560.jp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65100" y="79375"/>
              <a:ext cx="657225" cy="919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6376" y="116632"/>
              <a:ext cx="1008112" cy="1008112"/>
            </a:xfrm>
            <a:prstGeom prst="rect">
              <a:avLst/>
            </a:prstGeom>
          </p:spPr>
        </p:pic>
      </p:grpSp>
      <p:sp>
        <p:nvSpPr>
          <p:cNvPr id="7" name="Title 1"/>
          <p:cNvSpPr txBox="1">
            <a:spLocks/>
          </p:cNvSpPr>
          <p:nvPr/>
        </p:nvSpPr>
        <p:spPr>
          <a:xfrm>
            <a:off x="762000" y="152400"/>
            <a:ext cx="7772400" cy="147002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dirty="0">
              <a:solidFill>
                <a:schemeClr val="accent2"/>
              </a:solidFill>
            </a:endParaRPr>
          </a:p>
        </p:txBody>
      </p:sp>
      <p:sp>
        <p:nvSpPr>
          <p:cNvPr id="3" name="Slide Number Placeholder 2"/>
          <p:cNvSpPr>
            <a:spLocks noGrp="1"/>
          </p:cNvSpPr>
          <p:nvPr>
            <p:ph type="sldNum" sz="quarter" idx="12"/>
          </p:nvPr>
        </p:nvSpPr>
        <p:spPr/>
        <p:txBody>
          <a:bodyPr/>
          <a:lstStyle/>
          <a:p>
            <a:fld id="{8E82975F-958D-405B-B438-A4403A0DD13A}" type="slidenum">
              <a:rPr lang="en-US" smtClean="0"/>
              <a:t>9</a:t>
            </a:fld>
            <a:endParaRPr lang="en-US"/>
          </a:p>
        </p:txBody>
      </p:sp>
      <p:sp>
        <p:nvSpPr>
          <p:cNvPr id="14" name="Content Placeholder 2">
            <a:extLst>
              <a:ext uri="{FF2B5EF4-FFF2-40B4-BE49-F238E27FC236}">
                <a16:creationId xmlns:a16="http://schemas.microsoft.com/office/drawing/2014/main" id="{DFDB8605-945B-4199-8DC9-346C55FEAC6D}"/>
              </a:ext>
            </a:extLst>
          </p:cNvPr>
          <p:cNvSpPr txBox="1">
            <a:spLocks/>
          </p:cNvSpPr>
          <p:nvPr/>
        </p:nvSpPr>
        <p:spPr>
          <a:xfrm>
            <a:off x="423620" y="1347936"/>
            <a:ext cx="8229600" cy="51054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charset="2"/>
              <a:buChar char="Ø"/>
            </a:pPr>
            <a:endParaRPr lang="en-US" sz="2000" dirty="0"/>
          </a:p>
          <a:p>
            <a:pPr>
              <a:buFont typeface="Wingdings" charset="2"/>
              <a:buChar char="q"/>
            </a:pPr>
            <a:r>
              <a:rPr lang="en-US" sz="2000" dirty="0"/>
              <a:t>Direct radar (</a:t>
            </a:r>
            <a:r>
              <a:rPr lang="en-US" sz="2000" dirty="0" err="1"/>
              <a:t>Vr</a:t>
            </a:r>
            <a:r>
              <a:rPr lang="en-US" sz="2000" dirty="0"/>
              <a:t> and </a:t>
            </a:r>
            <a:r>
              <a:rPr lang="en-US" sz="2000" dirty="0" err="1"/>
              <a:t>dBZ</a:t>
            </a:r>
            <a:r>
              <a:rPr lang="en-US" sz="2000" dirty="0"/>
              <a:t>) DA capability is developed for GSI </a:t>
            </a:r>
            <a:r>
              <a:rPr lang="en-US" sz="2000" dirty="0" err="1"/>
              <a:t>EnKF</a:t>
            </a:r>
            <a:r>
              <a:rPr lang="en-US" sz="2000" dirty="0"/>
              <a:t> and GSI </a:t>
            </a:r>
            <a:r>
              <a:rPr lang="en-US" sz="2000" dirty="0" err="1"/>
              <a:t>EnVar</a:t>
            </a:r>
            <a:endParaRPr lang="en-US" sz="2000" dirty="0"/>
          </a:p>
          <a:p>
            <a:pPr>
              <a:buFont typeface="Wingdings" charset="2"/>
              <a:buChar char="Ø"/>
            </a:pPr>
            <a:endParaRPr lang="en-US" sz="2000" dirty="0"/>
          </a:p>
          <a:p>
            <a:r>
              <a:rPr lang="en-US" altLang="zh-CN" sz="2000" dirty="0"/>
              <a:t>Radial velocity and reflectivity observation operators are implemented.</a:t>
            </a:r>
          </a:p>
          <a:p>
            <a:endParaRPr lang="en-US" altLang="zh-CN" sz="1200" dirty="0"/>
          </a:p>
          <a:p>
            <a:r>
              <a:rPr lang="en-US" altLang="zh-CN" sz="2000" dirty="0"/>
              <a:t>The hydrometeor-related prognostic variables (rainwater, snow, </a:t>
            </a:r>
            <a:r>
              <a:rPr lang="en-US" altLang="zh-CN" sz="2000" dirty="0" err="1"/>
              <a:t>graupel</a:t>
            </a:r>
            <a:r>
              <a:rPr lang="en-US" altLang="zh-CN" sz="2000" dirty="0"/>
              <a:t> mixing ratios) are added as state variables.</a:t>
            </a:r>
          </a:p>
          <a:p>
            <a:endParaRPr lang="en-US" altLang="zh-CN" sz="1200" dirty="0"/>
          </a:p>
          <a:p>
            <a:r>
              <a:rPr lang="en-US" altLang="zh-CN" sz="2000" dirty="0"/>
              <a:t>The vertical velocity are added as state variables.</a:t>
            </a:r>
          </a:p>
          <a:p>
            <a:endParaRPr lang="en-US" altLang="zh-CN" sz="1200" dirty="0"/>
          </a:p>
          <a:p>
            <a:r>
              <a:rPr lang="en-US" altLang="zh-CN" sz="2000" dirty="0"/>
              <a:t>Direct reflectivity assimilation capability is developed (Wang and Wang 2017, MWR) as opposed to using the operational Cloud Analysis (CA) method, which is a separate and empirical approach.</a:t>
            </a:r>
          </a:p>
        </p:txBody>
      </p:sp>
      <p:sp>
        <p:nvSpPr>
          <p:cNvPr id="12" name="Title 1"/>
          <p:cNvSpPr txBox="1">
            <a:spLocks/>
          </p:cNvSpPr>
          <p:nvPr/>
        </p:nvSpPr>
        <p:spPr>
          <a:xfrm>
            <a:off x="1081056" y="181542"/>
            <a:ext cx="6914728" cy="147002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dirty="0">
                <a:solidFill>
                  <a:srgbClr val="982922"/>
                </a:solidFill>
                <a:latin typeface="Calibri" panose="020F0502020204030204" pitchFamily="34" charset="0"/>
                <a:cs typeface="Calibri" panose="020F0502020204030204" pitchFamily="34" charset="0"/>
              </a:rPr>
              <a:t>GSI-based </a:t>
            </a:r>
            <a:r>
              <a:rPr lang="en-US" sz="2000" dirty="0" err="1">
                <a:solidFill>
                  <a:srgbClr val="982922"/>
                </a:solidFill>
                <a:latin typeface="Calibri" panose="020F0502020204030204" pitchFamily="34" charset="0"/>
                <a:cs typeface="Calibri" panose="020F0502020204030204" pitchFamily="34" charset="0"/>
              </a:rPr>
              <a:t>EnKF</a:t>
            </a:r>
            <a:r>
              <a:rPr lang="en-US" sz="2000" dirty="0">
                <a:solidFill>
                  <a:srgbClr val="982922"/>
                </a:solidFill>
                <a:latin typeface="Calibri" panose="020F0502020204030204" pitchFamily="34" charset="0"/>
                <a:cs typeface="Calibri" panose="020F0502020204030204" pitchFamily="34" charset="0"/>
              </a:rPr>
              <a:t>/</a:t>
            </a:r>
            <a:r>
              <a:rPr lang="en-US" sz="2000" dirty="0" err="1">
                <a:solidFill>
                  <a:srgbClr val="982922"/>
                </a:solidFill>
                <a:latin typeface="Calibri" panose="020F0502020204030204" pitchFamily="34" charset="0"/>
                <a:cs typeface="Calibri" panose="020F0502020204030204" pitchFamily="34" charset="0"/>
              </a:rPr>
              <a:t>EnVar</a:t>
            </a:r>
            <a:r>
              <a:rPr lang="en-US" sz="2000" dirty="0">
                <a:solidFill>
                  <a:srgbClr val="982922"/>
                </a:solidFill>
                <a:latin typeface="Calibri" panose="020F0502020204030204" pitchFamily="34" charset="0"/>
                <a:cs typeface="Calibri" panose="020F0502020204030204" pitchFamily="34" charset="0"/>
              </a:rPr>
              <a:t> DA system further developed for various CONUS convection allowing prediction systems with direct radar DA capability</a:t>
            </a:r>
          </a:p>
        </p:txBody>
      </p:sp>
    </p:spTree>
    <p:extLst>
      <p:ext uri="{BB962C8B-B14F-4D97-AF65-F5344CB8AC3E}">
        <p14:creationId xmlns:p14="http://schemas.microsoft.com/office/powerpoint/2010/main" val="25794784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4835</TotalTime>
  <Words>3187</Words>
  <Application>Microsoft Macintosh PowerPoint</Application>
  <PresentationFormat>On-screen Show (4:3)</PresentationFormat>
  <Paragraphs>467</Paragraphs>
  <Slides>38</Slides>
  <Notes>18</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38</vt:i4>
      </vt:variant>
    </vt:vector>
  </HeadingPairs>
  <TitlesOfParts>
    <vt:vector size="53" baseType="lpstr">
      <vt:lpstr>等线</vt:lpstr>
      <vt:lpstr>等线</vt:lpstr>
      <vt:lpstr>ＭＳ Ｐゴシック</vt:lpstr>
      <vt:lpstr>宋体</vt:lpstr>
      <vt:lpstr>Aharoni</vt:lpstr>
      <vt:lpstr>Arial</vt:lpstr>
      <vt:lpstr>Calibri</vt:lpstr>
      <vt:lpstr>Calibri Light</vt:lpstr>
      <vt:lpstr>Cambria Math</vt:lpstr>
      <vt:lpstr>Helvetica</vt:lpstr>
      <vt:lpstr>Helvetica Neue</vt:lpstr>
      <vt:lpstr>Tahoma</vt:lpstr>
      <vt:lpstr>Wingdings</vt:lpstr>
      <vt:lpstr>Office Theme</vt:lpstr>
      <vt:lpstr>Equation</vt:lpstr>
      <vt:lpstr>A brief review of recent progress of GSI EnVar for convective scale radar data assimilation and Ensemble-based targeted observation technique applied to MPAR (Multi-function Phase Array Radar) data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Issue with TL of nonlinear reflectivity operator in EnVar</vt:lpstr>
      <vt:lpstr> Issue with TL of nonlinear reflectivity operator in EnVar</vt:lpstr>
      <vt:lpstr> Issue with TL of nonlinear reflectivity operator in EnVar</vt:lpstr>
      <vt:lpstr> GSI-based EnVar without tangent linear (TL) and adjoint of the nonlinear reflectivity operator</vt:lpstr>
      <vt:lpstr> 1 hour forecast of May 8th 2003 OKC tornadic supercell: w and vorticity at 4km</vt:lpstr>
      <vt:lpstr>PowerPoint Presentation</vt:lpstr>
      <vt:lpstr>PowerPoint Presentation</vt:lpstr>
      <vt:lpstr>PowerPoint Presentation</vt:lpstr>
      <vt:lpstr> 500m resolution analysis produced by dual resolution GSI EnVar improved sfc vorticity and 10-m wind for May 8th 2003 OKC tornadic supercell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Ensemble-based targeted observation technique applied to MPAR data</dc:title>
  <dc:creator>Kerr, Christopher A.</dc:creator>
  <cp:lastModifiedBy>Microsoft Office User</cp:lastModifiedBy>
  <cp:revision>306</cp:revision>
  <dcterms:created xsi:type="dcterms:W3CDTF">2018-01-31T16:41:42Z</dcterms:created>
  <dcterms:modified xsi:type="dcterms:W3CDTF">2018-05-08T11:11:30Z</dcterms:modified>
</cp:coreProperties>
</file>