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21" r:id="rId2"/>
    <p:sldId id="522" r:id="rId3"/>
    <p:sldId id="478" r:id="rId4"/>
    <p:sldId id="506" r:id="rId5"/>
    <p:sldId id="521" r:id="rId6"/>
    <p:sldId id="551" r:id="rId7"/>
    <p:sldId id="517" r:id="rId8"/>
    <p:sldId id="539" r:id="rId9"/>
    <p:sldId id="540" r:id="rId10"/>
    <p:sldId id="543" r:id="rId11"/>
    <p:sldId id="542" r:id="rId12"/>
    <p:sldId id="525" r:id="rId13"/>
    <p:sldId id="526" r:id="rId14"/>
    <p:sldId id="554" r:id="rId15"/>
    <p:sldId id="523" r:id="rId16"/>
    <p:sldId id="538" r:id="rId17"/>
    <p:sldId id="53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2B2B2"/>
    <a:srgbClr val="347FCC"/>
    <a:srgbClr val="000000"/>
    <a:srgbClr val="0000FF"/>
    <a:srgbClr val="9A7934"/>
    <a:srgbClr val="00BBBB"/>
    <a:srgbClr val="69BBBB"/>
    <a:srgbClr val="0060C0"/>
    <a:srgbClr val="004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33" autoAdjust="0"/>
    <p:restoredTop sz="93857" autoAdjust="0"/>
  </p:normalViewPr>
  <p:slideViewPr>
    <p:cSldViewPr>
      <p:cViewPr varScale="1">
        <p:scale>
          <a:sx n="82" d="100"/>
          <a:sy n="82" d="100"/>
        </p:scale>
        <p:origin x="1282" y="77"/>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B109A-2994-49F9-B4E6-8590E39F0670}" type="datetimeFigureOut">
              <a:rPr lang="en-CA" smtClean="0"/>
              <a:t>2018-05-08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15D0D5-0712-479B-B494-F64A889F2816}" type="slidenum">
              <a:rPr lang="en-CA" smtClean="0"/>
              <a:t>‹#›</a:t>
            </a:fld>
            <a:endParaRPr lang="en-CA"/>
          </a:p>
        </p:txBody>
      </p:sp>
    </p:spTree>
    <p:extLst>
      <p:ext uri="{BB962C8B-B14F-4D97-AF65-F5344CB8AC3E}">
        <p14:creationId xmlns:p14="http://schemas.microsoft.com/office/powerpoint/2010/main" val="143544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Radar is our best instrument to observe storms; assimilation is our best technique to merge information; and numerical modelling is our best forecasting tool. So why are a) simple </a:t>
            </a:r>
            <a:r>
              <a:rPr lang="en-CA" sz="1200" kern="1200" dirty="0" err="1" smtClean="0">
                <a:solidFill>
                  <a:schemeClr val="tx1"/>
                </a:solidFill>
                <a:effectLst/>
                <a:latin typeface="+mn-lt"/>
                <a:ea typeface="+mn-ea"/>
                <a:cs typeface="+mn-cs"/>
              </a:rPr>
              <a:t>nowcasting</a:t>
            </a:r>
            <a:r>
              <a:rPr lang="en-CA" sz="1200" kern="1200" dirty="0" smtClean="0">
                <a:solidFill>
                  <a:schemeClr val="tx1"/>
                </a:solidFill>
                <a:effectLst/>
                <a:latin typeface="+mn-lt"/>
                <a:ea typeface="+mn-ea"/>
                <a:cs typeface="+mn-cs"/>
              </a:rPr>
              <a:t> approaches beating numerical forecasting for a couple of hours, b) the skill of numerical forecasting aided by radar data assimilation dropping so rapidly in the first forecast hour, and c) assimilated radar data showing positive effect for much shorter periods (e.g., about two hours) than other instruments (e.g., six hours for surface observations)? And how do we change this state of affairs?</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In an attempt to answer these questions, a reflection on the challenges of radar data assimilation in the context of mesoscale and convective scale forecasting was undertaken. In particular, we wanted to understand what made the assimilation of radar data assimilation more challenging and limiting than that of other data sources. The rapid drop in the skill of radar data assimilation with forecast time suggests that radar data assimilation has difficulties affecting the fields that will shape storm development in the future. This arises because:</a:t>
            </a:r>
          </a:p>
          <a:p>
            <a:pPr lvl="0"/>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 Over 90+% of the troposphere, the only information available from radar is “no precipitation”, largely limiting innovation to areas where either the analysis or the observations have precipitation;</a:t>
            </a:r>
          </a:p>
          <a:p>
            <a:pPr lvl="0"/>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 The air feeding the storms and controlling their environment in a few hours largely come from regions of no precipitation; hence its properties are largely unconstrained directly by radar. Any innovation must hence come from distant correlations with precipitation areas.</a:t>
            </a:r>
          </a:p>
          <a:p>
            <a:pPr lvl="0"/>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 Though there is significant correlation between overall storm intensity and thermodynamic properties, the correlations computed at </a:t>
            </a:r>
            <a:r>
              <a:rPr lang="en-CA" sz="1200" kern="1200" dirty="0" err="1" smtClean="0">
                <a:solidFill>
                  <a:schemeClr val="tx1"/>
                </a:solidFill>
                <a:effectLst/>
                <a:latin typeface="+mn-lt"/>
                <a:ea typeface="+mn-ea"/>
                <a:cs typeface="+mn-cs"/>
              </a:rPr>
              <a:t>gridpoint</a:t>
            </a:r>
            <a:r>
              <a:rPr lang="en-CA" sz="1200" kern="1200" dirty="0" smtClean="0">
                <a:solidFill>
                  <a:schemeClr val="tx1"/>
                </a:solidFill>
                <a:effectLst/>
                <a:latin typeface="+mn-lt"/>
                <a:ea typeface="+mn-ea"/>
                <a:cs typeface="+mn-cs"/>
              </a:rPr>
              <a:t> scales are limited because the field of precipitation and its errors have much more energy at smaller unpredictable scales compared to other fields. Limited ensemble sizes and localization then prevent such weak long-distance correlations to be fully utilized. And as model resolution increases, this problem becomes worse.</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As a result, the most successful methods for assimilating radar data are those that purposefully or accidently take advantage of the larger-scale relationships between storminess and thermodynamics such as LETKF, while those that use </a:t>
            </a:r>
            <a:r>
              <a:rPr lang="en-CA" sz="1200" kern="1200" dirty="0" err="1" smtClean="0">
                <a:solidFill>
                  <a:schemeClr val="tx1"/>
                </a:solidFill>
                <a:effectLst/>
                <a:latin typeface="+mn-lt"/>
                <a:ea typeface="+mn-ea"/>
                <a:cs typeface="+mn-cs"/>
              </a:rPr>
              <a:t>gridpoint</a:t>
            </a:r>
            <a:r>
              <a:rPr lang="en-CA" sz="1200" kern="1200" dirty="0" smtClean="0">
                <a:solidFill>
                  <a:schemeClr val="tx1"/>
                </a:solidFill>
                <a:effectLst/>
                <a:latin typeface="+mn-lt"/>
                <a:ea typeface="+mn-ea"/>
                <a:cs typeface="+mn-cs"/>
              </a:rPr>
              <a:t>-scale correlations are the least successful.</a:t>
            </a:r>
          </a:p>
          <a:p>
            <a:r>
              <a:rPr lang="en-CA" sz="1200" kern="1200" dirty="0" smtClean="0">
                <a:solidFill>
                  <a:schemeClr val="tx1"/>
                </a:solidFill>
                <a:effectLst/>
                <a:latin typeface="+mn-lt"/>
                <a:ea typeface="+mn-ea"/>
                <a:cs typeface="+mn-cs"/>
              </a:rPr>
              <a:t>What this suggests is that special efforts should be made to take advantage of larger-scale correlations when assimilating radar data. And since many remote sensors so critical to forecast error reduction are largely blind in regions of critical meteorological activity that we want to constrain better (e.g., the lower troposphere under a cloudy developing storm), a case could be made that such an approach should also be used when assimilating other data.</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15D0D5-0712-479B-B494-F64A889F2816}" type="slidenum">
              <a:rPr lang="en-CA" smtClean="0"/>
              <a:t>1</a:t>
            </a:fld>
            <a:endParaRPr lang="en-CA" dirty="0"/>
          </a:p>
        </p:txBody>
      </p:sp>
    </p:spTree>
    <p:extLst>
      <p:ext uri="{BB962C8B-B14F-4D97-AF65-F5344CB8AC3E}">
        <p14:creationId xmlns:p14="http://schemas.microsoft.com/office/powerpoint/2010/main" val="149321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10</a:t>
            </a:fld>
            <a:endParaRPr lang="en-CA"/>
          </a:p>
        </p:txBody>
      </p:sp>
    </p:spTree>
    <p:extLst>
      <p:ext uri="{BB962C8B-B14F-4D97-AF65-F5344CB8AC3E}">
        <p14:creationId xmlns:p14="http://schemas.microsoft.com/office/powerpoint/2010/main" val="236023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11</a:t>
            </a:fld>
            <a:endParaRPr lang="en-CA"/>
          </a:p>
        </p:txBody>
      </p:sp>
    </p:spTree>
    <p:extLst>
      <p:ext uri="{BB962C8B-B14F-4D97-AF65-F5344CB8AC3E}">
        <p14:creationId xmlns:p14="http://schemas.microsoft.com/office/powerpoint/2010/main" val="155805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See talk by Miyoshi (“</a:t>
            </a:r>
            <a:r>
              <a:rPr lang="en-CA" i="1" dirty="0" smtClean="0"/>
              <a:t>Is 30-s update</a:t>
            </a:r>
            <a:r>
              <a:rPr lang="en-CA" i="1" baseline="0" dirty="0" smtClean="0"/>
              <a:t> enough…</a:t>
            </a:r>
            <a:r>
              <a:rPr lang="en-CA" i="0" baseline="0" dirty="0" smtClean="0"/>
              <a:t>”</a:t>
            </a:r>
            <a:r>
              <a:rPr lang="en-CA" baseline="0" dirty="0" smtClean="0"/>
              <a:t>) for good illustrations of how late the radar capture the storm.</a:t>
            </a:r>
            <a:endParaRPr lang="en-CA" dirty="0" smtClean="0"/>
          </a:p>
        </p:txBody>
      </p:sp>
      <p:sp>
        <p:nvSpPr>
          <p:cNvPr id="4" name="Slide Number Placeholder 3"/>
          <p:cNvSpPr>
            <a:spLocks noGrp="1"/>
          </p:cNvSpPr>
          <p:nvPr>
            <p:ph type="sldNum" sz="quarter" idx="10"/>
          </p:nvPr>
        </p:nvSpPr>
        <p:spPr/>
        <p:txBody>
          <a:bodyPr/>
          <a:lstStyle/>
          <a:p>
            <a:fld id="{BA15D0D5-0712-479B-B494-F64A889F2816}" type="slidenum">
              <a:rPr lang="en-CA" smtClean="0"/>
              <a:t>12</a:t>
            </a:fld>
            <a:endParaRPr lang="en-CA"/>
          </a:p>
        </p:txBody>
      </p:sp>
    </p:spTree>
    <p:extLst>
      <p:ext uri="{BB962C8B-B14F-4D97-AF65-F5344CB8AC3E}">
        <p14:creationId xmlns:p14="http://schemas.microsoft.com/office/powerpoint/2010/main" val="2831116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Tight feedbacks (and linear in derivative) in energy/dynamics cycle; looser</a:t>
            </a:r>
            <a:r>
              <a:rPr lang="en-CA" baseline="0" dirty="0" smtClean="0"/>
              <a:t> connections (with threshold processes) in water cycle. Also note the many degrees of separation between what radar observes best (precipitation) and storm causes (shaded in orange)</a:t>
            </a:r>
            <a:endParaRPr lang="en-CA" dirty="0" smtClean="0"/>
          </a:p>
        </p:txBody>
      </p:sp>
      <p:sp>
        <p:nvSpPr>
          <p:cNvPr id="4" name="Slide Number Placeholder 3"/>
          <p:cNvSpPr>
            <a:spLocks noGrp="1"/>
          </p:cNvSpPr>
          <p:nvPr>
            <p:ph type="sldNum" sz="quarter" idx="10"/>
          </p:nvPr>
        </p:nvSpPr>
        <p:spPr/>
        <p:txBody>
          <a:bodyPr/>
          <a:lstStyle/>
          <a:p>
            <a:fld id="{BA15D0D5-0712-479B-B494-F64A889F2816}" type="slidenum">
              <a:rPr lang="en-CA" smtClean="0"/>
              <a:t>13</a:t>
            </a:fld>
            <a:endParaRPr lang="en-CA"/>
          </a:p>
        </p:txBody>
      </p:sp>
    </p:spTree>
    <p:extLst>
      <p:ext uri="{BB962C8B-B14F-4D97-AF65-F5344CB8AC3E}">
        <p14:creationId xmlns:p14="http://schemas.microsoft.com/office/powerpoint/2010/main" val="3644112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BA15D0D5-0712-479B-B494-F64A889F2816}" type="slidenum">
              <a:rPr lang="en-CA" smtClean="0"/>
              <a:t>14</a:t>
            </a:fld>
            <a:endParaRPr lang="en-CA"/>
          </a:p>
        </p:txBody>
      </p:sp>
    </p:spTree>
    <p:extLst>
      <p:ext uri="{BB962C8B-B14F-4D97-AF65-F5344CB8AC3E}">
        <p14:creationId xmlns:p14="http://schemas.microsoft.com/office/powerpoint/2010/main" val="349392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BA15D0D5-0712-479B-B494-F64A889F2816}" type="slidenum">
              <a:rPr lang="en-CA" smtClean="0"/>
              <a:t>15</a:t>
            </a:fld>
            <a:endParaRPr lang="en-CA"/>
          </a:p>
        </p:txBody>
      </p:sp>
    </p:spTree>
    <p:extLst>
      <p:ext uri="{BB962C8B-B14F-4D97-AF65-F5344CB8AC3E}">
        <p14:creationId xmlns:p14="http://schemas.microsoft.com/office/powerpoint/2010/main" val="3122454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smtClean="0">
              <a:solidFill>
                <a:srgbClr val="002060"/>
              </a:solidFill>
            </a:endParaRPr>
          </a:p>
        </p:txBody>
      </p:sp>
      <p:sp>
        <p:nvSpPr>
          <p:cNvPr id="4" name="Slide Number Placeholder 3"/>
          <p:cNvSpPr>
            <a:spLocks noGrp="1"/>
          </p:cNvSpPr>
          <p:nvPr>
            <p:ph type="sldNum" sz="quarter" idx="10"/>
          </p:nvPr>
        </p:nvSpPr>
        <p:spPr/>
        <p:txBody>
          <a:bodyPr/>
          <a:lstStyle/>
          <a:p>
            <a:fld id="{BA15D0D5-0712-479B-B494-F64A889F2816}" type="slidenum">
              <a:rPr lang="en-CA" smtClean="0"/>
              <a:t>16</a:t>
            </a:fld>
            <a:endParaRPr lang="en-CA"/>
          </a:p>
        </p:txBody>
      </p:sp>
    </p:spTree>
    <p:extLst>
      <p:ext uri="{BB962C8B-B14F-4D97-AF65-F5344CB8AC3E}">
        <p14:creationId xmlns:p14="http://schemas.microsoft.com/office/powerpoint/2010/main" val="3956391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17</a:t>
            </a:fld>
            <a:endParaRPr lang="en-CA"/>
          </a:p>
        </p:txBody>
      </p:sp>
    </p:spTree>
    <p:extLst>
      <p:ext uri="{BB962C8B-B14F-4D97-AF65-F5344CB8AC3E}">
        <p14:creationId xmlns:p14="http://schemas.microsoft.com/office/powerpoint/2010/main" val="178998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Radar is a</a:t>
            </a:r>
            <a:r>
              <a:rPr lang="en-CA" baseline="0" dirty="0" smtClean="0"/>
              <a:t> powerful tool for storm monitoring and </a:t>
            </a:r>
            <a:r>
              <a:rPr lang="en-CA" baseline="0" dirty="0" err="1" smtClean="0"/>
              <a:t>nowcasting</a:t>
            </a:r>
            <a:r>
              <a:rPr lang="en-CA" baseline="0" dirty="0" smtClean="0"/>
              <a:t> because it provides the most detailed measurements on the current state (precipitation &amp; winds) and the damaging aspects of the storm system. </a:t>
            </a:r>
          </a:p>
          <a:p>
            <a:r>
              <a:rPr lang="en-CA" baseline="0" dirty="0" smtClean="0"/>
              <a:t>But it is much weaker at constraining the future outcome, which is why radar </a:t>
            </a:r>
            <a:r>
              <a:rPr lang="en-CA" baseline="0" dirty="0" err="1" smtClean="0"/>
              <a:t>nowcasting</a:t>
            </a:r>
            <a:r>
              <a:rPr lang="en-CA" baseline="0" dirty="0" smtClean="0"/>
              <a:t> has had great difficulties in moving beyond the extrapolation of current threats (contrast the reviews from “Radar Meteorology” (Atlas 1991) and in “</a:t>
            </a:r>
            <a:r>
              <a:rPr lang="en-CA" sz="1200" i="1" kern="1200" dirty="0" smtClean="0">
                <a:solidFill>
                  <a:schemeClr val="tx1"/>
                </a:solidFill>
                <a:effectLst/>
                <a:latin typeface="+mn-lt"/>
                <a:ea typeface="+mn-ea"/>
                <a:cs typeface="+mn-cs"/>
              </a:rPr>
              <a:t>Weather Radar, Wind Profiler, </a:t>
            </a:r>
            <a:r>
              <a:rPr lang="en-CA" sz="1200" i="1" kern="1200" dirty="0" err="1" smtClean="0">
                <a:solidFill>
                  <a:schemeClr val="tx1"/>
                </a:solidFill>
                <a:effectLst/>
                <a:latin typeface="+mn-lt"/>
                <a:ea typeface="+mn-ea"/>
                <a:cs typeface="+mn-cs"/>
              </a:rPr>
              <a:t>Ionospheric</a:t>
            </a:r>
            <a:r>
              <a:rPr lang="en-CA" sz="1200" i="1" kern="1200" dirty="0" smtClean="0">
                <a:solidFill>
                  <a:schemeClr val="tx1"/>
                </a:solidFill>
                <a:effectLst/>
                <a:latin typeface="+mn-lt"/>
                <a:ea typeface="+mn-ea"/>
                <a:cs typeface="+mn-cs"/>
              </a:rPr>
              <a:t> Radar, and Other Advanced Applications”</a:t>
            </a:r>
            <a:r>
              <a:rPr lang="en-CA" baseline="0" dirty="0" smtClean="0"/>
              <a:t> </a:t>
            </a:r>
            <a:r>
              <a:rPr lang="en-CA" baseline="0" dirty="0" err="1" smtClean="0"/>
              <a:t>nowcasting</a:t>
            </a:r>
            <a:r>
              <a:rPr lang="en-CA" baseline="0" dirty="0" smtClean="0"/>
              <a:t> chapter (Joe et al 2012).</a:t>
            </a:r>
            <a:endParaRPr lang="en-CA" dirty="0" smtClean="0"/>
          </a:p>
        </p:txBody>
      </p:sp>
      <p:sp>
        <p:nvSpPr>
          <p:cNvPr id="4" name="Slide Number Placeholder 3"/>
          <p:cNvSpPr>
            <a:spLocks noGrp="1"/>
          </p:cNvSpPr>
          <p:nvPr>
            <p:ph type="sldNum" sz="quarter" idx="10"/>
          </p:nvPr>
        </p:nvSpPr>
        <p:spPr/>
        <p:txBody>
          <a:bodyPr/>
          <a:lstStyle/>
          <a:p>
            <a:fld id="{BA15D0D5-0712-479B-B494-F64A889F2816}" type="slidenum">
              <a:rPr lang="en-CA" smtClean="0"/>
              <a:t>2</a:t>
            </a:fld>
            <a:endParaRPr lang="en-CA"/>
          </a:p>
        </p:txBody>
      </p:sp>
    </p:spTree>
    <p:extLst>
      <p:ext uri="{BB962C8B-B14F-4D97-AF65-F5344CB8AC3E}">
        <p14:creationId xmlns:p14="http://schemas.microsoft.com/office/powerpoint/2010/main" val="160618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As a radar</a:t>
            </a:r>
            <a:r>
              <a:rPr lang="en-CA" baseline="0" dirty="0" smtClean="0"/>
              <a:t> meteorologist, I find this state of affairs unexpected and puzzling </a:t>
            </a:r>
            <a:r>
              <a:rPr lang="en-CA" baseline="0" dirty="0" smtClean="0">
                <a:sym typeface="Wingdings" panose="05000000000000000000" pitchFamily="2" charset="2"/>
              </a:rPr>
              <a:t> Drove my interest in this question</a:t>
            </a:r>
            <a:endParaRPr lang="en-CA" dirty="0" smtClean="0"/>
          </a:p>
        </p:txBody>
      </p:sp>
      <p:sp>
        <p:nvSpPr>
          <p:cNvPr id="4" name="Slide Number Placeholder 3"/>
          <p:cNvSpPr>
            <a:spLocks noGrp="1"/>
          </p:cNvSpPr>
          <p:nvPr>
            <p:ph type="sldNum" sz="quarter" idx="10"/>
          </p:nvPr>
        </p:nvSpPr>
        <p:spPr/>
        <p:txBody>
          <a:bodyPr/>
          <a:lstStyle/>
          <a:p>
            <a:fld id="{BA15D0D5-0712-479B-B494-F64A889F2816}" type="slidenum">
              <a:rPr lang="en-CA" smtClean="0"/>
              <a:t>3</a:t>
            </a:fld>
            <a:endParaRPr lang="en-CA"/>
          </a:p>
        </p:txBody>
      </p:sp>
    </p:spTree>
    <p:extLst>
      <p:ext uri="{BB962C8B-B14F-4D97-AF65-F5344CB8AC3E}">
        <p14:creationId xmlns:p14="http://schemas.microsoft.com/office/powerpoint/2010/main" val="160314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4</a:t>
            </a:fld>
            <a:endParaRPr lang="en-CA"/>
          </a:p>
        </p:txBody>
      </p:sp>
    </p:spTree>
    <p:extLst>
      <p:ext uri="{BB962C8B-B14F-4D97-AF65-F5344CB8AC3E}">
        <p14:creationId xmlns:p14="http://schemas.microsoft.com/office/powerpoint/2010/main" val="54527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5</a:t>
            </a:fld>
            <a:endParaRPr lang="en-CA"/>
          </a:p>
        </p:txBody>
      </p:sp>
    </p:spTree>
    <p:extLst>
      <p:ext uri="{BB962C8B-B14F-4D97-AF65-F5344CB8AC3E}">
        <p14:creationId xmlns:p14="http://schemas.microsoft.com/office/powerpoint/2010/main" val="299618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6</a:t>
            </a:fld>
            <a:endParaRPr lang="en-CA"/>
          </a:p>
        </p:txBody>
      </p:sp>
    </p:spTree>
    <p:extLst>
      <p:ext uri="{BB962C8B-B14F-4D97-AF65-F5344CB8AC3E}">
        <p14:creationId xmlns:p14="http://schemas.microsoft.com/office/powerpoint/2010/main" val="259920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7</a:t>
            </a:fld>
            <a:endParaRPr lang="en-CA"/>
          </a:p>
        </p:txBody>
      </p:sp>
    </p:spTree>
    <p:extLst>
      <p:ext uri="{BB962C8B-B14F-4D97-AF65-F5344CB8AC3E}">
        <p14:creationId xmlns:p14="http://schemas.microsoft.com/office/powerpoint/2010/main" val="102447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8</a:t>
            </a:fld>
            <a:endParaRPr lang="en-CA"/>
          </a:p>
        </p:txBody>
      </p:sp>
    </p:spTree>
    <p:extLst>
      <p:ext uri="{BB962C8B-B14F-4D97-AF65-F5344CB8AC3E}">
        <p14:creationId xmlns:p14="http://schemas.microsoft.com/office/powerpoint/2010/main" val="1470968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15D0D5-0712-479B-B494-F64A889F2816}" type="slidenum">
              <a:rPr lang="en-CA" smtClean="0"/>
              <a:t>9</a:t>
            </a:fld>
            <a:endParaRPr lang="en-CA"/>
          </a:p>
        </p:txBody>
      </p:sp>
    </p:spTree>
    <p:extLst>
      <p:ext uri="{BB962C8B-B14F-4D97-AF65-F5344CB8AC3E}">
        <p14:creationId xmlns:p14="http://schemas.microsoft.com/office/powerpoint/2010/main" val="285014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F653C3F-E79E-4296-8E98-7815FDBD769E}" type="datetimeFigureOut">
              <a:rPr lang="en-CA" smtClean="0"/>
              <a:t>2018-05-08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3952924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F653C3F-E79E-4296-8E98-7815FDBD769E}" type="datetimeFigureOut">
              <a:rPr lang="en-CA" smtClean="0"/>
              <a:t>2018-05-08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240169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F653C3F-E79E-4296-8E98-7815FDBD769E}" type="datetimeFigureOut">
              <a:rPr lang="en-CA" smtClean="0"/>
              <a:t>2018-05-08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196809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505200" y="-76200"/>
            <a:ext cx="5791200" cy="7010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F653C3F-E79E-4296-8E98-7815FDBD769E}" type="datetimeFigureOut">
              <a:rPr lang="en-CA" smtClean="0"/>
              <a:t>2018-05-08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38531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653C3F-E79E-4296-8E98-7815FDBD769E}" type="datetimeFigureOut">
              <a:rPr lang="en-CA" smtClean="0"/>
              <a:t>2018-05-08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277487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3505200" y="-76200"/>
            <a:ext cx="5791200" cy="7010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F653C3F-E79E-4296-8E98-7815FDBD769E}" type="datetimeFigureOut">
              <a:rPr lang="en-CA" smtClean="0"/>
              <a:t>2018-05-08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82745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505200" y="-76200"/>
            <a:ext cx="5791200" cy="7010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F653C3F-E79E-4296-8E98-7815FDBD769E}" type="datetimeFigureOut">
              <a:rPr lang="en-CA" smtClean="0"/>
              <a:t>2018-05-08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144554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3505200" y="-76200"/>
            <a:ext cx="5791200" cy="7010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F653C3F-E79E-4296-8E98-7815FDBD769E}" type="datetimeFigureOut">
              <a:rPr lang="en-CA" smtClean="0"/>
              <a:t>2018-05-08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331256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53C3F-E79E-4296-8E98-7815FDBD769E}" type="datetimeFigureOut">
              <a:rPr lang="en-CA" smtClean="0"/>
              <a:t>2018-05-08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116116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53C3F-E79E-4296-8E98-7815FDBD769E}" type="datetimeFigureOut">
              <a:rPr lang="en-CA" smtClean="0"/>
              <a:t>2018-05-08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45531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53C3F-E79E-4296-8E98-7815FDBD769E}" type="datetimeFigureOut">
              <a:rPr lang="en-CA" smtClean="0"/>
              <a:t>2018-05-08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3C549A9-6144-49BB-B7B0-2CA123AEEF24}" type="slidenum">
              <a:rPr lang="en-CA" smtClean="0"/>
              <a:t>‹#›</a:t>
            </a:fld>
            <a:endParaRPr lang="en-CA"/>
          </a:p>
        </p:txBody>
      </p:sp>
    </p:spTree>
    <p:extLst>
      <p:ext uri="{BB962C8B-B14F-4D97-AF65-F5344CB8AC3E}">
        <p14:creationId xmlns:p14="http://schemas.microsoft.com/office/powerpoint/2010/main" val="112023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53C3F-E79E-4296-8E98-7815FDBD769E}" type="datetimeFigureOut">
              <a:rPr lang="en-CA" smtClean="0"/>
              <a:t>2018-05-08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549A9-6144-49BB-B7B0-2CA123AEEF24}" type="slidenum">
              <a:rPr lang="en-CA" smtClean="0"/>
              <a:t>‹#›</a:t>
            </a:fld>
            <a:endParaRPr lang="en-CA"/>
          </a:p>
        </p:txBody>
      </p:sp>
      <p:pic>
        <p:nvPicPr>
          <p:cNvPr id="8" name="Picture 7" descr="McGill Crest.jpg"/>
          <p:cNvPicPr>
            <a:picLocks noChangeAspect="1"/>
          </p:cNvPicPr>
          <p:nvPr userDrawn="1"/>
        </p:nvPicPr>
        <p:blipFill>
          <a:blip r:embed="rId13">
            <a:alphaModFix amt="10000"/>
            <a:extLst>
              <a:ext uri="{28A0092B-C50C-407E-A947-70E740481C1C}">
                <a14:useLocalDpi xmlns:a14="http://schemas.microsoft.com/office/drawing/2010/main" val="0"/>
              </a:ext>
            </a:extLst>
          </a:blip>
          <a:stretch>
            <a:fillRect/>
          </a:stretch>
        </p:blipFill>
        <p:spPr>
          <a:xfrm>
            <a:off x="3591186" y="-1"/>
            <a:ext cx="6338306" cy="7973405"/>
          </a:xfrm>
          <a:prstGeom prst="rect">
            <a:avLst/>
          </a:prstGeom>
        </p:spPr>
      </p:pic>
    </p:spTree>
    <p:extLst>
      <p:ext uri="{BB962C8B-B14F-4D97-AF65-F5344CB8AC3E}">
        <p14:creationId xmlns:p14="http://schemas.microsoft.com/office/powerpoint/2010/main" val="3141361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gif"/><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flipH="1">
            <a:off x="4571999" y="-168264"/>
            <a:ext cx="4571999" cy="7788264"/>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168265"/>
            <a:ext cx="4572000" cy="7788265"/>
          </a:xfrm>
          <a:prstGeom prst="rect">
            <a:avLst/>
          </a:prstGeom>
        </p:spPr>
      </p:pic>
      <p:sp>
        <p:nvSpPr>
          <p:cNvPr id="2" name="Title 1"/>
          <p:cNvSpPr>
            <a:spLocks noGrp="1"/>
          </p:cNvSpPr>
          <p:nvPr>
            <p:ph type="ctrTitle"/>
          </p:nvPr>
        </p:nvSpPr>
        <p:spPr>
          <a:xfrm>
            <a:off x="304800" y="2057400"/>
            <a:ext cx="8610600" cy="2305051"/>
          </a:xfrm>
          <a:solidFill>
            <a:srgbClr val="C00000"/>
          </a:solidFill>
        </p:spPr>
        <p:txBody>
          <a:bodyPr>
            <a:normAutofit/>
          </a:bodyPr>
          <a:lstStyle/>
          <a:p>
            <a:r>
              <a:rPr lang="en-CA" sz="4000" b="1" dirty="0">
                <a:solidFill>
                  <a:srgbClr val="FFFFFF"/>
                </a:solidFill>
                <a:effectLst>
                  <a:outerShdw blurRad="38100" dist="38100" dir="2700000" algn="tl">
                    <a:srgbClr val="000000">
                      <a:alpha val="43137"/>
                    </a:srgbClr>
                  </a:outerShdw>
                </a:effectLst>
              </a:rPr>
              <a:t>Reflection on the Challenges of Radar Data Assimilation at </a:t>
            </a:r>
            <a:r>
              <a:rPr lang="en-CA" sz="4000" b="1" dirty="0" err="1">
                <a:solidFill>
                  <a:srgbClr val="FFFFFF"/>
                </a:solidFill>
                <a:effectLst>
                  <a:outerShdw blurRad="38100" dist="38100" dir="2700000" algn="tl">
                    <a:srgbClr val="000000">
                      <a:alpha val="43137"/>
                    </a:srgbClr>
                  </a:outerShdw>
                </a:effectLst>
              </a:rPr>
              <a:t>Meso</a:t>
            </a:r>
            <a:r>
              <a:rPr lang="en-CA" sz="4000" b="1" dirty="0">
                <a:solidFill>
                  <a:srgbClr val="FFFFFF"/>
                </a:solidFill>
                <a:effectLst>
                  <a:outerShdw blurRad="38100" dist="38100" dir="2700000" algn="tl">
                    <a:srgbClr val="000000">
                      <a:alpha val="43137"/>
                    </a:srgbClr>
                  </a:outerShdw>
                </a:effectLst>
              </a:rPr>
              <a:t>-Convective Scales in an Ensemble Context</a:t>
            </a:r>
          </a:p>
        </p:txBody>
      </p:sp>
      <p:sp>
        <p:nvSpPr>
          <p:cNvPr id="4" name="Subtitle 2"/>
          <p:cNvSpPr txBox="1">
            <a:spLocks/>
          </p:cNvSpPr>
          <p:nvPr/>
        </p:nvSpPr>
        <p:spPr>
          <a:xfrm>
            <a:off x="3234068" y="4875376"/>
            <a:ext cx="2480932" cy="462629"/>
          </a:xfrm>
          <a:prstGeom prst="rect">
            <a:avLst/>
          </a:prstGeom>
          <a:solidFill>
            <a:srgbClr val="FFFFFF">
              <a:alpha val="50000"/>
            </a:srgb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CA" sz="2800" dirty="0" err="1" smtClean="0">
                <a:solidFill>
                  <a:srgbClr val="000000"/>
                </a:solidFill>
                <a:effectLst>
                  <a:outerShdw blurRad="50800" dist="38100" dir="2700000" algn="tl" rotWithShape="0">
                    <a:srgbClr val="000000">
                      <a:alpha val="43000"/>
                    </a:srgbClr>
                  </a:outerShdw>
                </a:effectLst>
              </a:rPr>
              <a:t>Frédéric</a:t>
            </a:r>
            <a:r>
              <a:rPr lang="en-CA" sz="2800" dirty="0" smtClean="0">
                <a:solidFill>
                  <a:srgbClr val="000000"/>
                </a:solidFill>
                <a:effectLst>
                  <a:outerShdw blurRad="50800" dist="38100" dir="2700000" algn="tl" rotWithShape="0">
                    <a:srgbClr val="000000">
                      <a:alpha val="43000"/>
                    </a:srgbClr>
                  </a:outerShdw>
                </a:effectLst>
              </a:rPr>
              <a:t> </a:t>
            </a:r>
            <a:r>
              <a:rPr lang="en-CA" sz="2800" dirty="0" err="1" smtClean="0">
                <a:solidFill>
                  <a:srgbClr val="000000"/>
                </a:solidFill>
                <a:effectLst>
                  <a:outerShdw blurRad="50800" dist="38100" dir="2700000" algn="tl" rotWithShape="0">
                    <a:srgbClr val="000000">
                      <a:alpha val="43000"/>
                    </a:srgbClr>
                  </a:outerShdw>
                </a:effectLst>
              </a:rPr>
              <a:t>Fabry</a:t>
            </a:r>
            <a:endParaRPr lang="en-US" sz="1800" dirty="0" smtClean="0">
              <a:solidFill>
                <a:srgbClr val="000000"/>
              </a:solidFill>
            </a:endParaRPr>
          </a:p>
        </p:txBody>
      </p:sp>
      <p:sp>
        <p:nvSpPr>
          <p:cNvPr id="5" name="TextBox 4"/>
          <p:cNvSpPr txBox="1"/>
          <p:nvPr/>
        </p:nvSpPr>
        <p:spPr>
          <a:xfrm>
            <a:off x="3591041" y="5464314"/>
            <a:ext cx="1958741" cy="400110"/>
          </a:xfrm>
          <a:prstGeom prst="rect">
            <a:avLst/>
          </a:prstGeom>
          <a:solidFill>
            <a:srgbClr val="FFFFFF">
              <a:alpha val="50000"/>
            </a:srgbClr>
          </a:solidFill>
        </p:spPr>
        <p:txBody>
          <a:bodyPr wrap="none" rtlCol="0">
            <a:spAutoFit/>
          </a:bodyPr>
          <a:lstStyle/>
          <a:p>
            <a:pPr algn="ctr"/>
            <a:r>
              <a:rPr lang="en-US" sz="2000" dirty="0" smtClean="0">
                <a:solidFill>
                  <a:srgbClr val="FF0000"/>
                </a:solidFill>
                <a:effectLst>
                  <a:outerShdw blurRad="38100" dist="38100" dir="2700000" algn="tl">
                    <a:srgbClr val="000000">
                      <a:alpha val="43137"/>
                    </a:srgbClr>
                  </a:outerShdw>
                </a:effectLst>
              </a:rPr>
              <a:t>McGill University</a:t>
            </a:r>
            <a:endParaRPr lang="en-US" sz="2000"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1905000" y="6553200"/>
            <a:ext cx="5552289" cy="338554"/>
          </a:xfrm>
          <a:prstGeom prst="rect">
            <a:avLst/>
          </a:prstGeom>
          <a:noFill/>
        </p:spPr>
        <p:txBody>
          <a:bodyPr wrap="none" rtlCol="0">
            <a:spAutoFit/>
          </a:bodyPr>
          <a:lstStyle/>
          <a:p>
            <a:r>
              <a:rPr lang="en-CA" sz="1600" dirty="0" smtClean="0">
                <a:solidFill>
                  <a:srgbClr val="FFFFFF"/>
                </a:solidFill>
              </a:rPr>
              <a:t>8</a:t>
            </a:r>
            <a:r>
              <a:rPr lang="en-CA" sz="1600" baseline="30000" dirty="0" smtClean="0">
                <a:solidFill>
                  <a:srgbClr val="FFFFFF"/>
                </a:solidFill>
              </a:rPr>
              <a:t>th</a:t>
            </a:r>
            <a:r>
              <a:rPr lang="en-CA" sz="1600" dirty="0" smtClean="0">
                <a:solidFill>
                  <a:srgbClr val="FFFFFF"/>
                </a:solidFill>
              </a:rPr>
              <a:t> </a:t>
            </a:r>
            <a:r>
              <a:rPr lang="en-CA" sz="1600" dirty="0" err="1" smtClean="0">
                <a:solidFill>
                  <a:srgbClr val="FFFFFF"/>
                </a:solidFill>
              </a:rPr>
              <a:t>EnKF</a:t>
            </a:r>
            <a:r>
              <a:rPr lang="en-CA" sz="1600" dirty="0" smtClean="0">
                <a:solidFill>
                  <a:srgbClr val="FFFFFF"/>
                </a:solidFill>
              </a:rPr>
              <a:t> workshop – Mont-Gabriel, QC, Canada – 7-10 May 2018</a:t>
            </a:r>
            <a:endParaRPr lang="en-CA" sz="1600" dirty="0">
              <a:solidFill>
                <a:srgbClr val="FFFFFF"/>
              </a:solidFill>
            </a:endParaRPr>
          </a:p>
        </p:txBody>
      </p:sp>
    </p:spTree>
    <p:extLst>
      <p:ext uri="{BB962C8B-B14F-4D97-AF65-F5344CB8AC3E}">
        <p14:creationId xmlns:p14="http://schemas.microsoft.com/office/powerpoint/2010/main" val="2337557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278" y="1220444"/>
            <a:ext cx="6461760" cy="5623560"/>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87600" y="1220400"/>
            <a:ext cx="6461760" cy="5623560"/>
          </a:xfrm>
          <a:prstGeom prst="rect">
            <a:avLst/>
          </a:prstGeom>
        </p:spPr>
      </p:pic>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effectLst>
                  <a:outerShdw blurRad="50800" dist="38100" dir="2700000" algn="tl" rotWithShape="0">
                    <a:srgbClr val="000000">
                      <a:alpha val="43000"/>
                    </a:srgbClr>
                  </a:outerShdw>
                </a:effectLst>
              </a:rPr>
              <a:t>Topology of Radar Constraints for Convective DA</a:t>
            </a:r>
            <a:endParaRPr lang="en-US" sz="3200" b="1" dirty="0">
              <a:solidFill>
                <a:schemeClr val="bg1"/>
              </a:solidFill>
              <a:effectLst>
                <a:outerShdw blurRad="50800" dist="38100" dir="2700000" algn="tl" rotWithShape="0">
                  <a:srgbClr val="000000">
                    <a:alpha val="43000"/>
                  </a:srgbClr>
                </a:outerShdw>
              </a:effectLst>
            </a:endParaRPr>
          </a:p>
        </p:txBody>
      </p:sp>
      <p:sp>
        <p:nvSpPr>
          <p:cNvPr id="6" name="TextBox 5"/>
          <p:cNvSpPr txBox="1"/>
          <p:nvPr/>
        </p:nvSpPr>
        <p:spPr>
          <a:xfrm>
            <a:off x="180001" y="1219200"/>
            <a:ext cx="2182199" cy="2308324"/>
          </a:xfrm>
          <a:prstGeom prst="rect">
            <a:avLst/>
          </a:prstGeom>
          <a:noFill/>
        </p:spPr>
        <p:txBody>
          <a:bodyPr wrap="square" rtlCol="0">
            <a:spAutoFit/>
          </a:bodyPr>
          <a:lstStyle/>
          <a:p>
            <a:r>
              <a:rPr lang="en-CA" sz="2400" dirty="0"/>
              <a:t>Let us first replace the storm echo by a </a:t>
            </a:r>
            <a:r>
              <a:rPr lang="en-CA" sz="2400" dirty="0" smtClean="0"/>
              <a:t>cartoon</a:t>
            </a:r>
            <a:r>
              <a:rPr lang="en-CA" sz="2400" dirty="0"/>
              <a:t>, and then go back in time one hour. </a:t>
            </a: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64000" y="6444000"/>
            <a:ext cx="1762125" cy="371475"/>
          </a:xfrm>
          <a:prstGeom prst="rect">
            <a:avLst/>
          </a:prstGeom>
        </p:spPr>
      </p:pic>
      <p:sp>
        <p:nvSpPr>
          <p:cNvPr id="10" name="TextBox 9"/>
          <p:cNvSpPr txBox="1"/>
          <p:nvPr/>
        </p:nvSpPr>
        <p:spPr>
          <a:xfrm>
            <a:off x="4114800" y="972000"/>
            <a:ext cx="3555269" cy="307777"/>
          </a:xfrm>
          <a:prstGeom prst="rect">
            <a:avLst/>
          </a:prstGeom>
          <a:noFill/>
        </p:spPr>
        <p:txBody>
          <a:bodyPr wrap="none" rtlCol="0">
            <a:spAutoFit/>
          </a:bodyPr>
          <a:lstStyle/>
          <a:p>
            <a:pPr algn="r"/>
            <a:r>
              <a:rPr lang="en-CA" sz="1400" dirty="0" smtClean="0"/>
              <a:t>Moore (OK) 2013 tornado event, 20 May 2013</a:t>
            </a:r>
            <a:endParaRPr lang="en-CA" sz="1400" dirty="0"/>
          </a:p>
        </p:txBody>
      </p:sp>
      <p:pic>
        <p:nvPicPr>
          <p:cNvPr id="13" name="Picture 12" descr="Supercell_Traj_UAlbany.tif"/>
          <p:cNvPicPr>
            <a:picLocks noChangeAspect="1"/>
          </p:cNvPicPr>
          <p:nvPr/>
        </p:nvPicPr>
        <p:blipFill>
          <a:blip r:embed="rId8" cstate="email">
            <a:alphaModFix/>
            <a:extLst>
              <a:ext uri="{BEBA8EAE-BF5A-486C-A8C5-ECC9F3942E4B}">
                <a14:imgProps xmlns:a14="http://schemas.microsoft.com/office/drawing/2010/main">
                  <a14:imgLayer r:embed="rId9">
                    <a14:imgEffect>
                      <a14:backgroundRemoval t="0" b="100000" l="169" r="99662">
                        <a14:foregroundMark x1="85726" y1="72917" x2="85726" y2="72917"/>
                        <a14:foregroundMark x1="92399" y1="65365" x2="92399" y2="65365"/>
                        <a14:foregroundMark x1="44848" y1="80339" x2="44848" y2="80339"/>
                        <a14:foregroundMark x1="34797" y1="86328" x2="34797" y2="86328"/>
                        <a14:foregroundMark x1="79645" y1="32943" x2="79645" y2="32943"/>
                        <a14:foregroundMark x1="90118" y1="67969" x2="90118" y2="67969"/>
                        <a14:backgroundMark x1="38007" y1="14583" x2="38007" y2="14583"/>
                        <a14:backgroundMark x1="92145" y1="55990" x2="92145" y2="55990"/>
                        <a14:backgroundMark x1="90709" y1="57031" x2="90709" y2="57031"/>
                        <a14:backgroundMark x1="83361" y1="71745" x2="83361" y2="71745"/>
                        <a14:backgroundMark x1="44341" y1="79167" x2="44341" y2="79167"/>
                        <a14:backgroundMark x1="39780" y1="80729" x2="39780" y2="80729"/>
                        <a14:backgroundMark x1="35980" y1="86719" x2="35980" y2="86719"/>
                        <a14:backgroundMark x1="70270" y1="29688" x2="70270" y2="29688"/>
                      </a14:backgroundRemoval>
                    </a14:imgEffect>
                  </a14:imgLayer>
                </a14:imgProps>
              </a:ext>
              <a:ext uri="{28A0092B-C50C-407E-A947-70E740481C1C}">
                <a14:useLocalDpi xmlns:a14="http://schemas.microsoft.com/office/drawing/2010/main" val="0"/>
              </a:ext>
            </a:extLst>
          </a:blip>
          <a:stretch>
            <a:fillRect/>
          </a:stretch>
        </p:blipFill>
        <p:spPr>
          <a:xfrm rot="21374467">
            <a:off x="4795711" y="1786382"/>
            <a:ext cx="3555784" cy="2306455"/>
          </a:xfrm>
          <a:prstGeom prst="rect">
            <a:avLst/>
          </a:prstGeom>
        </p:spPr>
      </p:pic>
      <p:sp>
        <p:nvSpPr>
          <p:cNvPr id="14" name="TextBox 13"/>
          <p:cNvSpPr txBox="1"/>
          <p:nvPr/>
        </p:nvSpPr>
        <p:spPr>
          <a:xfrm>
            <a:off x="6477000" y="3048000"/>
            <a:ext cx="402674" cy="523220"/>
          </a:xfrm>
          <a:prstGeom prst="rect">
            <a:avLst/>
          </a:prstGeom>
          <a:noFill/>
        </p:spPr>
        <p:txBody>
          <a:bodyPr wrap="none" rtlCol="0">
            <a:spAutoFit/>
          </a:bodyPr>
          <a:lstStyle/>
          <a:p>
            <a:r>
              <a:rPr lang="en-US" sz="2800" b="1" dirty="0" smtClean="0">
                <a:solidFill>
                  <a:srgbClr val="660066"/>
                </a:solidFill>
              </a:rPr>
              <a:t>A</a:t>
            </a:r>
            <a:endParaRPr lang="en-US" sz="2800" b="1" dirty="0">
              <a:solidFill>
                <a:srgbClr val="660066"/>
              </a:solidFill>
            </a:endParaRPr>
          </a:p>
        </p:txBody>
      </p:sp>
      <p:sp>
        <p:nvSpPr>
          <p:cNvPr id="15" name="TextBox 14"/>
          <p:cNvSpPr txBox="1"/>
          <p:nvPr/>
        </p:nvSpPr>
        <p:spPr>
          <a:xfrm>
            <a:off x="6473341" y="1852655"/>
            <a:ext cx="385943" cy="523220"/>
          </a:xfrm>
          <a:prstGeom prst="rect">
            <a:avLst/>
          </a:prstGeom>
          <a:noFill/>
        </p:spPr>
        <p:txBody>
          <a:bodyPr wrap="none" rtlCol="0">
            <a:spAutoFit/>
          </a:bodyPr>
          <a:lstStyle/>
          <a:p>
            <a:r>
              <a:rPr lang="en-US" sz="2800" b="1" dirty="0" smtClean="0">
                <a:solidFill>
                  <a:srgbClr val="660066"/>
                </a:solidFill>
              </a:rPr>
              <a:t>B</a:t>
            </a:r>
            <a:endParaRPr lang="en-US" sz="2800" b="1" dirty="0">
              <a:solidFill>
                <a:srgbClr val="660066"/>
              </a:solidFill>
            </a:endParaRPr>
          </a:p>
        </p:txBody>
      </p:sp>
      <p:sp>
        <p:nvSpPr>
          <p:cNvPr id="16" name="TextBox 15"/>
          <p:cNvSpPr txBox="1"/>
          <p:nvPr/>
        </p:nvSpPr>
        <p:spPr>
          <a:xfrm>
            <a:off x="5972923" y="3007364"/>
            <a:ext cx="374722" cy="523220"/>
          </a:xfrm>
          <a:prstGeom prst="rect">
            <a:avLst/>
          </a:prstGeom>
          <a:noFill/>
        </p:spPr>
        <p:txBody>
          <a:bodyPr wrap="none" rtlCol="0">
            <a:spAutoFit/>
          </a:bodyPr>
          <a:lstStyle/>
          <a:p>
            <a:r>
              <a:rPr lang="en-US" sz="2800" b="1" dirty="0" smtClean="0">
                <a:solidFill>
                  <a:srgbClr val="002060"/>
                </a:solidFill>
              </a:rPr>
              <a:t>C</a:t>
            </a:r>
            <a:endParaRPr lang="en-US" sz="2800" b="1" dirty="0">
              <a:solidFill>
                <a:srgbClr val="002060"/>
              </a:solidFill>
            </a:endParaRPr>
          </a:p>
        </p:txBody>
      </p:sp>
      <p:sp>
        <p:nvSpPr>
          <p:cNvPr id="17" name="TextBox 16"/>
          <p:cNvSpPr txBox="1"/>
          <p:nvPr/>
        </p:nvSpPr>
        <p:spPr>
          <a:xfrm>
            <a:off x="7348983" y="2694476"/>
            <a:ext cx="411015" cy="523220"/>
          </a:xfrm>
          <a:prstGeom prst="rect">
            <a:avLst/>
          </a:prstGeom>
          <a:noFill/>
        </p:spPr>
        <p:txBody>
          <a:bodyPr wrap="none" rtlCol="0">
            <a:spAutoFit/>
          </a:bodyPr>
          <a:lstStyle/>
          <a:p>
            <a:r>
              <a:rPr lang="en-US" sz="2800" b="1" dirty="0" smtClean="0">
                <a:solidFill>
                  <a:srgbClr val="002060"/>
                </a:solidFill>
              </a:rPr>
              <a:t>D</a:t>
            </a:r>
            <a:endParaRPr lang="en-US" sz="2800" b="1" dirty="0">
              <a:solidFill>
                <a:srgbClr val="002060"/>
              </a:solidFill>
            </a:endParaRPr>
          </a:p>
        </p:txBody>
      </p:sp>
      <p:sp>
        <p:nvSpPr>
          <p:cNvPr id="18" name="TextBox 17"/>
          <p:cNvSpPr txBox="1"/>
          <p:nvPr/>
        </p:nvSpPr>
        <p:spPr>
          <a:xfrm>
            <a:off x="6094807" y="1824433"/>
            <a:ext cx="359819" cy="523220"/>
          </a:xfrm>
          <a:prstGeom prst="rect">
            <a:avLst/>
          </a:prstGeom>
          <a:noFill/>
        </p:spPr>
        <p:txBody>
          <a:bodyPr wrap="none" rtlCol="0">
            <a:spAutoFit/>
          </a:bodyPr>
          <a:lstStyle/>
          <a:p>
            <a:r>
              <a:rPr lang="en-US" sz="2800" b="1" dirty="0" smtClean="0">
                <a:solidFill>
                  <a:srgbClr val="008000"/>
                </a:solidFill>
              </a:rPr>
              <a:t>E</a:t>
            </a:r>
            <a:endParaRPr lang="en-US" sz="2800" b="1" dirty="0">
              <a:solidFill>
                <a:srgbClr val="008000"/>
              </a:solidFill>
            </a:endParaRPr>
          </a:p>
        </p:txBody>
      </p:sp>
      <p:sp>
        <p:nvSpPr>
          <p:cNvPr id="19" name="TextBox 18"/>
          <p:cNvSpPr txBox="1"/>
          <p:nvPr/>
        </p:nvSpPr>
        <p:spPr>
          <a:xfrm>
            <a:off x="7536853" y="2107766"/>
            <a:ext cx="1680718" cy="707886"/>
          </a:xfrm>
          <a:prstGeom prst="rect">
            <a:avLst/>
          </a:prstGeom>
          <a:noFill/>
        </p:spPr>
        <p:txBody>
          <a:bodyPr wrap="none" rtlCol="0">
            <a:spAutoFit/>
          </a:bodyPr>
          <a:lstStyle/>
          <a:p>
            <a:pPr algn="ctr"/>
            <a:r>
              <a:rPr lang="en-US" sz="2000" b="1" dirty="0" smtClean="0">
                <a:ln>
                  <a:solidFill>
                    <a:schemeClr val="tx1">
                      <a:lumMod val="85000"/>
                    </a:schemeClr>
                  </a:solidFill>
                </a:ln>
                <a:solidFill>
                  <a:srgbClr val="FFFFFF"/>
                </a:solidFill>
              </a:rPr>
              <a:t>Forward-flank</a:t>
            </a:r>
            <a:endParaRPr lang="en-US" sz="2000" b="1" dirty="0">
              <a:ln>
                <a:solidFill>
                  <a:schemeClr val="tx1">
                    <a:lumMod val="85000"/>
                  </a:schemeClr>
                </a:solidFill>
              </a:ln>
              <a:solidFill>
                <a:srgbClr val="FFFFFF"/>
              </a:solidFill>
            </a:endParaRPr>
          </a:p>
          <a:p>
            <a:pPr algn="ctr"/>
            <a:r>
              <a:rPr lang="en-US" sz="2000" b="1" dirty="0">
                <a:ln>
                  <a:solidFill>
                    <a:schemeClr val="tx1">
                      <a:lumMod val="85000"/>
                    </a:schemeClr>
                  </a:solidFill>
                </a:ln>
                <a:solidFill>
                  <a:srgbClr val="FFFFFF"/>
                </a:solidFill>
              </a:rPr>
              <a:t>downdraft</a:t>
            </a:r>
          </a:p>
        </p:txBody>
      </p:sp>
      <p:sp>
        <p:nvSpPr>
          <p:cNvPr id="20" name="TextBox 19"/>
          <p:cNvSpPr txBox="1"/>
          <p:nvPr/>
        </p:nvSpPr>
        <p:spPr>
          <a:xfrm>
            <a:off x="4748942" y="2571365"/>
            <a:ext cx="1307394" cy="707886"/>
          </a:xfrm>
          <a:prstGeom prst="rect">
            <a:avLst/>
          </a:prstGeom>
          <a:noFill/>
        </p:spPr>
        <p:txBody>
          <a:bodyPr wrap="none" rtlCol="0">
            <a:spAutoFit/>
          </a:bodyPr>
          <a:lstStyle/>
          <a:p>
            <a:pPr algn="ctr"/>
            <a:r>
              <a:rPr lang="en-US" sz="2000" b="1" dirty="0" smtClean="0">
                <a:ln>
                  <a:solidFill>
                    <a:schemeClr val="tx1">
                      <a:lumMod val="85000"/>
                    </a:schemeClr>
                  </a:solidFill>
                </a:ln>
                <a:solidFill>
                  <a:srgbClr val="FFFFFF"/>
                </a:solidFill>
              </a:rPr>
              <a:t>Rear-flank</a:t>
            </a:r>
          </a:p>
          <a:p>
            <a:pPr algn="ctr"/>
            <a:r>
              <a:rPr lang="en-US" sz="2000" b="1" dirty="0" smtClean="0">
                <a:ln>
                  <a:solidFill>
                    <a:schemeClr val="tx1">
                      <a:lumMod val="85000"/>
                    </a:schemeClr>
                  </a:solidFill>
                </a:ln>
                <a:solidFill>
                  <a:srgbClr val="FFFFFF"/>
                </a:solidFill>
              </a:rPr>
              <a:t>downdraft</a:t>
            </a:r>
            <a:endParaRPr lang="en-US" sz="2000" b="1" dirty="0">
              <a:ln>
                <a:solidFill>
                  <a:schemeClr val="tx1">
                    <a:lumMod val="85000"/>
                  </a:schemeClr>
                </a:solidFill>
              </a:ln>
              <a:solidFill>
                <a:srgbClr val="FFFFFF"/>
              </a:solidFill>
            </a:endParaRPr>
          </a:p>
        </p:txBody>
      </p:sp>
      <p:sp>
        <p:nvSpPr>
          <p:cNvPr id="21" name="TextBox 20"/>
          <p:cNvSpPr txBox="1"/>
          <p:nvPr/>
        </p:nvSpPr>
        <p:spPr>
          <a:xfrm>
            <a:off x="6138695" y="1455101"/>
            <a:ext cx="1008209" cy="400110"/>
          </a:xfrm>
          <a:prstGeom prst="rect">
            <a:avLst/>
          </a:prstGeom>
          <a:noFill/>
        </p:spPr>
        <p:txBody>
          <a:bodyPr wrap="none" rtlCol="0">
            <a:spAutoFit/>
          </a:bodyPr>
          <a:lstStyle/>
          <a:p>
            <a:r>
              <a:rPr lang="en-US" sz="2000" b="1" dirty="0" smtClean="0">
                <a:ln>
                  <a:solidFill>
                    <a:schemeClr val="tx1">
                      <a:lumMod val="85000"/>
                    </a:schemeClr>
                  </a:solidFill>
                </a:ln>
                <a:solidFill>
                  <a:srgbClr val="FFFFFF"/>
                </a:solidFill>
              </a:rPr>
              <a:t>Updraft</a:t>
            </a:r>
            <a:endParaRPr lang="en-US" sz="2000" b="1" dirty="0">
              <a:ln>
                <a:solidFill>
                  <a:schemeClr val="tx1">
                    <a:lumMod val="85000"/>
                  </a:schemeClr>
                </a:solidFill>
              </a:ln>
              <a:solidFill>
                <a:srgbClr val="FFFFFF"/>
              </a:solidFill>
            </a:endParaRPr>
          </a:p>
        </p:txBody>
      </p:sp>
      <p:sp>
        <p:nvSpPr>
          <p:cNvPr id="22" name="TextBox 21"/>
          <p:cNvSpPr txBox="1"/>
          <p:nvPr/>
        </p:nvSpPr>
        <p:spPr>
          <a:xfrm>
            <a:off x="7239000" y="3762274"/>
            <a:ext cx="1772691" cy="461665"/>
          </a:xfrm>
          <a:prstGeom prst="rect">
            <a:avLst/>
          </a:prstGeom>
          <a:noFill/>
        </p:spPr>
        <p:txBody>
          <a:bodyPr wrap="none" rtlCol="0">
            <a:spAutoFit/>
          </a:bodyPr>
          <a:lstStyle/>
          <a:p>
            <a:r>
              <a:rPr lang="en-US" sz="2400" b="1" dirty="0" smtClean="0">
                <a:ln>
                  <a:solidFill>
                    <a:schemeClr val="accent2">
                      <a:lumMod val="40000"/>
                      <a:lumOff val="60000"/>
                      <a:alpha val="50000"/>
                    </a:schemeClr>
                  </a:solidFill>
                </a:ln>
                <a:solidFill>
                  <a:srgbClr val="F2C2D5"/>
                </a:solidFill>
              </a:rPr>
              <a:t>Surface flow</a:t>
            </a:r>
            <a:endParaRPr lang="en-US" sz="2400" b="1" dirty="0">
              <a:ln>
                <a:solidFill>
                  <a:schemeClr val="accent2">
                    <a:lumMod val="40000"/>
                    <a:lumOff val="60000"/>
                    <a:alpha val="50000"/>
                  </a:schemeClr>
                </a:solidFill>
              </a:ln>
              <a:solidFill>
                <a:srgbClr val="F2C2D5"/>
              </a:solidFill>
            </a:endParaRPr>
          </a:p>
        </p:txBody>
      </p:sp>
      <p:sp>
        <p:nvSpPr>
          <p:cNvPr id="23" name="TextBox 22"/>
          <p:cNvSpPr txBox="1"/>
          <p:nvPr/>
        </p:nvSpPr>
        <p:spPr>
          <a:xfrm>
            <a:off x="4800600" y="3962400"/>
            <a:ext cx="1443274" cy="461665"/>
          </a:xfrm>
          <a:prstGeom prst="rect">
            <a:avLst/>
          </a:prstGeom>
          <a:noFill/>
        </p:spPr>
        <p:txBody>
          <a:bodyPr wrap="none" rtlCol="0">
            <a:spAutoFit/>
          </a:bodyPr>
          <a:lstStyle/>
          <a:p>
            <a:r>
              <a:rPr lang="en-US" sz="2400" b="1" dirty="0">
                <a:ln>
                  <a:solidFill>
                    <a:schemeClr val="accent6"/>
                  </a:solidFill>
                </a:ln>
                <a:solidFill>
                  <a:srgbClr val="F0B775"/>
                </a:solidFill>
              </a:rPr>
              <a:t>4 km flow</a:t>
            </a:r>
          </a:p>
        </p:txBody>
      </p:sp>
      <p:sp>
        <p:nvSpPr>
          <p:cNvPr id="24" name="TextBox 23"/>
          <p:cNvSpPr txBox="1"/>
          <p:nvPr/>
        </p:nvSpPr>
        <p:spPr>
          <a:xfrm>
            <a:off x="3464101" y="2302068"/>
            <a:ext cx="1443274" cy="461665"/>
          </a:xfrm>
          <a:prstGeom prst="rect">
            <a:avLst/>
          </a:prstGeom>
          <a:noFill/>
        </p:spPr>
        <p:txBody>
          <a:bodyPr wrap="none" rtlCol="0">
            <a:spAutoFit/>
          </a:bodyPr>
          <a:lstStyle/>
          <a:p>
            <a:r>
              <a:rPr lang="en-US" sz="2400" b="1" dirty="0" smtClean="0">
                <a:ln>
                  <a:solidFill>
                    <a:schemeClr val="accent3">
                      <a:lumMod val="75000"/>
                    </a:schemeClr>
                  </a:solidFill>
                </a:ln>
                <a:solidFill>
                  <a:srgbClr val="87C975"/>
                </a:solidFill>
              </a:rPr>
              <a:t>9 km flow</a:t>
            </a:r>
            <a:endParaRPr lang="en-US" sz="2400" b="1" dirty="0">
              <a:ln>
                <a:solidFill>
                  <a:schemeClr val="accent3">
                    <a:lumMod val="75000"/>
                  </a:schemeClr>
                </a:solidFill>
              </a:ln>
              <a:solidFill>
                <a:srgbClr val="87C975"/>
              </a:solidFill>
            </a:endParaRPr>
          </a:p>
        </p:txBody>
      </p:sp>
      <p:cxnSp>
        <p:nvCxnSpPr>
          <p:cNvPr id="25" name="Straight Arrow Connector 24"/>
          <p:cNvCxnSpPr/>
          <p:nvPr/>
        </p:nvCxnSpPr>
        <p:spPr>
          <a:xfrm>
            <a:off x="2896800" y="6705600"/>
            <a:ext cx="1501200" cy="0"/>
          </a:xfrm>
          <a:prstGeom prst="straightConnector1">
            <a:avLst/>
          </a:prstGeom>
          <a:ln w="25400">
            <a:solidFill>
              <a:srgbClr val="DDDDD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2800" y="6299997"/>
            <a:ext cx="833883" cy="400110"/>
          </a:xfrm>
          <a:prstGeom prst="rect">
            <a:avLst/>
          </a:prstGeom>
          <a:noFill/>
        </p:spPr>
        <p:txBody>
          <a:bodyPr wrap="none" rtlCol="0">
            <a:spAutoFit/>
          </a:bodyPr>
          <a:lstStyle/>
          <a:p>
            <a:pPr algn="ctr"/>
            <a:r>
              <a:rPr lang="en-US" sz="2000" b="1" dirty="0" smtClean="0">
                <a:ln>
                  <a:solidFill>
                    <a:schemeClr val="tx1">
                      <a:lumMod val="85000"/>
                    </a:schemeClr>
                  </a:solidFill>
                </a:ln>
                <a:solidFill>
                  <a:srgbClr val="B2B2B2"/>
                </a:solidFill>
                <a:effectLst>
                  <a:outerShdw blurRad="38100" dist="38100" dir="2700000" algn="tl">
                    <a:srgbClr val="000000">
                      <a:alpha val="43137"/>
                    </a:srgbClr>
                  </a:outerShdw>
                </a:effectLst>
              </a:rPr>
              <a:t>50 km</a:t>
            </a:r>
            <a:endParaRPr lang="en-US" sz="2000" b="1" dirty="0">
              <a:ln>
                <a:solidFill>
                  <a:schemeClr val="tx1">
                    <a:lumMod val="85000"/>
                  </a:schemeClr>
                </a:solidFill>
              </a:ln>
              <a:solidFill>
                <a:srgbClr val="B2B2B2"/>
              </a:solidFill>
              <a:effectLst>
                <a:outerShdw blurRad="38100" dist="38100" dir="2700000" algn="tl">
                  <a:srgbClr val="000000">
                    <a:alpha val="43137"/>
                  </a:srgbClr>
                </a:outerShdw>
              </a:effectLst>
            </a:endParaRPr>
          </a:p>
        </p:txBody>
      </p:sp>
      <p:sp>
        <p:nvSpPr>
          <p:cNvPr id="28" name="TextBox 27"/>
          <p:cNvSpPr txBox="1"/>
          <p:nvPr/>
        </p:nvSpPr>
        <p:spPr>
          <a:xfrm>
            <a:off x="180001" y="3787676"/>
            <a:ext cx="2182199" cy="2308324"/>
          </a:xfrm>
          <a:prstGeom prst="rect">
            <a:avLst/>
          </a:prstGeom>
          <a:noFill/>
        </p:spPr>
        <p:txBody>
          <a:bodyPr wrap="square" rtlCol="0">
            <a:spAutoFit/>
          </a:bodyPr>
          <a:lstStyle/>
          <a:p>
            <a:r>
              <a:rPr lang="en-CA" sz="2400" dirty="0" smtClean="0"/>
              <a:t>Q: What </a:t>
            </a:r>
            <a:r>
              <a:rPr lang="en-CA" sz="2400" dirty="0"/>
              <a:t>areas must be </a:t>
            </a:r>
            <a:r>
              <a:rPr lang="en-CA" sz="2400" dirty="0" smtClean="0"/>
              <a:t>better constrained </a:t>
            </a:r>
            <a:r>
              <a:rPr lang="en-CA" sz="2400" dirty="0"/>
              <a:t>to improve the 1-hr </a:t>
            </a:r>
            <a:r>
              <a:rPr lang="en-CA" sz="2400" dirty="0" smtClean="0"/>
              <a:t>forecast for that storm? </a:t>
            </a:r>
            <a:endParaRPr lang="en-CA" sz="2400" dirty="0"/>
          </a:p>
        </p:txBody>
      </p:sp>
    </p:spTree>
    <p:extLst>
      <p:ext uri="{BB962C8B-B14F-4D97-AF65-F5344CB8AC3E}">
        <p14:creationId xmlns:p14="http://schemas.microsoft.com/office/powerpoint/2010/main" val="41985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4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effectLst>
                  <a:outerShdw blurRad="50800" dist="38100" dir="2700000" algn="tl" rotWithShape="0">
                    <a:srgbClr val="000000">
                      <a:alpha val="43000"/>
                    </a:srgbClr>
                  </a:outerShdw>
                </a:effectLst>
              </a:rPr>
              <a:t>Topology of Radar Constraints for Convective DA</a:t>
            </a:r>
            <a:endParaRPr lang="en-US" sz="3200" b="1" dirty="0">
              <a:solidFill>
                <a:schemeClr val="bg1"/>
              </a:solidFill>
              <a:effectLst>
                <a:outerShdw blurRad="50800" dist="38100" dir="2700000" algn="tl" rotWithShape="0">
                  <a:srgbClr val="000000">
                    <a:alpha val="43000"/>
                  </a:srgbClr>
                </a:outerShdw>
              </a:effectLst>
            </a:endParaRPr>
          </a:p>
        </p:txBody>
      </p:sp>
      <p:sp>
        <p:nvSpPr>
          <p:cNvPr id="6" name="TextBox 5"/>
          <p:cNvSpPr txBox="1"/>
          <p:nvPr/>
        </p:nvSpPr>
        <p:spPr>
          <a:xfrm>
            <a:off x="180001" y="1219200"/>
            <a:ext cx="2464638" cy="5539978"/>
          </a:xfrm>
          <a:prstGeom prst="rect">
            <a:avLst/>
          </a:prstGeom>
          <a:noFill/>
        </p:spPr>
        <p:txBody>
          <a:bodyPr wrap="square" rtlCol="0">
            <a:spAutoFit/>
          </a:bodyPr>
          <a:lstStyle/>
          <a:p>
            <a:r>
              <a:rPr lang="en-CA" sz="2400" dirty="0" smtClean="0"/>
              <a:t>A: Many </a:t>
            </a:r>
            <a:r>
              <a:rPr lang="en-CA" sz="2400" dirty="0"/>
              <a:t>with no </a:t>
            </a:r>
            <a:r>
              <a:rPr lang="en-CA" sz="2400" dirty="0" smtClean="0"/>
              <a:t>constraints </a:t>
            </a:r>
            <a:r>
              <a:rPr lang="en-CA" sz="2400" dirty="0"/>
              <a:t>besides “</a:t>
            </a:r>
            <a:r>
              <a:rPr lang="en-CA" sz="2400" i="1" dirty="0"/>
              <a:t>no precipitation</a:t>
            </a:r>
            <a:r>
              <a:rPr lang="en-CA" sz="2400" dirty="0"/>
              <a:t>”, </a:t>
            </a:r>
            <a:r>
              <a:rPr lang="en-CA" sz="2400" dirty="0" smtClean="0"/>
              <a:t>an information </a:t>
            </a:r>
            <a:r>
              <a:rPr lang="en-CA" sz="2400" dirty="0"/>
              <a:t>largely known </a:t>
            </a:r>
            <a:r>
              <a:rPr lang="en-CA" sz="2400" dirty="0" smtClean="0"/>
              <a:t>already by the background.</a:t>
            </a:r>
          </a:p>
          <a:p>
            <a:endParaRPr lang="en-CA" dirty="0"/>
          </a:p>
          <a:p>
            <a:r>
              <a:rPr lang="en-CA" sz="2400" dirty="0" smtClean="0">
                <a:solidFill>
                  <a:srgbClr val="C00000"/>
                </a:solidFill>
                <a:sym typeface="Wingdings" panose="05000000000000000000" pitchFamily="2" charset="2"/>
              </a:rPr>
              <a:t> For radar to adjust those areas, </a:t>
            </a:r>
            <a:r>
              <a:rPr lang="en-CA" sz="2400" dirty="0">
                <a:solidFill>
                  <a:srgbClr val="C00000"/>
                </a:solidFill>
                <a:sym typeface="Wingdings" panose="05000000000000000000" pitchFamily="2" charset="2"/>
              </a:rPr>
              <a:t>innovation must come </a:t>
            </a:r>
            <a:r>
              <a:rPr lang="en-CA" sz="2400" dirty="0" smtClean="0">
                <a:solidFill>
                  <a:srgbClr val="C00000"/>
                </a:solidFill>
                <a:sym typeface="Wingdings" panose="05000000000000000000" pitchFamily="2" charset="2"/>
              </a:rPr>
              <a:t>through </a:t>
            </a:r>
            <a:r>
              <a:rPr lang="en-CA" sz="2400" dirty="0">
                <a:solidFill>
                  <a:srgbClr val="C00000"/>
                </a:solidFill>
                <a:sym typeface="Wingdings" panose="05000000000000000000" pitchFamily="2" charset="2"/>
              </a:rPr>
              <a:t>distant </a:t>
            </a:r>
            <a:r>
              <a:rPr lang="en-CA" sz="2400" dirty="0" smtClean="0">
                <a:solidFill>
                  <a:srgbClr val="C00000"/>
                </a:solidFill>
                <a:sym typeface="Wingdings" panose="05000000000000000000" pitchFamily="2" charset="2"/>
              </a:rPr>
              <a:t>relationships.</a:t>
            </a:r>
            <a:endParaRPr lang="en-CA" sz="2400" dirty="0">
              <a:solidFill>
                <a:srgbClr val="C00000"/>
              </a:solidFil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88278" y="1220444"/>
            <a:ext cx="6461760" cy="562356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64000" y="6444000"/>
            <a:ext cx="1762125" cy="371475"/>
          </a:xfrm>
          <a:prstGeom prst="rect">
            <a:avLst/>
          </a:prstGeom>
        </p:spPr>
      </p:pic>
      <p:sp>
        <p:nvSpPr>
          <p:cNvPr id="10" name="TextBox 9"/>
          <p:cNvSpPr txBox="1"/>
          <p:nvPr/>
        </p:nvSpPr>
        <p:spPr>
          <a:xfrm>
            <a:off x="4114800" y="972000"/>
            <a:ext cx="3555269" cy="307777"/>
          </a:xfrm>
          <a:prstGeom prst="rect">
            <a:avLst/>
          </a:prstGeom>
          <a:noFill/>
        </p:spPr>
        <p:txBody>
          <a:bodyPr wrap="none" rtlCol="0">
            <a:spAutoFit/>
          </a:bodyPr>
          <a:lstStyle/>
          <a:p>
            <a:pPr algn="r"/>
            <a:r>
              <a:rPr lang="en-CA" sz="1400" dirty="0" smtClean="0"/>
              <a:t>Moore (OK) 2013 tornado event, 20 May 2013</a:t>
            </a:r>
            <a:endParaRPr lang="en-CA" sz="1400" dirty="0"/>
          </a:p>
        </p:txBody>
      </p:sp>
      <p:pic>
        <p:nvPicPr>
          <p:cNvPr id="13" name="Picture 12" descr="Supercell_Traj_UAlbany.tif"/>
          <p:cNvPicPr>
            <a:picLocks noChangeAspect="1"/>
          </p:cNvPicPr>
          <p:nvPr/>
        </p:nvPicPr>
        <p:blipFill>
          <a:blip r:embed="rId7" cstate="email">
            <a:alphaModFix/>
            <a:extLst>
              <a:ext uri="{BEBA8EAE-BF5A-486C-A8C5-ECC9F3942E4B}">
                <a14:imgProps xmlns:a14="http://schemas.microsoft.com/office/drawing/2010/main">
                  <a14:imgLayer r:embed="rId8">
                    <a14:imgEffect>
                      <a14:backgroundRemoval t="0" b="100000" l="169" r="99662">
                        <a14:foregroundMark x1="85726" y1="72917" x2="85726" y2="72917"/>
                        <a14:foregroundMark x1="92399" y1="65365" x2="92399" y2="65365"/>
                        <a14:foregroundMark x1="44848" y1="80339" x2="44848" y2="80339"/>
                        <a14:foregroundMark x1="34797" y1="86328" x2="34797" y2="86328"/>
                        <a14:foregroundMark x1="79645" y1="32943" x2="79645" y2="32943"/>
                        <a14:foregroundMark x1="90118" y1="67969" x2="90118" y2="67969"/>
                        <a14:backgroundMark x1="38007" y1="14583" x2="38007" y2="14583"/>
                        <a14:backgroundMark x1="92145" y1="55990" x2="92145" y2="55990"/>
                        <a14:backgroundMark x1="90709" y1="57031" x2="90709" y2="57031"/>
                        <a14:backgroundMark x1="83361" y1="71745" x2="83361" y2="71745"/>
                        <a14:backgroundMark x1="44341" y1="79167" x2="44341" y2="79167"/>
                        <a14:backgroundMark x1="39780" y1="80729" x2="39780" y2="80729"/>
                        <a14:backgroundMark x1="35980" y1="86719" x2="35980" y2="86719"/>
                        <a14:backgroundMark x1="70270" y1="29688" x2="70270" y2="29688"/>
                      </a14:backgroundRemoval>
                    </a14:imgEffect>
                  </a14:imgLayer>
                </a14:imgProps>
              </a:ext>
              <a:ext uri="{28A0092B-C50C-407E-A947-70E740481C1C}">
                <a14:useLocalDpi xmlns:a14="http://schemas.microsoft.com/office/drawing/2010/main" val="0"/>
              </a:ext>
            </a:extLst>
          </a:blip>
          <a:stretch>
            <a:fillRect/>
          </a:stretch>
        </p:blipFill>
        <p:spPr>
          <a:xfrm rot="21374467">
            <a:off x="4795711" y="1786382"/>
            <a:ext cx="3555784" cy="2306455"/>
          </a:xfrm>
          <a:prstGeom prst="rect">
            <a:avLst/>
          </a:prstGeom>
        </p:spPr>
      </p:pic>
      <p:sp>
        <p:nvSpPr>
          <p:cNvPr id="14" name="TextBox 13"/>
          <p:cNvSpPr txBox="1"/>
          <p:nvPr/>
        </p:nvSpPr>
        <p:spPr>
          <a:xfrm>
            <a:off x="6477000" y="3048000"/>
            <a:ext cx="402674" cy="523220"/>
          </a:xfrm>
          <a:prstGeom prst="rect">
            <a:avLst/>
          </a:prstGeom>
          <a:noFill/>
        </p:spPr>
        <p:txBody>
          <a:bodyPr wrap="none" rtlCol="0">
            <a:spAutoFit/>
          </a:bodyPr>
          <a:lstStyle/>
          <a:p>
            <a:r>
              <a:rPr lang="en-US" sz="2800" b="1" dirty="0" smtClean="0">
                <a:solidFill>
                  <a:srgbClr val="660066"/>
                </a:solidFill>
              </a:rPr>
              <a:t>A</a:t>
            </a:r>
            <a:endParaRPr lang="en-US" sz="2800" b="1" dirty="0">
              <a:solidFill>
                <a:srgbClr val="660066"/>
              </a:solidFill>
            </a:endParaRPr>
          </a:p>
        </p:txBody>
      </p:sp>
      <p:sp>
        <p:nvSpPr>
          <p:cNvPr id="15" name="TextBox 14"/>
          <p:cNvSpPr txBox="1"/>
          <p:nvPr/>
        </p:nvSpPr>
        <p:spPr>
          <a:xfrm>
            <a:off x="6473341" y="1852655"/>
            <a:ext cx="385943" cy="523220"/>
          </a:xfrm>
          <a:prstGeom prst="rect">
            <a:avLst/>
          </a:prstGeom>
          <a:noFill/>
        </p:spPr>
        <p:txBody>
          <a:bodyPr wrap="none" rtlCol="0">
            <a:spAutoFit/>
          </a:bodyPr>
          <a:lstStyle/>
          <a:p>
            <a:r>
              <a:rPr lang="en-US" sz="2800" b="1" dirty="0" smtClean="0">
                <a:solidFill>
                  <a:srgbClr val="660066"/>
                </a:solidFill>
              </a:rPr>
              <a:t>B</a:t>
            </a:r>
            <a:endParaRPr lang="en-US" sz="2800" b="1" dirty="0">
              <a:solidFill>
                <a:srgbClr val="660066"/>
              </a:solidFill>
            </a:endParaRPr>
          </a:p>
        </p:txBody>
      </p:sp>
      <p:sp>
        <p:nvSpPr>
          <p:cNvPr id="16" name="TextBox 15"/>
          <p:cNvSpPr txBox="1"/>
          <p:nvPr/>
        </p:nvSpPr>
        <p:spPr>
          <a:xfrm>
            <a:off x="5972923" y="3007364"/>
            <a:ext cx="374722" cy="523220"/>
          </a:xfrm>
          <a:prstGeom prst="rect">
            <a:avLst/>
          </a:prstGeom>
          <a:noFill/>
        </p:spPr>
        <p:txBody>
          <a:bodyPr wrap="none" rtlCol="0">
            <a:spAutoFit/>
          </a:bodyPr>
          <a:lstStyle/>
          <a:p>
            <a:r>
              <a:rPr lang="en-US" sz="2800" b="1" dirty="0" smtClean="0">
                <a:solidFill>
                  <a:srgbClr val="002060"/>
                </a:solidFill>
              </a:rPr>
              <a:t>C</a:t>
            </a:r>
            <a:endParaRPr lang="en-US" sz="2800" b="1" dirty="0">
              <a:solidFill>
                <a:srgbClr val="002060"/>
              </a:solidFill>
            </a:endParaRPr>
          </a:p>
        </p:txBody>
      </p:sp>
      <p:sp>
        <p:nvSpPr>
          <p:cNvPr id="17" name="TextBox 16"/>
          <p:cNvSpPr txBox="1"/>
          <p:nvPr/>
        </p:nvSpPr>
        <p:spPr>
          <a:xfrm>
            <a:off x="7348983" y="2694476"/>
            <a:ext cx="411015" cy="523220"/>
          </a:xfrm>
          <a:prstGeom prst="rect">
            <a:avLst/>
          </a:prstGeom>
          <a:noFill/>
        </p:spPr>
        <p:txBody>
          <a:bodyPr wrap="none" rtlCol="0">
            <a:spAutoFit/>
          </a:bodyPr>
          <a:lstStyle/>
          <a:p>
            <a:r>
              <a:rPr lang="en-US" sz="2800" b="1" dirty="0" smtClean="0">
                <a:solidFill>
                  <a:srgbClr val="002060"/>
                </a:solidFill>
              </a:rPr>
              <a:t>D</a:t>
            </a:r>
            <a:endParaRPr lang="en-US" sz="2800" b="1" dirty="0">
              <a:solidFill>
                <a:srgbClr val="002060"/>
              </a:solidFill>
            </a:endParaRPr>
          </a:p>
        </p:txBody>
      </p:sp>
      <p:sp>
        <p:nvSpPr>
          <p:cNvPr id="18" name="TextBox 17"/>
          <p:cNvSpPr txBox="1"/>
          <p:nvPr/>
        </p:nvSpPr>
        <p:spPr>
          <a:xfrm>
            <a:off x="6094807" y="1824433"/>
            <a:ext cx="359819" cy="523220"/>
          </a:xfrm>
          <a:prstGeom prst="rect">
            <a:avLst/>
          </a:prstGeom>
          <a:noFill/>
        </p:spPr>
        <p:txBody>
          <a:bodyPr wrap="none" rtlCol="0">
            <a:spAutoFit/>
          </a:bodyPr>
          <a:lstStyle/>
          <a:p>
            <a:r>
              <a:rPr lang="en-US" sz="2800" b="1" dirty="0" smtClean="0">
                <a:solidFill>
                  <a:srgbClr val="008000"/>
                </a:solidFill>
              </a:rPr>
              <a:t>E</a:t>
            </a:r>
            <a:endParaRPr lang="en-US" sz="2800" b="1" dirty="0">
              <a:solidFill>
                <a:srgbClr val="008000"/>
              </a:solidFill>
            </a:endParaRPr>
          </a:p>
        </p:txBody>
      </p:sp>
      <p:sp>
        <p:nvSpPr>
          <p:cNvPr id="19" name="TextBox 18"/>
          <p:cNvSpPr txBox="1"/>
          <p:nvPr/>
        </p:nvSpPr>
        <p:spPr>
          <a:xfrm>
            <a:off x="7536853" y="2107766"/>
            <a:ext cx="1680718" cy="707886"/>
          </a:xfrm>
          <a:prstGeom prst="rect">
            <a:avLst/>
          </a:prstGeom>
          <a:noFill/>
        </p:spPr>
        <p:txBody>
          <a:bodyPr wrap="none" rtlCol="0">
            <a:spAutoFit/>
          </a:bodyPr>
          <a:lstStyle/>
          <a:p>
            <a:pPr algn="ctr"/>
            <a:r>
              <a:rPr lang="en-US" sz="2000" b="1" dirty="0" smtClean="0">
                <a:ln>
                  <a:solidFill>
                    <a:schemeClr val="tx1">
                      <a:lumMod val="85000"/>
                    </a:schemeClr>
                  </a:solidFill>
                </a:ln>
                <a:solidFill>
                  <a:srgbClr val="FFFFFF"/>
                </a:solidFill>
              </a:rPr>
              <a:t>Forward-flank</a:t>
            </a:r>
            <a:endParaRPr lang="en-US" sz="2000" b="1" dirty="0">
              <a:ln>
                <a:solidFill>
                  <a:schemeClr val="tx1">
                    <a:lumMod val="85000"/>
                  </a:schemeClr>
                </a:solidFill>
              </a:ln>
              <a:solidFill>
                <a:srgbClr val="FFFFFF"/>
              </a:solidFill>
            </a:endParaRPr>
          </a:p>
          <a:p>
            <a:pPr algn="ctr"/>
            <a:r>
              <a:rPr lang="en-US" sz="2000" b="1" dirty="0">
                <a:ln>
                  <a:solidFill>
                    <a:schemeClr val="tx1">
                      <a:lumMod val="85000"/>
                    </a:schemeClr>
                  </a:solidFill>
                </a:ln>
                <a:solidFill>
                  <a:srgbClr val="FFFFFF"/>
                </a:solidFill>
              </a:rPr>
              <a:t>downdraft</a:t>
            </a:r>
          </a:p>
        </p:txBody>
      </p:sp>
      <p:sp>
        <p:nvSpPr>
          <p:cNvPr id="20" name="TextBox 19"/>
          <p:cNvSpPr txBox="1"/>
          <p:nvPr/>
        </p:nvSpPr>
        <p:spPr>
          <a:xfrm>
            <a:off x="4748942" y="2571365"/>
            <a:ext cx="1307394" cy="707886"/>
          </a:xfrm>
          <a:prstGeom prst="rect">
            <a:avLst/>
          </a:prstGeom>
          <a:noFill/>
        </p:spPr>
        <p:txBody>
          <a:bodyPr wrap="none" rtlCol="0">
            <a:spAutoFit/>
          </a:bodyPr>
          <a:lstStyle/>
          <a:p>
            <a:pPr algn="ctr"/>
            <a:r>
              <a:rPr lang="en-US" sz="2000" b="1" dirty="0" smtClean="0">
                <a:ln>
                  <a:solidFill>
                    <a:schemeClr val="tx1">
                      <a:lumMod val="85000"/>
                    </a:schemeClr>
                  </a:solidFill>
                </a:ln>
                <a:solidFill>
                  <a:srgbClr val="FFFFFF"/>
                </a:solidFill>
              </a:rPr>
              <a:t>Rear-flank</a:t>
            </a:r>
          </a:p>
          <a:p>
            <a:pPr algn="ctr"/>
            <a:r>
              <a:rPr lang="en-US" sz="2000" b="1" dirty="0" smtClean="0">
                <a:ln>
                  <a:solidFill>
                    <a:schemeClr val="tx1">
                      <a:lumMod val="85000"/>
                    </a:schemeClr>
                  </a:solidFill>
                </a:ln>
                <a:solidFill>
                  <a:srgbClr val="FFFFFF"/>
                </a:solidFill>
              </a:rPr>
              <a:t>downdraft</a:t>
            </a:r>
            <a:endParaRPr lang="en-US" sz="2000" b="1" dirty="0">
              <a:ln>
                <a:solidFill>
                  <a:schemeClr val="tx1">
                    <a:lumMod val="85000"/>
                  </a:schemeClr>
                </a:solidFill>
              </a:ln>
              <a:solidFill>
                <a:srgbClr val="FFFFFF"/>
              </a:solidFill>
            </a:endParaRPr>
          </a:p>
        </p:txBody>
      </p:sp>
      <p:sp>
        <p:nvSpPr>
          <p:cNvPr id="21" name="TextBox 20"/>
          <p:cNvSpPr txBox="1"/>
          <p:nvPr/>
        </p:nvSpPr>
        <p:spPr>
          <a:xfrm>
            <a:off x="6138695" y="1455101"/>
            <a:ext cx="1008209" cy="400110"/>
          </a:xfrm>
          <a:prstGeom prst="rect">
            <a:avLst/>
          </a:prstGeom>
          <a:noFill/>
        </p:spPr>
        <p:txBody>
          <a:bodyPr wrap="none" rtlCol="0">
            <a:spAutoFit/>
          </a:bodyPr>
          <a:lstStyle/>
          <a:p>
            <a:r>
              <a:rPr lang="en-US" sz="2000" b="1" dirty="0" smtClean="0">
                <a:ln>
                  <a:solidFill>
                    <a:schemeClr val="tx1">
                      <a:lumMod val="85000"/>
                    </a:schemeClr>
                  </a:solidFill>
                </a:ln>
                <a:solidFill>
                  <a:srgbClr val="FFFFFF"/>
                </a:solidFill>
              </a:rPr>
              <a:t>Updraft</a:t>
            </a:r>
            <a:endParaRPr lang="en-US" sz="2000" b="1" dirty="0">
              <a:ln>
                <a:solidFill>
                  <a:schemeClr val="tx1">
                    <a:lumMod val="85000"/>
                  </a:schemeClr>
                </a:solidFill>
              </a:ln>
              <a:solidFill>
                <a:srgbClr val="FFFFFF"/>
              </a:solidFill>
            </a:endParaRPr>
          </a:p>
        </p:txBody>
      </p:sp>
      <p:sp>
        <p:nvSpPr>
          <p:cNvPr id="22" name="TextBox 21"/>
          <p:cNvSpPr txBox="1"/>
          <p:nvPr/>
        </p:nvSpPr>
        <p:spPr>
          <a:xfrm>
            <a:off x="7239000" y="3762274"/>
            <a:ext cx="1772691" cy="461665"/>
          </a:xfrm>
          <a:prstGeom prst="rect">
            <a:avLst/>
          </a:prstGeom>
          <a:noFill/>
        </p:spPr>
        <p:txBody>
          <a:bodyPr wrap="none" rtlCol="0">
            <a:spAutoFit/>
          </a:bodyPr>
          <a:lstStyle/>
          <a:p>
            <a:r>
              <a:rPr lang="en-US" sz="2400" b="1" dirty="0" smtClean="0">
                <a:ln>
                  <a:solidFill>
                    <a:schemeClr val="accent2">
                      <a:lumMod val="40000"/>
                      <a:lumOff val="60000"/>
                      <a:alpha val="50000"/>
                    </a:schemeClr>
                  </a:solidFill>
                </a:ln>
                <a:solidFill>
                  <a:srgbClr val="F2C2D5"/>
                </a:solidFill>
              </a:rPr>
              <a:t>Surface flow</a:t>
            </a:r>
            <a:endParaRPr lang="en-US" sz="2400" b="1" dirty="0">
              <a:ln>
                <a:solidFill>
                  <a:schemeClr val="accent2">
                    <a:lumMod val="40000"/>
                    <a:lumOff val="60000"/>
                    <a:alpha val="50000"/>
                  </a:schemeClr>
                </a:solidFill>
              </a:ln>
              <a:solidFill>
                <a:srgbClr val="F2C2D5"/>
              </a:solidFill>
            </a:endParaRPr>
          </a:p>
        </p:txBody>
      </p:sp>
      <p:sp>
        <p:nvSpPr>
          <p:cNvPr id="23" name="TextBox 22"/>
          <p:cNvSpPr txBox="1"/>
          <p:nvPr/>
        </p:nvSpPr>
        <p:spPr>
          <a:xfrm>
            <a:off x="4800600" y="3962400"/>
            <a:ext cx="1443274" cy="461665"/>
          </a:xfrm>
          <a:prstGeom prst="rect">
            <a:avLst/>
          </a:prstGeom>
          <a:noFill/>
        </p:spPr>
        <p:txBody>
          <a:bodyPr wrap="none" rtlCol="0">
            <a:spAutoFit/>
          </a:bodyPr>
          <a:lstStyle/>
          <a:p>
            <a:r>
              <a:rPr lang="en-US" sz="2400" b="1" dirty="0">
                <a:ln>
                  <a:solidFill>
                    <a:schemeClr val="accent6"/>
                  </a:solidFill>
                </a:ln>
                <a:solidFill>
                  <a:srgbClr val="F0B775"/>
                </a:solidFill>
              </a:rPr>
              <a:t>4 km flow</a:t>
            </a:r>
          </a:p>
        </p:txBody>
      </p:sp>
      <p:sp>
        <p:nvSpPr>
          <p:cNvPr id="24" name="TextBox 23"/>
          <p:cNvSpPr txBox="1"/>
          <p:nvPr/>
        </p:nvSpPr>
        <p:spPr>
          <a:xfrm>
            <a:off x="3464101" y="2302068"/>
            <a:ext cx="1443274" cy="461665"/>
          </a:xfrm>
          <a:prstGeom prst="rect">
            <a:avLst/>
          </a:prstGeom>
          <a:noFill/>
        </p:spPr>
        <p:txBody>
          <a:bodyPr wrap="none" rtlCol="0">
            <a:spAutoFit/>
          </a:bodyPr>
          <a:lstStyle/>
          <a:p>
            <a:r>
              <a:rPr lang="en-US" sz="2400" b="1" dirty="0" smtClean="0">
                <a:ln>
                  <a:solidFill>
                    <a:schemeClr val="accent3">
                      <a:lumMod val="75000"/>
                    </a:schemeClr>
                  </a:solidFill>
                </a:ln>
                <a:solidFill>
                  <a:srgbClr val="87C975"/>
                </a:solidFill>
              </a:rPr>
              <a:t>9 km flow</a:t>
            </a:r>
            <a:endParaRPr lang="en-US" sz="2400" b="1" dirty="0">
              <a:ln>
                <a:solidFill>
                  <a:schemeClr val="accent3">
                    <a:lumMod val="75000"/>
                  </a:schemeClr>
                </a:solidFill>
              </a:ln>
              <a:solidFill>
                <a:srgbClr val="87C975"/>
              </a:solidFill>
            </a:endParaRPr>
          </a:p>
        </p:txBody>
      </p:sp>
      <p:cxnSp>
        <p:nvCxnSpPr>
          <p:cNvPr id="25" name="Straight Arrow Connector 24"/>
          <p:cNvCxnSpPr/>
          <p:nvPr/>
        </p:nvCxnSpPr>
        <p:spPr>
          <a:xfrm>
            <a:off x="2896800" y="6705600"/>
            <a:ext cx="1501200" cy="0"/>
          </a:xfrm>
          <a:prstGeom prst="straightConnector1">
            <a:avLst/>
          </a:prstGeom>
          <a:ln w="25400">
            <a:solidFill>
              <a:srgbClr val="DDDDD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2800" y="6299997"/>
            <a:ext cx="833883" cy="400110"/>
          </a:xfrm>
          <a:prstGeom prst="rect">
            <a:avLst/>
          </a:prstGeom>
          <a:noFill/>
        </p:spPr>
        <p:txBody>
          <a:bodyPr wrap="none" rtlCol="0">
            <a:spAutoFit/>
          </a:bodyPr>
          <a:lstStyle/>
          <a:p>
            <a:pPr algn="ctr"/>
            <a:r>
              <a:rPr lang="en-US" sz="2000" b="1" dirty="0" smtClean="0">
                <a:ln>
                  <a:solidFill>
                    <a:schemeClr val="tx1">
                      <a:lumMod val="85000"/>
                    </a:schemeClr>
                  </a:solidFill>
                </a:ln>
                <a:solidFill>
                  <a:srgbClr val="B2B2B2"/>
                </a:solidFill>
                <a:effectLst>
                  <a:outerShdw blurRad="38100" dist="38100" dir="2700000" algn="tl">
                    <a:srgbClr val="000000">
                      <a:alpha val="43137"/>
                    </a:srgbClr>
                  </a:outerShdw>
                </a:effectLst>
              </a:rPr>
              <a:t>50 km</a:t>
            </a:r>
            <a:endParaRPr lang="en-US" sz="2000" b="1" dirty="0">
              <a:ln>
                <a:solidFill>
                  <a:schemeClr val="tx1">
                    <a:lumMod val="85000"/>
                  </a:schemeClr>
                </a:solidFill>
              </a:ln>
              <a:solidFill>
                <a:srgbClr val="B2B2B2"/>
              </a:solidFill>
              <a:effectLst>
                <a:outerShdw blurRad="38100" dist="38100" dir="2700000" algn="tl">
                  <a:srgbClr val="000000">
                    <a:alpha val="43137"/>
                  </a:srgbClr>
                </a:outerShdw>
              </a:effectLst>
            </a:endParaRPr>
          </a:p>
        </p:txBody>
      </p:sp>
      <p:sp>
        <p:nvSpPr>
          <p:cNvPr id="27" name="Frame 26"/>
          <p:cNvSpPr/>
          <p:nvPr/>
        </p:nvSpPr>
        <p:spPr>
          <a:xfrm rot="449155">
            <a:off x="5715000" y="4092094"/>
            <a:ext cx="1669875" cy="678821"/>
          </a:xfrm>
          <a:prstGeom prst="frame">
            <a:avLst>
              <a:gd name="adj1" fmla="val 10834"/>
            </a:avLst>
          </a:prstGeom>
          <a:solidFill>
            <a:srgbClr val="F2C2D5"/>
          </a:solidFill>
          <a:ln>
            <a:solidFill>
              <a:srgbClr val="F2C2D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6836326" y="4191000"/>
            <a:ext cx="402674" cy="523220"/>
          </a:xfrm>
          <a:prstGeom prst="rect">
            <a:avLst/>
          </a:prstGeom>
          <a:noFill/>
        </p:spPr>
        <p:txBody>
          <a:bodyPr wrap="none" rtlCol="0">
            <a:spAutoFit/>
          </a:bodyPr>
          <a:lstStyle/>
          <a:p>
            <a:r>
              <a:rPr lang="en-US" sz="2800" b="1" dirty="0" smtClean="0">
                <a:solidFill>
                  <a:srgbClr val="FFFFFF"/>
                </a:solidFill>
              </a:rPr>
              <a:t>A</a:t>
            </a:r>
            <a:endParaRPr lang="en-US" sz="2800" b="1" dirty="0">
              <a:solidFill>
                <a:srgbClr val="FFFFFF"/>
              </a:solidFill>
            </a:endParaRPr>
          </a:p>
        </p:txBody>
      </p:sp>
      <p:sp>
        <p:nvSpPr>
          <p:cNvPr id="29" name="TextBox 28"/>
          <p:cNvSpPr txBox="1"/>
          <p:nvPr/>
        </p:nvSpPr>
        <p:spPr>
          <a:xfrm>
            <a:off x="5862457" y="4114800"/>
            <a:ext cx="385943" cy="523220"/>
          </a:xfrm>
          <a:prstGeom prst="rect">
            <a:avLst/>
          </a:prstGeom>
          <a:noFill/>
        </p:spPr>
        <p:txBody>
          <a:bodyPr wrap="none" rtlCol="0">
            <a:spAutoFit/>
          </a:bodyPr>
          <a:lstStyle/>
          <a:p>
            <a:r>
              <a:rPr lang="en-US" sz="2800" b="1" dirty="0" smtClean="0">
                <a:solidFill>
                  <a:srgbClr val="FFFFFF"/>
                </a:solidFill>
              </a:rPr>
              <a:t>B</a:t>
            </a:r>
            <a:endParaRPr lang="en-US" sz="2800" b="1" dirty="0">
              <a:solidFill>
                <a:srgbClr val="FFFFFF"/>
              </a:solidFill>
            </a:endParaRPr>
          </a:p>
        </p:txBody>
      </p:sp>
      <p:sp>
        <p:nvSpPr>
          <p:cNvPr id="30" name="Frame 29"/>
          <p:cNvSpPr/>
          <p:nvPr/>
        </p:nvSpPr>
        <p:spPr>
          <a:xfrm rot="20607591">
            <a:off x="4578565" y="5259949"/>
            <a:ext cx="2102250" cy="1015009"/>
          </a:xfrm>
          <a:prstGeom prst="frame">
            <a:avLst>
              <a:gd name="adj1" fmla="val 11609"/>
            </a:avLst>
          </a:prstGeom>
          <a:solidFill>
            <a:srgbClr val="FAA24B"/>
          </a:solidFill>
          <a:ln>
            <a:solidFill>
              <a:srgbClr val="FAA24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4775668" y="5674573"/>
            <a:ext cx="374722" cy="523220"/>
          </a:xfrm>
          <a:prstGeom prst="rect">
            <a:avLst/>
          </a:prstGeom>
          <a:noFill/>
        </p:spPr>
        <p:txBody>
          <a:bodyPr wrap="none" rtlCol="0">
            <a:spAutoFit/>
          </a:bodyPr>
          <a:lstStyle/>
          <a:p>
            <a:r>
              <a:rPr lang="en-US" sz="2800" b="1" dirty="0" smtClean="0">
                <a:solidFill>
                  <a:srgbClr val="FFFFFF"/>
                </a:solidFill>
              </a:rPr>
              <a:t>C</a:t>
            </a:r>
            <a:endParaRPr lang="en-US" sz="2800" b="1" dirty="0">
              <a:solidFill>
                <a:srgbClr val="FFFFFF"/>
              </a:solidFill>
            </a:endParaRPr>
          </a:p>
        </p:txBody>
      </p:sp>
      <p:sp>
        <p:nvSpPr>
          <p:cNvPr id="32" name="TextBox 31"/>
          <p:cNvSpPr txBox="1"/>
          <p:nvPr/>
        </p:nvSpPr>
        <p:spPr>
          <a:xfrm>
            <a:off x="6118624" y="5292655"/>
            <a:ext cx="411015" cy="523220"/>
          </a:xfrm>
          <a:prstGeom prst="rect">
            <a:avLst/>
          </a:prstGeom>
          <a:noFill/>
        </p:spPr>
        <p:txBody>
          <a:bodyPr wrap="none" rtlCol="0">
            <a:spAutoFit/>
          </a:bodyPr>
          <a:lstStyle/>
          <a:p>
            <a:r>
              <a:rPr lang="en-US" sz="2800" b="1" dirty="0" smtClean="0">
                <a:solidFill>
                  <a:srgbClr val="FFFFFF"/>
                </a:solidFill>
              </a:rPr>
              <a:t>D</a:t>
            </a:r>
            <a:endParaRPr lang="en-US" sz="2800" b="1" dirty="0">
              <a:solidFill>
                <a:srgbClr val="FFFFFF"/>
              </a:solidFill>
            </a:endParaRPr>
          </a:p>
        </p:txBody>
      </p:sp>
      <p:sp>
        <p:nvSpPr>
          <p:cNvPr id="33" name="Frame 32"/>
          <p:cNvSpPr/>
          <p:nvPr/>
        </p:nvSpPr>
        <p:spPr>
          <a:xfrm>
            <a:off x="2466172" y="3426458"/>
            <a:ext cx="1016001" cy="916942"/>
          </a:xfrm>
          <a:prstGeom prst="frame">
            <a:avLst>
              <a:gd name="adj1" fmla="val 13356"/>
            </a:avLst>
          </a:prstGeom>
          <a:solidFill>
            <a:srgbClr val="76A941"/>
          </a:solidFill>
          <a:ln>
            <a:solidFill>
              <a:srgbClr val="86C7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2812449" y="3627370"/>
            <a:ext cx="359819" cy="523220"/>
          </a:xfrm>
          <a:prstGeom prst="rect">
            <a:avLst/>
          </a:prstGeom>
          <a:noFill/>
        </p:spPr>
        <p:txBody>
          <a:bodyPr wrap="none" rtlCol="0">
            <a:spAutoFit/>
          </a:bodyPr>
          <a:lstStyle/>
          <a:p>
            <a:r>
              <a:rPr lang="en-US" sz="2800" b="1" dirty="0" smtClean="0">
                <a:solidFill>
                  <a:srgbClr val="FFFFFF"/>
                </a:solidFill>
              </a:rPr>
              <a:t>E</a:t>
            </a:r>
            <a:endParaRPr lang="en-US" sz="2800" b="1" dirty="0">
              <a:solidFill>
                <a:srgbClr val="FFFFFF"/>
              </a:solidFill>
            </a:endParaRPr>
          </a:p>
        </p:txBody>
      </p:sp>
    </p:spTree>
    <p:extLst>
      <p:ext uri="{BB962C8B-B14F-4D97-AF65-F5344CB8AC3E}">
        <p14:creationId xmlns:p14="http://schemas.microsoft.com/office/powerpoint/2010/main" val="1024881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23270" y="4753148"/>
            <a:ext cx="8820730" cy="1952452"/>
          </a:xfrm>
          <a:prstGeom prst="rect">
            <a:avLst/>
          </a:prstGeom>
          <a:no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Radar excels at monitoring </a:t>
            </a:r>
            <a:r>
              <a:rPr lang="en-US" sz="2800" dirty="0"/>
              <a:t>the </a:t>
            </a:r>
            <a:r>
              <a:rPr lang="en-US" sz="2800" i="1" dirty="0" smtClean="0">
                <a:solidFill>
                  <a:srgbClr val="0060C0"/>
                </a:solidFill>
              </a:rPr>
              <a:t>consequences and impacts </a:t>
            </a:r>
            <a:r>
              <a:rPr lang="en-US" sz="2800" dirty="0" smtClean="0"/>
              <a:t>of </a:t>
            </a:r>
            <a:r>
              <a:rPr lang="en-US" sz="2800" dirty="0"/>
              <a:t>the storm </a:t>
            </a:r>
            <a:r>
              <a:rPr lang="en-US" sz="2800" dirty="0" smtClean="0"/>
              <a:t>formation process </a:t>
            </a:r>
            <a:r>
              <a:rPr lang="en-US" sz="2800" dirty="0"/>
              <a:t>(</a:t>
            </a:r>
            <a:r>
              <a:rPr lang="en-US" sz="2800" dirty="0" smtClean="0"/>
              <a:t>precipitation, winds).</a:t>
            </a:r>
          </a:p>
          <a:p>
            <a:pPr marL="0" indent="0">
              <a:buFont typeface="Arial"/>
              <a:buNone/>
            </a:pPr>
            <a:r>
              <a:rPr lang="en-US" sz="2800" dirty="0" smtClean="0"/>
              <a:t>But it is largely blind to its </a:t>
            </a:r>
            <a:r>
              <a:rPr lang="en-US" sz="2800" i="1" dirty="0" smtClean="0">
                <a:solidFill>
                  <a:srgbClr val="0060C0"/>
                </a:solidFill>
              </a:rPr>
              <a:t>causes</a:t>
            </a:r>
            <a:r>
              <a:rPr lang="en-US" sz="2800" i="1" dirty="0" smtClean="0"/>
              <a:t> </a:t>
            </a:r>
            <a:r>
              <a:rPr lang="en-US" sz="2800" dirty="0" smtClean="0"/>
              <a:t>(temperature/humidity forcing) </a:t>
            </a:r>
            <a:r>
              <a:rPr lang="en-US" sz="2800" dirty="0" smtClean="0">
                <a:sym typeface="Wingdings" panose="05000000000000000000" pitchFamily="2" charset="2"/>
              </a:rPr>
              <a:t> </a:t>
            </a:r>
            <a:r>
              <a:rPr lang="en-US" sz="2800" dirty="0" smtClean="0">
                <a:solidFill>
                  <a:srgbClr val="C00000"/>
                </a:solidFill>
                <a:sym typeface="Wingdings" panose="05000000000000000000" pitchFamily="2" charset="2"/>
              </a:rPr>
              <a:t>Causes </a:t>
            </a:r>
            <a:r>
              <a:rPr lang="en-US" sz="2800" u="sng" dirty="0" smtClean="0">
                <a:solidFill>
                  <a:srgbClr val="C00000"/>
                </a:solidFill>
                <a:sym typeface="Wingdings" panose="05000000000000000000" pitchFamily="2" charset="2"/>
              </a:rPr>
              <a:t>must</a:t>
            </a:r>
            <a:r>
              <a:rPr lang="en-US" sz="2800" dirty="0" smtClean="0">
                <a:solidFill>
                  <a:srgbClr val="C00000"/>
                </a:solidFill>
                <a:sym typeface="Wingdings" panose="05000000000000000000" pitchFamily="2" charset="2"/>
              </a:rPr>
              <a:t> be inferred via error dependencies.</a:t>
            </a:r>
            <a:endParaRPr lang="en-CA" sz="2000" dirty="0">
              <a:solidFill>
                <a:srgbClr val="C00000"/>
              </a:solidFill>
            </a:endParaRPr>
          </a:p>
        </p:txBody>
      </p:sp>
      <p:sp>
        <p:nvSpPr>
          <p:cNvPr id="8"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effectLst>
                  <a:outerShdw blurRad="50800" dist="38100" dir="2700000" algn="tl" rotWithShape="0">
                    <a:srgbClr val="000000">
                      <a:alpha val="43000"/>
                    </a:srgbClr>
                  </a:outerShdw>
                </a:effectLst>
              </a:rPr>
              <a:t>Radar-Measured Quantities vs. Causes of Storms</a:t>
            </a:r>
            <a:endParaRPr lang="en-US" sz="3200" b="1" dirty="0">
              <a:solidFill>
                <a:schemeClr val="bg1"/>
              </a:solidFill>
              <a:effectLst>
                <a:outerShdw blurRad="50800" dist="38100" dir="2700000" algn="tl" rotWithShape="0">
                  <a:srgbClr val="000000">
                    <a:alpha val="43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7" y="1117533"/>
            <a:ext cx="8622384" cy="3572874"/>
          </a:xfrm>
          <a:prstGeom prst="rect">
            <a:avLst/>
          </a:prstGeom>
        </p:spPr>
      </p:pic>
      <p:sp>
        <p:nvSpPr>
          <p:cNvPr id="2" name="TextBox 1"/>
          <p:cNvSpPr txBox="1"/>
          <p:nvPr/>
        </p:nvSpPr>
        <p:spPr>
          <a:xfrm>
            <a:off x="457200" y="1203040"/>
            <a:ext cx="3598870" cy="461665"/>
          </a:xfrm>
          <a:prstGeom prst="rect">
            <a:avLst/>
          </a:prstGeom>
          <a:solidFill>
            <a:schemeClr val="bg1">
              <a:alpha val="50000"/>
            </a:schemeClr>
          </a:solidFill>
        </p:spPr>
        <p:txBody>
          <a:bodyPr wrap="none" rtlCol="0">
            <a:spAutoFit/>
          </a:bodyPr>
          <a:lstStyle/>
          <a:p>
            <a:r>
              <a:rPr lang="en-CA" sz="2400" dirty="0" smtClean="0"/>
              <a:t>Radar largely blind to these</a:t>
            </a:r>
            <a:endParaRPr lang="en-CA" sz="2400" dirty="0"/>
          </a:p>
        </p:txBody>
      </p:sp>
      <p:sp>
        <p:nvSpPr>
          <p:cNvPr id="6" name="TextBox 5"/>
          <p:cNvSpPr txBox="1"/>
          <p:nvPr/>
        </p:nvSpPr>
        <p:spPr>
          <a:xfrm>
            <a:off x="4495800" y="1203040"/>
            <a:ext cx="4156779" cy="461665"/>
          </a:xfrm>
          <a:prstGeom prst="rect">
            <a:avLst/>
          </a:prstGeom>
          <a:solidFill>
            <a:schemeClr val="bg1">
              <a:alpha val="50000"/>
            </a:schemeClr>
          </a:solidFill>
        </p:spPr>
        <p:txBody>
          <a:bodyPr wrap="none" rtlCol="0">
            <a:spAutoFit/>
          </a:bodyPr>
          <a:lstStyle/>
          <a:p>
            <a:r>
              <a:rPr lang="en-CA" sz="2400" dirty="0" smtClean="0"/>
              <a:t>Radar is best at observing those</a:t>
            </a:r>
            <a:endParaRPr lang="en-CA" sz="2400" dirty="0"/>
          </a:p>
        </p:txBody>
      </p:sp>
      <p:sp>
        <p:nvSpPr>
          <p:cNvPr id="3" name="TextBox 2"/>
          <p:cNvSpPr txBox="1"/>
          <p:nvPr/>
        </p:nvSpPr>
        <p:spPr>
          <a:xfrm>
            <a:off x="3779741" y="685800"/>
            <a:ext cx="1587294" cy="261610"/>
          </a:xfrm>
          <a:prstGeom prst="rect">
            <a:avLst/>
          </a:prstGeom>
          <a:noFill/>
        </p:spPr>
        <p:txBody>
          <a:bodyPr wrap="none" rtlCol="0">
            <a:spAutoFit/>
          </a:bodyPr>
          <a:lstStyle/>
          <a:p>
            <a:pPr algn="ctr"/>
            <a:r>
              <a:rPr lang="en-CA" sz="1100" dirty="0" smtClean="0">
                <a:solidFill>
                  <a:srgbClr val="FF5050"/>
                </a:solidFill>
              </a:rPr>
              <a:t>A TIME-SEQUENCE VIEW</a:t>
            </a:r>
            <a:endParaRPr lang="en-CA" sz="1100" dirty="0">
              <a:solidFill>
                <a:srgbClr val="FF5050"/>
              </a:solidFill>
            </a:endParaRPr>
          </a:p>
        </p:txBody>
      </p:sp>
    </p:spTree>
    <p:extLst>
      <p:ext uri="{BB962C8B-B14F-4D97-AF65-F5344CB8AC3E}">
        <p14:creationId xmlns:p14="http://schemas.microsoft.com/office/powerpoint/2010/main" val="452822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47400" y="1981200"/>
            <a:ext cx="1548000" cy="932871"/>
          </a:xfrm>
          <a:prstGeom prst="rect">
            <a:avLst/>
          </a:prstGeom>
          <a:solidFill>
            <a:srgbClr val="FFBF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6" name="Rectangle 15"/>
          <p:cNvSpPr/>
          <p:nvPr/>
        </p:nvSpPr>
        <p:spPr>
          <a:xfrm>
            <a:off x="2319000" y="3211200"/>
            <a:ext cx="1562400" cy="936000"/>
          </a:xfrm>
          <a:prstGeom prst="rect">
            <a:avLst/>
          </a:prstGeom>
          <a:solidFill>
            <a:srgbClr val="FFBF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5" name="Rectangle 14"/>
          <p:cNvSpPr/>
          <p:nvPr/>
        </p:nvSpPr>
        <p:spPr>
          <a:xfrm>
            <a:off x="2131800" y="4752000"/>
            <a:ext cx="1548000" cy="504000"/>
          </a:xfrm>
          <a:prstGeom prst="rect">
            <a:avLst/>
          </a:prstGeom>
          <a:solidFill>
            <a:srgbClr val="FFBF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3" name="Rectangle 12"/>
          <p:cNvSpPr/>
          <p:nvPr/>
        </p:nvSpPr>
        <p:spPr>
          <a:xfrm>
            <a:off x="4986000" y="2286000"/>
            <a:ext cx="502298" cy="304800"/>
          </a:xfrm>
          <a:prstGeom prst="rect">
            <a:avLst/>
          </a:prstGeom>
          <a:solidFill>
            <a:srgbClr val="66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9" name="Rectangle 8"/>
          <p:cNvSpPr/>
          <p:nvPr/>
        </p:nvSpPr>
        <p:spPr>
          <a:xfrm>
            <a:off x="4471800" y="5112000"/>
            <a:ext cx="1548000" cy="511200"/>
          </a:xfrm>
          <a:prstGeom prst="rect">
            <a:avLst/>
          </a:prstGeom>
          <a:solidFill>
            <a:srgbClr val="66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600" y="1454400"/>
            <a:ext cx="8143875" cy="4714875"/>
          </a:xfrm>
          <a:prstGeom prst="rect">
            <a:avLst/>
          </a:prstGeom>
        </p:spPr>
      </p:pic>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effectLst>
                  <a:outerShdw blurRad="50800" dist="38100" dir="2700000" algn="tl" rotWithShape="0">
                    <a:srgbClr val="000000">
                      <a:alpha val="43000"/>
                    </a:srgbClr>
                  </a:outerShdw>
                </a:effectLst>
              </a:rPr>
              <a:t>Radar-Measured Quantities vs. Causes of </a:t>
            </a:r>
            <a:r>
              <a:rPr lang="en-US" sz="3200" b="1" dirty="0" smtClean="0">
                <a:solidFill>
                  <a:srgbClr val="FFFFFF"/>
                </a:solidFill>
                <a:effectLst>
                  <a:outerShdw blurRad="50800" dist="38100" dir="2700000" algn="tl" rotWithShape="0">
                    <a:srgbClr val="000000">
                      <a:alpha val="43000"/>
                    </a:srgbClr>
                  </a:outerShdw>
                </a:effectLst>
              </a:rPr>
              <a:t>Storms</a:t>
            </a:r>
            <a:endParaRPr lang="en-US" sz="3200" b="1" dirty="0">
              <a:solidFill>
                <a:schemeClr val="bg1"/>
              </a:solidFill>
              <a:effectLst>
                <a:outerShdw blurRad="50800" dist="38100" dir="2700000" algn="tl" rotWithShape="0">
                  <a:srgbClr val="000000">
                    <a:alpha val="43000"/>
                  </a:srgbClr>
                </a:outerShdw>
              </a:effectLst>
            </a:endParaRPr>
          </a:p>
        </p:txBody>
      </p:sp>
      <p:sp>
        <p:nvSpPr>
          <p:cNvPr id="12" name="Rectangle 11"/>
          <p:cNvSpPr/>
          <p:nvPr/>
        </p:nvSpPr>
        <p:spPr>
          <a:xfrm>
            <a:off x="6458400" y="3505200"/>
            <a:ext cx="2015838" cy="3429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1" name="Rectangle 10"/>
          <p:cNvSpPr/>
          <p:nvPr/>
        </p:nvSpPr>
        <p:spPr>
          <a:xfrm>
            <a:off x="7391400" y="1905000"/>
            <a:ext cx="1676400" cy="609600"/>
          </a:xfrm>
          <a:prstGeom prst="rect">
            <a:avLst/>
          </a:prstGeom>
          <a:solidFill>
            <a:srgbClr val="66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Observed by radar</a:t>
            </a:r>
            <a:endParaRPr lang="en-CA" dirty="0">
              <a:solidFill>
                <a:schemeClr val="tx1"/>
              </a:solidFill>
            </a:endParaRPr>
          </a:p>
        </p:txBody>
      </p:sp>
      <p:sp>
        <p:nvSpPr>
          <p:cNvPr id="14" name="Rectangle 13"/>
          <p:cNvSpPr/>
          <p:nvPr/>
        </p:nvSpPr>
        <p:spPr>
          <a:xfrm>
            <a:off x="7391400" y="2667000"/>
            <a:ext cx="1676400" cy="609600"/>
          </a:xfrm>
          <a:prstGeom prst="rect">
            <a:avLst/>
          </a:prstGeom>
          <a:solidFill>
            <a:srgbClr val="FFBF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rPr>
              <a:t>Drivers of storm evolution</a:t>
            </a:r>
            <a:endParaRPr lang="en-CA" dirty="0">
              <a:solidFill>
                <a:schemeClr val="tx1"/>
              </a:solidFill>
            </a:endParaRPr>
          </a:p>
        </p:txBody>
      </p:sp>
      <p:sp>
        <p:nvSpPr>
          <p:cNvPr id="17" name="TextBox 16"/>
          <p:cNvSpPr txBox="1"/>
          <p:nvPr/>
        </p:nvSpPr>
        <p:spPr>
          <a:xfrm>
            <a:off x="381000" y="6172200"/>
            <a:ext cx="6041462" cy="338554"/>
          </a:xfrm>
          <a:prstGeom prst="rect">
            <a:avLst/>
          </a:prstGeom>
          <a:noFill/>
        </p:spPr>
        <p:txBody>
          <a:bodyPr wrap="none" rtlCol="0">
            <a:spAutoFit/>
          </a:bodyPr>
          <a:lstStyle/>
          <a:p>
            <a:pPr algn="ctr"/>
            <a:r>
              <a:rPr lang="en-CA" sz="1600" dirty="0" smtClean="0"/>
              <a:t>The equations of atmospheric interactions as a box and arrow diagram</a:t>
            </a:r>
            <a:endParaRPr lang="en-CA" sz="1600" dirty="0"/>
          </a:p>
        </p:txBody>
      </p:sp>
      <p:sp>
        <p:nvSpPr>
          <p:cNvPr id="18" name="TextBox 17"/>
          <p:cNvSpPr txBox="1"/>
          <p:nvPr/>
        </p:nvSpPr>
        <p:spPr>
          <a:xfrm>
            <a:off x="6864823" y="3429000"/>
            <a:ext cx="2202977" cy="3493264"/>
          </a:xfrm>
          <a:prstGeom prst="rect">
            <a:avLst/>
          </a:prstGeom>
          <a:noFill/>
        </p:spPr>
        <p:txBody>
          <a:bodyPr wrap="square" rtlCol="0">
            <a:spAutoFit/>
          </a:bodyPr>
          <a:lstStyle/>
          <a:p>
            <a:r>
              <a:rPr lang="en-CA" sz="1700" dirty="0" smtClean="0"/>
              <a:t>1) Radar is much better at measuring the impacts of storms than their causes;</a:t>
            </a:r>
          </a:p>
          <a:p>
            <a:endParaRPr lang="en-CA" sz="1200" dirty="0" smtClean="0"/>
          </a:p>
          <a:p>
            <a:r>
              <a:rPr lang="en-CA" sz="1700" dirty="0" smtClean="0"/>
              <a:t>2) The best radar-measured property (precipitation) is </a:t>
            </a:r>
            <a:r>
              <a:rPr lang="en-CA" sz="1700" dirty="0" smtClean="0">
                <a:solidFill>
                  <a:srgbClr val="C00000"/>
                </a:solidFill>
              </a:rPr>
              <a:t>the furthest from those causes </a:t>
            </a:r>
            <a:r>
              <a:rPr lang="en-CA" sz="1700" u="sng" dirty="0" smtClean="0"/>
              <a:t>and</a:t>
            </a:r>
            <a:r>
              <a:rPr lang="en-CA" sz="1700" dirty="0" smtClean="0"/>
              <a:t> </a:t>
            </a:r>
            <a:r>
              <a:rPr lang="en-CA" sz="1700" dirty="0" smtClean="0">
                <a:solidFill>
                  <a:srgbClr val="C00000"/>
                </a:solidFill>
              </a:rPr>
              <a:t>has limited feedback on them</a:t>
            </a:r>
            <a:r>
              <a:rPr lang="en-CA" sz="1700" dirty="0" smtClean="0"/>
              <a:t> </a:t>
            </a:r>
            <a:r>
              <a:rPr lang="en-CA" sz="1700" u="sng" dirty="0" smtClean="0"/>
              <a:t>and </a:t>
            </a:r>
            <a:r>
              <a:rPr lang="en-CA" sz="1700" dirty="0" smtClean="0">
                <a:solidFill>
                  <a:schemeClr val="accent1"/>
                </a:solidFill>
              </a:rPr>
              <a:t>is short-lived without support.</a:t>
            </a:r>
            <a:endParaRPr lang="en-CA" sz="1700" dirty="0">
              <a:solidFill>
                <a:schemeClr val="accent1"/>
              </a:solidFill>
            </a:endParaRPr>
          </a:p>
        </p:txBody>
      </p:sp>
      <p:sp>
        <p:nvSpPr>
          <p:cNvPr id="20" name="TextBox 19"/>
          <p:cNvSpPr txBox="1"/>
          <p:nvPr/>
        </p:nvSpPr>
        <p:spPr>
          <a:xfrm>
            <a:off x="3337028" y="685800"/>
            <a:ext cx="2534668" cy="261610"/>
          </a:xfrm>
          <a:prstGeom prst="rect">
            <a:avLst/>
          </a:prstGeom>
          <a:noFill/>
        </p:spPr>
        <p:txBody>
          <a:bodyPr wrap="none" rtlCol="0">
            <a:spAutoFit/>
          </a:bodyPr>
          <a:lstStyle/>
          <a:p>
            <a:pPr algn="ctr"/>
            <a:r>
              <a:rPr lang="en-CA" sz="1100" dirty="0" smtClean="0">
                <a:solidFill>
                  <a:srgbClr val="FF5050"/>
                </a:solidFill>
              </a:rPr>
              <a:t>A PROPERTIES-AND-INTERACTIONS VIEW</a:t>
            </a:r>
            <a:endParaRPr lang="en-CA" sz="1100" dirty="0">
              <a:solidFill>
                <a:srgbClr val="FF5050"/>
              </a:solidFill>
            </a:endParaRPr>
          </a:p>
        </p:txBody>
      </p:sp>
    </p:spTree>
    <p:extLst>
      <p:ext uri="{BB962C8B-B14F-4D97-AF65-F5344CB8AC3E}">
        <p14:creationId xmlns:p14="http://schemas.microsoft.com/office/powerpoint/2010/main" val="3313481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9380"/>
            <a:ext cx="5486400" cy="3417570"/>
          </a:xfrm>
          <a:prstGeom prst="rect">
            <a:avLst/>
          </a:prstGeom>
        </p:spPr>
      </p:pic>
      <p:sp>
        <p:nvSpPr>
          <p:cNvPr id="5" name="Title 1"/>
          <p:cNvSpPr txBox="1">
            <a:spLocks/>
          </p:cNvSpPr>
          <p:nvPr/>
        </p:nvSpPr>
        <p:spPr>
          <a:xfrm>
            <a:off x="221675" y="117620"/>
            <a:ext cx="8728363" cy="1025379"/>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effectLst>
                  <a:outerShdw blurRad="50800" dist="38100" dir="2700000" algn="tl" rotWithShape="0">
                    <a:srgbClr val="000000">
                      <a:alpha val="43000"/>
                    </a:srgbClr>
                  </a:outerShdw>
                </a:effectLst>
              </a:rPr>
              <a:t>These Compound the </a:t>
            </a:r>
            <a:r>
              <a:rPr lang="en-US" sz="3200" b="1" dirty="0" smtClean="0">
                <a:solidFill>
                  <a:srgbClr val="FFFFFF"/>
                </a:solidFill>
                <a:effectLst>
                  <a:outerShdw blurRad="50800" dist="38100" dir="2700000" algn="tl" rotWithShape="0">
                    <a:srgbClr val="000000">
                      <a:alpha val="43000"/>
                    </a:srgbClr>
                  </a:outerShdw>
                </a:effectLst>
              </a:rPr>
              <a:t>“Usual” Additional Challenges of </a:t>
            </a:r>
            <a:r>
              <a:rPr lang="en-US" sz="3200" b="1" dirty="0">
                <a:solidFill>
                  <a:srgbClr val="FFFFFF"/>
                </a:solidFill>
                <a:effectLst>
                  <a:outerShdw blurRad="50800" dist="38100" dir="2700000" algn="tl" rotWithShape="0">
                    <a:srgbClr val="000000">
                      <a:alpha val="43000"/>
                    </a:srgbClr>
                  </a:outerShdw>
                </a:effectLst>
              </a:rPr>
              <a:t>Convective-Scale DA </a:t>
            </a:r>
            <a:endParaRPr lang="en-US" sz="3200" b="1" dirty="0">
              <a:solidFill>
                <a:schemeClr val="bg1"/>
              </a:solidFill>
              <a:effectLst>
                <a:outerShdw blurRad="50800" dist="38100" dir="2700000" algn="tl" rotWithShape="0">
                  <a:srgbClr val="000000">
                    <a:alpha val="43000"/>
                  </a:srgbClr>
                </a:outerShdw>
              </a:effectLst>
            </a:endParaRPr>
          </a:p>
        </p:txBody>
      </p:sp>
      <p:sp>
        <p:nvSpPr>
          <p:cNvPr id="7" name="Content Placeholder 2"/>
          <p:cNvSpPr txBox="1">
            <a:spLocks/>
          </p:cNvSpPr>
          <p:nvPr/>
        </p:nvSpPr>
        <p:spPr>
          <a:xfrm>
            <a:off x="304800" y="1277780"/>
            <a:ext cx="5257800" cy="28370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400" dirty="0" smtClean="0"/>
              <a:t>Fewer balances to rely on to fill missing information (</a:t>
            </a:r>
            <a:r>
              <a:rPr lang="en-US" sz="2400" dirty="0" err="1" smtClean="0"/>
              <a:t>geostrophy</a:t>
            </a:r>
            <a:r>
              <a:rPr lang="en-US" sz="2400" dirty="0" smtClean="0"/>
              <a:t>, hydrostatic balance…);</a:t>
            </a:r>
          </a:p>
          <a:p>
            <a:pPr>
              <a:buFontTx/>
              <a:buChar char="-"/>
            </a:pPr>
            <a:r>
              <a:rPr lang="en-US" sz="2400" dirty="0" smtClean="0"/>
              <a:t>Faster evolution and error growth;</a:t>
            </a:r>
          </a:p>
          <a:p>
            <a:pPr>
              <a:buFontTx/>
              <a:buChar char="-"/>
            </a:pPr>
            <a:r>
              <a:rPr lang="en-US" sz="2400" dirty="0" smtClean="0"/>
              <a: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020979"/>
            <a:ext cx="3657600" cy="2286000"/>
          </a:xfrm>
          <a:prstGeom prst="rect">
            <a:avLst/>
          </a:prstGeom>
        </p:spPr>
      </p:pic>
      <p:sp>
        <p:nvSpPr>
          <p:cNvPr id="13" name="TextBox 12"/>
          <p:cNvSpPr txBox="1"/>
          <p:nvPr/>
        </p:nvSpPr>
        <p:spPr>
          <a:xfrm>
            <a:off x="5410200" y="6306979"/>
            <a:ext cx="3429001" cy="246221"/>
          </a:xfrm>
          <a:prstGeom prst="rect">
            <a:avLst/>
          </a:prstGeom>
          <a:noFill/>
        </p:spPr>
        <p:txBody>
          <a:bodyPr wrap="square" rtlCol="0">
            <a:spAutoFit/>
          </a:bodyPr>
          <a:lstStyle/>
          <a:p>
            <a:pPr algn="ctr"/>
            <a:r>
              <a:rPr lang="en-CA" sz="1000" dirty="0" smtClean="0"/>
              <a:t>Km-scale ensemble from Jacques and </a:t>
            </a:r>
            <a:r>
              <a:rPr lang="en-CA" sz="1000" dirty="0" err="1" smtClean="0"/>
              <a:t>Zawadzki</a:t>
            </a:r>
            <a:r>
              <a:rPr lang="en-CA" sz="1000" dirty="0" smtClean="0"/>
              <a:t> (2015)</a:t>
            </a:r>
            <a:endParaRPr lang="en-CA" sz="1000" dirty="0"/>
          </a:p>
        </p:txBody>
      </p:sp>
      <p:sp>
        <p:nvSpPr>
          <p:cNvPr id="14" name="Rectangle 13"/>
          <p:cNvSpPr/>
          <p:nvPr/>
        </p:nvSpPr>
        <p:spPr>
          <a:xfrm>
            <a:off x="8346000" y="4189843"/>
            <a:ext cx="721800" cy="1713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2200" y="5240179"/>
            <a:ext cx="270534" cy="67823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9074" y="4280179"/>
            <a:ext cx="350551" cy="903049"/>
          </a:xfrm>
          <a:prstGeom prst="rect">
            <a:avLst/>
          </a:prstGeom>
        </p:spPr>
      </p:pic>
      <p:sp>
        <p:nvSpPr>
          <p:cNvPr id="17" name="TextBox 16"/>
          <p:cNvSpPr txBox="1"/>
          <p:nvPr/>
        </p:nvSpPr>
        <p:spPr>
          <a:xfrm>
            <a:off x="8512800" y="5036179"/>
            <a:ext cx="269626" cy="276999"/>
          </a:xfrm>
          <a:prstGeom prst="rect">
            <a:avLst/>
          </a:prstGeom>
          <a:noFill/>
        </p:spPr>
        <p:txBody>
          <a:bodyPr wrap="none" rtlCol="0">
            <a:spAutoFit/>
          </a:bodyPr>
          <a:lstStyle/>
          <a:p>
            <a:r>
              <a:rPr lang="en-CA" sz="1200" dirty="0" smtClean="0">
                <a:latin typeface="Arial" panose="020B0604020202020204" pitchFamily="34" charset="0"/>
                <a:cs typeface="Arial" panose="020B0604020202020204" pitchFamily="34" charset="0"/>
              </a:rPr>
              <a:t>6</a:t>
            </a:r>
            <a:endParaRPr lang="en-CA" dirty="0">
              <a:latin typeface="Arial" panose="020B0604020202020204" pitchFamily="34" charset="0"/>
              <a:cs typeface="Arial" panose="020B0604020202020204" pitchFamily="34" charset="0"/>
            </a:endParaRPr>
          </a:p>
        </p:txBody>
      </p:sp>
      <p:sp>
        <p:nvSpPr>
          <p:cNvPr id="18" name="TextBox 17"/>
          <p:cNvSpPr txBox="1"/>
          <p:nvPr/>
        </p:nvSpPr>
        <p:spPr>
          <a:xfrm>
            <a:off x="8512800" y="4136179"/>
            <a:ext cx="354584" cy="276999"/>
          </a:xfrm>
          <a:prstGeom prst="rect">
            <a:avLst/>
          </a:prstGeom>
          <a:noFill/>
        </p:spPr>
        <p:txBody>
          <a:bodyPr wrap="none" rtlCol="0">
            <a:spAutoFit/>
          </a:bodyPr>
          <a:lstStyle/>
          <a:p>
            <a:r>
              <a:rPr lang="en-CA" sz="1200" dirty="0" smtClean="0">
                <a:latin typeface="Arial" panose="020B0604020202020204" pitchFamily="34" charset="0"/>
                <a:cs typeface="Arial" panose="020B0604020202020204" pitchFamily="34" charset="0"/>
              </a:rPr>
              <a:t>14</a:t>
            </a:r>
            <a:endParaRPr lang="en-CA" dirty="0">
              <a:latin typeface="Arial" panose="020B0604020202020204" pitchFamily="34" charset="0"/>
              <a:cs typeface="Arial" panose="020B0604020202020204" pitchFamily="34" charset="0"/>
            </a:endParaRPr>
          </a:p>
        </p:txBody>
      </p:sp>
      <p:sp>
        <p:nvSpPr>
          <p:cNvPr id="19" name="TextBox 18"/>
          <p:cNvSpPr txBox="1"/>
          <p:nvPr/>
        </p:nvSpPr>
        <p:spPr>
          <a:xfrm rot="16200000">
            <a:off x="8384282" y="4592661"/>
            <a:ext cx="1018036" cy="276999"/>
          </a:xfrm>
          <a:prstGeom prst="rect">
            <a:avLst/>
          </a:prstGeom>
          <a:noFill/>
        </p:spPr>
        <p:txBody>
          <a:bodyPr wrap="none" rtlCol="0">
            <a:spAutoFit/>
          </a:bodyPr>
          <a:lstStyle/>
          <a:p>
            <a:pPr algn="ctr"/>
            <a:r>
              <a:rPr lang="en-CA" sz="1200" dirty="0" smtClean="0">
                <a:latin typeface="Arial" panose="020B0604020202020204" pitchFamily="34" charset="0"/>
                <a:cs typeface="Arial" panose="020B0604020202020204" pitchFamily="34" charset="0"/>
              </a:rPr>
              <a:t>Vapor (g/kg)</a:t>
            </a:r>
            <a:endParaRPr lang="en-CA" dirty="0">
              <a:latin typeface="Arial" panose="020B0604020202020204" pitchFamily="34" charset="0"/>
              <a:cs typeface="Arial" panose="020B0604020202020204" pitchFamily="34" charset="0"/>
            </a:endParaRPr>
          </a:p>
        </p:txBody>
      </p:sp>
      <p:sp>
        <p:nvSpPr>
          <p:cNvPr id="20" name="TextBox 19"/>
          <p:cNvSpPr txBox="1"/>
          <p:nvPr/>
        </p:nvSpPr>
        <p:spPr>
          <a:xfrm rot="16200000">
            <a:off x="8643873" y="5427308"/>
            <a:ext cx="498855" cy="276999"/>
          </a:xfrm>
          <a:prstGeom prst="rect">
            <a:avLst/>
          </a:prstGeom>
          <a:noFill/>
        </p:spPr>
        <p:txBody>
          <a:bodyPr wrap="none" rtlCol="0">
            <a:spAutoFit/>
          </a:bodyPr>
          <a:lstStyle/>
          <a:p>
            <a:pPr algn="ctr"/>
            <a:r>
              <a:rPr lang="en-CA" sz="1200" dirty="0" smtClean="0">
                <a:latin typeface="Arial" panose="020B0604020202020204" pitchFamily="34" charset="0"/>
                <a:cs typeface="Arial" panose="020B0604020202020204" pitchFamily="34" charset="0"/>
              </a:rPr>
              <a:t>Rain</a:t>
            </a:r>
            <a:endParaRPr lang="en-CA" dirty="0">
              <a:latin typeface="Arial" panose="020B0604020202020204" pitchFamily="34" charset="0"/>
              <a:cs typeface="Arial" panose="020B0604020202020204" pitchFamily="34" charset="0"/>
            </a:endParaRPr>
          </a:p>
        </p:txBody>
      </p:sp>
      <p:cxnSp>
        <p:nvCxnSpPr>
          <p:cNvPr id="22" name="Straight Connector 21"/>
          <p:cNvCxnSpPr/>
          <p:nvPr/>
        </p:nvCxnSpPr>
        <p:spPr>
          <a:xfrm>
            <a:off x="720000" y="4842000"/>
            <a:ext cx="4320000" cy="0"/>
          </a:xfrm>
          <a:prstGeom prst="line">
            <a:avLst/>
          </a:prstGeom>
          <a:ln w="6350">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76000" y="3810000"/>
            <a:ext cx="0" cy="2667000"/>
          </a:xfrm>
          <a:prstGeom prst="line">
            <a:avLst/>
          </a:prstGeom>
          <a:ln w="6350">
            <a:solidFill>
              <a:srgbClr val="DDDDDD"/>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29000" y="3667780"/>
            <a:ext cx="1285737" cy="523220"/>
          </a:xfrm>
          <a:prstGeom prst="rect">
            <a:avLst/>
          </a:prstGeom>
          <a:noFill/>
        </p:spPr>
        <p:txBody>
          <a:bodyPr wrap="none" rtlCol="0">
            <a:spAutoFit/>
          </a:bodyPr>
          <a:lstStyle/>
          <a:p>
            <a:pPr algn="r"/>
            <a:r>
              <a:rPr lang="en-CA" sz="1400" dirty="0" smtClean="0"/>
              <a:t>October 2016</a:t>
            </a:r>
          </a:p>
          <a:p>
            <a:pPr algn="r"/>
            <a:r>
              <a:rPr lang="en-CA" sz="1400" dirty="0" smtClean="0"/>
              <a:t>49-run average</a:t>
            </a:r>
            <a:endParaRPr lang="en-CA" sz="1400"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9233" y="1345213"/>
            <a:ext cx="3574733" cy="2451735"/>
          </a:xfrm>
          <a:prstGeom prst="rect">
            <a:avLst/>
          </a:prstGeom>
        </p:spPr>
      </p:pic>
      <p:sp>
        <p:nvSpPr>
          <p:cNvPr id="26" name="TextBox 25"/>
          <p:cNvSpPr txBox="1"/>
          <p:nvPr/>
        </p:nvSpPr>
        <p:spPr>
          <a:xfrm>
            <a:off x="457200" y="3349823"/>
            <a:ext cx="4642040" cy="307777"/>
          </a:xfrm>
          <a:prstGeom prst="rect">
            <a:avLst/>
          </a:prstGeom>
          <a:solidFill>
            <a:srgbClr val="FFFFFF"/>
          </a:solidFill>
        </p:spPr>
        <p:txBody>
          <a:bodyPr wrap="none" rtlCol="0">
            <a:spAutoFit/>
          </a:bodyPr>
          <a:lstStyle/>
          <a:p>
            <a:pPr algn="ctr"/>
            <a:r>
              <a:rPr lang="en-CA" sz="1400" dirty="0" smtClean="0"/>
              <a:t>Analyses inconsistencies between models for T(500 </a:t>
            </a:r>
            <a:r>
              <a:rPr lang="en-CA" sz="1400" dirty="0" err="1" smtClean="0"/>
              <a:t>mb</a:t>
            </a:r>
            <a:r>
              <a:rPr lang="en-CA" sz="1400" dirty="0" smtClean="0"/>
              <a:t>, 45N)</a:t>
            </a:r>
            <a:endParaRPr lang="en-CA" sz="1400" dirty="0"/>
          </a:p>
        </p:txBody>
      </p:sp>
      <p:sp>
        <p:nvSpPr>
          <p:cNvPr id="27" name="TextBox 26"/>
          <p:cNvSpPr txBox="1"/>
          <p:nvPr/>
        </p:nvSpPr>
        <p:spPr>
          <a:xfrm>
            <a:off x="1219200" y="6498000"/>
            <a:ext cx="967740" cy="307777"/>
          </a:xfrm>
          <a:prstGeom prst="rect">
            <a:avLst/>
          </a:prstGeom>
          <a:solidFill>
            <a:srgbClr val="FFFFFF"/>
          </a:solidFill>
        </p:spPr>
        <p:txBody>
          <a:bodyPr wrap="square" rtlCol="0">
            <a:spAutoFit/>
          </a:bodyPr>
          <a:lstStyle/>
          <a:p>
            <a:pPr algn="ctr"/>
            <a:r>
              <a:rPr lang="en-CA" sz="1400" dirty="0" smtClean="0"/>
              <a:t>10,000 km</a:t>
            </a:r>
            <a:endParaRPr lang="en-CA" sz="1400" dirty="0"/>
          </a:p>
        </p:txBody>
      </p:sp>
      <p:sp>
        <p:nvSpPr>
          <p:cNvPr id="28" name="TextBox 27"/>
          <p:cNvSpPr txBox="1"/>
          <p:nvPr/>
        </p:nvSpPr>
        <p:spPr>
          <a:xfrm>
            <a:off x="2308860" y="6553200"/>
            <a:ext cx="967740" cy="307777"/>
          </a:xfrm>
          <a:prstGeom prst="rect">
            <a:avLst/>
          </a:prstGeom>
          <a:solidFill>
            <a:srgbClr val="FFFFFF"/>
          </a:solidFill>
        </p:spPr>
        <p:txBody>
          <a:bodyPr wrap="square" rtlCol="0">
            <a:spAutoFit/>
          </a:bodyPr>
          <a:lstStyle/>
          <a:p>
            <a:pPr algn="ctr"/>
            <a:endParaRPr lang="en-CA" sz="1400" dirty="0"/>
          </a:p>
        </p:txBody>
      </p:sp>
      <p:sp>
        <p:nvSpPr>
          <p:cNvPr id="29" name="TextBox 28"/>
          <p:cNvSpPr txBox="1"/>
          <p:nvPr/>
        </p:nvSpPr>
        <p:spPr>
          <a:xfrm>
            <a:off x="2842260" y="6498000"/>
            <a:ext cx="967740" cy="307777"/>
          </a:xfrm>
          <a:prstGeom prst="rect">
            <a:avLst/>
          </a:prstGeom>
          <a:solidFill>
            <a:srgbClr val="FFFFFF"/>
          </a:solidFill>
        </p:spPr>
        <p:txBody>
          <a:bodyPr wrap="square" rtlCol="0">
            <a:spAutoFit/>
          </a:bodyPr>
          <a:lstStyle/>
          <a:p>
            <a:pPr algn="ctr"/>
            <a:r>
              <a:rPr lang="en-CA" sz="1400" dirty="0" smtClean="0"/>
              <a:t>1,000 km</a:t>
            </a:r>
            <a:endParaRPr lang="en-CA" sz="1400" dirty="0"/>
          </a:p>
        </p:txBody>
      </p:sp>
      <p:sp>
        <p:nvSpPr>
          <p:cNvPr id="30" name="TextBox 29"/>
          <p:cNvSpPr txBox="1"/>
          <p:nvPr/>
        </p:nvSpPr>
        <p:spPr>
          <a:xfrm>
            <a:off x="4495800" y="6498000"/>
            <a:ext cx="967740" cy="307777"/>
          </a:xfrm>
          <a:prstGeom prst="rect">
            <a:avLst/>
          </a:prstGeom>
          <a:solidFill>
            <a:srgbClr val="FFFFFF"/>
          </a:solidFill>
        </p:spPr>
        <p:txBody>
          <a:bodyPr wrap="square" rtlCol="0">
            <a:spAutoFit/>
          </a:bodyPr>
          <a:lstStyle/>
          <a:p>
            <a:pPr algn="ctr"/>
            <a:r>
              <a:rPr lang="en-CA" sz="1400" dirty="0" smtClean="0"/>
              <a:t>100 km</a:t>
            </a:r>
            <a:endParaRPr lang="en-CA" sz="1400" dirty="0"/>
          </a:p>
        </p:txBody>
      </p:sp>
      <p:sp>
        <p:nvSpPr>
          <p:cNvPr id="31" name="TextBox 30"/>
          <p:cNvSpPr txBox="1"/>
          <p:nvPr/>
        </p:nvSpPr>
        <p:spPr>
          <a:xfrm rot="16200000">
            <a:off x="-1095152" y="4934828"/>
            <a:ext cx="2713524" cy="523220"/>
          </a:xfrm>
          <a:prstGeom prst="rect">
            <a:avLst/>
          </a:prstGeom>
          <a:solidFill>
            <a:srgbClr val="FFFFFF"/>
          </a:solidFill>
        </p:spPr>
        <p:txBody>
          <a:bodyPr wrap="square" rtlCol="0">
            <a:spAutoFit/>
          </a:bodyPr>
          <a:lstStyle/>
          <a:p>
            <a:pPr algn="ctr"/>
            <a:r>
              <a:rPr lang="en-CA" sz="1400" dirty="0" smtClean="0"/>
              <a:t>Fractional inconsistency in spectra</a:t>
            </a:r>
          </a:p>
          <a:p>
            <a:pPr algn="ctr"/>
            <a:endParaRPr lang="en-CA" sz="1400" dirty="0"/>
          </a:p>
        </p:txBody>
      </p:sp>
      <p:sp>
        <p:nvSpPr>
          <p:cNvPr id="32" name="TextBox 31"/>
          <p:cNvSpPr txBox="1"/>
          <p:nvPr/>
        </p:nvSpPr>
        <p:spPr>
          <a:xfrm>
            <a:off x="304800" y="6093023"/>
            <a:ext cx="378061" cy="307777"/>
          </a:xfrm>
          <a:prstGeom prst="rect">
            <a:avLst/>
          </a:prstGeom>
          <a:solidFill>
            <a:srgbClr val="FFFFFF"/>
          </a:solidFill>
        </p:spPr>
        <p:txBody>
          <a:bodyPr wrap="square" lIns="0" rIns="0" rtlCol="0">
            <a:spAutoFit/>
          </a:bodyPr>
          <a:lstStyle/>
          <a:p>
            <a:pPr algn="r"/>
            <a:r>
              <a:rPr lang="en-CA" sz="1400" dirty="0" smtClean="0"/>
              <a:t>1%</a:t>
            </a:r>
            <a:endParaRPr lang="en-CA" sz="1400" dirty="0"/>
          </a:p>
        </p:txBody>
      </p:sp>
      <p:sp>
        <p:nvSpPr>
          <p:cNvPr id="33" name="TextBox 32"/>
          <p:cNvSpPr txBox="1"/>
          <p:nvPr/>
        </p:nvSpPr>
        <p:spPr>
          <a:xfrm>
            <a:off x="307739" y="5580000"/>
            <a:ext cx="378061" cy="307777"/>
          </a:xfrm>
          <a:prstGeom prst="rect">
            <a:avLst/>
          </a:prstGeom>
          <a:solidFill>
            <a:srgbClr val="FFFFFF"/>
          </a:solidFill>
        </p:spPr>
        <p:txBody>
          <a:bodyPr wrap="square" lIns="0" rIns="0" rtlCol="0">
            <a:spAutoFit/>
          </a:bodyPr>
          <a:lstStyle/>
          <a:p>
            <a:pPr algn="r"/>
            <a:r>
              <a:rPr lang="en-CA" sz="1400" dirty="0" smtClean="0"/>
              <a:t>10%</a:t>
            </a:r>
            <a:endParaRPr lang="en-CA" sz="1400" dirty="0"/>
          </a:p>
        </p:txBody>
      </p:sp>
      <p:sp>
        <p:nvSpPr>
          <p:cNvPr id="34" name="TextBox 33"/>
          <p:cNvSpPr txBox="1"/>
          <p:nvPr/>
        </p:nvSpPr>
        <p:spPr>
          <a:xfrm>
            <a:off x="304800" y="5281200"/>
            <a:ext cx="378061" cy="307777"/>
          </a:xfrm>
          <a:prstGeom prst="rect">
            <a:avLst/>
          </a:prstGeom>
          <a:solidFill>
            <a:srgbClr val="FFFFFF"/>
          </a:solidFill>
        </p:spPr>
        <p:txBody>
          <a:bodyPr wrap="square" lIns="0" rIns="0" rtlCol="0">
            <a:spAutoFit/>
          </a:bodyPr>
          <a:lstStyle/>
          <a:p>
            <a:pPr algn="r"/>
            <a:r>
              <a:rPr lang="en-CA" sz="1400" dirty="0" smtClean="0"/>
              <a:t>20%</a:t>
            </a:r>
            <a:endParaRPr lang="en-CA" sz="1400" dirty="0"/>
          </a:p>
        </p:txBody>
      </p:sp>
      <p:sp>
        <p:nvSpPr>
          <p:cNvPr id="35" name="TextBox 34"/>
          <p:cNvSpPr txBox="1"/>
          <p:nvPr/>
        </p:nvSpPr>
        <p:spPr>
          <a:xfrm>
            <a:off x="304800" y="4680000"/>
            <a:ext cx="378061" cy="307777"/>
          </a:xfrm>
          <a:prstGeom prst="rect">
            <a:avLst/>
          </a:prstGeom>
          <a:solidFill>
            <a:srgbClr val="FFFFFF"/>
          </a:solidFill>
        </p:spPr>
        <p:txBody>
          <a:bodyPr wrap="square" lIns="0" rIns="0" rtlCol="0">
            <a:spAutoFit/>
          </a:bodyPr>
          <a:lstStyle/>
          <a:p>
            <a:pPr algn="r"/>
            <a:r>
              <a:rPr lang="en-CA" sz="1400" dirty="0" smtClean="0"/>
              <a:t>50%</a:t>
            </a:r>
            <a:endParaRPr lang="en-CA" sz="1400" dirty="0"/>
          </a:p>
        </p:txBody>
      </p:sp>
      <p:sp>
        <p:nvSpPr>
          <p:cNvPr id="36" name="TextBox 35"/>
          <p:cNvSpPr txBox="1"/>
          <p:nvPr/>
        </p:nvSpPr>
        <p:spPr>
          <a:xfrm>
            <a:off x="304800" y="3996000"/>
            <a:ext cx="378061" cy="307777"/>
          </a:xfrm>
          <a:prstGeom prst="rect">
            <a:avLst/>
          </a:prstGeom>
          <a:solidFill>
            <a:srgbClr val="FFFFFF"/>
          </a:solidFill>
        </p:spPr>
        <p:txBody>
          <a:bodyPr wrap="square" lIns="0" rIns="0" rtlCol="0">
            <a:spAutoFit/>
          </a:bodyPr>
          <a:lstStyle/>
          <a:p>
            <a:pPr algn="r"/>
            <a:r>
              <a:rPr lang="en-CA" sz="1400" dirty="0" smtClean="0"/>
              <a:t>1</a:t>
            </a:r>
            <a:endParaRPr lang="en-CA" sz="1400" dirty="0"/>
          </a:p>
        </p:txBody>
      </p:sp>
      <p:sp>
        <p:nvSpPr>
          <p:cNvPr id="37" name="TextBox 36"/>
          <p:cNvSpPr txBox="1"/>
          <p:nvPr/>
        </p:nvSpPr>
        <p:spPr>
          <a:xfrm>
            <a:off x="307739" y="6321623"/>
            <a:ext cx="378061" cy="307777"/>
          </a:xfrm>
          <a:prstGeom prst="rect">
            <a:avLst/>
          </a:prstGeom>
          <a:solidFill>
            <a:srgbClr val="FFFFFF"/>
          </a:solidFill>
        </p:spPr>
        <p:txBody>
          <a:bodyPr wrap="square" lIns="0" rIns="0" rtlCol="0">
            <a:spAutoFit/>
          </a:bodyPr>
          <a:lstStyle/>
          <a:p>
            <a:pPr algn="r"/>
            <a:r>
              <a:rPr lang="en-CA" sz="1400" dirty="0" smtClean="0"/>
              <a:t>0</a:t>
            </a:r>
            <a:endParaRPr lang="en-CA" sz="1400" dirty="0"/>
          </a:p>
        </p:txBody>
      </p:sp>
    </p:spTree>
    <p:extLst>
      <p:ext uri="{BB962C8B-B14F-4D97-AF65-F5344CB8AC3E}">
        <p14:creationId xmlns:p14="http://schemas.microsoft.com/office/powerpoint/2010/main" val="3326772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1675" y="117620"/>
            <a:ext cx="8728363" cy="1025379"/>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effectLst>
                  <a:outerShdw blurRad="50800" dist="38100" dir="2700000" algn="tl" rotWithShape="0">
                    <a:srgbClr val="000000">
                      <a:alpha val="43000"/>
                    </a:srgbClr>
                  </a:outerShdw>
                </a:effectLst>
              </a:rPr>
              <a:t>Impacts of the Many “Degrees of Separation” between Radar </a:t>
            </a:r>
            <a:r>
              <a:rPr lang="en-US" sz="3200" b="1" dirty="0" smtClean="0">
                <a:solidFill>
                  <a:srgbClr val="FFFFFF"/>
                </a:solidFill>
                <a:effectLst>
                  <a:outerShdw blurRad="50800" dist="38100" dir="2700000" algn="tl" rotWithShape="0">
                    <a:srgbClr val="000000">
                      <a:alpha val="43000"/>
                    </a:srgbClr>
                  </a:outerShdw>
                </a:effectLst>
              </a:rPr>
              <a:t>Data and Drivers of Weather </a:t>
            </a:r>
            <a:endParaRPr lang="en-US" sz="3200" b="1" dirty="0">
              <a:solidFill>
                <a:schemeClr val="bg1"/>
              </a:solidFill>
              <a:effectLst>
                <a:outerShdw blurRad="50800" dist="38100" dir="2700000" algn="tl" rotWithShape="0">
                  <a:srgbClr val="000000">
                    <a:alpha val="43000"/>
                  </a:srgbClr>
                </a:outerShdw>
              </a:effectLst>
            </a:endParaRPr>
          </a:p>
        </p:txBody>
      </p:sp>
      <p:sp>
        <p:nvSpPr>
          <p:cNvPr id="6" name="Content Placeholder 2"/>
          <p:cNvSpPr>
            <a:spLocks noGrp="1"/>
          </p:cNvSpPr>
          <p:nvPr>
            <p:ph idx="1"/>
          </p:nvPr>
        </p:nvSpPr>
        <p:spPr>
          <a:xfrm>
            <a:off x="304800" y="5562600"/>
            <a:ext cx="8763000" cy="1160621"/>
          </a:xfrm>
        </p:spPr>
        <p:txBody>
          <a:bodyPr>
            <a:noAutofit/>
          </a:bodyPr>
          <a:lstStyle/>
          <a:p>
            <a:pPr>
              <a:buFont typeface="Wingdings" panose="05000000000000000000" pitchFamily="2" charset="2"/>
              <a:buChar char="à"/>
            </a:pPr>
            <a:r>
              <a:rPr lang="en-US" sz="2400" dirty="0" smtClean="0">
                <a:sym typeface="Wingdings" panose="05000000000000000000" pitchFamily="2" charset="2"/>
              </a:rPr>
              <a:t>Not easy to project information tens of kilometers out;</a:t>
            </a:r>
          </a:p>
          <a:p>
            <a:pPr marL="0" indent="0">
              <a:buNone/>
            </a:pPr>
            <a:r>
              <a:rPr lang="en-US" sz="2400" dirty="0" smtClean="0">
                <a:sym typeface="Wingdings" panose="05000000000000000000" pitchFamily="2" charset="2"/>
              </a:rPr>
              <a:t>Yet, it must be done to improve forecasts beyond a few minutes.</a:t>
            </a:r>
            <a:endParaRPr lang="en-US" sz="2400" dirty="0" smtClean="0"/>
          </a:p>
        </p:txBody>
      </p:sp>
      <p:sp>
        <p:nvSpPr>
          <p:cNvPr id="7" name="Content Placeholder 2"/>
          <p:cNvSpPr txBox="1">
            <a:spLocks/>
          </p:cNvSpPr>
          <p:nvPr/>
        </p:nvSpPr>
        <p:spPr>
          <a:xfrm>
            <a:off x="304800" y="1277780"/>
            <a:ext cx="8763000" cy="12225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As a result, linear statistical relationships are often limited between rainfall and what controls the evolution of the storm in the present and in the </a:t>
            </a:r>
            <a:r>
              <a:rPr lang="en-US" sz="2400" dirty="0" smtClean="0"/>
              <a:t>future (assuming some members </a:t>
            </a:r>
            <a:r>
              <a:rPr lang="en-US" sz="2400" smtClean="0"/>
              <a:t>have precipitation).</a:t>
            </a:r>
            <a:endParaRPr lang="en-US" sz="2400" dirty="0" smtClean="0"/>
          </a:p>
        </p:txBody>
      </p:sp>
      <p:sp>
        <p:nvSpPr>
          <p:cNvPr id="8" name="TextBox 7"/>
          <p:cNvSpPr txBox="1"/>
          <p:nvPr/>
        </p:nvSpPr>
        <p:spPr>
          <a:xfrm>
            <a:off x="152400" y="5087779"/>
            <a:ext cx="8915400" cy="276999"/>
          </a:xfrm>
          <a:prstGeom prst="rect">
            <a:avLst/>
          </a:prstGeom>
          <a:noFill/>
        </p:spPr>
        <p:txBody>
          <a:bodyPr wrap="square" rtlCol="0">
            <a:spAutoFit/>
          </a:bodyPr>
          <a:lstStyle/>
          <a:p>
            <a:pPr algn="ctr"/>
            <a:r>
              <a:rPr lang="en-CA" sz="1200" dirty="0" smtClean="0"/>
              <a:t>Correlation between rainfall and other fields at 750-m altitude from the 1000-member ensemble from Jacques and </a:t>
            </a:r>
            <a:r>
              <a:rPr lang="en-CA" sz="1200" dirty="0" err="1" smtClean="0"/>
              <a:t>Zawadzki</a:t>
            </a:r>
            <a:r>
              <a:rPr lang="en-CA" sz="1200" dirty="0" smtClean="0"/>
              <a:t> (2015)</a:t>
            </a:r>
            <a:endParaRPr lang="en-CA" sz="1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500314"/>
            <a:ext cx="2926080" cy="24688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2540945"/>
            <a:ext cx="2926080" cy="24688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1720" y="2540945"/>
            <a:ext cx="2926080" cy="2468880"/>
          </a:xfrm>
          <a:prstGeom prst="rect">
            <a:avLst/>
          </a:prstGeom>
        </p:spPr>
      </p:pic>
    </p:spTree>
    <p:extLst>
      <p:ext uri="{BB962C8B-B14F-4D97-AF65-F5344CB8AC3E}">
        <p14:creationId xmlns:p14="http://schemas.microsoft.com/office/powerpoint/2010/main" val="3920423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371600"/>
            <a:ext cx="5791201" cy="1066800"/>
          </a:xfrm>
        </p:spPr>
        <p:txBody>
          <a:bodyPr>
            <a:noAutofit/>
          </a:bodyPr>
          <a:lstStyle/>
          <a:p>
            <a:pPr marL="0" indent="0">
              <a:buNone/>
            </a:pPr>
            <a:r>
              <a:rPr lang="en-CA" sz="2800" dirty="0" smtClean="0"/>
              <a:t>Radars </a:t>
            </a:r>
            <a:r>
              <a:rPr lang="en-CA" sz="2800" dirty="0" smtClean="0">
                <a:solidFill>
                  <a:srgbClr val="B2B2B2"/>
                </a:solidFill>
              </a:rPr>
              <a:t>(and IR imagery)</a:t>
            </a:r>
            <a:r>
              <a:rPr lang="en-CA" sz="2800" dirty="0" smtClean="0"/>
              <a:t> remain the dominant data source at these scales.</a:t>
            </a:r>
            <a:endParaRPr lang="en-US" sz="2800" dirty="0"/>
          </a:p>
        </p:txBody>
      </p:sp>
      <p:sp>
        <p:nvSpPr>
          <p:cNvPr id="5" name="Title 1"/>
          <p:cNvSpPr txBox="1">
            <a:spLocks/>
          </p:cNvSpPr>
          <p:nvPr/>
        </p:nvSpPr>
        <p:spPr>
          <a:xfrm>
            <a:off x="76200" y="117621"/>
            <a:ext cx="8991599"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effectLst>
                  <a:outerShdw blurRad="50800" dist="38100" dir="2700000" algn="tl" rotWithShape="0">
                    <a:srgbClr val="000000">
                      <a:alpha val="43000"/>
                    </a:srgbClr>
                  </a:outerShdw>
                </a:effectLst>
              </a:rPr>
              <a:t>Convective Scales: No Good Alternative to Radar DA</a:t>
            </a:r>
            <a:endParaRPr lang="en-US" sz="3200" b="1" dirty="0">
              <a:solidFill>
                <a:schemeClr val="bg1"/>
              </a:solidFill>
              <a:effectLst>
                <a:outerShdw blurRad="50800" dist="38100" dir="2700000" algn="tl" rotWithShape="0">
                  <a:srgbClr val="000000">
                    <a:alpha val="43000"/>
                  </a:srgbClr>
                </a:outerShdw>
              </a:effectLst>
            </a:endParaRPr>
          </a:p>
        </p:txBody>
      </p:sp>
      <p:grpSp>
        <p:nvGrpSpPr>
          <p:cNvPr id="2" name="Group 1"/>
          <p:cNvGrpSpPr/>
          <p:nvPr/>
        </p:nvGrpSpPr>
        <p:grpSpPr>
          <a:xfrm>
            <a:off x="523875" y="2905125"/>
            <a:ext cx="8162925" cy="3419475"/>
            <a:chOff x="523875" y="1838325"/>
            <a:chExt cx="8162925" cy="341947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 y="1838325"/>
              <a:ext cx="8162925" cy="3419475"/>
            </a:xfrm>
            <a:prstGeom prst="rect">
              <a:avLst/>
            </a:prstGeom>
          </p:spPr>
        </p:pic>
        <p:sp>
          <p:nvSpPr>
            <p:cNvPr id="6" name="TextBox 5"/>
            <p:cNvSpPr txBox="1"/>
            <p:nvPr/>
          </p:nvSpPr>
          <p:spPr>
            <a:xfrm>
              <a:off x="6172200" y="4329600"/>
              <a:ext cx="2202847" cy="338554"/>
            </a:xfrm>
            <a:prstGeom prst="rect">
              <a:avLst/>
            </a:prstGeom>
            <a:noFill/>
          </p:spPr>
          <p:txBody>
            <a:bodyPr wrap="none" rtlCol="0">
              <a:spAutoFit/>
            </a:bodyPr>
            <a:lstStyle/>
            <a:p>
              <a:r>
                <a:rPr lang="en-CA" sz="1600" dirty="0" smtClean="0">
                  <a:latin typeface="Times New Roman" panose="02020603050405020304" pitchFamily="18" charset="0"/>
                  <a:cs typeface="Times New Roman" panose="02020603050405020304" pitchFamily="18" charset="0"/>
                </a:rPr>
                <a:t>in storms, near 0 outside</a:t>
              </a:r>
              <a:endParaRPr lang="en-CA" sz="1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641200" y="4056000"/>
              <a:ext cx="2969400" cy="338554"/>
            </a:xfrm>
            <a:prstGeom prst="rect">
              <a:avLst/>
            </a:prstGeom>
            <a:solidFill>
              <a:srgbClr val="DDDDDD"/>
            </a:solidFill>
          </p:spPr>
          <p:txBody>
            <a:bodyPr wrap="square" lIns="0" rtlCol="0">
              <a:spAutoFit/>
            </a:bodyPr>
            <a:lstStyle/>
            <a:p>
              <a:r>
                <a:rPr lang="en-CA" sz="1600" dirty="0" smtClean="0">
                  <a:latin typeface="Times New Roman" panose="02020603050405020304" pitchFamily="18" charset="0"/>
                  <a:cs typeface="Times New Roman" panose="02020603050405020304" pitchFamily="18" charset="0"/>
                </a:rPr>
                <a:t>1200 (largely from cloud top up)</a:t>
              </a:r>
              <a:endParaRPr lang="en-CA" sz="1600" dirty="0">
                <a:latin typeface="Times New Roman" panose="02020603050405020304" pitchFamily="18" charset="0"/>
                <a:cs typeface="Times New Roman" panose="02020603050405020304" pitchFamily="18" charset="0"/>
              </a:endParaRPr>
            </a:p>
          </p:txBody>
        </p:sp>
      </p:grpSp>
      <p:sp>
        <p:nvSpPr>
          <p:cNvPr id="8" name="Rounded Rectangle 7"/>
          <p:cNvSpPr/>
          <p:nvPr/>
        </p:nvSpPr>
        <p:spPr>
          <a:xfrm>
            <a:off x="5333999" y="5410200"/>
            <a:ext cx="3041048" cy="887720"/>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Content Placeholder 2"/>
          <p:cNvSpPr txBox="1">
            <a:spLocks/>
          </p:cNvSpPr>
          <p:nvPr/>
        </p:nvSpPr>
        <p:spPr>
          <a:xfrm>
            <a:off x="380999" y="6296306"/>
            <a:ext cx="8686799" cy="4854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CA" sz="2800" dirty="0" smtClean="0">
                <a:sym typeface="Wingdings" panose="05000000000000000000" pitchFamily="2" charset="2"/>
              </a:rPr>
              <a:t> We have no choice but to try to make the best of radar.</a:t>
            </a:r>
            <a:endParaRPr lang="en-US" sz="2800"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50000"/>
                    </a14:imgEffect>
                  </a14:imgLayer>
                </a14:imgProps>
              </a:ext>
              <a:ext uri="{28A0092B-C50C-407E-A947-70E740481C1C}">
                <a14:useLocalDpi xmlns:a14="http://schemas.microsoft.com/office/drawing/2010/main" val="0"/>
              </a:ext>
            </a:extLst>
          </a:blip>
          <a:stretch>
            <a:fillRect/>
          </a:stretch>
        </p:blipFill>
        <p:spPr>
          <a:xfrm>
            <a:off x="6172200" y="991626"/>
            <a:ext cx="2668514" cy="1893341"/>
          </a:xfrm>
          <a:prstGeom prst="rect">
            <a:avLst/>
          </a:prstGeom>
        </p:spPr>
      </p:pic>
      <p:pic>
        <p:nvPicPr>
          <p:cNvPr id="12" name="Picture 11"/>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80000">
            <a:off x="6903982" y="1177200"/>
            <a:ext cx="1134000" cy="986901"/>
          </a:xfrm>
          <a:prstGeom prst="rect">
            <a:avLst/>
          </a:prstGeom>
        </p:spPr>
      </p:pic>
      <p:sp>
        <p:nvSpPr>
          <p:cNvPr id="13" name="TextBox 12"/>
          <p:cNvSpPr txBox="1"/>
          <p:nvPr/>
        </p:nvSpPr>
        <p:spPr>
          <a:xfrm>
            <a:off x="7341331" y="2341602"/>
            <a:ext cx="1497869" cy="553998"/>
          </a:xfrm>
          <a:prstGeom prst="rect">
            <a:avLst/>
          </a:prstGeom>
          <a:noFill/>
        </p:spPr>
        <p:txBody>
          <a:bodyPr wrap="square" rtlCol="0">
            <a:spAutoFit/>
          </a:bodyPr>
          <a:lstStyle/>
          <a:p>
            <a:pPr algn="r"/>
            <a:r>
              <a:rPr lang="en-CA" sz="1000" dirty="0" smtClean="0">
                <a:solidFill>
                  <a:srgbClr val="9A7934"/>
                </a:solidFill>
                <a:effectLst>
                  <a:outerShdw blurRad="38100" dist="38100" dir="2700000" algn="tl">
                    <a:srgbClr val="000000">
                      <a:alpha val="43137"/>
                    </a:srgbClr>
                  </a:outerShdw>
                </a:effectLst>
              </a:rPr>
              <a:t>IR imagery</a:t>
            </a:r>
            <a:r>
              <a:rPr lang="en-CA" sz="1000" dirty="0" smtClean="0">
                <a:solidFill>
                  <a:srgbClr val="FFFFFF"/>
                </a:solidFill>
              </a:rPr>
              <a:t>, </a:t>
            </a:r>
            <a:r>
              <a:rPr lang="en-CA" sz="1000" dirty="0" smtClean="0">
                <a:solidFill>
                  <a:srgbClr val="00BBBB"/>
                </a:solidFill>
              </a:rPr>
              <a:t>surface stations</a:t>
            </a:r>
            <a:r>
              <a:rPr lang="en-CA" sz="1000" dirty="0" smtClean="0">
                <a:solidFill>
                  <a:srgbClr val="FFFFFF"/>
                </a:solidFill>
              </a:rPr>
              <a:t>, and radar 1 hr before Moore tornado </a:t>
            </a:r>
            <a:endParaRPr lang="en-CA" sz="1000" dirty="0">
              <a:solidFill>
                <a:srgbClr val="FFFFFF"/>
              </a:solidFill>
            </a:endParaRPr>
          </a:p>
        </p:txBody>
      </p:sp>
    </p:spTree>
    <p:extLst>
      <p:ext uri="{BB962C8B-B14F-4D97-AF65-F5344CB8AC3E}">
        <p14:creationId xmlns:p14="http://schemas.microsoft.com/office/powerpoint/2010/main" val="1068158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effectLst>
                  <a:outerShdw blurRad="50800" dist="38100" dir="2700000" algn="tl" rotWithShape="0">
                    <a:srgbClr val="000000">
                      <a:alpha val="43000"/>
                    </a:srgbClr>
                  </a:outerShdw>
                </a:effectLst>
              </a:rPr>
              <a:t>What Makes Radar Data Assimilation “Different”</a:t>
            </a:r>
            <a:endParaRPr lang="en-US" sz="3200" b="1" dirty="0">
              <a:solidFill>
                <a:schemeClr val="bg1"/>
              </a:solidFill>
              <a:effectLst>
                <a:outerShdw blurRad="50800" dist="38100" dir="2700000" algn="tl" rotWithShape="0">
                  <a:srgbClr val="000000">
                    <a:alpha val="43000"/>
                  </a:srgbClr>
                </a:outerShdw>
              </a:effectLst>
            </a:endParaRPr>
          </a:p>
        </p:txBody>
      </p:sp>
      <p:sp>
        <p:nvSpPr>
          <p:cNvPr id="6" name="TextBox 5"/>
          <p:cNvSpPr txBox="1"/>
          <p:nvPr/>
        </p:nvSpPr>
        <p:spPr>
          <a:xfrm>
            <a:off x="180001" y="1219200"/>
            <a:ext cx="3934799" cy="2246769"/>
          </a:xfrm>
          <a:prstGeom prst="rect">
            <a:avLst/>
          </a:prstGeom>
          <a:noFill/>
        </p:spPr>
        <p:txBody>
          <a:bodyPr wrap="square" rtlCol="0">
            <a:spAutoFit/>
          </a:bodyPr>
          <a:lstStyle/>
          <a:p>
            <a:r>
              <a:rPr lang="en-US" sz="2800" dirty="0" smtClean="0">
                <a:sym typeface="Wingdings" panose="05000000000000000000" pitchFamily="2" charset="2"/>
              </a:rPr>
              <a:t>Radar constraints are unusually distant both physically and process-wise from the drivers of future action.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480185"/>
            <a:ext cx="1977390" cy="1720215"/>
          </a:xfrm>
          <a:prstGeom prst="rect">
            <a:avLst/>
          </a:prstGeom>
        </p:spPr>
      </p:pic>
      <p:pic>
        <p:nvPicPr>
          <p:cNvPr id="35" name="Picture 3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200" y="1480185"/>
            <a:ext cx="2809875" cy="1676400"/>
          </a:xfrm>
          <a:prstGeom prst="rect">
            <a:avLst/>
          </a:prstGeom>
        </p:spPr>
      </p:pic>
      <p:sp>
        <p:nvSpPr>
          <p:cNvPr id="7" name="TextBox 6"/>
          <p:cNvSpPr txBox="1"/>
          <p:nvPr/>
        </p:nvSpPr>
        <p:spPr>
          <a:xfrm>
            <a:off x="180001" y="3581400"/>
            <a:ext cx="4849199" cy="3293209"/>
          </a:xfrm>
          <a:prstGeom prst="rect">
            <a:avLst/>
          </a:prstGeom>
          <a:noFill/>
        </p:spPr>
        <p:txBody>
          <a:bodyPr wrap="square" rtlCol="0">
            <a:spAutoFit/>
          </a:bodyPr>
          <a:lstStyle/>
          <a:p>
            <a:r>
              <a:rPr lang="en-CA" sz="2800" dirty="0" smtClean="0">
                <a:sym typeface="Wingdings" panose="05000000000000000000" pitchFamily="2" charset="2"/>
              </a:rPr>
              <a:t> To affect relevant fields, radar DA would benefit from approaches that </a:t>
            </a:r>
            <a:r>
              <a:rPr lang="en-CA" sz="2800" i="1" dirty="0" smtClean="0">
                <a:sym typeface="Wingdings" panose="05000000000000000000" pitchFamily="2" charset="2"/>
              </a:rPr>
              <a:t>forcefully</a:t>
            </a:r>
            <a:r>
              <a:rPr lang="en-CA" sz="2800" dirty="0" smtClean="0">
                <a:sym typeface="Wingdings" panose="05000000000000000000" pitchFamily="2" charset="2"/>
              </a:rPr>
              <a:t> project information </a:t>
            </a:r>
            <a:r>
              <a:rPr lang="en-CA" sz="2800" i="1" dirty="0" smtClean="0">
                <a:sym typeface="Wingdings" panose="05000000000000000000" pitchFamily="2" charset="2"/>
              </a:rPr>
              <a:t>far away</a:t>
            </a:r>
            <a:r>
              <a:rPr lang="en-CA" sz="2800" dirty="0" smtClean="0">
                <a:sym typeface="Wingdings" panose="05000000000000000000" pitchFamily="2" charset="2"/>
              </a:rPr>
              <a:t>:</a:t>
            </a:r>
          </a:p>
          <a:p>
            <a:pPr marL="457200" indent="-457200">
              <a:buFontTx/>
              <a:buChar char="-"/>
            </a:pPr>
            <a:r>
              <a:rPr lang="en-US" sz="2400" dirty="0">
                <a:sym typeface="Wingdings" panose="05000000000000000000" pitchFamily="2" charset="2"/>
              </a:rPr>
              <a:t>Lower-resolution increments?</a:t>
            </a:r>
          </a:p>
          <a:p>
            <a:pPr marL="457200" indent="-457200">
              <a:buFontTx/>
              <a:buChar char="-"/>
            </a:pPr>
            <a:r>
              <a:rPr lang="en-US" sz="2400" dirty="0" smtClean="0">
                <a:sym typeface="Wingdings" panose="05000000000000000000" pitchFamily="2" charset="2"/>
              </a:rPr>
              <a:t>Lower-dimension approaches (e.g., Franken-states [see Perez])?</a:t>
            </a:r>
          </a:p>
          <a:p>
            <a:r>
              <a:rPr lang="en-US" sz="2400" dirty="0" smtClean="0">
                <a:solidFill>
                  <a:srgbClr val="B2B2B2"/>
                </a:solidFill>
                <a:sym typeface="Wingdings" panose="05000000000000000000" pitchFamily="2" charset="2"/>
              </a:rPr>
              <a:t>Or: Extend radar data  (clear air, </a:t>
            </a:r>
            <a:r>
              <a:rPr lang="en-US" sz="2400" i="1" dirty="0" smtClean="0">
                <a:solidFill>
                  <a:srgbClr val="B2B2B2"/>
                </a:solidFill>
                <a:sym typeface="Wingdings" panose="05000000000000000000" pitchFamily="2" charset="2"/>
              </a:rPr>
              <a:t>n</a:t>
            </a:r>
            <a:r>
              <a:rPr lang="en-US" sz="2400" dirty="0" smtClean="0">
                <a:solidFill>
                  <a:srgbClr val="B2B2B2"/>
                </a:solidFill>
                <a:sym typeface="Wingdings" panose="05000000000000000000" pitchFamily="2" charset="2"/>
              </a:rPr>
              <a:t>)</a:t>
            </a:r>
            <a:endParaRPr lang="en-US" sz="2400" dirty="0">
              <a:solidFill>
                <a:srgbClr val="B2B2B2"/>
              </a:solidFill>
              <a:sym typeface="Wingdings" panose="05000000000000000000" pitchFamily="2" charset="2"/>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925" y="3733800"/>
            <a:ext cx="1971675" cy="1828800"/>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86325" y="3733800"/>
            <a:ext cx="1971675" cy="1828800"/>
          </a:xfrm>
          <a:prstGeom prst="rect">
            <a:avLst/>
          </a:prstGeom>
        </p:spPr>
      </p:pic>
    </p:spTree>
    <p:extLst>
      <p:ext uri="{BB962C8B-B14F-4D97-AF65-F5344CB8AC3E}">
        <p14:creationId xmlns:p14="http://schemas.microsoft.com/office/powerpoint/2010/main" val="3861229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effectLst>
                  <a:outerShdw blurRad="50800" dist="38100" dir="2700000" algn="tl" rotWithShape="0">
                    <a:srgbClr val="000000">
                      <a:alpha val="43000"/>
                    </a:srgbClr>
                  </a:outerShdw>
                </a:effectLst>
              </a:rPr>
              <a:t>Radar Is our Best Tool to Monitor </a:t>
            </a:r>
            <a:r>
              <a:rPr lang="en-US" sz="3200" b="1" dirty="0" smtClean="0">
                <a:solidFill>
                  <a:srgbClr val="FFFFFF"/>
                </a:solidFill>
                <a:effectLst>
                  <a:outerShdw blurRad="50800" dist="38100" dir="2700000" algn="tl" rotWithShape="0">
                    <a:srgbClr val="000000">
                      <a:alpha val="43000"/>
                    </a:srgbClr>
                  </a:outerShdw>
                </a:effectLst>
              </a:rPr>
              <a:t>Convection…</a:t>
            </a:r>
            <a:endParaRPr lang="en-US" sz="3200" b="1" dirty="0">
              <a:solidFill>
                <a:schemeClr val="bg1"/>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50" y="1123950"/>
            <a:ext cx="5448300" cy="5429250"/>
          </a:xfrm>
          <a:prstGeom prst="rect">
            <a:avLst/>
          </a:prstGeom>
        </p:spPr>
      </p:pic>
      <p:sp>
        <p:nvSpPr>
          <p:cNvPr id="3" name="TextBox 2"/>
          <p:cNvSpPr txBox="1"/>
          <p:nvPr/>
        </p:nvSpPr>
        <p:spPr>
          <a:xfrm>
            <a:off x="1905000" y="6487200"/>
            <a:ext cx="1288045" cy="338554"/>
          </a:xfrm>
          <a:prstGeom prst="rect">
            <a:avLst/>
          </a:prstGeom>
          <a:noFill/>
        </p:spPr>
        <p:txBody>
          <a:bodyPr wrap="none" rtlCol="0">
            <a:spAutoFit/>
          </a:bodyPr>
          <a:lstStyle/>
          <a:p>
            <a:r>
              <a:rPr lang="en-CA" sz="1600" dirty="0" smtClean="0"/>
              <a:t>Weak echoes</a:t>
            </a:r>
            <a:endParaRPr lang="en-CA" sz="1600" dirty="0"/>
          </a:p>
        </p:txBody>
      </p:sp>
      <p:sp>
        <p:nvSpPr>
          <p:cNvPr id="9" name="TextBox 8"/>
          <p:cNvSpPr txBox="1"/>
          <p:nvPr/>
        </p:nvSpPr>
        <p:spPr>
          <a:xfrm>
            <a:off x="5874652" y="6488668"/>
            <a:ext cx="1364348" cy="338554"/>
          </a:xfrm>
          <a:prstGeom prst="rect">
            <a:avLst/>
          </a:prstGeom>
          <a:noFill/>
        </p:spPr>
        <p:txBody>
          <a:bodyPr wrap="none" rtlCol="0">
            <a:spAutoFit/>
          </a:bodyPr>
          <a:lstStyle/>
          <a:p>
            <a:r>
              <a:rPr lang="en-CA" sz="1600" dirty="0" smtClean="0"/>
              <a:t>Strong echoes</a:t>
            </a:r>
            <a:endParaRPr lang="en-CA" sz="1600" dirty="0"/>
          </a:p>
        </p:txBody>
      </p:sp>
      <p:cxnSp>
        <p:nvCxnSpPr>
          <p:cNvPr id="10" name="Straight Arrow Connector 9"/>
          <p:cNvCxnSpPr/>
          <p:nvPr/>
        </p:nvCxnSpPr>
        <p:spPr>
          <a:xfrm>
            <a:off x="1752600" y="1123950"/>
            <a:ext cx="0" cy="5276850"/>
          </a:xfrm>
          <a:prstGeom prst="straightConnector1">
            <a:avLst/>
          </a:prstGeom>
          <a:ln w="127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1183213" y="3697813"/>
            <a:ext cx="800219" cy="338554"/>
          </a:xfrm>
          <a:prstGeom prst="rect">
            <a:avLst/>
          </a:prstGeom>
          <a:noFill/>
        </p:spPr>
        <p:txBody>
          <a:bodyPr wrap="none" rtlCol="0">
            <a:spAutoFit/>
          </a:bodyPr>
          <a:lstStyle/>
          <a:p>
            <a:r>
              <a:rPr lang="en-CA" sz="1600" dirty="0" smtClean="0"/>
              <a:t>250 km</a:t>
            </a:r>
            <a:endParaRPr lang="en-CA" sz="1600" dirty="0"/>
          </a:p>
        </p:txBody>
      </p:sp>
    </p:spTree>
    <p:extLst>
      <p:ext uri="{BB962C8B-B14F-4D97-AF65-F5344CB8AC3E}">
        <p14:creationId xmlns:p14="http://schemas.microsoft.com/office/powerpoint/2010/main" val="1485868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38545" y="1295400"/>
            <a:ext cx="8950039" cy="5220860"/>
          </a:xfrm>
          <a:prstGeom prst="rect">
            <a:avLst/>
          </a:prstGeom>
          <a:no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ym typeface="Wingdings" panose="05000000000000000000" pitchFamily="2" charset="2"/>
              </a:rPr>
              <a:t>Often, gains of assimilation (</a:t>
            </a:r>
            <a:r>
              <a:rPr lang="en-US" sz="2800" dirty="0">
                <a:solidFill>
                  <a:srgbClr val="FF0000"/>
                </a:solidFill>
                <a:sym typeface="Wingdings" panose="05000000000000000000" pitchFamily="2" charset="2"/>
              </a:rPr>
              <a:t>CN</a:t>
            </a:r>
            <a:r>
              <a:rPr lang="en-US" sz="2800" dirty="0">
                <a:sym typeface="Wingdings" panose="05000000000000000000" pitchFamily="2" charset="2"/>
              </a:rPr>
              <a:t> vs. </a:t>
            </a:r>
            <a:r>
              <a:rPr lang="en-US" sz="2800" dirty="0">
                <a:solidFill>
                  <a:srgbClr val="00B0F0"/>
                </a:solidFill>
                <a:sym typeface="Wingdings" panose="05000000000000000000" pitchFamily="2" charset="2"/>
              </a:rPr>
              <a:t>C0</a:t>
            </a:r>
            <a:r>
              <a:rPr lang="en-US" sz="2800" dirty="0">
                <a:sym typeface="Wingdings" panose="05000000000000000000" pitchFamily="2" charset="2"/>
              </a:rPr>
              <a:t>) are short-lived (and with a rapid initial drop), </a:t>
            </a:r>
            <a:r>
              <a:rPr lang="en-US" sz="2800" i="1" dirty="0">
                <a:solidFill>
                  <a:srgbClr val="C00000"/>
                </a:solidFill>
                <a:sym typeface="Wingdings" panose="05000000000000000000" pitchFamily="2" charset="2"/>
              </a:rPr>
              <a:t>more than for other data sets</a:t>
            </a:r>
            <a:r>
              <a:rPr lang="en-US" sz="2800" dirty="0">
                <a:sym typeface="Wingdings" panose="05000000000000000000" pitchFamily="2" charset="2"/>
              </a:rPr>
              <a:t>.</a:t>
            </a:r>
            <a:endParaRPr lang="en-CA"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322418"/>
            <a:ext cx="5486400" cy="4505325"/>
          </a:xfrm>
          <a:prstGeom prst="rect">
            <a:avLst/>
          </a:prstGeom>
        </p:spPr>
      </p:pic>
      <p:sp>
        <p:nvSpPr>
          <p:cNvPr id="8" name="TextBox 7"/>
          <p:cNvSpPr txBox="1"/>
          <p:nvPr/>
        </p:nvSpPr>
        <p:spPr>
          <a:xfrm rot="16200000">
            <a:off x="-639620" y="4008577"/>
            <a:ext cx="2974110" cy="523220"/>
          </a:xfrm>
          <a:prstGeom prst="rect">
            <a:avLst/>
          </a:prstGeom>
          <a:solidFill>
            <a:schemeClr val="bg1"/>
          </a:solidFill>
        </p:spPr>
        <p:txBody>
          <a:bodyPr wrap="square" rtlCol="0">
            <a:spAutoFit/>
          </a:bodyPr>
          <a:lstStyle/>
          <a:p>
            <a:pPr algn="ctr"/>
            <a:r>
              <a:rPr lang="en-CA" sz="2800" dirty="0" smtClean="0"/>
              <a:t>Skill of forecast</a:t>
            </a:r>
            <a:endParaRPr lang="en-CA" sz="2800" dirty="0"/>
          </a:p>
        </p:txBody>
      </p:sp>
      <p:sp>
        <p:nvSpPr>
          <p:cNvPr id="9" name="TextBox 8"/>
          <p:cNvSpPr txBox="1"/>
          <p:nvPr/>
        </p:nvSpPr>
        <p:spPr>
          <a:xfrm>
            <a:off x="4384955" y="2660070"/>
            <a:ext cx="1681019" cy="738664"/>
          </a:xfrm>
          <a:prstGeom prst="rect">
            <a:avLst/>
          </a:prstGeom>
          <a:noFill/>
        </p:spPr>
        <p:txBody>
          <a:bodyPr wrap="square" rtlCol="0">
            <a:spAutoFit/>
          </a:bodyPr>
          <a:lstStyle/>
          <a:p>
            <a:pPr algn="r"/>
            <a:r>
              <a:rPr lang="en-CA" sz="1400" dirty="0" smtClean="0"/>
              <a:t>Image courtesy of </a:t>
            </a:r>
          </a:p>
          <a:p>
            <a:pPr algn="r"/>
            <a:r>
              <a:rPr lang="en-CA" sz="1400" dirty="0" smtClean="0"/>
              <a:t>Dr. Madalina </a:t>
            </a:r>
            <a:r>
              <a:rPr lang="en-CA" sz="1400" dirty="0" err="1" smtClean="0"/>
              <a:t>Surcel</a:t>
            </a:r>
            <a:r>
              <a:rPr lang="en-CA" sz="1400" dirty="0" smtClean="0"/>
              <a:t>, </a:t>
            </a:r>
          </a:p>
          <a:p>
            <a:pPr algn="r"/>
            <a:r>
              <a:rPr lang="en-CA" sz="1400" dirty="0" smtClean="0"/>
              <a:t>McGill University</a:t>
            </a:r>
            <a:endParaRPr lang="en-CA" sz="1400" dirty="0"/>
          </a:p>
        </p:txBody>
      </p:sp>
      <p:cxnSp>
        <p:nvCxnSpPr>
          <p:cNvPr id="11" name="Straight Connector 10"/>
          <p:cNvCxnSpPr>
            <a:cxnSpLocks/>
          </p:cNvCxnSpPr>
          <p:nvPr/>
        </p:nvCxnSpPr>
        <p:spPr>
          <a:xfrm>
            <a:off x="1651676" y="3240072"/>
            <a:ext cx="576595" cy="1255728"/>
          </a:xfrm>
          <a:prstGeom prst="line">
            <a:avLst/>
          </a:prstGeom>
          <a:ln w="19050">
            <a:solidFill>
              <a:srgbClr val="008000"/>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1956476" y="3240072"/>
            <a:ext cx="576595" cy="1255728"/>
          </a:xfrm>
          <a:prstGeom prst="line">
            <a:avLst/>
          </a:prstGeom>
          <a:ln w="19050">
            <a:solidFill>
              <a:srgbClr val="008000"/>
            </a:solidFill>
            <a:prstDash val="lg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96181" y="2590800"/>
            <a:ext cx="2595419" cy="4524315"/>
          </a:xfrm>
          <a:prstGeom prst="rect">
            <a:avLst/>
          </a:prstGeom>
          <a:noFill/>
        </p:spPr>
        <p:txBody>
          <a:bodyPr wrap="square" rtlCol="0">
            <a:spAutoFit/>
          </a:bodyPr>
          <a:lstStyle/>
          <a:p>
            <a:r>
              <a:rPr lang="en-CA" dirty="0" smtClean="0"/>
              <a:t>Skill of precipitation forecasts with </a:t>
            </a:r>
            <a:r>
              <a:rPr lang="en-CA" dirty="0" smtClean="0">
                <a:solidFill>
                  <a:srgbClr val="FF3F1E"/>
                </a:solidFill>
              </a:rPr>
              <a:t>(orange)</a:t>
            </a:r>
            <a:r>
              <a:rPr lang="en-CA" dirty="0" smtClean="0"/>
              <a:t> and without </a:t>
            </a:r>
            <a:r>
              <a:rPr lang="en-CA" dirty="0" smtClean="0">
                <a:solidFill>
                  <a:srgbClr val="1BBCDB"/>
                </a:solidFill>
              </a:rPr>
              <a:t>(cyan)</a:t>
            </a:r>
            <a:r>
              <a:rPr lang="en-CA" dirty="0" smtClean="0"/>
              <a:t> using radar data assimilation for the US Spring Experiment of 2008.</a:t>
            </a:r>
          </a:p>
          <a:p>
            <a:endParaRPr lang="en-CA" dirty="0" smtClean="0"/>
          </a:p>
          <a:p>
            <a:r>
              <a:rPr lang="en-CA" dirty="0" smtClean="0"/>
              <a:t>The skill of radar pattern extrapolation (black) is also shown.</a:t>
            </a:r>
          </a:p>
          <a:p>
            <a:endParaRPr lang="en-CA" dirty="0"/>
          </a:p>
          <a:p>
            <a:r>
              <a:rPr lang="en-CA" dirty="0" smtClean="0"/>
              <a:t>Note the rapid skill drop in the first hour for forecasts using radar data assimilation.</a:t>
            </a:r>
            <a:endParaRPr lang="en-CA" dirty="0"/>
          </a:p>
          <a:p>
            <a:endParaRPr lang="en-CA" dirty="0"/>
          </a:p>
        </p:txBody>
      </p:sp>
      <p:sp>
        <p:nvSpPr>
          <p:cNvPr id="12"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effectLst>
                  <a:outerShdw blurRad="50800" dist="38100" dir="2700000" algn="tl" rotWithShape="0">
                    <a:srgbClr val="000000">
                      <a:alpha val="43000"/>
                    </a:srgbClr>
                  </a:outerShdw>
                </a:effectLst>
              </a:rPr>
              <a:t>… But the Assimilation of its Data Is Difficult</a:t>
            </a:r>
            <a:endParaRPr lang="en-US" sz="3200" b="1" dirty="0">
              <a:solidFill>
                <a:schemeClr val="bg1"/>
              </a:solidFill>
              <a:effectLst>
                <a:outerShdw blurRad="50800" dist="38100" dir="2700000" algn="tl" rotWithShape="0">
                  <a:srgbClr val="000000">
                    <a:alpha val="43000"/>
                  </a:srgbClr>
                </a:outerShdw>
              </a:effectLst>
            </a:endParaRPr>
          </a:p>
        </p:txBody>
      </p:sp>
      <p:sp>
        <p:nvSpPr>
          <p:cNvPr id="3" name="TextBox 2"/>
          <p:cNvSpPr txBox="1"/>
          <p:nvPr/>
        </p:nvSpPr>
        <p:spPr>
          <a:xfrm>
            <a:off x="1676400" y="2215894"/>
            <a:ext cx="1981200" cy="374906"/>
          </a:xfrm>
          <a:prstGeom prst="rect">
            <a:avLst/>
          </a:prstGeom>
          <a:solidFill>
            <a:srgbClr val="FFFFFF"/>
          </a:solidFill>
        </p:spPr>
        <p:txBody>
          <a:bodyPr wrap="square" tIns="18000" bIns="18000" rtlCol="0">
            <a:spAutoFit/>
          </a:bodyPr>
          <a:lstStyle/>
          <a:p>
            <a:pPr algn="ctr"/>
            <a:r>
              <a:rPr lang="en-CA" sz="2200" b="1" dirty="0" smtClean="0">
                <a:solidFill>
                  <a:srgbClr val="FF3F1E"/>
                </a:solidFill>
              </a:rPr>
              <a:t>With radar DA</a:t>
            </a:r>
            <a:endParaRPr lang="en-CA" sz="2200" b="1" dirty="0">
              <a:solidFill>
                <a:srgbClr val="FF3F1E"/>
              </a:solidFill>
            </a:endParaRPr>
          </a:p>
        </p:txBody>
      </p:sp>
      <p:sp>
        <p:nvSpPr>
          <p:cNvPr id="15" name="TextBox 14"/>
          <p:cNvSpPr txBox="1"/>
          <p:nvPr/>
        </p:nvSpPr>
        <p:spPr>
          <a:xfrm>
            <a:off x="3881581" y="2209800"/>
            <a:ext cx="2290619" cy="374906"/>
          </a:xfrm>
          <a:prstGeom prst="rect">
            <a:avLst/>
          </a:prstGeom>
          <a:solidFill>
            <a:srgbClr val="FFFFFF"/>
          </a:solidFill>
        </p:spPr>
        <p:txBody>
          <a:bodyPr wrap="square" tIns="18000" bIns="18000" rtlCol="0">
            <a:spAutoFit/>
          </a:bodyPr>
          <a:lstStyle/>
          <a:p>
            <a:pPr algn="ctr"/>
            <a:r>
              <a:rPr lang="en-CA" sz="2200" b="1" dirty="0" smtClean="0">
                <a:solidFill>
                  <a:srgbClr val="1DBDDC"/>
                </a:solidFill>
              </a:rPr>
              <a:t>Without radar DA</a:t>
            </a:r>
            <a:endParaRPr lang="en-CA" sz="2200" b="1" dirty="0">
              <a:solidFill>
                <a:srgbClr val="1DBDDC"/>
              </a:solidFill>
            </a:endParaRPr>
          </a:p>
        </p:txBody>
      </p:sp>
      <p:sp>
        <p:nvSpPr>
          <p:cNvPr id="2" name="Rectangle 1"/>
          <p:cNvSpPr/>
          <p:nvPr/>
        </p:nvSpPr>
        <p:spPr>
          <a:xfrm>
            <a:off x="5040000" y="5202000"/>
            <a:ext cx="990600" cy="252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rot="660000">
            <a:off x="4215232" y="5128274"/>
            <a:ext cx="1752600" cy="713460"/>
          </a:xfrm>
          <a:prstGeom prst="rect">
            <a:avLst/>
          </a:prstGeom>
          <a:noFill/>
        </p:spPr>
        <p:txBody>
          <a:bodyPr wrap="square" lIns="0" tIns="18000" rIns="0" bIns="18000" rtlCol="0">
            <a:spAutoFit/>
          </a:bodyPr>
          <a:lstStyle/>
          <a:p>
            <a:pPr algn="ctr"/>
            <a:r>
              <a:rPr lang="en-CA" sz="2200" b="1" dirty="0" smtClean="0">
                <a:solidFill>
                  <a:srgbClr val="000000"/>
                </a:solidFill>
              </a:rPr>
              <a:t>Extrapolation</a:t>
            </a:r>
          </a:p>
          <a:p>
            <a:pPr algn="ctr"/>
            <a:r>
              <a:rPr lang="en-CA" sz="2200" b="1" dirty="0" err="1" smtClean="0">
                <a:solidFill>
                  <a:srgbClr val="000000"/>
                </a:solidFill>
              </a:rPr>
              <a:t>nowcast</a:t>
            </a:r>
            <a:endParaRPr lang="en-CA" sz="2200" b="1" dirty="0">
              <a:solidFill>
                <a:srgbClr val="000000"/>
              </a:solidFill>
            </a:endParaRPr>
          </a:p>
        </p:txBody>
      </p:sp>
      <p:sp>
        <p:nvSpPr>
          <p:cNvPr id="17" name="TextBox 16"/>
          <p:cNvSpPr txBox="1"/>
          <p:nvPr/>
        </p:nvSpPr>
        <p:spPr>
          <a:xfrm rot="16200000">
            <a:off x="-1290309" y="4059079"/>
            <a:ext cx="4191001" cy="492443"/>
          </a:xfrm>
          <a:prstGeom prst="rect">
            <a:avLst/>
          </a:prstGeom>
          <a:solidFill>
            <a:schemeClr val="bg1"/>
          </a:solidFill>
        </p:spPr>
        <p:txBody>
          <a:bodyPr wrap="square" rtlCol="0">
            <a:spAutoFit/>
          </a:bodyPr>
          <a:lstStyle/>
          <a:p>
            <a:pPr algn="ctr"/>
            <a:r>
              <a:rPr lang="en-CA" sz="2600" dirty="0" smtClean="0"/>
              <a:t>Skill of precipitation forecast</a:t>
            </a:r>
            <a:endParaRPr lang="en-CA" sz="2600" dirty="0"/>
          </a:p>
        </p:txBody>
      </p:sp>
    </p:spTree>
    <p:extLst>
      <p:ext uri="{BB962C8B-B14F-4D97-AF65-F5344CB8AC3E}">
        <p14:creationId xmlns:p14="http://schemas.microsoft.com/office/powerpoint/2010/main" val="880237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763000" cy="5562600"/>
          </a:xfrm>
        </p:spPr>
        <p:txBody>
          <a:bodyPr>
            <a:noAutofit/>
          </a:bodyPr>
          <a:lstStyle/>
          <a:p>
            <a:pPr marL="0" indent="0">
              <a:buNone/>
            </a:pPr>
            <a:r>
              <a:rPr lang="en-US" sz="2800" dirty="0">
                <a:solidFill>
                  <a:srgbClr val="C00000"/>
                </a:solidFill>
              </a:rPr>
              <a:t>Symptoms: </a:t>
            </a:r>
          </a:p>
          <a:p>
            <a:pPr marL="0" indent="0">
              <a:buNone/>
            </a:pPr>
            <a:r>
              <a:rPr lang="en-US" sz="2800" dirty="0" smtClean="0"/>
              <a:t>- Significant </a:t>
            </a:r>
            <a:r>
              <a:rPr lang="en-US" sz="2800" dirty="0"/>
              <a:t>gains </a:t>
            </a:r>
            <a:r>
              <a:rPr lang="en-US" sz="2800" dirty="0" smtClean="0"/>
              <a:t>achieved initially</a:t>
            </a:r>
            <a:r>
              <a:rPr lang="en-US" sz="2800" dirty="0" smtClean="0">
                <a:solidFill>
                  <a:srgbClr val="B2B2B2"/>
                </a:solidFill>
              </a:rPr>
              <a:t> (at least for rain)</a:t>
            </a:r>
          </a:p>
          <a:p>
            <a:pPr marL="0" indent="0">
              <a:buNone/>
            </a:pPr>
            <a:r>
              <a:rPr lang="en-US" sz="2400" dirty="0" smtClean="0">
                <a:solidFill>
                  <a:srgbClr val="0060C0"/>
                </a:solidFill>
                <a:sym typeface="Wingdings" panose="05000000000000000000" pitchFamily="2" charset="2"/>
              </a:rPr>
              <a:t>	 Hypothesis: The radar data are properly assimilated;</a:t>
            </a:r>
            <a:endParaRPr lang="en-US" sz="2400" dirty="0" smtClean="0">
              <a:solidFill>
                <a:srgbClr val="0060C0"/>
              </a:solidFill>
            </a:endParaRPr>
          </a:p>
          <a:p>
            <a:pPr marL="0" indent="0">
              <a:buNone/>
            </a:pPr>
            <a:r>
              <a:rPr lang="en-US" sz="2800" dirty="0" smtClean="0"/>
              <a:t>- Followed by a rapid loss of skill in the immediate future</a:t>
            </a:r>
            <a:endParaRPr lang="en-US" sz="2800" dirty="0"/>
          </a:p>
          <a:p>
            <a:pPr marL="0" indent="0">
              <a:buNone/>
            </a:pPr>
            <a:r>
              <a:rPr lang="en-US" sz="2800" dirty="0" smtClean="0">
                <a:solidFill>
                  <a:srgbClr val="0060C0"/>
                </a:solidFill>
              </a:rPr>
              <a:t>	</a:t>
            </a:r>
            <a:r>
              <a:rPr lang="en-US" sz="2400" dirty="0" smtClean="0">
                <a:solidFill>
                  <a:srgbClr val="0060C0"/>
                </a:solidFill>
                <a:sym typeface="Wingdings" panose="05000000000000000000" pitchFamily="2" charset="2"/>
              </a:rPr>
              <a:t> Hypothesis: The gains from assimilation lose usefulness.</a:t>
            </a:r>
          </a:p>
          <a:p>
            <a:pPr marL="0" indent="0">
              <a:buNone/>
            </a:pPr>
            <a:r>
              <a:rPr lang="en-US" sz="2400" dirty="0">
                <a:solidFill>
                  <a:srgbClr val="0060C0"/>
                </a:solidFill>
                <a:sym typeface="Wingdings" panose="05000000000000000000" pitchFamily="2" charset="2"/>
              </a:rPr>
              <a:t>	</a:t>
            </a:r>
            <a:r>
              <a:rPr lang="en-US" sz="2400" dirty="0" smtClean="0">
                <a:solidFill>
                  <a:srgbClr val="0060C0"/>
                </a:solidFill>
                <a:sym typeface="Wingdings" panose="05000000000000000000" pitchFamily="2" charset="2"/>
              </a:rPr>
              <a:t> Rejection? Incompleteness or inconsequence of DA gains?</a:t>
            </a:r>
            <a:endParaRPr lang="en-US" sz="2800" dirty="0" smtClean="0">
              <a:solidFill>
                <a:srgbClr val="0060C0"/>
              </a:solidFill>
              <a:sym typeface="Wingdings" panose="05000000000000000000" pitchFamily="2" charset="2"/>
            </a:endParaRPr>
          </a:p>
          <a:p>
            <a:pPr marL="0" indent="0">
              <a:buNone/>
            </a:pPr>
            <a:endParaRPr lang="en-US" sz="1200" dirty="0" smtClean="0">
              <a:solidFill>
                <a:srgbClr val="C00000"/>
              </a:solidFill>
            </a:endParaRPr>
          </a:p>
          <a:p>
            <a:pPr marL="0" indent="0">
              <a:buNone/>
            </a:pPr>
            <a:r>
              <a:rPr lang="en-US" sz="2800" dirty="0" smtClean="0">
                <a:solidFill>
                  <a:srgbClr val="C00000"/>
                </a:solidFill>
              </a:rPr>
              <a:t>Question: </a:t>
            </a:r>
          </a:p>
          <a:p>
            <a:pPr marL="0" indent="0">
              <a:buNone/>
            </a:pPr>
            <a:r>
              <a:rPr lang="en-US" sz="2800" dirty="0" smtClean="0"/>
              <a:t>What is fundamentally/practically different between the data from radar and that of other sources that may affect their assimilation?</a:t>
            </a:r>
            <a:r>
              <a:rPr lang="en-US" sz="2800" dirty="0">
                <a:solidFill>
                  <a:srgbClr val="C00000"/>
                </a:solidFill>
              </a:rPr>
              <a:t> </a:t>
            </a:r>
            <a:r>
              <a:rPr lang="en-US" sz="2800" dirty="0" smtClean="0">
                <a:solidFill>
                  <a:srgbClr val="C00000"/>
                </a:solidFill>
              </a:rPr>
              <a:t>  </a:t>
            </a:r>
            <a:r>
              <a:rPr lang="en-US" sz="2800" dirty="0" smtClean="0">
                <a:solidFill>
                  <a:srgbClr val="B2B2B2"/>
                </a:solidFill>
              </a:rPr>
              <a:t>[Context: convective-scale prediction]</a:t>
            </a:r>
          </a:p>
          <a:p>
            <a:pPr marL="0" indent="0">
              <a:buNone/>
            </a:pPr>
            <a:r>
              <a:rPr lang="en-US" sz="2800" strike="sngStrike" dirty="0" smtClean="0"/>
              <a:t>What makes convective-scale DA difficult?</a:t>
            </a:r>
          </a:p>
        </p:txBody>
      </p:sp>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effectLst>
                  <a:outerShdw blurRad="50800" dist="38100" dir="2700000" algn="tl" rotWithShape="0">
                    <a:srgbClr val="000000">
                      <a:alpha val="43000"/>
                    </a:srgbClr>
                  </a:outerShdw>
                </a:effectLst>
              </a:rPr>
              <a:t>Symptoms and Ensuing Question</a:t>
            </a:r>
            <a:endParaRPr lang="en-US" sz="3200" b="1"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881732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000" y="2286000"/>
            <a:ext cx="1981200" cy="457200"/>
          </a:xfrm>
          <a:prstGeom prst="rect">
            <a:avLst/>
          </a:prstGeom>
          <a:solidFill>
            <a:srgbClr val="FFFF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304800" y="1219200"/>
            <a:ext cx="8534400" cy="5562600"/>
          </a:xfrm>
        </p:spPr>
        <p:txBody>
          <a:bodyPr>
            <a:noAutofit/>
          </a:bodyPr>
          <a:lstStyle/>
          <a:p>
            <a:pPr marL="0" indent="0">
              <a:buNone/>
            </a:pPr>
            <a:r>
              <a:rPr lang="en-US" sz="2800" dirty="0" smtClean="0">
                <a:solidFill>
                  <a:srgbClr val="C00000"/>
                </a:solidFill>
              </a:rPr>
              <a:t>1) Presence and strength of echoes</a:t>
            </a:r>
            <a:endParaRPr lang="en-US" sz="2800" dirty="0">
              <a:solidFill>
                <a:srgbClr val="C00000"/>
              </a:solidFill>
            </a:endParaRPr>
          </a:p>
          <a:p>
            <a:pPr marL="0" indent="0">
              <a:buNone/>
            </a:pPr>
            <a:r>
              <a:rPr lang="en-US" sz="2800" dirty="0" smtClean="0"/>
              <a:t>Source of echoes:</a:t>
            </a:r>
          </a:p>
          <a:p>
            <a:pPr>
              <a:buFontTx/>
              <a:buChar char="-"/>
            </a:pPr>
            <a:r>
              <a:rPr lang="en-US" sz="2800" dirty="0" smtClean="0">
                <a:solidFill>
                  <a:srgbClr val="0060C0"/>
                </a:solidFill>
              </a:rPr>
              <a:t>Precipitation (and some clouds);</a:t>
            </a:r>
          </a:p>
          <a:p>
            <a:pPr>
              <a:buFontTx/>
              <a:buChar char="-"/>
            </a:pPr>
            <a:r>
              <a:rPr lang="en-US" sz="2800" dirty="0">
                <a:solidFill>
                  <a:srgbClr val="0060C0"/>
                </a:solidFill>
              </a:rPr>
              <a:t>Ground (generally filtered);</a:t>
            </a:r>
          </a:p>
          <a:p>
            <a:pPr>
              <a:buFontTx/>
              <a:buChar char="-"/>
            </a:pPr>
            <a:r>
              <a:rPr lang="en-US" sz="2800" dirty="0" smtClean="0">
                <a:solidFill>
                  <a:srgbClr val="0060C0"/>
                </a:solidFill>
              </a:rPr>
              <a:t>Insects, birds (may be filtered);</a:t>
            </a:r>
          </a:p>
          <a:p>
            <a:pPr>
              <a:buFontTx/>
              <a:buChar char="-"/>
            </a:pPr>
            <a:r>
              <a:rPr lang="en-US" sz="2800" dirty="0" smtClean="0">
                <a:solidFill>
                  <a:srgbClr val="0060C0"/>
                </a:solidFill>
              </a:rPr>
              <a:t>Refractive index gradients (strong temperature/humidity contrasts)</a:t>
            </a:r>
          </a:p>
          <a:p>
            <a:pPr>
              <a:buFontTx/>
              <a:buChar char="-"/>
            </a:pPr>
            <a:endParaRPr lang="en-US" sz="2800" dirty="0">
              <a:solidFill>
                <a:srgbClr val="0060C0"/>
              </a:solidFill>
            </a:endParaRPr>
          </a:p>
          <a:p>
            <a:pPr marL="0" indent="0">
              <a:buNone/>
            </a:pPr>
            <a:r>
              <a:rPr lang="en-US" sz="2800" dirty="0" smtClean="0">
                <a:solidFill>
                  <a:srgbClr val="C00000"/>
                </a:solidFill>
              </a:rPr>
              <a:t>2) Other properties (in echoes only)</a:t>
            </a:r>
          </a:p>
          <a:p>
            <a:pPr>
              <a:buFontTx/>
              <a:buChar char="-"/>
            </a:pPr>
            <a:r>
              <a:rPr lang="en-US" sz="2800" dirty="0" smtClean="0">
                <a:solidFill>
                  <a:srgbClr val="0060C0"/>
                </a:solidFill>
              </a:rPr>
              <a:t>Radial component of target motion;</a:t>
            </a:r>
          </a:p>
          <a:p>
            <a:pPr>
              <a:buFontTx/>
              <a:buChar char="-"/>
            </a:pPr>
            <a:r>
              <a:rPr lang="en-US" sz="2800" dirty="0" smtClean="0">
                <a:solidFill>
                  <a:srgbClr val="0060C0"/>
                </a:solidFill>
              </a:rPr>
              <a:t>Some shape and time-of-travel information.</a:t>
            </a:r>
          </a:p>
        </p:txBody>
      </p:sp>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effectLst>
                  <a:outerShdw blurRad="50800" dist="38100" dir="2700000" algn="tl" rotWithShape="0">
                    <a:srgbClr val="000000">
                      <a:alpha val="43000"/>
                    </a:srgbClr>
                  </a:outerShdw>
                </a:effectLst>
              </a:rPr>
              <a:t>What Do Radars Measure?</a:t>
            </a:r>
            <a:endParaRPr lang="en-US" sz="3200" b="1" dirty="0">
              <a:solidFill>
                <a:schemeClr val="bg1"/>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020" y="1600200"/>
            <a:ext cx="3268980" cy="3257550"/>
          </a:xfrm>
          <a:prstGeom prst="rect">
            <a:avLst/>
          </a:prstGeom>
        </p:spPr>
      </p:pic>
      <p:cxnSp>
        <p:nvCxnSpPr>
          <p:cNvPr id="7" name="Straight Arrow Connector 6"/>
          <p:cNvCxnSpPr/>
          <p:nvPr/>
        </p:nvCxnSpPr>
        <p:spPr>
          <a:xfrm flipV="1">
            <a:off x="5562600" y="2057402"/>
            <a:ext cx="1946910" cy="457198"/>
          </a:xfrm>
          <a:prstGeom prst="straightConnector1">
            <a:avLst/>
          </a:prstGeom>
          <a:ln w="12700">
            <a:solidFill>
              <a:srgbClr val="347FCC"/>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0" y="2875971"/>
            <a:ext cx="2286000" cy="172029"/>
          </a:xfrm>
          <a:prstGeom prst="straightConnector1">
            <a:avLst/>
          </a:prstGeom>
          <a:ln w="12700">
            <a:solidFill>
              <a:srgbClr val="347FCC"/>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10200" y="3505200"/>
            <a:ext cx="2476500" cy="76201"/>
          </a:xfrm>
          <a:prstGeom prst="straightConnector1">
            <a:avLst/>
          </a:prstGeom>
          <a:ln w="12700">
            <a:solidFill>
              <a:srgbClr val="347FCC"/>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810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3429000" cy="5562600"/>
          </a:xfrm>
        </p:spPr>
        <p:txBody>
          <a:bodyPr>
            <a:noAutofit/>
          </a:bodyPr>
          <a:lstStyle/>
          <a:p>
            <a:pPr marL="0" indent="0">
              <a:buNone/>
            </a:pPr>
            <a:r>
              <a:rPr lang="en-US" sz="2800" dirty="0" smtClean="0">
                <a:solidFill>
                  <a:srgbClr val="347FCC"/>
                </a:solidFill>
              </a:rPr>
              <a:t>Distribution of values</a:t>
            </a:r>
            <a:r>
              <a:rPr lang="en-US" sz="2800" dirty="0" smtClean="0"/>
              <a:t>:</a:t>
            </a:r>
          </a:p>
          <a:p>
            <a:pPr marL="0" indent="0">
              <a:buNone/>
            </a:pPr>
            <a:r>
              <a:rPr lang="en-US" sz="2400" dirty="0" smtClean="0"/>
              <a:t>- Mostly zeroes (~90%);</a:t>
            </a:r>
          </a:p>
          <a:p>
            <a:pPr marL="0" indent="0">
              <a:buNone/>
            </a:pPr>
            <a:r>
              <a:rPr lang="en-US" sz="2400" dirty="0" smtClean="0"/>
              <a:t>- Rest is near-normal in log(rain rate).</a:t>
            </a:r>
          </a:p>
          <a:p>
            <a:pPr>
              <a:buFont typeface="Wingdings" panose="05000000000000000000" pitchFamily="2" charset="2"/>
              <a:buChar char="à"/>
            </a:pPr>
            <a:r>
              <a:rPr lang="en-US" sz="2400" dirty="0" smtClean="0">
                <a:sym typeface="Wingdings" panose="05000000000000000000" pitchFamily="2" charset="2"/>
              </a:rPr>
              <a:t>Often non-Gaussian errors.</a:t>
            </a:r>
          </a:p>
          <a:p>
            <a:pPr marL="0" indent="0">
              <a:buNone/>
            </a:pPr>
            <a:endParaRPr lang="en-US" sz="2400" dirty="0" smtClean="0"/>
          </a:p>
          <a:p>
            <a:pPr marL="0" indent="0">
              <a:buNone/>
            </a:pPr>
            <a:r>
              <a:rPr lang="en-US" sz="2800" dirty="0" smtClean="0">
                <a:solidFill>
                  <a:srgbClr val="347FCC"/>
                </a:solidFill>
              </a:rPr>
              <a:t>Spatial structure</a:t>
            </a:r>
            <a:r>
              <a:rPr lang="en-US" sz="2800" dirty="0" smtClean="0"/>
              <a:t>:</a:t>
            </a:r>
            <a:endParaRPr lang="en-US" sz="2800" dirty="0"/>
          </a:p>
          <a:p>
            <a:pPr marL="0" indent="0">
              <a:buNone/>
            </a:pPr>
            <a:r>
              <a:rPr lang="en-US" sz="2400" dirty="0" smtClean="0"/>
              <a:t>- Less large-scale variability than other fields.</a:t>
            </a:r>
          </a:p>
          <a:p>
            <a:pPr marL="0" indent="0">
              <a:buNone/>
            </a:pPr>
            <a:r>
              <a:rPr lang="en-US" sz="2400" dirty="0" smtClean="0">
                <a:sym typeface="Wingdings" panose="05000000000000000000" pitchFamily="2" charset="2"/>
              </a:rPr>
              <a:t> Smaller-scale </a:t>
            </a:r>
            <a:r>
              <a:rPr lang="en-US" sz="2000" dirty="0" smtClean="0">
                <a:sym typeface="Wingdings" panose="05000000000000000000" pitchFamily="2" charset="2"/>
              </a:rPr>
              <a:t>(faster-evolving)</a:t>
            </a:r>
            <a:r>
              <a:rPr lang="en-US" sz="2400" dirty="0" smtClean="0">
                <a:sym typeface="Wingdings" panose="05000000000000000000" pitchFamily="2" charset="2"/>
              </a:rPr>
              <a:t> errors dominate</a:t>
            </a:r>
            <a:endParaRPr lang="en-US" sz="2400" dirty="0"/>
          </a:p>
        </p:txBody>
      </p:sp>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effectLst>
                  <a:outerShdw blurRad="50800" dist="38100" dir="2700000" algn="tl" rotWithShape="0">
                    <a:srgbClr val="000000">
                      <a:alpha val="43000"/>
                    </a:srgbClr>
                  </a:outerShdw>
                </a:effectLst>
              </a:rPr>
              <a:t>The Unusual Field of Precipitation Rate</a:t>
            </a:r>
            <a:endParaRPr lang="en-US" sz="3200" b="1" dirty="0">
              <a:solidFill>
                <a:schemeClr val="bg1"/>
              </a:solidFill>
              <a:effectLst>
                <a:outerShdw blurRad="50800" dist="38100" dir="2700000" algn="tl" rotWithShape="0">
                  <a:srgbClr val="000000">
                    <a:alpha val="43000"/>
                  </a:srgbClr>
                </a:outerShdw>
              </a:effectLst>
            </a:endParaRPr>
          </a:p>
        </p:txBody>
      </p:sp>
      <p:sp>
        <p:nvSpPr>
          <p:cNvPr id="12" name="TextBox 11"/>
          <p:cNvSpPr txBox="1"/>
          <p:nvPr/>
        </p:nvSpPr>
        <p:spPr>
          <a:xfrm>
            <a:off x="3429000" y="6243638"/>
            <a:ext cx="5521038" cy="461665"/>
          </a:xfrm>
          <a:prstGeom prst="rect">
            <a:avLst/>
          </a:prstGeom>
          <a:noFill/>
        </p:spPr>
        <p:txBody>
          <a:bodyPr wrap="square" rtlCol="0">
            <a:spAutoFit/>
          </a:bodyPr>
          <a:lstStyle/>
          <a:p>
            <a:pPr algn="ctr"/>
            <a:r>
              <a:rPr lang="en-CA" sz="1200" dirty="0" smtClean="0"/>
              <a:t>Example of springtime sea-level pressure and radar reflectivity (mostly precipitation).</a:t>
            </a:r>
          </a:p>
          <a:p>
            <a:pPr algn="ctr"/>
            <a:r>
              <a:rPr lang="en-CA" sz="1200" dirty="0" smtClean="0"/>
              <a:t>Contrast the spatial structure of these two fields.</a:t>
            </a:r>
            <a:endParaRPr lang="en-CA" sz="12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488" y="1757362"/>
            <a:ext cx="5543550" cy="4486275"/>
          </a:xfrm>
          <a:prstGeom prst="rect">
            <a:avLst/>
          </a:prstGeom>
        </p:spPr>
      </p:pic>
      <p:sp>
        <p:nvSpPr>
          <p:cNvPr id="2" name="Oval 1"/>
          <p:cNvSpPr/>
          <p:nvPr/>
        </p:nvSpPr>
        <p:spPr>
          <a:xfrm>
            <a:off x="8534400" y="2667000"/>
            <a:ext cx="415638" cy="228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8382000" y="2133600"/>
            <a:ext cx="685800" cy="535531"/>
          </a:xfrm>
          <a:prstGeom prst="rect">
            <a:avLst/>
          </a:prstGeom>
          <a:noFill/>
        </p:spPr>
        <p:txBody>
          <a:bodyPr wrap="square" rtlCol="0">
            <a:spAutoFit/>
          </a:bodyPr>
          <a:lstStyle/>
          <a:p>
            <a:pPr algn="ctr">
              <a:lnSpc>
                <a:spcPct val="90000"/>
              </a:lnSpc>
            </a:pPr>
            <a:r>
              <a:rPr lang="en-CA" sz="1600" dirty="0" smtClean="0">
                <a:solidFill>
                  <a:srgbClr val="C00000"/>
                </a:solidFill>
              </a:rPr>
              <a:t>Log-scale</a:t>
            </a:r>
            <a:endParaRPr lang="en-CA" sz="1600" dirty="0">
              <a:solidFill>
                <a:srgbClr val="C00000"/>
              </a:solidFill>
            </a:endParaRPr>
          </a:p>
        </p:txBody>
      </p:sp>
    </p:spTree>
    <p:extLst>
      <p:ext uri="{BB962C8B-B14F-4D97-AF65-F5344CB8AC3E}">
        <p14:creationId xmlns:p14="http://schemas.microsoft.com/office/powerpoint/2010/main" val="1174473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75436">
            <a:off x="6215720" y="4430666"/>
            <a:ext cx="2619375" cy="2243137"/>
          </a:xfrm>
          <a:prstGeom prst="rect">
            <a:avLst/>
          </a:prstGeom>
        </p:spPr>
      </p:pic>
      <p:sp>
        <p:nvSpPr>
          <p:cNvPr id="3" name="Content Placeholder 2"/>
          <p:cNvSpPr>
            <a:spLocks noGrp="1"/>
          </p:cNvSpPr>
          <p:nvPr>
            <p:ph idx="1"/>
          </p:nvPr>
        </p:nvSpPr>
        <p:spPr>
          <a:xfrm>
            <a:off x="381000" y="2133600"/>
            <a:ext cx="3657600" cy="4648200"/>
          </a:xfrm>
        </p:spPr>
        <p:txBody>
          <a:bodyPr>
            <a:noAutofit/>
          </a:bodyPr>
          <a:lstStyle/>
          <a:p>
            <a:pPr marL="0" indent="0">
              <a:buNone/>
            </a:pPr>
            <a:r>
              <a:rPr lang="en-US" sz="2800" dirty="0" smtClean="0"/>
              <a:t>Radar data are available over large areas…</a:t>
            </a:r>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r>
              <a:rPr lang="en-US" sz="2800" dirty="0" smtClean="0"/>
              <a:t>… but their direct innovation is concentrated in a few regions with large gaps in between.</a:t>
            </a:r>
          </a:p>
        </p:txBody>
      </p:sp>
      <p:sp>
        <p:nvSpPr>
          <p:cNvPr id="5" name="Title 1"/>
          <p:cNvSpPr txBox="1">
            <a:spLocks/>
          </p:cNvSpPr>
          <p:nvPr/>
        </p:nvSpPr>
        <p:spPr>
          <a:xfrm>
            <a:off x="228601" y="117621"/>
            <a:ext cx="8686800"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100" b="1" dirty="0" smtClean="0">
                <a:solidFill>
                  <a:srgbClr val="FFFFFF"/>
                </a:solidFill>
                <a:effectLst>
                  <a:outerShdw blurRad="50800" dist="38100" dir="2700000" algn="tl" rotWithShape="0">
                    <a:srgbClr val="000000">
                      <a:alpha val="43000"/>
                    </a:srgbClr>
                  </a:outerShdw>
                </a:effectLst>
              </a:rPr>
              <a:t>The Unusual Topology of Radar Constraints for DA</a:t>
            </a:r>
            <a:endParaRPr lang="en-US" sz="3100" b="1" dirty="0">
              <a:solidFill>
                <a:schemeClr val="bg1"/>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0" y="990600"/>
            <a:ext cx="5080635" cy="3297555"/>
          </a:xfrm>
          <a:prstGeom prst="rect">
            <a:avLst/>
          </a:prstGeom>
        </p:spPr>
      </p:pic>
      <p:sp>
        <p:nvSpPr>
          <p:cNvPr id="4" name="TextBox 3"/>
          <p:cNvSpPr txBox="1"/>
          <p:nvPr/>
        </p:nvSpPr>
        <p:spPr>
          <a:xfrm>
            <a:off x="4724400" y="5562600"/>
            <a:ext cx="1752600" cy="1200329"/>
          </a:xfrm>
          <a:prstGeom prst="rect">
            <a:avLst/>
          </a:prstGeom>
          <a:noFill/>
        </p:spPr>
        <p:txBody>
          <a:bodyPr wrap="square" rtlCol="0">
            <a:spAutoFit/>
          </a:bodyPr>
          <a:lstStyle/>
          <a:p>
            <a:r>
              <a:rPr lang="en-CA" dirty="0" smtClean="0"/>
              <a:t>“Islands” of constraints within a “sea”   of no-innovation</a:t>
            </a:r>
            <a:endParaRPr lang="en-CA" dirty="0"/>
          </a:p>
        </p:txBody>
      </p:sp>
      <p:sp>
        <p:nvSpPr>
          <p:cNvPr id="7" name="TextBox 6"/>
          <p:cNvSpPr txBox="1"/>
          <p:nvPr/>
        </p:nvSpPr>
        <p:spPr>
          <a:xfrm>
            <a:off x="5181600" y="1046202"/>
            <a:ext cx="2514600" cy="553998"/>
          </a:xfrm>
          <a:prstGeom prst="rect">
            <a:avLst/>
          </a:prstGeom>
          <a:noFill/>
        </p:spPr>
        <p:txBody>
          <a:bodyPr wrap="square" rtlCol="0">
            <a:spAutoFit/>
          </a:bodyPr>
          <a:lstStyle/>
          <a:p>
            <a:pPr algn="ctr"/>
            <a:r>
              <a:rPr lang="en-CA" sz="1600" dirty="0" smtClean="0"/>
              <a:t>Quality index of radar data </a:t>
            </a:r>
          </a:p>
          <a:p>
            <a:pPr algn="ctr"/>
            <a:r>
              <a:rPr lang="en-CA" sz="1400" dirty="0" smtClean="0"/>
              <a:t>(courtesy of D. Michelson ECCC)</a:t>
            </a:r>
            <a:endParaRPr lang="en-CA" sz="1600" dirty="0"/>
          </a:p>
        </p:txBody>
      </p:sp>
      <p:sp>
        <p:nvSpPr>
          <p:cNvPr id="8" name="TextBox 7"/>
          <p:cNvSpPr txBox="1"/>
          <p:nvPr/>
        </p:nvSpPr>
        <p:spPr>
          <a:xfrm>
            <a:off x="7380000" y="6501600"/>
            <a:ext cx="1828801" cy="400110"/>
          </a:xfrm>
          <a:prstGeom prst="rect">
            <a:avLst/>
          </a:prstGeom>
          <a:noFill/>
        </p:spPr>
        <p:txBody>
          <a:bodyPr wrap="square" rtlCol="0">
            <a:spAutoFit/>
          </a:bodyPr>
          <a:lstStyle/>
          <a:p>
            <a:pPr algn="r"/>
            <a:r>
              <a:rPr lang="en-CA" sz="1000" dirty="0" smtClean="0"/>
              <a:t>One day of radar data</a:t>
            </a:r>
          </a:p>
          <a:p>
            <a:pPr algn="r"/>
            <a:r>
              <a:rPr lang="en-CA" sz="1000" dirty="0" smtClean="0"/>
              <a:t> in an active convection period</a:t>
            </a:r>
            <a:endParaRPr lang="en-CA" sz="1000" dirty="0"/>
          </a:p>
        </p:txBody>
      </p:sp>
    </p:spTree>
    <p:extLst>
      <p:ext uri="{BB962C8B-B14F-4D97-AF65-F5344CB8AC3E}">
        <p14:creationId xmlns:p14="http://schemas.microsoft.com/office/powerpoint/2010/main" val="141574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0001" y="1219200"/>
            <a:ext cx="2182199" cy="4524315"/>
          </a:xfrm>
          <a:prstGeom prst="rect">
            <a:avLst/>
          </a:prstGeom>
          <a:noFill/>
        </p:spPr>
        <p:txBody>
          <a:bodyPr wrap="square" rtlCol="0">
            <a:spAutoFit/>
          </a:bodyPr>
          <a:lstStyle/>
          <a:p>
            <a:r>
              <a:rPr lang="en-CA" sz="2400" dirty="0" smtClean="0"/>
              <a:t>Illustration: a large tornadic supercell storm we aim to warn for.</a:t>
            </a:r>
          </a:p>
          <a:p>
            <a:endParaRPr lang="en-CA" sz="2400" dirty="0" smtClean="0"/>
          </a:p>
          <a:p>
            <a:r>
              <a:rPr lang="en-CA" sz="2400" dirty="0" smtClean="0"/>
              <a:t>Suppose we had tried to forecast this tornadic supercell storm an hour before.</a:t>
            </a:r>
            <a:endParaRPr lang="en-CA"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278" y="1220444"/>
            <a:ext cx="6461760" cy="56235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000" y="6444000"/>
            <a:ext cx="1762125" cy="371475"/>
          </a:xfrm>
          <a:prstGeom prst="rect">
            <a:avLst/>
          </a:prstGeom>
        </p:spPr>
      </p:pic>
      <p:sp>
        <p:nvSpPr>
          <p:cNvPr id="10" name="TextBox 9"/>
          <p:cNvSpPr txBox="1"/>
          <p:nvPr/>
        </p:nvSpPr>
        <p:spPr>
          <a:xfrm>
            <a:off x="4114800" y="972000"/>
            <a:ext cx="3555269" cy="307777"/>
          </a:xfrm>
          <a:prstGeom prst="rect">
            <a:avLst/>
          </a:prstGeom>
          <a:noFill/>
        </p:spPr>
        <p:txBody>
          <a:bodyPr wrap="none" rtlCol="0">
            <a:spAutoFit/>
          </a:bodyPr>
          <a:lstStyle/>
          <a:p>
            <a:pPr algn="r"/>
            <a:r>
              <a:rPr lang="en-CA" sz="1400" dirty="0" smtClean="0"/>
              <a:t>Moore (OK) 2013 tornado event, 20 May 2013</a:t>
            </a:r>
            <a:endParaRPr lang="en-CA" sz="1400" dirty="0"/>
          </a:p>
        </p:txBody>
      </p:sp>
      <p:sp>
        <p:nvSpPr>
          <p:cNvPr id="11" name="Rounded Rectangle 10"/>
          <p:cNvSpPr/>
          <p:nvPr/>
        </p:nvSpPr>
        <p:spPr>
          <a:xfrm rot="21168594">
            <a:off x="5927003" y="2060423"/>
            <a:ext cx="2588865" cy="1676400"/>
          </a:xfrm>
          <a:prstGeom prst="round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Arrow Connector 11"/>
          <p:cNvCxnSpPr/>
          <p:nvPr/>
        </p:nvCxnSpPr>
        <p:spPr>
          <a:xfrm>
            <a:off x="2896800" y="6705600"/>
            <a:ext cx="1501200" cy="0"/>
          </a:xfrm>
          <a:prstGeom prst="straightConnector1">
            <a:avLst/>
          </a:prstGeom>
          <a:ln w="25400">
            <a:solidFill>
              <a:srgbClr val="FFFF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32800" y="6299997"/>
            <a:ext cx="833883" cy="400110"/>
          </a:xfrm>
          <a:prstGeom prst="rect">
            <a:avLst/>
          </a:prstGeom>
          <a:noFill/>
        </p:spPr>
        <p:txBody>
          <a:bodyPr wrap="none" rtlCol="0">
            <a:spAutoFit/>
          </a:bodyPr>
          <a:lstStyle/>
          <a:p>
            <a:pPr algn="ctr"/>
            <a:r>
              <a:rPr lang="en-US" sz="2000" b="1" dirty="0" smtClean="0">
                <a:ln>
                  <a:solidFill>
                    <a:schemeClr val="tx1">
                      <a:lumMod val="85000"/>
                    </a:schemeClr>
                  </a:solidFill>
                </a:ln>
                <a:solidFill>
                  <a:srgbClr val="FFFFFF"/>
                </a:solidFill>
                <a:effectLst>
                  <a:outerShdw blurRad="38100" dist="38100" dir="2700000" algn="tl">
                    <a:srgbClr val="000000">
                      <a:alpha val="43137"/>
                    </a:srgbClr>
                  </a:outerShdw>
                </a:effectLst>
              </a:rPr>
              <a:t>50 km</a:t>
            </a:r>
            <a:endParaRPr lang="en-US" sz="2000" b="1" dirty="0">
              <a:ln>
                <a:solidFill>
                  <a:schemeClr val="tx1">
                    <a:lumMod val="85000"/>
                  </a:schemeClr>
                </a:solidFill>
              </a:ln>
              <a:solidFill>
                <a:srgbClr val="FFFFFF"/>
              </a:solidFill>
              <a:effectLst>
                <a:outerShdw blurRad="38100" dist="38100" dir="2700000" algn="tl">
                  <a:srgbClr val="000000">
                    <a:alpha val="43137"/>
                  </a:srgbClr>
                </a:outerShdw>
              </a:effectLst>
            </a:endParaRPr>
          </a:p>
        </p:txBody>
      </p:sp>
      <p:sp>
        <p:nvSpPr>
          <p:cNvPr id="14"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effectLst>
                  <a:outerShdw blurRad="50800" dist="38100" dir="2700000" algn="tl" rotWithShape="0">
                    <a:srgbClr val="000000">
                      <a:alpha val="43000"/>
                    </a:srgbClr>
                  </a:outerShdw>
                </a:effectLst>
              </a:rPr>
              <a:t>Topology of Radar Constraints for Convective DA</a:t>
            </a:r>
            <a:endParaRPr lang="en-US" sz="3200" b="1"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685298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1675" y="117621"/>
            <a:ext cx="8728363" cy="815250"/>
          </a:xfrm>
          <a:prstGeom prst="rect">
            <a:avLst/>
          </a:prstGeom>
          <a:solidFill>
            <a:srgbClr val="D30000">
              <a:alpha val="85000"/>
            </a:srgbClr>
          </a:solidFill>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FFFF"/>
                </a:solidFill>
                <a:effectLst>
                  <a:outerShdw blurRad="50800" dist="38100" dir="2700000" algn="tl" rotWithShape="0">
                    <a:srgbClr val="000000">
                      <a:alpha val="43000"/>
                    </a:srgbClr>
                  </a:outerShdw>
                </a:effectLst>
              </a:rPr>
              <a:t>Topology of Radar Constraints for Convective DA</a:t>
            </a:r>
            <a:endParaRPr lang="en-US" sz="3200" b="1" dirty="0">
              <a:solidFill>
                <a:schemeClr val="bg1"/>
              </a:solidFill>
              <a:effectLst>
                <a:outerShdw blurRad="50800" dist="38100" dir="2700000" algn="tl" rotWithShape="0">
                  <a:srgbClr val="000000">
                    <a:alpha val="43000"/>
                  </a:srgbClr>
                </a:outerShdw>
              </a:effectLst>
            </a:endParaRPr>
          </a:p>
        </p:txBody>
      </p:sp>
      <p:sp>
        <p:nvSpPr>
          <p:cNvPr id="6" name="TextBox 5"/>
          <p:cNvSpPr txBox="1"/>
          <p:nvPr/>
        </p:nvSpPr>
        <p:spPr>
          <a:xfrm>
            <a:off x="180001" y="1219200"/>
            <a:ext cx="2182199" cy="2000548"/>
          </a:xfrm>
          <a:prstGeom prst="rect">
            <a:avLst/>
          </a:prstGeom>
          <a:noFill/>
        </p:spPr>
        <p:txBody>
          <a:bodyPr wrap="square" rtlCol="0">
            <a:spAutoFit/>
          </a:bodyPr>
          <a:lstStyle/>
          <a:p>
            <a:r>
              <a:rPr lang="en-CA" sz="2400" dirty="0"/>
              <a:t>Let us first replace the storm echo by a cartoon…</a:t>
            </a:r>
          </a:p>
          <a:p>
            <a:r>
              <a:rPr lang="en-CA" sz="1400" dirty="0"/>
              <a:t>(courtesy of </a:t>
            </a:r>
            <a:r>
              <a:rPr lang="en-CA" sz="1400" dirty="0" err="1"/>
              <a:t>Markowski</a:t>
            </a:r>
            <a:r>
              <a:rPr lang="en-CA" sz="1400" dirty="0"/>
              <a:t> and Richardson </a:t>
            </a:r>
            <a:r>
              <a:rPr lang="en-CA" sz="1400" dirty="0" smtClean="0"/>
              <a:t>2010’s book)</a:t>
            </a:r>
            <a:endParaRPr lang="en-CA" sz="1400"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88278" y="1220444"/>
            <a:ext cx="6461760" cy="562356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64000" y="6444000"/>
            <a:ext cx="1762125" cy="371475"/>
          </a:xfrm>
          <a:prstGeom prst="rect">
            <a:avLst/>
          </a:prstGeom>
        </p:spPr>
      </p:pic>
      <p:sp>
        <p:nvSpPr>
          <p:cNvPr id="10" name="TextBox 9"/>
          <p:cNvSpPr txBox="1"/>
          <p:nvPr/>
        </p:nvSpPr>
        <p:spPr>
          <a:xfrm>
            <a:off x="4114800" y="972000"/>
            <a:ext cx="3555269" cy="307777"/>
          </a:xfrm>
          <a:prstGeom prst="rect">
            <a:avLst/>
          </a:prstGeom>
          <a:noFill/>
        </p:spPr>
        <p:txBody>
          <a:bodyPr wrap="none" rtlCol="0">
            <a:spAutoFit/>
          </a:bodyPr>
          <a:lstStyle/>
          <a:p>
            <a:pPr algn="r"/>
            <a:r>
              <a:rPr lang="en-CA" sz="1400" dirty="0" smtClean="0"/>
              <a:t>Moore (OK) 2013 tornado event, 20 May 2013</a:t>
            </a:r>
            <a:endParaRPr lang="en-CA" sz="1400" dirty="0"/>
          </a:p>
        </p:txBody>
      </p:sp>
      <p:pic>
        <p:nvPicPr>
          <p:cNvPr id="13" name="Picture 12" descr="Supercell_Traj_UAlbany.tif"/>
          <p:cNvPicPr>
            <a:picLocks noChangeAspect="1"/>
          </p:cNvPicPr>
          <p:nvPr/>
        </p:nvPicPr>
        <p:blipFill>
          <a:blip r:embed="rId7" cstate="email">
            <a:alphaModFix/>
            <a:extLst>
              <a:ext uri="{BEBA8EAE-BF5A-486C-A8C5-ECC9F3942E4B}">
                <a14:imgProps xmlns:a14="http://schemas.microsoft.com/office/drawing/2010/main">
                  <a14:imgLayer r:embed="rId8">
                    <a14:imgEffect>
                      <a14:backgroundRemoval t="0" b="100000" l="169" r="99662">
                        <a14:foregroundMark x1="85726" y1="72917" x2="85726" y2="72917"/>
                        <a14:foregroundMark x1="92399" y1="65365" x2="92399" y2="65365"/>
                        <a14:foregroundMark x1="44848" y1="80339" x2="44848" y2="80339"/>
                        <a14:foregroundMark x1="34797" y1="86328" x2="34797" y2="86328"/>
                        <a14:foregroundMark x1="79645" y1="32943" x2="79645" y2="32943"/>
                        <a14:foregroundMark x1="90118" y1="67969" x2="90118" y2="67969"/>
                        <a14:backgroundMark x1="38007" y1="14583" x2="38007" y2="14583"/>
                        <a14:backgroundMark x1="92145" y1="55990" x2="92145" y2="55990"/>
                        <a14:backgroundMark x1="90709" y1="57031" x2="90709" y2="57031"/>
                        <a14:backgroundMark x1="83361" y1="71745" x2="83361" y2="71745"/>
                        <a14:backgroundMark x1="44341" y1="79167" x2="44341" y2="79167"/>
                        <a14:backgroundMark x1="39780" y1="80729" x2="39780" y2="80729"/>
                        <a14:backgroundMark x1="35980" y1="86719" x2="35980" y2="86719"/>
                        <a14:backgroundMark x1="70270" y1="29688" x2="70270" y2="29688"/>
                      </a14:backgroundRemoval>
                    </a14:imgEffect>
                  </a14:imgLayer>
                </a14:imgProps>
              </a:ext>
              <a:ext uri="{28A0092B-C50C-407E-A947-70E740481C1C}">
                <a14:useLocalDpi xmlns:a14="http://schemas.microsoft.com/office/drawing/2010/main" val="0"/>
              </a:ext>
            </a:extLst>
          </a:blip>
          <a:stretch>
            <a:fillRect/>
          </a:stretch>
        </p:blipFill>
        <p:spPr>
          <a:xfrm rot="21374467">
            <a:off x="4795711" y="1786382"/>
            <a:ext cx="3555784" cy="2306455"/>
          </a:xfrm>
          <a:prstGeom prst="rect">
            <a:avLst/>
          </a:prstGeom>
        </p:spPr>
      </p:pic>
      <p:sp>
        <p:nvSpPr>
          <p:cNvPr id="14" name="TextBox 13"/>
          <p:cNvSpPr txBox="1"/>
          <p:nvPr/>
        </p:nvSpPr>
        <p:spPr>
          <a:xfrm>
            <a:off x="6477000" y="3048000"/>
            <a:ext cx="402674" cy="523220"/>
          </a:xfrm>
          <a:prstGeom prst="rect">
            <a:avLst/>
          </a:prstGeom>
          <a:noFill/>
        </p:spPr>
        <p:txBody>
          <a:bodyPr wrap="none" rtlCol="0">
            <a:spAutoFit/>
          </a:bodyPr>
          <a:lstStyle/>
          <a:p>
            <a:r>
              <a:rPr lang="en-US" sz="2800" b="1" dirty="0" smtClean="0">
                <a:solidFill>
                  <a:srgbClr val="660066"/>
                </a:solidFill>
              </a:rPr>
              <a:t>A</a:t>
            </a:r>
            <a:endParaRPr lang="en-US" sz="2800" b="1" dirty="0">
              <a:solidFill>
                <a:srgbClr val="660066"/>
              </a:solidFill>
            </a:endParaRPr>
          </a:p>
        </p:txBody>
      </p:sp>
      <p:sp>
        <p:nvSpPr>
          <p:cNvPr id="15" name="TextBox 14"/>
          <p:cNvSpPr txBox="1"/>
          <p:nvPr/>
        </p:nvSpPr>
        <p:spPr>
          <a:xfrm>
            <a:off x="6473341" y="1852655"/>
            <a:ext cx="385943" cy="523220"/>
          </a:xfrm>
          <a:prstGeom prst="rect">
            <a:avLst/>
          </a:prstGeom>
          <a:noFill/>
        </p:spPr>
        <p:txBody>
          <a:bodyPr wrap="none" rtlCol="0">
            <a:spAutoFit/>
          </a:bodyPr>
          <a:lstStyle/>
          <a:p>
            <a:r>
              <a:rPr lang="en-US" sz="2800" b="1" dirty="0" smtClean="0">
                <a:solidFill>
                  <a:srgbClr val="660066"/>
                </a:solidFill>
              </a:rPr>
              <a:t>B</a:t>
            </a:r>
            <a:endParaRPr lang="en-US" sz="2800" b="1" dirty="0">
              <a:solidFill>
                <a:srgbClr val="660066"/>
              </a:solidFill>
            </a:endParaRPr>
          </a:p>
        </p:txBody>
      </p:sp>
      <p:sp>
        <p:nvSpPr>
          <p:cNvPr id="16" name="TextBox 15"/>
          <p:cNvSpPr txBox="1"/>
          <p:nvPr/>
        </p:nvSpPr>
        <p:spPr>
          <a:xfrm>
            <a:off x="5972923" y="3007364"/>
            <a:ext cx="374722" cy="523220"/>
          </a:xfrm>
          <a:prstGeom prst="rect">
            <a:avLst/>
          </a:prstGeom>
          <a:noFill/>
        </p:spPr>
        <p:txBody>
          <a:bodyPr wrap="none" rtlCol="0">
            <a:spAutoFit/>
          </a:bodyPr>
          <a:lstStyle/>
          <a:p>
            <a:r>
              <a:rPr lang="en-US" sz="2800" b="1" dirty="0" smtClean="0">
                <a:solidFill>
                  <a:srgbClr val="002060"/>
                </a:solidFill>
              </a:rPr>
              <a:t>C</a:t>
            </a:r>
            <a:endParaRPr lang="en-US" sz="2800" b="1" dirty="0">
              <a:solidFill>
                <a:srgbClr val="002060"/>
              </a:solidFill>
            </a:endParaRPr>
          </a:p>
        </p:txBody>
      </p:sp>
      <p:sp>
        <p:nvSpPr>
          <p:cNvPr id="17" name="TextBox 16"/>
          <p:cNvSpPr txBox="1"/>
          <p:nvPr/>
        </p:nvSpPr>
        <p:spPr>
          <a:xfrm>
            <a:off x="7348983" y="2694476"/>
            <a:ext cx="411015" cy="523220"/>
          </a:xfrm>
          <a:prstGeom prst="rect">
            <a:avLst/>
          </a:prstGeom>
          <a:noFill/>
        </p:spPr>
        <p:txBody>
          <a:bodyPr wrap="none" rtlCol="0">
            <a:spAutoFit/>
          </a:bodyPr>
          <a:lstStyle/>
          <a:p>
            <a:r>
              <a:rPr lang="en-US" sz="2800" b="1" dirty="0" smtClean="0">
                <a:solidFill>
                  <a:srgbClr val="002060"/>
                </a:solidFill>
              </a:rPr>
              <a:t>D</a:t>
            </a:r>
            <a:endParaRPr lang="en-US" sz="2800" b="1" dirty="0">
              <a:solidFill>
                <a:srgbClr val="002060"/>
              </a:solidFill>
            </a:endParaRPr>
          </a:p>
        </p:txBody>
      </p:sp>
      <p:sp>
        <p:nvSpPr>
          <p:cNvPr id="18" name="TextBox 17"/>
          <p:cNvSpPr txBox="1"/>
          <p:nvPr/>
        </p:nvSpPr>
        <p:spPr>
          <a:xfrm>
            <a:off x="6094807" y="1824433"/>
            <a:ext cx="359819" cy="523220"/>
          </a:xfrm>
          <a:prstGeom prst="rect">
            <a:avLst/>
          </a:prstGeom>
          <a:noFill/>
        </p:spPr>
        <p:txBody>
          <a:bodyPr wrap="none" rtlCol="0">
            <a:spAutoFit/>
          </a:bodyPr>
          <a:lstStyle/>
          <a:p>
            <a:r>
              <a:rPr lang="en-US" sz="2800" b="1" dirty="0" smtClean="0">
                <a:solidFill>
                  <a:srgbClr val="008000"/>
                </a:solidFill>
              </a:rPr>
              <a:t>E</a:t>
            </a:r>
            <a:endParaRPr lang="en-US" sz="2800" b="1" dirty="0">
              <a:solidFill>
                <a:srgbClr val="008000"/>
              </a:solidFill>
            </a:endParaRPr>
          </a:p>
        </p:txBody>
      </p:sp>
      <p:sp>
        <p:nvSpPr>
          <p:cNvPr id="19" name="TextBox 18"/>
          <p:cNvSpPr txBox="1"/>
          <p:nvPr/>
        </p:nvSpPr>
        <p:spPr>
          <a:xfrm>
            <a:off x="7536853" y="2107766"/>
            <a:ext cx="1680718" cy="707886"/>
          </a:xfrm>
          <a:prstGeom prst="rect">
            <a:avLst/>
          </a:prstGeom>
          <a:noFill/>
        </p:spPr>
        <p:txBody>
          <a:bodyPr wrap="none" rtlCol="0">
            <a:spAutoFit/>
          </a:bodyPr>
          <a:lstStyle/>
          <a:p>
            <a:pPr algn="ctr"/>
            <a:r>
              <a:rPr lang="en-US" sz="2000" b="1" dirty="0" smtClean="0">
                <a:ln>
                  <a:solidFill>
                    <a:schemeClr val="tx1">
                      <a:lumMod val="85000"/>
                    </a:schemeClr>
                  </a:solidFill>
                </a:ln>
                <a:solidFill>
                  <a:srgbClr val="FFFFFF"/>
                </a:solidFill>
              </a:rPr>
              <a:t>Forward-flank</a:t>
            </a:r>
            <a:endParaRPr lang="en-US" sz="2000" b="1" dirty="0">
              <a:ln>
                <a:solidFill>
                  <a:schemeClr val="tx1">
                    <a:lumMod val="85000"/>
                  </a:schemeClr>
                </a:solidFill>
              </a:ln>
              <a:solidFill>
                <a:srgbClr val="FFFFFF"/>
              </a:solidFill>
            </a:endParaRPr>
          </a:p>
          <a:p>
            <a:pPr algn="ctr"/>
            <a:r>
              <a:rPr lang="en-US" sz="2000" b="1" dirty="0">
                <a:ln>
                  <a:solidFill>
                    <a:schemeClr val="tx1">
                      <a:lumMod val="85000"/>
                    </a:schemeClr>
                  </a:solidFill>
                </a:ln>
                <a:solidFill>
                  <a:srgbClr val="FFFFFF"/>
                </a:solidFill>
              </a:rPr>
              <a:t>downdraft</a:t>
            </a:r>
          </a:p>
        </p:txBody>
      </p:sp>
      <p:sp>
        <p:nvSpPr>
          <p:cNvPr id="20" name="TextBox 19"/>
          <p:cNvSpPr txBox="1"/>
          <p:nvPr/>
        </p:nvSpPr>
        <p:spPr>
          <a:xfrm>
            <a:off x="4748942" y="2571365"/>
            <a:ext cx="1307394" cy="707886"/>
          </a:xfrm>
          <a:prstGeom prst="rect">
            <a:avLst/>
          </a:prstGeom>
          <a:noFill/>
        </p:spPr>
        <p:txBody>
          <a:bodyPr wrap="none" rtlCol="0">
            <a:spAutoFit/>
          </a:bodyPr>
          <a:lstStyle/>
          <a:p>
            <a:pPr algn="ctr"/>
            <a:r>
              <a:rPr lang="en-US" sz="2000" b="1" dirty="0" smtClean="0">
                <a:ln>
                  <a:solidFill>
                    <a:schemeClr val="tx1">
                      <a:lumMod val="85000"/>
                    </a:schemeClr>
                  </a:solidFill>
                </a:ln>
                <a:solidFill>
                  <a:srgbClr val="FFFFFF"/>
                </a:solidFill>
              </a:rPr>
              <a:t>Rear-flank</a:t>
            </a:r>
          </a:p>
          <a:p>
            <a:pPr algn="ctr"/>
            <a:r>
              <a:rPr lang="en-US" sz="2000" b="1" dirty="0" smtClean="0">
                <a:ln>
                  <a:solidFill>
                    <a:schemeClr val="tx1">
                      <a:lumMod val="85000"/>
                    </a:schemeClr>
                  </a:solidFill>
                </a:ln>
                <a:solidFill>
                  <a:srgbClr val="FFFFFF"/>
                </a:solidFill>
              </a:rPr>
              <a:t>downdraft</a:t>
            </a:r>
            <a:endParaRPr lang="en-US" sz="2000" b="1" dirty="0">
              <a:ln>
                <a:solidFill>
                  <a:schemeClr val="tx1">
                    <a:lumMod val="85000"/>
                  </a:schemeClr>
                </a:solidFill>
              </a:ln>
              <a:solidFill>
                <a:srgbClr val="FFFFFF"/>
              </a:solidFill>
            </a:endParaRPr>
          </a:p>
        </p:txBody>
      </p:sp>
      <p:sp>
        <p:nvSpPr>
          <p:cNvPr id="21" name="TextBox 20"/>
          <p:cNvSpPr txBox="1"/>
          <p:nvPr/>
        </p:nvSpPr>
        <p:spPr>
          <a:xfrm>
            <a:off x="6138695" y="1455101"/>
            <a:ext cx="1008209" cy="400110"/>
          </a:xfrm>
          <a:prstGeom prst="rect">
            <a:avLst/>
          </a:prstGeom>
          <a:noFill/>
        </p:spPr>
        <p:txBody>
          <a:bodyPr wrap="none" rtlCol="0">
            <a:spAutoFit/>
          </a:bodyPr>
          <a:lstStyle/>
          <a:p>
            <a:r>
              <a:rPr lang="en-US" sz="2000" b="1" dirty="0" smtClean="0">
                <a:ln>
                  <a:solidFill>
                    <a:schemeClr val="tx1">
                      <a:lumMod val="85000"/>
                    </a:schemeClr>
                  </a:solidFill>
                </a:ln>
                <a:solidFill>
                  <a:srgbClr val="FFFFFF"/>
                </a:solidFill>
              </a:rPr>
              <a:t>Updraft</a:t>
            </a:r>
            <a:endParaRPr lang="en-US" sz="2000" b="1" dirty="0">
              <a:ln>
                <a:solidFill>
                  <a:schemeClr val="tx1">
                    <a:lumMod val="85000"/>
                  </a:schemeClr>
                </a:solidFill>
              </a:ln>
              <a:solidFill>
                <a:srgbClr val="FFFFFF"/>
              </a:solidFill>
            </a:endParaRPr>
          </a:p>
        </p:txBody>
      </p:sp>
      <p:sp>
        <p:nvSpPr>
          <p:cNvPr id="22" name="TextBox 21"/>
          <p:cNvSpPr txBox="1"/>
          <p:nvPr/>
        </p:nvSpPr>
        <p:spPr>
          <a:xfrm>
            <a:off x="7239000" y="3762274"/>
            <a:ext cx="1772691" cy="461665"/>
          </a:xfrm>
          <a:prstGeom prst="rect">
            <a:avLst/>
          </a:prstGeom>
          <a:noFill/>
        </p:spPr>
        <p:txBody>
          <a:bodyPr wrap="none" rtlCol="0">
            <a:spAutoFit/>
          </a:bodyPr>
          <a:lstStyle/>
          <a:p>
            <a:r>
              <a:rPr lang="en-US" sz="2400" b="1" dirty="0" smtClean="0">
                <a:ln>
                  <a:solidFill>
                    <a:schemeClr val="accent2">
                      <a:lumMod val="40000"/>
                      <a:lumOff val="60000"/>
                      <a:alpha val="50000"/>
                    </a:schemeClr>
                  </a:solidFill>
                </a:ln>
                <a:solidFill>
                  <a:srgbClr val="F2C2D5"/>
                </a:solidFill>
              </a:rPr>
              <a:t>Surface flow</a:t>
            </a:r>
            <a:endParaRPr lang="en-US" sz="2400" b="1" dirty="0">
              <a:ln>
                <a:solidFill>
                  <a:schemeClr val="accent2">
                    <a:lumMod val="40000"/>
                    <a:lumOff val="60000"/>
                    <a:alpha val="50000"/>
                  </a:schemeClr>
                </a:solidFill>
              </a:ln>
              <a:solidFill>
                <a:srgbClr val="F2C2D5"/>
              </a:solidFill>
            </a:endParaRPr>
          </a:p>
        </p:txBody>
      </p:sp>
      <p:sp>
        <p:nvSpPr>
          <p:cNvPr id="23" name="TextBox 22"/>
          <p:cNvSpPr txBox="1"/>
          <p:nvPr/>
        </p:nvSpPr>
        <p:spPr>
          <a:xfrm>
            <a:off x="4800600" y="3962400"/>
            <a:ext cx="1443274" cy="461665"/>
          </a:xfrm>
          <a:prstGeom prst="rect">
            <a:avLst/>
          </a:prstGeom>
          <a:noFill/>
        </p:spPr>
        <p:txBody>
          <a:bodyPr wrap="none" rtlCol="0">
            <a:spAutoFit/>
          </a:bodyPr>
          <a:lstStyle/>
          <a:p>
            <a:r>
              <a:rPr lang="en-US" sz="2400" b="1" dirty="0">
                <a:ln>
                  <a:solidFill>
                    <a:schemeClr val="accent6"/>
                  </a:solidFill>
                </a:ln>
                <a:solidFill>
                  <a:srgbClr val="F0B775"/>
                </a:solidFill>
              </a:rPr>
              <a:t>4 km flow</a:t>
            </a:r>
          </a:p>
        </p:txBody>
      </p:sp>
      <p:sp>
        <p:nvSpPr>
          <p:cNvPr id="24" name="TextBox 23"/>
          <p:cNvSpPr txBox="1"/>
          <p:nvPr/>
        </p:nvSpPr>
        <p:spPr>
          <a:xfrm>
            <a:off x="3464101" y="2302068"/>
            <a:ext cx="1443274" cy="461665"/>
          </a:xfrm>
          <a:prstGeom prst="rect">
            <a:avLst/>
          </a:prstGeom>
          <a:noFill/>
        </p:spPr>
        <p:txBody>
          <a:bodyPr wrap="none" rtlCol="0">
            <a:spAutoFit/>
          </a:bodyPr>
          <a:lstStyle/>
          <a:p>
            <a:r>
              <a:rPr lang="en-US" sz="2400" b="1" dirty="0" smtClean="0">
                <a:ln>
                  <a:solidFill>
                    <a:schemeClr val="accent3">
                      <a:lumMod val="75000"/>
                    </a:schemeClr>
                  </a:solidFill>
                </a:ln>
                <a:solidFill>
                  <a:srgbClr val="87C975"/>
                </a:solidFill>
              </a:rPr>
              <a:t>9 km flow</a:t>
            </a:r>
            <a:endParaRPr lang="en-US" sz="2400" b="1" dirty="0">
              <a:ln>
                <a:solidFill>
                  <a:schemeClr val="accent3">
                    <a:lumMod val="75000"/>
                  </a:schemeClr>
                </a:solidFill>
              </a:ln>
              <a:solidFill>
                <a:srgbClr val="87C975"/>
              </a:solidFill>
            </a:endParaRPr>
          </a:p>
        </p:txBody>
      </p:sp>
      <p:cxnSp>
        <p:nvCxnSpPr>
          <p:cNvPr id="25" name="Straight Arrow Connector 24"/>
          <p:cNvCxnSpPr/>
          <p:nvPr/>
        </p:nvCxnSpPr>
        <p:spPr>
          <a:xfrm>
            <a:off x="2896800" y="6705600"/>
            <a:ext cx="1501200" cy="0"/>
          </a:xfrm>
          <a:prstGeom prst="straightConnector1">
            <a:avLst/>
          </a:prstGeom>
          <a:ln w="25400">
            <a:solidFill>
              <a:srgbClr val="DDDDD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32800" y="6299997"/>
            <a:ext cx="833883" cy="400110"/>
          </a:xfrm>
          <a:prstGeom prst="rect">
            <a:avLst/>
          </a:prstGeom>
          <a:noFill/>
        </p:spPr>
        <p:txBody>
          <a:bodyPr wrap="none" rtlCol="0">
            <a:spAutoFit/>
          </a:bodyPr>
          <a:lstStyle/>
          <a:p>
            <a:pPr algn="ctr"/>
            <a:r>
              <a:rPr lang="en-US" sz="2000" b="1" dirty="0" smtClean="0">
                <a:ln>
                  <a:solidFill>
                    <a:schemeClr val="tx1">
                      <a:lumMod val="85000"/>
                    </a:schemeClr>
                  </a:solidFill>
                </a:ln>
                <a:solidFill>
                  <a:srgbClr val="B2B2B2"/>
                </a:solidFill>
                <a:effectLst>
                  <a:outerShdw blurRad="38100" dist="38100" dir="2700000" algn="tl">
                    <a:srgbClr val="000000">
                      <a:alpha val="43137"/>
                    </a:srgbClr>
                  </a:outerShdw>
                </a:effectLst>
              </a:rPr>
              <a:t>50 km</a:t>
            </a:r>
            <a:endParaRPr lang="en-US" sz="2000" b="1" dirty="0">
              <a:ln>
                <a:solidFill>
                  <a:schemeClr val="tx1">
                    <a:lumMod val="85000"/>
                  </a:schemeClr>
                </a:solidFill>
              </a:ln>
              <a:solidFill>
                <a:srgbClr val="B2B2B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5312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agram">
      <a:dk1>
        <a:sysClr val="windowText" lastClr="000000"/>
      </a:dk1>
      <a:lt1>
        <a:sysClr val="window" lastClr="FFFFFF"/>
      </a:lt1>
      <a:dk2>
        <a:srgbClr val="000010"/>
      </a:dk2>
      <a:lt2>
        <a:srgbClr val="E7E6E6"/>
      </a:lt2>
      <a:accent1>
        <a:srgbClr val="C00000"/>
      </a:accent1>
      <a:accent2>
        <a:srgbClr val="0000C0"/>
      </a:accent2>
      <a:accent3>
        <a:srgbClr val="CC9900"/>
      </a:accent3>
      <a:accent4>
        <a:srgbClr val="969696"/>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17828</TotalTime>
  <Words>1749</Words>
  <Application>Microsoft Office PowerPoint</Application>
  <PresentationFormat>On-screen Show (4:3)</PresentationFormat>
  <Paragraphs>222</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vt:lpstr>
      <vt:lpstr>Office Theme</vt:lpstr>
      <vt:lpstr>Reflection on the Challenges of Radar Data Assimilation at Meso-Convective Scales in an Ensemble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 on the Challenges of Radar Data Assimilation at Meso-Convective Scales in an Ensemble Context</dc:title>
  <dc:creator>Frederic Fabry</dc:creator>
  <cp:lastModifiedBy>Frederic</cp:lastModifiedBy>
  <cp:revision>1277</cp:revision>
  <dcterms:created xsi:type="dcterms:W3CDTF">2013-03-26T08:10:10Z</dcterms:created>
  <dcterms:modified xsi:type="dcterms:W3CDTF">2018-05-08T13:34:43Z</dcterms:modified>
</cp:coreProperties>
</file>