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24" r:id="rId1"/>
  </p:sldMasterIdLst>
  <p:sldIdLst>
    <p:sldId id="256" r:id="rId2"/>
    <p:sldId id="270" r:id="rId3"/>
    <p:sldId id="273" r:id="rId4"/>
    <p:sldId id="268" r:id="rId5"/>
    <p:sldId id="277" r:id="rId6"/>
    <p:sldId id="258" r:id="rId7"/>
    <p:sldId id="271" r:id="rId8"/>
    <p:sldId id="283" r:id="rId9"/>
    <p:sldId id="272" r:id="rId10"/>
    <p:sldId id="269" r:id="rId11"/>
    <p:sldId id="260" r:id="rId12"/>
    <p:sldId id="261" r:id="rId13"/>
    <p:sldId id="275" r:id="rId14"/>
    <p:sldId id="274" r:id="rId15"/>
    <p:sldId id="262" r:id="rId16"/>
    <p:sldId id="264" r:id="rId17"/>
    <p:sldId id="266" r:id="rId18"/>
    <p:sldId id="278" r:id="rId19"/>
    <p:sldId id="267" r:id="rId20"/>
    <p:sldId id="279" r:id="rId21"/>
    <p:sldId id="276" r:id="rId22"/>
    <p:sldId id="265" r:id="rId23"/>
    <p:sldId id="280" r:id="rId24"/>
    <p:sldId id="28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2"/>
    <p:restoredTop sz="94683"/>
  </p:normalViewPr>
  <p:slideViewPr>
    <p:cSldViewPr snapToGrid="0" snapToObjects="1">
      <p:cViewPr varScale="1">
        <p:scale>
          <a:sx n="107" d="100"/>
          <a:sy n="107" d="100"/>
        </p:scale>
        <p:origin x="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7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7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63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97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754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9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3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0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25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89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6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AF32-10AE-1447-8420-60FBCDA71BE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91E4C2-38C3-E84A-BBF0-9A116BAD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0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4536" r:id="rId12"/>
    <p:sldLayoutId id="2147484537" r:id="rId13"/>
    <p:sldLayoutId id="2147484538" r:id="rId14"/>
    <p:sldLayoutId id="2147484539" r:id="rId15"/>
    <p:sldLayoutId id="21474845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152D-1ED9-2D49-AF4F-4C9BB7F04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191" y="629201"/>
            <a:ext cx="10465722" cy="367422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900" b="1" dirty="0"/>
            </a:br>
            <a:r>
              <a:rPr lang="en-US" sz="4900" b="1" dirty="0"/>
              <a:t>Practical Predictability of Supercells: </a:t>
            </a:r>
            <a:br>
              <a:rPr lang="en-US" sz="4900" b="1" dirty="0"/>
            </a:br>
            <a:r>
              <a:rPr lang="en-US" sz="4900" dirty="0"/>
              <a:t>Exploring ensemble forecast sensitivity to </a:t>
            </a:r>
            <a:r>
              <a:rPr lang="en-US" sz="4900" dirty="0" err="1"/>
              <a:t>EnKF</a:t>
            </a:r>
            <a:r>
              <a:rPr lang="en-US" sz="4900" dirty="0"/>
              <a:t> analysis spread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70F90-88EC-1347-9BC2-7B28A7396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1781" y="3924616"/>
            <a:ext cx="8314247" cy="62125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Montgomery Flora , Corey Potvin and Louis Wicker</a:t>
            </a:r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4" descr="ssl_logo.png">
            <a:extLst>
              <a:ext uri="{FF2B5EF4-FFF2-40B4-BE49-F238E27FC236}">
                <a16:creationId xmlns:a16="http://schemas.microsoft.com/office/drawing/2014/main" id="{64DF5E81-2FDE-AD43-A2C6-D68E2FAE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66" y="5056357"/>
            <a:ext cx="1649385" cy="16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OAA_S.png">
            <a:extLst>
              <a:ext uri="{FF2B5EF4-FFF2-40B4-BE49-F238E27FC236}">
                <a16:creationId xmlns:a16="http://schemas.microsoft.com/office/drawing/2014/main" id="{CA4BE94F-7EA7-8042-90FB-946159C90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09" y="5114260"/>
            <a:ext cx="1533577" cy="1533577"/>
          </a:xfrm>
          <a:prstGeom prst="rect">
            <a:avLst/>
          </a:prstGeom>
        </p:spPr>
      </p:pic>
      <p:pic>
        <p:nvPicPr>
          <p:cNvPr id="10" name="Picture 2" descr="000px-OU-Logo.svg.png">
            <a:extLst>
              <a:ext uri="{FF2B5EF4-FFF2-40B4-BE49-F238E27FC236}">
                <a16:creationId xmlns:a16="http://schemas.microsoft.com/office/drawing/2014/main" id="{1E7C83CA-E9C6-9B43-838D-B375EAA0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091" y="5150509"/>
            <a:ext cx="1160470" cy="164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3806EF-6526-D847-89A9-5A4DCD88C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1" y="5346073"/>
            <a:ext cx="2590939" cy="11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99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BDF6F1C-8A62-A644-A869-CF403B17F10A}"/>
              </a:ext>
            </a:extLst>
          </p:cNvPr>
          <p:cNvSpPr/>
          <p:nvPr/>
        </p:nvSpPr>
        <p:spPr>
          <a:xfrm>
            <a:off x="1087048" y="1750514"/>
            <a:ext cx="9163183" cy="3716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121FC-CF41-AA41-905F-9C449C5C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91" y="119189"/>
            <a:ext cx="8086503" cy="870924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Radar DA in the NEWS-e is not obviously </a:t>
            </a:r>
            <a:r>
              <a:rPr lang="en-US" sz="4000" b="1" dirty="0" err="1"/>
              <a:t>underdispersive</a:t>
            </a:r>
            <a:endParaRPr lang="en-US" sz="40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AB7B88-359F-5549-ADDB-555FE71E6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852" y="1814454"/>
            <a:ext cx="8947150" cy="3582271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CF7FE7-9442-CC4A-AB70-0F6778C7253B}"/>
              </a:ext>
            </a:extLst>
          </p:cNvPr>
          <p:cNvCxnSpPr>
            <a:cxnSpLocks/>
          </p:cNvCxnSpPr>
          <p:nvPr/>
        </p:nvCxnSpPr>
        <p:spPr>
          <a:xfrm>
            <a:off x="1732883" y="2947395"/>
            <a:ext cx="260892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8CE1C-AE01-7141-A3CE-878E74ADFD01}"/>
              </a:ext>
            </a:extLst>
          </p:cNvPr>
          <p:cNvCxnSpPr>
            <a:cxnSpLocks/>
          </p:cNvCxnSpPr>
          <p:nvPr/>
        </p:nvCxnSpPr>
        <p:spPr>
          <a:xfrm>
            <a:off x="4514449" y="2947395"/>
            <a:ext cx="2513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ACF925-F58B-F446-AB43-6BAB2D24063A}"/>
              </a:ext>
            </a:extLst>
          </p:cNvPr>
          <p:cNvCxnSpPr>
            <a:cxnSpLocks/>
          </p:cNvCxnSpPr>
          <p:nvPr/>
        </p:nvCxnSpPr>
        <p:spPr>
          <a:xfrm>
            <a:off x="7212889" y="2947395"/>
            <a:ext cx="255030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A69970-307E-AC43-92BC-15BAB31A6AA9}"/>
              </a:ext>
            </a:extLst>
          </p:cNvPr>
          <p:cNvCxnSpPr>
            <a:cxnSpLocks/>
          </p:cNvCxnSpPr>
          <p:nvPr/>
        </p:nvCxnSpPr>
        <p:spPr>
          <a:xfrm>
            <a:off x="7212889" y="4467132"/>
            <a:ext cx="2556696" cy="106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4CAD75-886F-694D-A450-B66BEF787BF4}"/>
              </a:ext>
            </a:extLst>
          </p:cNvPr>
          <p:cNvCxnSpPr>
            <a:cxnSpLocks/>
          </p:cNvCxnSpPr>
          <p:nvPr/>
        </p:nvCxnSpPr>
        <p:spPr>
          <a:xfrm>
            <a:off x="4514449" y="4468198"/>
            <a:ext cx="251299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159B4F-3D26-704E-97BA-0EF9D8DBD79E}"/>
              </a:ext>
            </a:extLst>
          </p:cNvPr>
          <p:cNvCxnSpPr>
            <a:cxnSpLocks/>
          </p:cNvCxnSpPr>
          <p:nvPr/>
        </p:nvCxnSpPr>
        <p:spPr>
          <a:xfrm>
            <a:off x="1784033" y="4467132"/>
            <a:ext cx="255777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1C3B54-C1BE-DA4A-B48E-071376230CB4}"/>
              </a:ext>
            </a:extLst>
          </p:cNvPr>
          <p:cNvGrpSpPr/>
          <p:nvPr/>
        </p:nvGrpSpPr>
        <p:grpSpPr>
          <a:xfrm>
            <a:off x="1034799" y="4819588"/>
            <a:ext cx="2028119" cy="1466875"/>
            <a:chOff x="1034799" y="4819588"/>
            <a:chExt cx="2028119" cy="14668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158555-1525-334A-84D1-E880D3D6AA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1787" y="4819588"/>
              <a:ext cx="620258" cy="111442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8BC7D6-9D79-BD42-8A2C-510F34D195A4}"/>
                </a:ext>
              </a:extLst>
            </p:cNvPr>
            <p:cNvSpPr txBox="1"/>
            <p:nvPr/>
          </p:nvSpPr>
          <p:spPr>
            <a:xfrm>
              <a:off x="1034799" y="5917131"/>
              <a:ext cx="2028119" cy="3693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Initialization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2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4641FE-C80A-1548-AB43-06EE32479836}"/>
              </a:ext>
            </a:extLst>
          </p:cNvPr>
          <p:cNvSpPr/>
          <p:nvPr/>
        </p:nvSpPr>
        <p:spPr>
          <a:xfrm>
            <a:off x="1374783" y="1314477"/>
            <a:ext cx="8824293" cy="5174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24A94-76BB-BB4E-9923-A7ACF78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7" y="-37267"/>
            <a:ext cx="7724575" cy="9432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dirty="0"/>
              <a:t>How does updraft helicity NMEP improve by reducing IC spread?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9626B8-30F6-7148-A4EA-9A908B9B5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213" y="1366081"/>
            <a:ext cx="7993984" cy="510376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721C5A-C904-DF40-95D7-6434D7A6382B}"/>
              </a:ext>
            </a:extLst>
          </p:cNvPr>
          <p:cNvSpPr txBox="1"/>
          <p:nvPr/>
        </p:nvSpPr>
        <p:spPr>
          <a:xfrm>
            <a:off x="7470336" y="5698803"/>
            <a:ext cx="2356521" cy="55399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B0F0"/>
                </a:solidFill>
              </a:rPr>
              <a:t>Blue Contour: </a:t>
            </a:r>
          </a:p>
          <a:p>
            <a:pPr algn="ctr"/>
            <a:r>
              <a:rPr lang="en-US" sz="1500" dirty="0">
                <a:solidFill>
                  <a:srgbClr val="00B0F0"/>
                </a:solidFill>
              </a:rPr>
              <a:t>Control mem. UH = 300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38862-8E78-9E47-81F8-ACDCBBBD5753}"/>
              </a:ext>
            </a:extLst>
          </p:cNvPr>
          <p:cNvSpPr txBox="1"/>
          <p:nvPr/>
        </p:nvSpPr>
        <p:spPr>
          <a:xfrm>
            <a:off x="1649522" y="5740680"/>
            <a:ext cx="2291071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</a:rPr>
              <a:t>Yellow Contour:  Approx. forecast time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F81B0D-FF29-264D-8D1D-C6C7BA57B39D}"/>
              </a:ext>
            </a:extLst>
          </p:cNvPr>
          <p:cNvCxnSpPr>
            <a:stCxn id="11" idx="0"/>
          </p:cNvCxnSpPr>
          <p:nvPr/>
        </p:nvCxnSpPr>
        <p:spPr>
          <a:xfrm flipV="1">
            <a:off x="2795058" y="2544147"/>
            <a:ext cx="364909" cy="31965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DC6213-5CCD-F044-977E-0A0184CF97B6}"/>
              </a:ext>
            </a:extLst>
          </p:cNvPr>
          <p:cNvCxnSpPr>
            <a:cxnSpLocks/>
          </p:cNvCxnSpPr>
          <p:nvPr/>
        </p:nvCxnSpPr>
        <p:spPr>
          <a:xfrm flipH="1" flipV="1">
            <a:off x="8395252" y="2484783"/>
            <a:ext cx="151249" cy="32140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C5327A2-8BA3-B341-8B53-F1EED2132BF4}"/>
              </a:ext>
            </a:extLst>
          </p:cNvPr>
          <p:cNvSpPr/>
          <p:nvPr/>
        </p:nvSpPr>
        <p:spPr>
          <a:xfrm rot="19964262">
            <a:off x="2733781" y="4554128"/>
            <a:ext cx="1423077" cy="42407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E520A4-A5CB-8A46-BB97-7C1F2B5DD5A9}"/>
              </a:ext>
            </a:extLst>
          </p:cNvPr>
          <p:cNvSpPr/>
          <p:nvPr/>
        </p:nvSpPr>
        <p:spPr>
          <a:xfrm rot="19964262">
            <a:off x="2719659" y="3199166"/>
            <a:ext cx="1423077" cy="42407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B1AD292-D591-2B42-AC9B-E99EC02B3A48}"/>
              </a:ext>
            </a:extLst>
          </p:cNvPr>
          <p:cNvSpPr/>
          <p:nvPr/>
        </p:nvSpPr>
        <p:spPr>
          <a:xfrm rot="19964262">
            <a:off x="2666650" y="1919399"/>
            <a:ext cx="1423077" cy="42407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87C6217-9697-1C45-8CC6-4DDA8A9D0ACB}"/>
              </a:ext>
            </a:extLst>
          </p:cNvPr>
          <p:cNvSpPr/>
          <p:nvPr/>
        </p:nvSpPr>
        <p:spPr>
          <a:xfrm rot="20340843">
            <a:off x="8375141" y="4556253"/>
            <a:ext cx="1437075" cy="61936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D5923C-556A-5B4D-8C6D-C0434095ADF0}"/>
              </a:ext>
            </a:extLst>
          </p:cNvPr>
          <p:cNvSpPr/>
          <p:nvPr/>
        </p:nvSpPr>
        <p:spPr>
          <a:xfrm rot="20340843">
            <a:off x="8374857" y="3259046"/>
            <a:ext cx="1437075" cy="61936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EAC077-E7D9-F74A-AE60-01F8F397562E}"/>
              </a:ext>
            </a:extLst>
          </p:cNvPr>
          <p:cNvSpPr/>
          <p:nvPr/>
        </p:nvSpPr>
        <p:spPr>
          <a:xfrm>
            <a:off x="3964426" y="5584967"/>
            <a:ext cx="3480624" cy="311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7C6467-9E1C-6F47-B51D-A2F7871A0882}"/>
              </a:ext>
            </a:extLst>
          </p:cNvPr>
          <p:cNvSpPr/>
          <p:nvPr/>
        </p:nvSpPr>
        <p:spPr>
          <a:xfrm rot="20340843">
            <a:off x="8381482" y="1897003"/>
            <a:ext cx="1437075" cy="61936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7" grpId="0" animBg="1"/>
      <p:bldP spid="18" grpId="0" animBg="1"/>
      <p:bldP spid="19" grpId="0" animBg="1"/>
      <p:bldP spid="20" grpId="1" animBg="1"/>
      <p:bldP spid="21" grpId="1" animBg="1"/>
      <p:bldP spid="24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59A5C9-3865-0F48-BEF8-FD42BF4A95B8}"/>
              </a:ext>
            </a:extLst>
          </p:cNvPr>
          <p:cNvSpPr/>
          <p:nvPr/>
        </p:nvSpPr>
        <p:spPr>
          <a:xfrm>
            <a:off x="2583050" y="1495162"/>
            <a:ext cx="7238468" cy="5174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24A94-76BB-BB4E-9923-A7ACF78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37" y="0"/>
            <a:ext cx="10455088" cy="140053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Practical predictability limit</a:t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dirty="0"/>
              <a:t>based on max NMEP of UH &gt; 300 m</a:t>
            </a:r>
            <a:r>
              <a:rPr lang="en-US" baseline="30000" dirty="0"/>
              <a:t>2</a:t>
            </a:r>
            <a:r>
              <a:rPr lang="en-US" dirty="0"/>
              <a:t>s</a:t>
            </a:r>
            <a:r>
              <a:rPr lang="en-US" baseline="30000" dirty="0"/>
              <a:t>-2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DB7566-3F27-4E4E-8531-276EAE1C6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343" y="1507495"/>
            <a:ext cx="6847052" cy="53386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CE6FC-D355-F346-87A4-6F032CC77EFC}"/>
              </a:ext>
            </a:extLst>
          </p:cNvPr>
          <p:cNvSpPr txBox="1"/>
          <p:nvPr/>
        </p:nvSpPr>
        <p:spPr>
          <a:xfrm>
            <a:off x="199552" y="4417926"/>
            <a:ext cx="2181161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Solid: </a:t>
            </a:r>
          </a:p>
          <a:p>
            <a:pPr algn="ctr"/>
            <a:r>
              <a:rPr lang="en-US" dirty="0"/>
              <a:t>Time when max NMEP falls below a given threshold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587A7-D8DA-B84C-B1FB-4C0068CBDB1E}"/>
              </a:ext>
            </a:extLst>
          </p:cNvPr>
          <p:cNvSpPr txBox="1"/>
          <p:nvPr/>
        </p:nvSpPr>
        <p:spPr>
          <a:xfrm>
            <a:off x="133881" y="2069681"/>
            <a:ext cx="2339008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Shaded: </a:t>
            </a:r>
          </a:p>
          <a:p>
            <a:pPr algn="ctr"/>
            <a:r>
              <a:rPr lang="en-US" dirty="0"/>
              <a:t>Additional time gained with 50% IC spread reduction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67189D-B934-024A-924C-F929984DB9F5}"/>
              </a:ext>
            </a:extLst>
          </p:cNvPr>
          <p:cNvCxnSpPr>
            <a:stCxn id="7" idx="3"/>
          </p:cNvCxnSpPr>
          <p:nvPr/>
        </p:nvCxnSpPr>
        <p:spPr>
          <a:xfrm flipV="1">
            <a:off x="2380713" y="4770783"/>
            <a:ext cx="1343148" cy="247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47337F-9D90-9246-80C0-56050D3669EF}"/>
              </a:ext>
            </a:extLst>
          </p:cNvPr>
          <p:cNvCxnSpPr>
            <a:cxnSpLocks/>
          </p:cNvCxnSpPr>
          <p:nvPr/>
        </p:nvCxnSpPr>
        <p:spPr>
          <a:xfrm>
            <a:off x="2472889" y="2612821"/>
            <a:ext cx="1250972" cy="10100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AB6DAD-C892-0E42-B723-05284EF60FE4}"/>
              </a:ext>
            </a:extLst>
          </p:cNvPr>
          <p:cNvSpPr txBox="1"/>
          <p:nvPr/>
        </p:nvSpPr>
        <p:spPr>
          <a:xfrm>
            <a:off x="9867900" y="2986765"/>
            <a:ext cx="2228854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For the </a:t>
            </a:r>
            <a:r>
              <a:rPr lang="en-US" b="1" dirty="0">
                <a:solidFill>
                  <a:srgbClr val="C00000"/>
                </a:solidFill>
              </a:rPr>
              <a:t>70 &amp; 50% thresholds</a:t>
            </a:r>
            <a:r>
              <a:rPr lang="en-US" dirty="0"/>
              <a:t>, on average, the </a:t>
            </a:r>
          </a:p>
          <a:p>
            <a:pPr algn="ctr"/>
            <a:r>
              <a:rPr lang="en-US" dirty="0"/>
              <a:t>lead time gained with a 50% IC spread reduction is </a:t>
            </a:r>
            <a:r>
              <a:rPr lang="en-US" b="1" dirty="0">
                <a:solidFill>
                  <a:srgbClr val="C00000"/>
                </a:solidFill>
              </a:rPr>
              <a:t>45 min</a:t>
            </a:r>
          </a:p>
        </p:txBody>
      </p:sp>
    </p:spTree>
    <p:extLst>
      <p:ext uri="{BB962C8B-B14F-4D97-AF65-F5344CB8AC3E}">
        <p14:creationId xmlns:p14="http://schemas.microsoft.com/office/powerpoint/2010/main" val="418973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B12815-FAE9-774D-A5E8-57F5763B75BB}"/>
              </a:ext>
            </a:extLst>
          </p:cNvPr>
          <p:cNvSpPr/>
          <p:nvPr/>
        </p:nvSpPr>
        <p:spPr>
          <a:xfrm>
            <a:off x="143410" y="1464364"/>
            <a:ext cx="9477668" cy="5267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AA48-8FC3-ED48-9931-7F8276CF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47" y="312041"/>
            <a:ext cx="10090096" cy="870924"/>
          </a:xfrm>
        </p:spPr>
        <p:txBody>
          <a:bodyPr>
            <a:normAutofit/>
          </a:bodyPr>
          <a:lstStyle/>
          <a:p>
            <a:r>
              <a:rPr lang="en-US" sz="4000" b="1" dirty="0"/>
              <a:t>How predictable is storm location?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49535C-7B08-FE4D-8E35-D51AE8E89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09" y="1611103"/>
            <a:ext cx="9041803" cy="4978635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9F1A43-1DAB-BF46-B906-B547FE73C9F5}"/>
              </a:ext>
            </a:extLst>
          </p:cNvPr>
          <p:cNvCxnSpPr>
            <a:cxnSpLocks/>
          </p:cNvCxnSpPr>
          <p:nvPr/>
        </p:nvCxnSpPr>
        <p:spPr>
          <a:xfrm>
            <a:off x="943701" y="2852637"/>
            <a:ext cx="776297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840838-B066-9A47-BA43-057E502B80AD}"/>
              </a:ext>
            </a:extLst>
          </p:cNvPr>
          <p:cNvSpPr txBox="1"/>
          <p:nvPr/>
        </p:nvSpPr>
        <p:spPr>
          <a:xfrm>
            <a:off x="9055990" y="4220499"/>
            <a:ext cx="2744667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Distance between </a:t>
            </a:r>
            <a:r>
              <a:rPr lang="en-US" b="1" dirty="0"/>
              <a:t>control member and ensemble mean</a:t>
            </a:r>
          </a:p>
          <a:p>
            <a:pPr algn="ctr"/>
            <a:r>
              <a:rPr lang="en-US" dirty="0"/>
              <a:t>storm 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2C56B-7465-844E-A434-C1FA8AF7AD53}"/>
              </a:ext>
            </a:extLst>
          </p:cNvPr>
          <p:cNvSpPr txBox="1"/>
          <p:nvPr/>
        </p:nvSpPr>
        <p:spPr>
          <a:xfrm>
            <a:off x="8808332" y="2305526"/>
            <a:ext cx="3333077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Average distance from ensemble mean storm location </a:t>
            </a:r>
            <a:r>
              <a:rPr lang="en-US" dirty="0"/>
              <a:t>(based on max UH)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5DC3A-F81E-5A4B-A14E-1FF28AB42AC7}"/>
              </a:ext>
            </a:extLst>
          </p:cNvPr>
          <p:cNvSpPr txBox="1"/>
          <p:nvPr/>
        </p:nvSpPr>
        <p:spPr>
          <a:xfrm>
            <a:off x="1290504" y="2389727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~95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AC2746-D987-8740-9C11-2339471948C9}"/>
              </a:ext>
            </a:extLst>
          </p:cNvPr>
          <p:cNvSpPr txBox="1"/>
          <p:nvPr/>
        </p:nvSpPr>
        <p:spPr>
          <a:xfrm>
            <a:off x="4396835" y="2469701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~125 min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FE901-52AD-9241-B3C4-3F686516E5B1}"/>
              </a:ext>
            </a:extLst>
          </p:cNvPr>
          <p:cNvSpPr txBox="1"/>
          <p:nvPr/>
        </p:nvSpPr>
        <p:spPr>
          <a:xfrm>
            <a:off x="6755021" y="242449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~95 min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BE6709-E30D-1045-B0DD-9B468E613186}"/>
              </a:ext>
            </a:extLst>
          </p:cNvPr>
          <p:cNvSpPr txBox="1"/>
          <p:nvPr/>
        </p:nvSpPr>
        <p:spPr>
          <a:xfrm>
            <a:off x="2416117" y="291144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+ 30 min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1D0A9-4FFF-2342-8ADF-0B11591C721A}"/>
              </a:ext>
            </a:extLst>
          </p:cNvPr>
          <p:cNvSpPr txBox="1"/>
          <p:nvPr/>
        </p:nvSpPr>
        <p:spPr>
          <a:xfrm>
            <a:off x="7753088" y="3170679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+ 30 min</a:t>
            </a:r>
          </a:p>
        </p:txBody>
      </p:sp>
    </p:spTree>
    <p:extLst>
      <p:ext uri="{BB962C8B-B14F-4D97-AF65-F5344CB8AC3E}">
        <p14:creationId xmlns:p14="http://schemas.microsoft.com/office/powerpoint/2010/main" val="27927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9" grpId="0"/>
      <p:bldP spid="9" grpId="1"/>
      <p:bldP spid="15" grpId="0"/>
      <p:bldP spid="15" grpId="1"/>
      <p:bldP spid="16" grpId="0"/>
      <p:bldP spid="16" grpId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31F201C-1A5C-BD4B-B798-69E25A2C29B1}"/>
              </a:ext>
            </a:extLst>
          </p:cNvPr>
          <p:cNvSpPr/>
          <p:nvPr/>
        </p:nvSpPr>
        <p:spPr>
          <a:xfrm>
            <a:off x="2435750" y="1180196"/>
            <a:ext cx="6124635" cy="5446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04392-4788-6548-968D-25ACEE59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70" y="-107855"/>
            <a:ext cx="9888581" cy="7107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How predictable is </a:t>
            </a:r>
            <a:br>
              <a:rPr lang="en-US" sz="4000" b="1" dirty="0"/>
            </a:br>
            <a:r>
              <a:rPr lang="en-US" sz="4000" b="1" dirty="0"/>
              <a:t>mid-level mesocyclone intensity?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8C2F77-F1B3-CF48-B4C2-99C42C18A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899" y="1264714"/>
            <a:ext cx="5811078" cy="5248183"/>
          </a:xfr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79A16-D61D-E846-9969-18D5C84C09A5}"/>
              </a:ext>
            </a:extLst>
          </p:cNvPr>
          <p:cNvCxnSpPr/>
          <p:nvPr/>
        </p:nvCxnSpPr>
        <p:spPr>
          <a:xfrm>
            <a:off x="3065228" y="1697604"/>
            <a:ext cx="2537791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19B813-E6D4-9540-8104-9CD990D90D33}"/>
              </a:ext>
            </a:extLst>
          </p:cNvPr>
          <p:cNvCxnSpPr/>
          <p:nvPr/>
        </p:nvCxnSpPr>
        <p:spPr>
          <a:xfrm>
            <a:off x="3071854" y="4778735"/>
            <a:ext cx="2537791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0A1190-CD4C-C841-A821-E384ECBF7E77}"/>
              </a:ext>
            </a:extLst>
          </p:cNvPr>
          <p:cNvSpPr txBox="1"/>
          <p:nvPr/>
        </p:nvSpPr>
        <p:spPr>
          <a:xfrm>
            <a:off x="3562184" y="1772045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~50 min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7EF98C-D888-2943-916D-E4CFC4D1F92C}"/>
              </a:ext>
            </a:extLst>
          </p:cNvPr>
          <p:cNvSpPr txBox="1"/>
          <p:nvPr/>
        </p:nvSpPr>
        <p:spPr>
          <a:xfrm>
            <a:off x="3285438" y="4820373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~90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42B412-96D8-B544-BB5B-FCEFD3CB04D1}"/>
              </a:ext>
            </a:extLst>
          </p:cNvPr>
          <p:cNvSpPr txBox="1"/>
          <p:nvPr/>
        </p:nvSpPr>
        <p:spPr>
          <a:xfrm>
            <a:off x="2698377" y="2923430"/>
            <a:ext cx="638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250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F2FC57-01B2-4544-BF26-49EBFE639B11}"/>
              </a:ext>
            </a:extLst>
          </p:cNvPr>
          <p:cNvSpPr/>
          <p:nvPr/>
        </p:nvSpPr>
        <p:spPr>
          <a:xfrm>
            <a:off x="2714589" y="2880549"/>
            <a:ext cx="538049" cy="4550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25070C-1DF8-9348-882A-EEC3D2471C0C}"/>
              </a:ext>
            </a:extLst>
          </p:cNvPr>
          <p:cNvCxnSpPr/>
          <p:nvPr/>
        </p:nvCxnSpPr>
        <p:spPr>
          <a:xfrm>
            <a:off x="7034254" y="2320456"/>
            <a:ext cx="675861" cy="4969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51CB51-7B70-F947-9A8E-F32678BF7713}"/>
              </a:ext>
            </a:extLst>
          </p:cNvPr>
          <p:cNvCxnSpPr>
            <a:cxnSpLocks/>
          </p:cNvCxnSpPr>
          <p:nvPr/>
        </p:nvCxnSpPr>
        <p:spPr>
          <a:xfrm>
            <a:off x="7372184" y="5242561"/>
            <a:ext cx="576470" cy="5764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9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3" grpId="0"/>
      <p:bldP spid="25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153D14-5896-B843-B1A3-43CAD1B6F56D}"/>
              </a:ext>
            </a:extLst>
          </p:cNvPr>
          <p:cNvSpPr/>
          <p:nvPr/>
        </p:nvSpPr>
        <p:spPr>
          <a:xfrm>
            <a:off x="2021428" y="1490086"/>
            <a:ext cx="7499842" cy="53199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FFA1FB-719D-C44E-B66F-14217B66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6" y="16645"/>
            <a:ext cx="10045610" cy="140053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Practical predictability limit </a:t>
            </a:r>
            <a:br>
              <a:rPr lang="en-US" b="1" dirty="0"/>
            </a:br>
            <a:r>
              <a:rPr lang="en-US" dirty="0"/>
              <a:t>based on max NMEP of LLV &gt; 0.015 s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DC59FE-FFAA-2B48-AA55-EC2F02C33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788" y="1564664"/>
            <a:ext cx="7001963" cy="534201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25EF6D-6D84-9346-9A07-8E0C3254FAAA}"/>
              </a:ext>
            </a:extLst>
          </p:cNvPr>
          <p:cNvSpPr txBox="1"/>
          <p:nvPr/>
        </p:nvSpPr>
        <p:spPr>
          <a:xfrm>
            <a:off x="9693908" y="1669774"/>
            <a:ext cx="218510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Extremely </a:t>
            </a:r>
          </a:p>
          <a:p>
            <a:pPr algn="ctr"/>
            <a:r>
              <a:rPr lang="en-US" dirty="0"/>
              <a:t>case-dependent!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3FA4A-2B30-CF49-AE69-97451ECFC911}"/>
              </a:ext>
            </a:extLst>
          </p:cNvPr>
          <p:cNvSpPr txBox="1"/>
          <p:nvPr/>
        </p:nvSpPr>
        <p:spPr>
          <a:xfrm>
            <a:off x="9729567" y="2935357"/>
            <a:ext cx="211378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Times are </a:t>
            </a:r>
            <a:r>
              <a:rPr lang="en-US" b="1" dirty="0"/>
              <a:t>slightly less than</a:t>
            </a:r>
            <a:r>
              <a:rPr lang="en-US" dirty="0"/>
              <a:t> for </a:t>
            </a:r>
          </a:p>
          <a:p>
            <a:pPr algn="ctr"/>
            <a:r>
              <a:rPr lang="en-US" dirty="0"/>
              <a:t>NMEP of UH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2EABC0-99D9-0442-BE58-75EC68DFBC46}"/>
              </a:ext>
            </a:extLst>
          </p:cNvPr>
          <p:cNvSpPr/>
          <p:nvPr/>
        </p:nvSpPr>
        <p:spPr>
          <a:xfrm>
            <a:off x="3306418" y="5433391"/>
            <a:ext cx="523461" cy="503583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1B75C3-E64D-EA42-98A2-CB1151F9AC53}"/>
              </a:ext>
            </a:extLst>
          </p:cNvPr>
          <p:cNvSpPr/>
          <p:nvPr/>
        </p:nvSpPr>
        <p:spPr>
          <a:xfrm>
            <a:off x="5358180" y="5314122"/>
            <a:ext cx="523461" cy="503583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C0D435-DCFA-954B-B781-5EB31BFE31B0}"/>
              </a:ext>
            </a:extLst>
          </p:cNvPr>
          <p:cNvSpPr/>
          <p:nvPr/>
        </p:nvSpPr>
        <p:spPr>
          <a:xfrm>
            <a:off x="7399015" y="5015948"/>
            <a:ext cx="523461" cy="503583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F03866-6396-9344-9DFB-19343AE93230}"/>
              </a:ext>
            </a:extLst>
          </p:cNvPr>
          <p:cNvSpPr txBox="1"/>
          <p:nvPr/>
        </p:nvSpPr>
        <p:spPr>
          <a:xfrm>
            <a:off x="9682881" y="4477939"/>
            <a:ext cx="2228854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For the </a:t>
            </a:r>
            <a:r>
              <a:rPr lang="en-US" b="1" dirty="0">
                <a:solidFill>
                  <a:srgbClr val="C00000"/>
                </a:solidFill>
              </a:rPr>
              <a:t>70 &amp; 50% thresholds</a:t>
            </a:r>
            <a:r>
              <a:rPr lang="en-US" dirty="0"/>
              <a:t>, on average, the </a:t>
            </a:r>
          </a:p>
          <a:p>
            <a:pPr algn="ctr"/>
            <a:r>
              <a:rPr lang="en-US" dirty="0"/>
              <a:t>lead time gained with a 50% IC spread reduction is </a:t>
            </a:r>
            <a:r>
              <a:rPr lang="en-US" b="1" dirty="0">
                <a:solidFill>
                  <a:srgbClr val="C00000"/>
                </a:solidFill>
              </a:rPr>
              <a:t>35 min</a:t>
            </a:r>
          </a:p>
        </p:txBody>
      </p:sp>
    </p:spTree>
    <p:extLst>
      <p:ext uri="{BB962C8B-B14F-4D97-AF65-F5344CB8AC3E}">
        <p14:creationId xmlns:p14="http://schemas.microsoft.com/office/powerpoint/2010/main" val="31886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21D032-4A06-7B47-8C8B-685EA473995B}"/>
              </a:ext>
            </a:extLst>
          </p:cNvPr>
          <p:cNvSpPr/>
          <p:nvPr/>
        </p:nvSpPr>
        <p:spPr>
          <a:xfrm>
            <a:off x="145888" y="1398501"/>
            <a:ext cx="9565235" cy="53199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24A94-76BB-BB4E-9923-A7ACF78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08" y="132711"/>
            <a:ext cx="9207701" cy="9748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24 May illustrates that rainfall forecasts can suffer greatly from bias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5021F2-6AFB-9B4A-91F6-154AB1F22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46" y="1532833"/>
            <a:ext cx="8809826" cy="51166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06EFC1-9B09-CC4E-BDCE-1A88BDF1BFBD}"/>
              </a:ext>
            </a:extLst>
          </p:cNvPr>
          <p:cNvSpPr txBox="1"/>
          <p:nvPr/>
        </p:nvSpPr>
        <p:spPr>
          <a:xfrm>
            <a:off x="936694" y="279887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~0.4-0.5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74D73-52C8-4B48-B47B-9B4678517DCD}"/>
              </a:ext>
            </a:extLst>
          </p:cNvPr>
          <p:cNvSpPr txBox="1"/>
          <p:nvPr/>
        </p:nvSpPr>
        <p:spPr>
          <a:xfrm>
            <a:off x="9825152" y="5663288"/>
            <a:ext cx="2121650" cy="92333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Blue Contour: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Control mem = 0.75 in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4B238D-8E57-F24C-A781-208F635829E7}"/>
              </a:ext>
            </a:extLst>
          </p:cNvPr>
          <p:cNvCxnSpPr/>
          <p:nvPr/>
        </p:nvCxnSpPr>
        <p:spPr>
          <a:xfrm>
            <a:off x="4519002" y="2383375"/>
            <a:ext cx="0" cy="31672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43A500-F86A-5241-A55A-DA7792B34D63}"/>
              </a:ext>
            </a:extLst>
          </p:cNvPr>
          <p:cNvSpPr txBox="1"/>
          <p:nvPr/>
        </p:nvSpPr>
        <p:spPr>
          <a:xfrm>
            <a:off x="9850131" y="1783210"/>
            <a:ext cx="212165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Why is forecast uncertainty so high in the 100% experiment?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259D5E-C48E-7443-BDE0-5F4AA6970F7C}"/>
              </a:ext>
            </a:extLst>
          </p:cNvPr>
          <p:cNvCxnSpPr>
            <a:cxnSpLocks/>
          </p:cNvCxnSpPr>
          <p:nvPr/>
        </p:nvCxnSpPr>
        <p:spPr>
          <a:xfrm>
            <a:off x="10820400" y="3109005"/>
            <a:ext cx="0" cy="5022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505D09-F86D-3E42-A36E-C50E2E3E39A6}"/>
              </a:ext>
            </a:extLst>
          </p:cNvPr>
          <p:cNvSpPr txBox="1"/>
          <p:nvPr/>
        </p:nvSpPr>
        <p:spPr>
          <a:xfrm>
            <a:off x="9657609" y="3733352"/>
            <a:ext cx="240322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Large Forecast Bias!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3AD3E0-AC35-504D-921A-950A04628B58}"/>
              </a:ext>
            </a:extLst>
          </p:cNvPr>
          <p:cNvCxnSpPr>
            <a:cxnSpLocks/>
          </p:cNvCxnSpPr>
          <p:nvPr/>
        </p:nvCxnSpPr>
        <p:spPr>
          <a:xfrm flipH="1" flipV="1">
            <a:off x="8183217" y="2663687"/>
            <a:ext cx="1424610" cy="12543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70E486-9748-B740-8141-8356141DC6C9}"/>
              </a:ext>
            </a:extLst>
          </p:cNvPr>
          <p:cNvSpPr txBox="1"/>
          <p:nvPr/>
        </p:nvSpPr>
        <p:spPr>
          <a:xfrm>
            <a:off x="6807367" y="2663687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~1.0 in</a:t>
            </a:r>
          </a:p>
        </p:txBody>
      </p:sp>
    </p:spTree>
    <p:extLst>
      <p:ext uri="{BB962C8B-B14F-4D97-AF65-F5344CB8AC3E}">
        <p14:creationId xmlns:p14="http://schemas.microsoft.com/office/powerpoint/2010/main" val="111802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1" animBg="1"/>
      <p:bldP spid="9" grpId="0" animBg="1"/>
      <p:bldP spid="12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4A94-76BB-BB4E-9923-A7ACF78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79" y="305647"/>
            <a:ext cx="9404723" cy="851741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Conclusions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E3AF-2026-044B-A1DD-FEABADC7A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99" y="1442396"/>
            <a:ext cx="11361669" cy="5587796"/>
          </a:xfrm>
        </p:spPr>
        <p:txBody>
          <a:bodyPr>
            <a:normAutofit/>
          </a:bodyPr>
          <a:lstStyle/>
          <a:p>
            <a:r>
              <a:rPr lang="en-US" sz="3200" dirty="0"/>
              <a:t>Practical predictability of supercells is case- and feature-dependent</a:t>
            </a:r>
          </a:p>
          <a:p>
            <a:r>
              <a:rPr lang="en-US" sz="3200" dirty="0"/>
              <a:t>Storm location uncertainty and ensemble bifurcations in forecast storm intensity greatly limited practical predictability in the 100% experiments </a:t>
            </a:r>
          </a:p>
          <a:p>
            <a:r>
              <a:rPr lang="en-US" sz="3200" dirty="0"/>
              <a:t>Reducing IC spread by 50% produced substantial reductions in forecast spread for all evaluated supercell features. 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4A94-76BB-BB4E-9923-A7ACF78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79" y="305647"/>
            <a:ext cx="9404723" cy="851741"/>
          </a:xfrm>
        </p:spPr>
        <p:txBody>
          <a:bodyPr>
            <a:noAutofit/>
          </a:bodyPr>
          <a:lstStyle/>
          <a:p>
            <a:r>
              <a:rPr lang="en-US" sz="4000" b="1" dirty="0"/>
              <a:t>Conclusions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E3AF-2026-044B-A1DD-FEABADC7A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79" y="1439055"/>
            <a:ext cx="10227576" cy="4482165"/>
          </a:xfrm>
        </p:spPr>
        <p:txBody>
          <a:bodyPr>
            <a:normAutofit/>
          </a:bodyPr>
          <a:lstStyle/>
          <a:p>
            <a:r>
              <a:rPr lang="en-US" sz="3200" dirty="0"/>
              <a:t>Decreasing the IC spread by 75% produced additional reductions in forecast spread and bias in two of the three cases. </a:t>
            </a:r>
          </a:p>
          <a:p>
            <a:r>
              <a:rPr lang="en-US" sz="3200" dirty="0"/>
              <a:t>Practical predictability is substantially improved initializing post-CI</a:t>
            </a:r>
          </a:p>
          <a:p>
            <a:r>
              <a:rPr lang="en-US" sz="3200" dirty="0"/>
              <a:t>Rainfall predictability is impacted more by storm location uncertainty than the mid- and low-level mesocyclone predictability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28B2-4934-B942-88CD-3B1191FA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217E-F141-5741-8075-1DEA88582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045" y="1573338"/>
            <a:ext cx="10565614" cy="3740784"/>
          </a:xfrm>
        </p:spPr>
        <p:txBody>
          <a:bodyPr>
            <a:normAutofit/>
          </a:bodyPr>
          <a:lstStyle/>
          <a:p>
            <a:r>
              <a:rPr lang="en-US" sz="2800" dirty="0"/>
              <a:t>More cases are needed!</a:t>
            </a:r>
          </a:p>
          <a:p>
            <a:pPr lvl="1"/>
            <a:r>
              <a:rPr lang="en-US" sz="2300" dirty="0"/>
              <a:t>All cases from U.S. Central Great Plains </a:t>
            </a:r>
          </a:p>
          <a:p>
            <a:r>
              <a:rPr lang="en-US" sz="2800" dirty="0"/>
              <a:t>Synoptic –scale influences</a:t>
            </a:r>
          </a:p>
          <a:p>
            <a:pPr lvl="1"/>
            <a:r>
              <a:rPr lang="en-US" sz="2300" dirty="0"/>
              <a:t>Large-scale organization and strongly forced storms may have inherited greater predictability from the larger scales</a:t>
            </a:r>
          </a:p>
          <a:p>
            <a:r>
              <a:rPr lang="en-US" sz="2800" dirty="0"/>
              <a:t>Missing other important supercell features </a:t>
            </a:r>
          </a:p>
          <a:p>
            <a:pPr lvl="1"/>
            <a:r>
              <a:rPr lang="en-US" sz="2300" dirty="0"/>
              <a:t>Hail and the cold pool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2DF42-984A-3F4C-B5E9-911A1DD400FF}"/>
              </a:ext>
            </a:extLst>
          </p:cNvPr>
          <p:cNvSpPr txBox="1"/>
          <p:nvPr/>
        </p:nvSpPr>
        <p:spPr>
          <a:xfrm>
            <a:off x="2521833" y="5605828"/>
            <a:ext cx="6752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See Flora et al. 2018 (in review) for more information! </a:t>
            </a:r>
          </a:p>
        </p:txBody>
      </p:sp>
    </p:spTree>
    <p:extLst>
      <p:ext uri="{BB962C8B-B14F-4D97-AF65-F5344CB8AC3E}">
        <p14:creationId xmlns:p14="http://schemas.microsoft.com/office/powerpoint/2010/main" val="78373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1C52-3B11-AD45-964A-A5023A098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53" y="1675915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/>
              <a:t>With CAMS in operational use, it is critical to understand storm-scale predictability</a:t>
            </a:r>
          </a:p>
          <a:p>
            <a:endParaRPr lang="en-US" sz="1500" dirty="0"/>
          </a:p>
          <a:p>
            <a:r>
              <a:rPr lang="en-US" sz="2800" dirty="0"/>
              <a:t>Evaluating and compare impacts of different forecast error sources 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e.g., IC uncertainty, coarse IC resolution,                     or model error</a:t>
            </a:r>
          </a:p>
          <a:p>
            <a:endParaRPr lang="en-US" sz="1500" b="1" dirty="0">
              <a:solidFill>
                <a:schemeClr val="bg1"/>
              </a:solidFill>
            </a:endParaRPr>
          </a:p>
          <a:p>
            <a:r>
              <a:rPr lang="en-US" sz="2800" dirty="0"/>
              <a:t>Warn-on-Forecast </a:t>
            </a:r>
            <a:endParaRPr lang="en-US" sz="2800" i="1" dirty="0"/>
          </a:p>
          <a:p>
            <a:endParaRPr lang="en-US" i="1" dirty="0"/>
          </a:p>
          <a:p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1D385-CC95-AF45-9AF1-D28139CD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102" y="4503212"/>
            <a:ext cx="4173464" cy="23006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DBAEA9-842D-704C-8E77-37C44BD86534}"/>
              </a:ext>
            </a:extLst>
          </p:cNvPr>
          <p:cNvSpPr txBox="1">
            <a:spLocks/>
          </p:cNvSpPr>
          <p:nvPr/>
        </p:nvSpPr>
        <p:spPr>
          <a:xfrm>
            <a:off x="211171" y="0"/>
            <a:ext cx="9404723" cy="8673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Why is storm-scale predictability an important topic to explore?</a:t>
            </a:r>
          </a:p>
        </p:txBody>
      </p:sp>
    </p:spTree>
    <p:extLst>
      <p:ext uri="{BB962C8B-B14F-4D97-AF65-F5344CB8AC3E}">
        <p14:creationId xmlns:p14="http://schemas.microsoft.com/office/powerpoint/2010/main" val="29763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393D-CEB9-B847-8968-4BFCBEEB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2B114-BC59-2F49-8E8D-FEAD3A084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3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12C3E2-7379-174B-90DE-FD1975307BEC}"/>
              </a:ext>
            </a:extLst>
          </p:cNvPr>
          <p:cNvSpPr/>
          <p:nvPr/>
        </p:nvSpPr>
        <p:spPr>
          <a:xfrm>
            <a:off x="3472065" y="1393979"/>
            <a:ext cx="4084219" cy="53946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0F5CA-3A65-9D44-9FB8-A62FCBAD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74" y="-38521"/>
            <a:ext cx="9719219" cy="140053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Is forecast bias also improved by reducing IC spread?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2F72BE-0F4A-754C-9832-31555D86F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677" y="1431217"/>
            <a:ext cx="3213358" cy="533179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079B02-89F8-DB47-91E4-AA054A2F9785}"/>
              </a:ext>
            </a:extLst>
          </p:cNvPr>
          <p:cNvSpPr txBox="1"/>
          <p:nvPr/>
        </p:nvSpPr>
        <p:spPr>
          <a:xfrm>
            <a:off x="132522" y="1590262"/>
            <a:ext cx="3067877" cy="12311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Bias: </a:t>
            </a:r>
          </a:p>
          <a:p>
            <a:pPr algn="ctr"/>
            <a:r>
              <a:rPr lang="en-US" dirty="0"/>
              <a:t>Difference the control member and ensemble mean maximum UH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7B89C-38FA-3D44-954F-D97D07DE2297}"/>
              </a:ext>
            </a:extLst>
          </p:cNvPr>
          <p:cNvSpPr txBox="1"/>
          <p:nvPr/>
        </p:nvSpPr>
        <p:spPr>
          <a:xfrm>
            <a:off x="7940896" y="1701033"/>
            <a:ext cx="332706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9 May has greatest difference between 25% and 100% experiments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A0BAD2-0E4D-8F43-9A1A-6B2858FD0F02}"/>
              </a:ext>
            </a:extLst>
          </p:cNvPr>
          <p:cNvCxnSpPr/>
          <p:nvPr/>
        </p:nvCxnSpPr>
        <p:spPr>
          <a:xfrm>
            <a:off x="4903304" y="1967948"/>
            <a:ext cx="0" cy="85342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9FF750-E933-B748-B706-EFDBA26AB486}"/>
              </a:ext>
            </a:extLst>
          </p:cNvPr>
          <p:cNvCxnSpPr>
            <a:cxnSpLocks/>
          </p:cNvCxnSpPr>
          <p:nvPr/>
        </p:nvCxnSpPr>
        <p:spPr>
          <a:xfrm>
            <a:off x="6771861" y="2096484"/>
            <a:ext cx="0" cy="620212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ADE5956-BAEE-3E4A-B8F7-D7C7173879CD}"/>
              </a:ext>
            </a:extLst>
          </p:cNvPr>
          <p:cNvSpPr txBox="1"/>
          <p:nvPr/>
        </p:nvSpPr>
        <p:spPr>
          <a:xfrm>
            <a:off x="43364" y="4767144"/>
            <a:ext cx="332706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16 and 24 May, bias is generally decreased by reducing IC spread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DCB51-7679-F248-97F7-65ADEFA5711C}"/>
              </a:ext>
            </a:extLst>
          </p:cNvPr>
          <p:cNvSpPr txBox="1"/>
          <p:nvPr/>
        </p:nvSpPr>
        <p:spPr>
          <a:xfrm>
            <a:off x="7657921" y="3399183"/>
            <a:ext cx="414313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Evolution of 50% and 25% are similar to each other, but distinct from 100% (unlike the other two cases)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F0A65B-A3B9-F445-8B0E-F857AF6208FB}"/>
              </a:ext>
            </a:extLst>
          </p:cNvPr>
          <p:cNvSpPr txBox="1"/>
          <p:nvPr/>
        </p:nvSpPr>
        <p:spPr>
          <a:xfrm>
            <a:off x="7664548" y="4925486"/>
            <a:ext cx="4143139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of IC spread in the 9 May 100% experiment lead to a </a:t>
            </a:r>
            <a:r>
              <a:rPr lang="en-US" b="1" dirty="0"/>
              <a:t>critical bifurcation </a:t>
            </a:r>
            <a:r>
              <a:rPr lang="en-US" dirty="0"/>
              <a:t>(and premature storm demise) </a:t>
            </a:r>
          </a:p>
        </p:txBody>
      </p:sp>
    </p:spTree>
    <p:extLst>
      <p:ext uri="{BB962C8B-B14F-4D97-AF65-F5344CB8AC3E}">
        <p14:creationId xmlns:p14="http://schemas.microsoft.com/office/powerpoint/2010/main" val="39927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4A94-76BB-BB4E-9923-A7ACF789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Rainfall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D39555-15ED-8440-9DBA-9CFEECE16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544" y="1520087"/>
            <a:ext cx="5002332" cy="4849756"/>
          </a:xfrm>
        </p:spPr>
      </p:pic>
    </p:spTree>
    <p:extLst>
      <p:ext uri="{BB962C8B-B14F-4D97-AF65-F5344CB8AC3E}">
        <p14:creationId xmlns:p14="http://schemas.microsoft.com/office/powerpoint/2010/main" val="2127168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E08B-E9D3-EC4F-A7F2-9D8EDD3E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77" y="0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is already known about supercell predictability?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F65AA-733D-AC40-BADB-08A498706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9" y="1555378"/>
            <a:ext cx="11442796" cy="5087469"/>
          </a:xfrm>
        </p:spPr>
        <p:txBody>
          <a:bodyPr>
            <a:normAutofit/>
          </a:bodyPr>
          <a:lstStyle/>
          <a:p>
            <a:r>
              <a:rPr lang="en-US" b="1" dirty="0" err="1"/>
              <a:t>Cintineo</a:t>
            </a:r>
            <a:r>
              <a:rPr lang="en-US" b="1" dirty="0"/>
              <a:t> and </a:t>
            </a:r>
            <a:r>
              <a:rPr lang="en-US" b="1" dirty="0" err="1"/>
              <a:t>Stensrud</a:t>
            </a:r>
            <a:r>
              <a:rPr lang="en-US" b="1" dirty="0"/>
              <a:t> JAS (2013) “Idealized / perturbed sounding” </a:t>
            </a:r>
          </a:p>
          <a:p>
            <a:pPr lvl="1"/>
            <a:r>
              <a:rPr lang="en-US" dirty="0"/>
              <a:t>Predictability limit defined as probability of exceedance &lt; 60%</a:t>
            </a:r>
          </a:p>
          <a:p>
            <a:pPr lvl="1"/>
            <a:r>
              <a:rPr lang="en-US" dirty="0"/>
              <a:t>40 </a:t>
            </a:r>
            <a:r>
              <a:rPr lang="en-US" dirty="0" err="1"/>
              <a:t>dBZ</a:t>
            </a:r>
            <a:r>
              <a:rPr lang="en-US" dirty="0"/>
              <a:t> location was predictable out to 2 h, while mid-level mesocyclone location was only predictable out to 40 min</a:t>
            </a:r>
          </a:p>
          <a:p>
            <a:pPr lvl="1"/>
            <a:endParaRPr lang="en-US" sz="500" dirty="0"/>
          </a:p>
          <a:p>
            <a:r>
              <a:rPr lang="en-US" b="1" dirty="0"/>
              <a:t>Potvin and Wicker WAF (2013) “Idealized / </a:t>
            </a:r>
            <a:r>
              <a:rPr lang="en-US" b="1" dirty="0" err="1"/>
              <a:t>EnKF</a:t>
            </a:r>
            <a:r>
              <a:rPr lang="en-US" b="1" dirty="0"/>
              <a:t> DA” </a:t>
            </a:r>
          </a:p>
          <a:p>
            <a:pPr lvl="1"/>
            <a:r>
              <a:rPr lang="en-US" dirty="0"/>
              <a:t>Low-level rotation probabilistic guidance may be possible out to at least 30-60 min</a:t>
            </a:r>
          </a:p>
          <a:p>
            <a:pPr lvl="1"/>
            <a:endParaRPr lang="en-US" sz="500" dirty="0"/>
          </a:p>
          <a:p>
            <a:r>
              <a:rPr lang="en-US" b="1" dirty="0"/>
              <a:t>Zhang et al MWR (2015) “May 20 2013 / full physics / perturbed deterministic ICs”</a:t>
            </a:r>
          </a:p>
          <a:p>
            <a:pPr lvl="1"/>
            <a:r>
              <a:rPr lang="en-US" dirty="0"/>
              <a:t>Convection initiation (CI) is sensitive to diurnal PBL evolution and SW OK topography</a:t>
            </a:r>
          </a:p>
          <a:p>
            <a:pPr lvl="1"/>
            <a:endParaRPr lang="en-US" sz="500" dirty="0"/>
          </a:p>
          <a:p>
            <a:r>
              <a:rPr lang="en-US" sz="1900" b="1" dirty="0" err="1"/>
              <a:t>Miglietta</a:t>
            </a:r>
            <a:r>
              <a:rPr lang="en-US" sz="1900" b="1" dirty="0"/>
              <a:t> et al (2016, 2017) “</a:t>
            </a:r>
            <a:r>
              <a:rPr lang="en-US" sz="1800" b="1" dirty="0"/>
              <a:t>Mediterranean Supercell </a:t>
            </a:r>
            <a:r>
              <a:rPr lang="en-US" sz="1900" b="1" dirty="0"/>
              <a:t>/ full physics / shifting initialization time</a:t>
            </a:r>
            <a:r>
              <a:rPr lang="en-US" b="1" dirty="0"/>
              <a:t>”</a:t>
            </a:r>
          </a:p>
          <a:p>
            <a:pPr lvl="1"/>
            <a:r>
              <a:rPr lang="en-US" dirty="0"/>
              <a:t>Predictability is sensitive to large-scale forcing and can be extended when CI is topographically-induced</a:t>
            </a:r>
          </a:p>
        </p:txBody>
      </p:sp>
    </p:spTree>
    <p:extLst>
      <p:ext uri="{BB962C8B-B14F-4D97-AF65-F5344CB8AC3E}">
        <p14:creationId xmlns:p14="http://schemas.microsoft.com/office/powerpoint/2010/main" val="20300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31F201C-1A5C-BD4B-B798-69E25A2C29B1}"/>
              </a:ext>
            </a:extLst>
          </p:cNvPr>
          <p:cNvSpPr/>
          <p:nvPr/>
        </p:nvSpPr>
        <p:spPr>
          <a:xfrm>
            <a:off x="5155096" y="1331270"/>
            <a:ext cx="6124635" cy="5446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04392-4788-6548-968D-25ACEE59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8" y="-58585"/>
            <a:ext cx="9888581" cy="7107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How predictable is </a:t>
            </a:r>
            <a:br>
              <a:rPr lang="en-US" sz="4000" b="1" dirty="0"/>
            </a:br>
            <a:r>
              <a:rPr lang="en-US" sz="4000" b="1" dirty="0"/>
              <a:t>mid-level mesocyclone intensity?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8C2F77-F1B3-CF48-B4C2-99C42C18A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977" y="2160588"/>
            <a:ext cx="3942084" cy="38814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5533A6-EB80-F243-88FE-0FBBC89AC9E2}"/>
                  </a:ext>
                </a:extLst>
              </p:cNvPr>
              <p:cNvSpPr txBox="1"/>
              <p:nvPr/>
            </p:nvSpPr>
            <p:spPr>
              <a:xfrm>
                <a:off x="1103830" y="1476370"/>
                <a:ext cx="2747227" cy="872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𝑈𝐻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𝑘𝑚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𝑘𝑚</m:t>
                          </m:r>
                        </m:sup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5533A6-EB80-F243-88FE-0FBBC89AC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30" y="1476370"/>
                <a:ext cx="2747227" cy="872611"/>
              </a:xfrm>
              <a:prstGeom prst="rect">
                <a:avLst/>
              </a:prstGeom>
              <a:blipFill>
                <a:blip r:embed="rId3"/>
                <a:stretch>
                  <a:fillRect l="-13364" t="-177143" r="-1843" b="-26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CEB3BD-53A5-2D48-94C2-C5C7D54DF7EE}"/>
                  </a:ext>
                </a:extLst>
              </p:cNvPr>
              <p:cNvSpPr txBox="1"/>
              <p:nvPr/>
            </p:nvSpPr>
            <p:spPr>
              <a:xfrm>
                <a:off x="991247" y="3476589"/>
                <a:ext cx="2323136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𝑈𝐻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CEB3BD-53A5-2D48-94C2-C5C7D54DF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247" y="3476589"/>
                <a:ext cx="2323136" cy="384721"/>
              </a:xfrm>
              <a:prstGeom prst="rect">
                <a:avLst/>
              </a:prstGeom>
              <a:blipFill>
                <a:blip r:embed="rId4"/>
                <a:stretch>
                  <a:fillRect l="-543" t="-645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89F570-C694-A147-907A-6E9C6FA9CDBB}"/>
                  </a:ext>
                </a:extLst>
              </p:cNvPr>
              <p:cNvSpPr txBox="1"/>
              <p:nvPr/>
            </p:nvSpPr>
            <p:spPr>
              <a:xfrm>
                <a:off x="1046369" y="2714325"/>
                <a:ext cx="2044149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𝑈𝐻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∝</m:t>
                      </m:r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89F570-C694-A147-907A-6E9C6FA9C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69" y="2714325"/>
                <a:ext cx="2044149" cy="384721"/>
              </a:xfrm>
              <a:prstGeom prst="rect">
                <a:avLst/>
              </a:prstGeom>
              <a:blipFill>
                <a:blip r:embed="rId5"/>
                <a:stretch>
                  <a:fillRect l="-2469" t="-6452" r="-617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C44AC-3911-3F44-BB8D-94886A884967}"/>
                  </a:ext>
                </a:extLst>
              </p:cNvPr>
              <p:cNvSpPr/>
              <p:nvPr/>
            </p:nvSpPr>
            <p:spPr>
              <a:xfrm>
                <a:off x="1099965" y="4316714"/>
                <a:ext cx="2742033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500" dirty="0"/>
                  <a:t> = 15 – 20 m</a:t>
                </a:r>
                <a:r>
                  <a:rPr lang="en-US" sz="2500" baseline="30000" dirty="0"/>
                  <a:t> </a:t>
                </a:r>
                <a:r>
                  <a:rPr lang="en-US" sz="2500" dirty="0"/>
                  <a:t>s</a:t>
                </a:r>
                <a:r>
                  <a:rPr lang="en-US" sz="2500" baseline="30000" dirty="0"/>
                  <a:t>-1</a:t>
                </a:r>
                <a:endParaRPr lang="en-US" sz="25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C44AC-3911-3F44-BB8D-94886A8849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965" y="4316714"/>
                <a:ext cx="2742033" cy="477054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6A01E88-BA36-5949-9E06-477D44188371}"/>
                  </a:ext>
                </a:extLst>
              </p:cNvPr>
              <p:cNvSpPr/>
              <p:nvPr/>
            </p:nvSpPr>
            <p:spPr>
              <a:xfrm>
                <a:off x="940771" y="5684961"/>
                <a:ext cx="3372333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𝑈𝐻</m:t>
                        </m:r>
                      </m:sub>
                    </m:sSub>
                  </m:oMath>
                </a14:m>
                <a:r>
                  <a:rPr lang="en-US" sz="2500" dirty="0"/>
                  <a:t> = 450 – 600 m</a:t>
                </a:r>
                <a:r>
                  <a:rPr lang="en-US" sz="2500" baseline="30000" dirty="0"/>
                  <a:t>2 </a:t>
                </a:r>
                <a:r>
                  <a:rPr lang="en-US" sz="2500" dirty="0"/>
                  <a:t>s</a:t>
                </a:r>
                <a:r>
                  <a:rPr lang="en-US" sz="2500" baseline="30000" dirty="0"/>
                  <a:t>-2</a:t>
                </a:r>
                <a:endParaRPr lang="en-US" sz="25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6A01E88-BA36-5949-9E06-477D441883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71" y="5684961"/>
                <a:ext cx="3372333" cy="477054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C0C382-34FB-8B45-B361-564CB5D5E893}"/>
              </a:ext>
            </a:extLst>
          </p:cNvPr>
          <p:cNvCxnSpPr>
            <a:cxnSpLocks/>
          </p:cNvCxnSpPr>
          <p:nvPr/>
        </p:nvCxnSpPr>
        <p:spPr>
          <a:xfrm flipH="1">
            <a:off x="2471531" y="4971447"/>
            <a:ext cx="2" cy="6299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79A16-D61D-E846-9969-18D5C84C09A5}"/>
              </a:ext>
            </a:extLst>
          </p:cNvPr>
          <p:cNvCxnSpPr/>
          <p:nvPr/>
        </p:nvCxnSpPr>
        <p:spPr>
          <a:xfrm>
            <a:off x="5784574" y="1848678"/>
            <a:ext cx="2537791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19B813-E6D4-9540-8104-9CD990D90D33}"/>
              </a:ext>
            </a:extLst>
          </p:cNvPr>
          <p:cNvCxnSpPr/>
          <p:nvPr/>
        </p:nvCxnSpPr>
        <p:spPr>
          <a:xfrm>
            <a:off x="5791200" y="4929809"/>
            <a:ext cx="2537791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0A1190-CD4C-C841-A821-E384ECBF7E77}"/>
              </a:ext>
            </a:extLst>
          </p:cNvPr>
          <p:cNvSpPr txBox="1"/>
          <p:nvPr/>
        </p:nvSpPr>
        <p:spPr>
          <a:xfrm>
            <a:off x="6281530" y="1923119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~50 min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7EF98C-D888-2943-916D-E4CFC4D1F92C}"/>
              </a:ext>
            </a:extLst>
          </p:cNvPr>
          <p:cNvSpPr txBox="1"/>
          <p:nvPr/>
        </p:nvSpPr>
        <p:spPr>
          <a:xfrm>
            <a:off x="6004784" y="4971447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~90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42B412-96D8-B544-BB5B-FCEFD3CB04D1}"/>
              </a:ext>
            </a:extLst>
          </p:cNvPr>
          <p:cNvSpPr txBox="1"/>
          <p:nvPr/>
        </p:nvSpPr>
        <p:spPr>
          <a:xfrm>
            <a:off x="5417723" y="3074504"/>
            <a:ext cx="6385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F2FC57-01B2-4544-BF26-49EBFE639B11}"/>
              </a:ext>
            </a:extLst>
          </p:cNvPr>
          <p:cNvSpPr/>
          <p:nvPr/>
        </p:nvSpPr>
        <p:spPr>
          <a:xfrm>
            <a:off x="5433935" y="3031623"/>
            <a:ext cx="538049" cy="4550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25070C-1DF8-9348-882A-EEC3D2471C0C}"/>
              </a:ext>
            </a:extLst>
          </p:cNvPr>
          <p:cNvCxnSpPr/>
          <p:nvPr/>
        </p:nvCxnSpPr>
        <p:spPr>
          <a:xfrm>
            <a:off x="9753600" y="2471530"/>
            <a:ext cx="675861" cy="4969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51CB51-7B70-F947-9A8E-F32678BF7713}"/>
              </a:ext>
            </a:extLst>
          </p:cNvPr>
          <p:cNvCxnSpPr>
            <a:cxnSpLocks/>
          </p:cNvCxnSpPr>
          <p:nvPr/>
        </p:nvCxnSpPr>
        <p:spPr>
          <a:xfrm>
            <a:off x="10091530" y="5393635"/>
            <a:ext cx="576470" cy="5764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56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7" grpId="0"/>
      <p:bldP spid="14" grpId="0"/>
      <p:bldP spid="13" grpId="0"/>
      <p:bldP spid="16" grpId="0"/>
      <p:bldP spid="22" grpId="0"/>
      <p:bldP spid="23" grpId="0"/>
      <p:bldP spid="25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ED46-B6C8-D349-861C-3A42134C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4A8CE-189B-CF40-B0CB-8585B4851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178F37-DBD5-C943-BEF1-9C6E9F2C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28" y="153802"/>
            <a:ext cx="4640191" cy="63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5DBB3-334F-BF43-8FB0-74E4DCA59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81" y="1604852"/>
            <a:ext cx="9875771" cy="525314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500" dirty="0"/>
              <a:t>Past supercell predictability studies did not use fully flow-dependent initial condition (IC) errors </a:t>
            </a:r>
          </a:p>
          <a:p>
            <a:pPr marL="857250" lvl="1" indent="-457200"/>
            <a:r>
              <a:rPr lang="en-US" sz="2500" b="1" dirty="0">
                <a:solidFill>
                  <a:srgbClr val="FF0000"/>
                </a:solidFill>
              </a:rPr>
              <a:t>Crucial since forecast errors grow both up- and down-scale </a:t>
            </a:r>
            <a:r>
              <a:rPr lang="en-US" sz="2500" dirty="0"/>
              <a:t>( e.g., Zhang et al. 2007, 2016; </a:t>
            </a:r>
            <a:r>
              <a:rPr lang="en-US" sz="2500" dirty="0" err="1"/>
              <a:t>Durran</a:t>
            </a:r>
            <a:r>
              <a:rPr lang="en-US" sz="2500" dirty="0"/>
              <a:t> and Gingrich 2014; </a:t>
            </a:r>
            <a:r>
              <a:rPr lang="en-US" sz="2500" dirty="0" err="1"/>
              <a:t>Durran</a:t>
            </a:r>
            <a:r>
              <a:rPr lang="en-US" sz="2500" dirty="0"/>
              <a:t> and </a:t>
            </a:r>
            <a:r>
              <a:rPr lang="en-US" sz="2500" dirty="0" err="1"/>
              <a:t>Weyn</a:t>
            </a:r>
            <a:r>
              <a:rPr lang="en-US" sz="2500" dirty="0"/>
              <a:t> 2016)</a:t>
            </a:r>
          </a:p>
          <a:p>
            <a:pPr marL="457200" indent="-457200">
              <a:buFont typeface="+mj-lt"/>
              <a:buAutoNum type="arabicPeriod"/>
            </a:pPr>
            <a:endParaRPr lang="en-US" sz="1500" dirty="0"/>
          </a:p>
          <a:p>
            <a:pPr marL="457200" indent="-457200">
              <a:buFont typeface="+mj-lt"/>
              <a:buAutoNum type="arabicPeriod"/>
            </a:pPr>
            <a:r>
              <a:rPr lang="en-US" sz="3500" dirty="0"/>
              <a:t>Initializing prior to convection initiation (CI) vs. post-CI</a:t>
            </a:r>
          </a:p>
          <a:p>
            <a:pPr marL="857250" lvl="1" indent="-457200"/>
            <a:r>
              <a:rPr lang="en-US" sz="2500" dirty="0"/>
              <a:t>Assimilating radar and satellite data and initializing post-CI leads to more realistic ICs </a:t>
            </a:r>
          </a:p>
          <a:p>
            <a:pPr marL="857250" lvl="1" indent="-457200"/>
            <a:endParaRPr lang="en-US" sz="15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C98E8E-B621-AF4C-A13D-3AF9BAF8E414}"/>
              </a:ext>
            </a:extLst>
          </p:cNvPr>
          <p:cNvSpPr txBox="1">
            <a:spLocks/>
          </p:cNvSpPr>
          <p:nvPr/>
        </p:nvSpPr>
        <p:spPr>
          <a:xfrm>
            <a:off x="1571880" y="-59375"/>
            <a:ext cx="6408340" cy="8673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How is this relate to a </a:t>
            </a:r>
            <a:r>
              <a:rPr lang="en-US" b="1" dirty="0" err="1">
                <a:solidFill>
                  <a:srgbClr val="FF0000"/>
                </a:solidFill>
              </a:rPr>
              <a:t>EnKF</a:t>
            </a:r>
            <a:r>
              <a:rPr lang="en-US" b="1" dirty="0">
                <a:solidFill>
                  <a:srgbClr val="FF0000"/>
                </a:solidFill>
              </a:rPr>
              <a:t> Workshop?</a:t>
            </a:r>
          </a:p>
        </p:txBody>
      </p:sp>
    </p:spTree>
    <p:extLst>
      <p:ext uri="{BB962C8B-B14F-4D97-AF65-F5344CB8AC3E}">
        <p14:creationId xmlns:p14="http://schemas.microsoft.com/office/powerpoint/2010/main" val="20725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CFFA-0CD0-2447-BD18-EDE162A4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92" y="244056"/>
            <a:ext cx="9404723" cy="867335"/>
          </a:xfrm>
        </p:spPr>
        <p:txBody>
          <a:bodyPr>
            <a:normAutofit/>
          </a:bodyPr>
          <a:lstStyle/>
          <a:p>
            <a:r>
              <a:rPr lang="en-US" b="1" dirty="0"/>
              <a:t>Description of the NEWS-e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1A22E-B0FA-224F-A011-AD2DB48D0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92" y="1473768"/>
            <a:ext cx="11280825" cy="4195481"/>
          </a:xfrm>
        </p:spPr>
        <p:txBody>
          <a:bodyPr>
            <a:noAutofit/>
          </a:bodyPr>
          <a:lstStyle/>
          <a:p>
            <a:r>
              <a:rPr lang="en-US" sz="3000" dirty="0"/>
              <a:t>ICs and BCs generated in </a:t>
            </a:r>
            <a:r>
              <a:rPr lang="en-US" sz="3000" b="1" dirty="0"/>
              <a:t>real-time during 2016 Hazardous weather testbed</a:t>
            </a:r>
            <a:r>
              <a:rPr lang="en-US" sz="3000" dirty="0"/>
              <a:t> using the </a:t>
            </a:r>
            <a:r>
              <a:rPr lang="en-US" sz="3000" dirty="0">
                <a:solidFill>
                  <a:srgbClr val="C00000"/>
                </a:solidFill>
              </a:rPr>
              <a:t>NSSL Experimental Warn-on-Forecast System for ensembles </a:t>
            </a:r>
            <a:r>
              <a:rPr lang="en-US" sz="3000" dirty="0"/>
              <a:t>(</a:t>
            </a:r>
            <a:r>
              <a:rPr lang="en-US" sz="3000" b="1" dirty="0"/>
              <a:t>NEWS-e</a:t>
            </a:r>
            <a:r>
              <a:rPr lang="en-US" sz="3000" dirty="0"/>
              <a:t>) </a:t>
            </a:r>
          </a:p>
          <a:p>
            <a:endParaRPr lang="en-US" sz="1200" dirty="0"/>
          </a:p>
          <a:p>
            <a:r>
              <a:rPr lang="en-US" sz="3000" dirty="0"/>
              <a:t>Nested in Experimental 3-km High-Resolution Rapid Refresh Ensemble (HRRRE; Dowell et al. 2016)</a:t>
            </a:r>
          </a:p>
          <a:p>
            <a:endParaRPr lang="en-US" sz="1200" dirty="0"/>
          </a:p>
          <a:p>
            <a:r>
              <a:rPr lang="en-US" sz="3000" b="1" dirty="0"/>
              <a:t>36 ensemble members </a:t>
            </a:r>
            <a:r>
              <a:rPr lang="en-US" sz="3000" dirty="0"/>
              <a:t>with                                                physical parameterization diversity </a:t>
            </a:r>
          </a:p>
          <a:p>
            <a:pPr lvl="1"/>
            <a:r>
              <a:rPr lang="en-US" sz="2200" dirty="0"/>
              <a:t>3 PBL schemes, 2 Radiation schemes, and a single microphysics </a:t>
            </a:r>
          </a:p>
        </p:txBody>
      </p:sp>
    </p:spTree>
    <p:extLst>
      <p:ext uri="{BB962C8B-B14F-4D97-AF65-F5344CB8AC3E}">
        <p14:creationId xmlns:p14="http://schemas.microsoft.com/office/powerpoint/2010/main" val="18765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1A22E-B0FA-224F-A011-AD2DB48D0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44" y="1667516"/>
            <a:ext cx="6838540" cy="4195481"/>
          </a:xfrm>
        </p:spPr>
        <p:txBody>
          <a:bodyPr>
            <a:normAutofit/>
          </a:bodyPr>
          <a:lstStyle/>
          <a:p>
            <a:r>
              <a:rPr lang="en-US" sz="2800" dirty="0"/>
              <a:t>250 x 250 grid point domain with </a:t>
            </a:r>
            <a:r>
              <a:rPr lang="en-US" sz="2800" b="1" dirty="0">
                <a:solidFill>
                  <a:srgbClr val="C00000"/>
                </a:solidFill>
              </a:rPr>
              <a:t>3-km grid spacing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b="1" dirty="0"/>
              <a:t>Ensemble Adjustment Kalman Filter </a:t>
            </a:r>
            <a:r>
              <a:rPr lang="en-US" sz="2800" dirty="0"/>
              <a:t>from DART software </a:t>
            </a:r>
          </a:p>
          <a:p>
            <a:r>
              <a:rPr lang="en-US" sz="2800" dirty="0"/>
              <a:t>Radar, satellite, </a:t>
            </a:r>
            <a:r>
              <a:rPr lang="en-US" sz="2800" dirty="0" err="1"/>
              <a:t>mesonet</a:t>
            </a:r>
            <a:r>
              <a:rPr lang="en-US" sz="2800" dirty="0"/>
              <a:t>, and other conventional observations are assimilated every 15 min staring at 1800 UTC with forecasts launched from 1900 UTC to 0300 UTC.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476FC-9E77-9E4C-AEA6-52B811FE6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747" y="1541783"/>
            <a:ext cx="5163516" cy="44469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7D90FA-FD0A-424D-93BA-DC6C4A416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4" y="492246"/>
            <a:ext cx="9404723" cy="867335"/>
          </a:xfrm>
        </p:spPr>
        <p:txBody>
          <a:bodyPr>
            <a:normAutofit/>
          </a:bodyPr>
          <a:lstStyle/>
          <a:p>
            <a:r>
              <a:rPr lang="en-US" b="1" dirty="0"/>
              <a:t>Description of the NEWS-e (cont.) </a:t>
            </a:r>
          </a:p>
        </p:txBody>
      </p:sp>
    </p:spTree>
    <p:extLst>
      <p:ext uri="{BB962C8B-B14F-4D97-AF65-F5344CB8AC3E}">
        <p14:creationId xmlns:p14="http://schemas.microsoft.com/office/powerpoint/2010/main" val="29181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6775-2CB0-C348-B87F-0844503C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Configuration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692F3-FD53-EA41-850C-99B17710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29" y="1458896"/>
            <a:ext cx="10640295" cy="4923379"/>
          </a:xfrm>
        </p:spPr>
        <p:txBody>
          <a:bodyPr>
            <a:noAutofit/>
          </a:bodyPr>
          <a:lstStyle/>
          <a:p>
            <a:r>
              <a:rPr lang="en-US" sz="2500" dirty="0"/>
              <a:t>WRF-ARW v. 3.6.1 </a:t>
            </a:r>
          </a:p>
          <a:p>
            <a:r>
              <a:rPr lang="en-US" sz="2500" dirty="0"/>
              <a:t>1-km grid nested inside the NEWS-e domain </a:t>
            </a:r>
            <a:r>
              <a:rPr lang="en-US" dirty="0"/>
              <a:t>(case-dependent size)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Based on computer resources, 1-km grid spacing sufficiently resolves the mid- and low-level mesocyclone ( Potvin and Flora 2015) </a:t>
            </a:r>
          </a:p>
          <a:p>
            <a:r>
              <a:rPr lang="en-US" sz="2500" dirty="0"/>
              <a:t>Perfect model assumption is adopted to isolate sensitivity of ensemble forecast spread to IC uncertainty</a:t>
            </a:r>
          </a:p>
          <a:p>
            <a:r>
              <a:rPr lang="en-US" sz="2500" dirty="0"/>
              <a:t>List of parameterizations</a:t>
            </a:r>
          </a:p>
          <a:p>
            <a:pPr lvl="1"/>
            <a:r>
              <a:rPr lang="en-US" sz="2200" dirty="0"/>
              <a:t>Microphysics (Thompson), Boundary layer (MYNN 3.0), Radiation (RRTM and </a:t>
            </a:r>
            <a:r>
              <a:rPr lang="en-US" sz="2200" dirty="0" err="1"/>
              <a:t>Dudhia</a:t>
            </a:r>
            <a:r>
              <a:rPr lang="en-US" sz="2200" dirty="0"/>
              <a:t>), and Surface layer (MM5) </a:t>
            </a:r>
          </a:p>
          <a:p>
            <a:r>
              <a:rPr lang="en-US" sz="2500" dirty="0">
                <a:solidFill>
                  <a:srgbClr val="C00000"/>
                </a:solidFill>
              </a:rPr>
              <a:t>Model is integrated for 3 h with output every 5 min  </a:t>
            </a:r>
            <a:r>
              <a:rPr lang="en-US" sz="25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854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6775-2CB0-C348-B87F-0844503CB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06" y="378532"/>
            <a:ext cx="9404723" cy="1400530"/>
          </a:xfrm>
        </p:spPr>
        <p:txBody>
          <a:bodyPr>
            <a:normAutofit/>
          </a:bodyPr>
          <a:lstStyle/>
          <a:p>
            <a:r>
              <a:rPr lang="en-US" b="1" dirty="0"/>
              <a:t>Reducing Initial Condition Spread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692F3-FD53-EA41-850C-99B17710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80" y="1175657"/>
            <a:ext cx="11649694" cy="5533900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/>
              <a:t>Choose control member close to ensemble mean to be considered ‘Truth’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600" dirty="0"/>
              <a:t>Close to initial ensemble mean thermodynamic and kinematic variables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600" dirty="0"/>
              <a:t>Close to early ensemble mean evolution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600" dirty="0"/>
              <a:t>Storm remains relatively isolated and survives close to 3 h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 dirty="0"/>
          </a:p>
          <a:p>
            <a:r>
              <a:rPr lang="en-US" sz="3400" b="1" dirty="0"/>
              <a:t>Generate perturbations </a:t>
            </a:r>
            <a:r>
              <a:rPr lang="en-US" sz="3400" dirty="0"/>
              <a:t>by subtracting control member from each ensemble member over the entire 3D domain for all state variables</a:t>
            </a:r>
          </a:p>
          <a:p>
            <a:endParaRPr lang="en-US" sz="700" dirty="0"/>
          </a:p>
          <a:p>
            <a:r>
              <a:rPr lang="en-US" sz="3400" b="1" dirty="0"/>
              <a:t>Reduce perturbation magnitude </a:t>
            </a:r>
            <a:r>
              <a:rPr lang="en-US" sz="3400" dirty="0"/>
              <a:t>(e.g., 50% and 25% of the original) </a:t>
            </a:r>
          </a:p>
          <a:p>
            <a:endParaRPr lang="en-US" sz="700" dirty="0"/>
          </a:p>
          <a:p>
            <a:r>
              <a:rPr lang="en-US" sz="3400" b="1" dirty="0"/>
              <a:t>Add reduced perturbations onto the control member </a:t>
            </a:r>
            <a:r>
              <a:rPr lang="en-US" sz="3400" dirty="0"/>
              <a:t>to generate new ensembles with reduced IC spread </a:t>
            </a:r>
          </a:p>
          <a:p>
            <a:endParaRPr lang="en-US" sz="700" dirty="0"/>
          </a:p>
          <a:p>
            <a:r>
              <a:rPr lang="en-US" sz="3400" dirty="0"/>
              <a:t>Performed on 3-km grid then down-scaled to 1-km grid </a:t>
            </a:r>
          </a:p>
        </p:txBody>
      </p:sp>
    </p:spTree>
    <p:extLst>
      <p:ext uri="{BB962C8B-B14F-4D97-AF65-F5344CB8AC3E}">
        <p14:creationId xmlns:p14="http://schemas.microsoft.com/office/powerpoint/2010/main" val="147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7AC1-9E89-4F4E-8AA9-D3E7A6EF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68" y="273675"/>
            <a:ext cx="9404723" cy="1400530"/>
          </a:xfrm>
        </p:spPr>
        <p:txBody>
          <a:bodyPr>
            <a:normAutofit/>
          </a:bodyPr>
          <a:lstStyle/>
          <a:p>
            <a:r>
              <a:rPr lang="en-US" b="1" dirty="0"/>
              <a:t>Measuring Practical Predictability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7E14-AE8A-9D41-A3C6-8791D0A9D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35" y="1059957"/>
            <a:ext cx="11011280" cy="5566474"/>
          </a:xfrm>
        </p:spPr>
        <p:txBody>
          <a:bodyPr>
            <a:normAutofit lnSpcReduction="10000"/>
          </a:bodyPr>
          <a:lstStyle/>
          <a:p>
            <a:r>
              <a:rPr lang="en-US" sz="2700" dirty="0"/>
              <a:t>Traditionally, atmospheric predictability is divided into two domains: </a:t>
            </a:r>
            <a:r>
              <a:rPr lang="en-US" sz="2700" b="1" i="1" dirty="0"/>
              <a:t>intrinsic</a:t>
            </a:r>
            <a:r>
              <a:rPr lang="en-US" sz="2700" dirty="0"/>
              <a:t> and </a:t>
            </a:r>
            <a:r>
              <a:rPr lang="en-US" sz="2700" b="1" i="1" dirty="0"/>
              <a:t>practical</a:t>
            </a:r>
          </a:p>
          <a:p>
            <a:pPr lvl="1"/>
            <a:r>
              <a:rPr lang="en-US" sz="2000" dirty="0"/>
              <a:t>Intrinsic predictability: </a:t>
            </a:r>
            <a:r>
              <a:rPr lang="en-US" sz="2000" i="1" dirty="0"/>
              <a:t>extent to which prediction is possible given an optimal procedure and infinitesimal IC errors</a:t>
            </a:r>
          </a:p>
          <a:p>
            <a:pPr lvl="1"/>
            <a:r>
              <a:rPr lang="en-US" sz="2000" dirty="0"/>
              <a:t>Practical predictability: </a:t>
            </a:r>
            <a:r>
              <a:rPr lang="en-US" sz="2000" i="1" dirty="0"/>
              <a:t>“the time interval within which the errors in prediction do not exceed some prechosen magnitude” </a:t>
            </a:r>
            <a:r>
              <a:rPr lang="en-US" sz="2000" dirty="0"/>
              <a:t>(</a:t>
            </a:r>
            <a:r>
              <a:rPr lang="en-US" sz="2000" dirty="0" err="1"/>
              <a:t>Lornez</a:t>
            </a:r>
            <a:r>
              <a:rPr lang="en-US" sz="2000" dirty="0"/>
              <a:t> 1969) </a:t>
            </a:r>
          </a:p>
          <a:p>
            <a:r>
              <a:rPr lang="en-US" sz="2700" b="1" dirty="0"/>
              <a:t>Ensemble forecast spread (standard deviation) </a:t>
            </a:r>
          </a:p>
          <a:p>
            <a:pPr lvl="1"/>
            <a:r>
              <a:rPr lang="en-US" sz="2000" dirty="0"/>
              <a:t>Split into location and amplitude spread</a:t>
            </a:r>
          </a:p>
          <a:p>
            <a:r>
              <a:rPr lang="en-US" sz="2700" b="1" dirty="0"/>
              <a:t>Ensemble probability of exceedance</a:t>
            </a:r>
          </a:p>
          <a:p>
            <a:pPr lvl="1"/>
            <a:r>
              <a:rPr lang="en-US" sz="2000" dirty="0"/>
              <a:t>Neighborhood maximum ensemble probability (NMEP; Schwartz and </a:t>
            </a:r>
            <a:r>
              <a:rPr lang="en-US" sz="2000" dirty="0" err="1"/>
              <a:t>Sobash</a:t>
            </a:r>
            <a:r>
              <a:rPr lang="en-US" sz="2000" dirty="0"/>
              <a:t> 2017)  </a:t>
            </a:r>
          </a:p>
          <a:p>
            <a:pPr lvl="1"/>
            <a:r>
              <a:rPr lang="en-US" sz="2000" dirty="0"/>
              <a:t>6 x 6 km neighborhood ( 3 grid point radius )</a:t>
            </a:r>
          </a:p>
          <a:p>
            <a:r>
              <a:rPr lang="en-US" sz="2700" b="1" dirty="0"/>
              <a:t>Bias</a:t>
            </a:r>
          </a:p>
          <a:p>
            <a:pPr lvl="1"/>
            <a:r>
              <a:rPr lang="en-US" sz="2200" dirty="0"/>
              <a:t>Difference between control member and ensemble mean </a:t>
            </a:r>
          </a:p>
        </p:txBody>
      </p:sp>
    </p:spTree>
    <p:extLst>
      <p:ext uri="{BB962C8B-B14F-4D97-AF65-F5344CB8AC3E}">
        <p14:creationId xmlns:p14="http://schemas.microsoft.com/office/powerpoint/2010/main" val="346782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9C79A-3087-934B-9B7B-73D78296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12" y="182549"/>
            <a:ext cx="9404723" cy="1400530"/>
          </a:xfrm>
        </p:spPr>
        <p:txBody>
          <a:bodyPr/>
          <a:lstStyle/>
          <a:p>
            <a:r>
              <a:rPr lang="en-US" b="1" dirty="0"/>
              <a:t>Three Supercell Cases</a:t>
            </a:r>
          </a:p>
        </p:txBody>
      </p:sp>
      <p:pic>
        <p:nvPicPr>
          <p:cNvPr id="6" name="may16">
            <a:hlinkClick r:id="" action="ppaction://media"/>
            <a:extLst>
              <a:ext uri="{FF2B5EF4-FFF2-40B4-BE49-F238E27FC236}">
                <a16:creationId xmlns:a16="http://schemas.microsoft.com/office/drawing/2014/main" id="{F802BFCE-26BF-4C4C-BBCF-79428E3B7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b="14886"/>
          <a:stretch/>
        </p:blipFill>
        <p:spPr>
          <a:xfrm>
            <a:off x="3871410" y="2241370"/>
            <a:ext cx="4304707" cy="2331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may24">
            <a:hlinkClick r:id="" action="ppaction://media"/>
            <a:extLst>
              <a:ext uri="{FF2B5EF4-FFF2-40B4-BE49-F238E27FC236}">
                <a16:creationId xmlns:a16="http://schemas.microsoft.com/office/drawing/2014/main" id="{BC6C9B81-05A0-1B42-8FC8-52E1358E07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b="14217"/>
          <a:stretch/>
        </p:blipFill>
        <p:spPr>
          <a:xfrm>
            <a:off x="8381834" y="1739664"/>
            <a:ext cx="3679610" cy="3159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A9F98-AB58-0645-92DF-0F564D0AADE2}"/>
              </a:ext>
            </a:extLst>
          </p:cNvPr>
          <p:cNvSpPr txBox="1"/>
          <p:nvPr/>
        </p:nvSpPr>
        <p:spPr>
          <a:xfrm>
            <a:off x="130289" y="4918634"/>
            <a:ext cx="353540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9 May 2016 </a:t>
            </a:r>
          </a:p>
          <a:p>
            <a:pPr algn="ctr"/>
            <a:r>
              <a:rPr lang="en-US" dirty="0"/>
              <a:t>Classic Right-Moving (RM) Supercell*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A46FE-7895-7D4A-A881-659ACDB8C12C}"/>
              </a:ext>
            </a:extLst>
          </p:cNvPr>
          <p:cNvSpPr txBox="1"/>
          <p:nvPr/>
        </p:nvSpPr>
        <p:spPr>
          <a:xfrm>
            <a:off x="4537232" y="5057133"/>
            <a:ext cx="323838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16 May 2016 </a:t>
            </a:r>
          </a:p>
          <a:p>
            <a:r>
              <a:rPr lang="en-US" dirty="0"/>
              <a:t>Supercell growing upscale*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5A37E-9983-C048-AA7A-CE22EA3424D4}"/>
              </a:ext>
            </a:extLst>
          </p:cNvPr>
          <p:cNvSpPr txBox="1"/>
          <p:nvPr/>
        </p:nvSpPr>
        <p:spPr>
          <a:xfrm>
            <a:off x="8853316" y="5114166"/>
            <a:ext cx="273664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24 May 2016 </a:t>
            </a:r>
          </a:p>
          <a:p>
            <a:pPr algn="ctr"/>
            <a:r>
              <a:rPr lang="en-US" dirty="0"/>
              <a:t>Isolated RM Supercell*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5B46C-C34F-4842-88A5-4898CDBF3FC9}"/>
              </a:ext>
            </a:extLst>
          </p:cNvPr>
          <p:cNvSpPr txBox="1"/>
          <p:nvPr/>
        </p:nvSpPr>
        <p:spPr>
          <a:xfrm>
            <a:off x="4747488" y="6187309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*control member</a:t>
            </a:r>
          </a:p>
        </p:txBody>
      </p:sp>
      <p:pic>
        <p:nvPicPr>
          <p:cNvPr id="15" name="Presentation1">
            <a:hlinkClick r:id="" action="ppaction://media"/>
            <a:extLst>
              <a:ext uri="{FF2B5EF4-FFF2-40B4-BE49-F238E27FC236}">
                <a16:creationId xmlns:a16="http://schemas.microsoft.com/office/drawing/2014/main" id="{8C6BB4A2-DB82-D949-96A0-6A4A65C04D9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56601" t="36412" r="12686" b="16679"/>
          <a:stretch/>
        </p:blipFill>
        <p:spPr>
          <a:xfrm>
            <a:off x="130962" y="1696376"/>
            <a:ext cx="3567983" cy="310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5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{6BEC4377-C330-A540-AEFE-F252273AFC1D}tf10001060</Template>
  <TotalTime>19608</TotalTime>
  <Words>1230</Words>
  <Application>Microsoft Macintosh PowerPoint</Application>
  <PresentationFormat>Widescreen</PresentationFormat>
  <Paragraphs>154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Cambria Math</vt:lpstr>
      <vt:lpstr>Trebuchet MS</vt:lpstr>
      <vt:lpstr>Wingdings 3</vt:lpstr>
      <vt:lpstr>Facet</vt:lpstr>
      <vt:lpstr> Practical Predictability of Supercells:  Exploring ensemble forecast sensitivity to EnKF analysis spread </vt:lpstr>
      <vt:lpstr>PowerPoint Presentation</vt:lpstr>
      <vt:lpstr>PowerPoint Presentation</vt:lpstr>
      <vt:lpstr>Description of the NEWS-e </vt:lpstr>
      <vt:lpstr>Description of the NEWS-e (cont.) </vt:lpstr>
      <vt:lpstr>Model Configuration </vt:lpstr>
      <vt:lpstr>Reducing Initial Condition Spread</vt:lpstr>
      <vt:lpstr>Measuring Practical Predictability </vt:lpstr>
      <vt:lpstr>Three Supercell Cases</vt:lpstr>
      <vt:lpstr>Radar DA in the NEWS-e is not obviously underdispersive</vt:lpstr>
      <vt:lpstr>How does updraft helicity NMEP improve by reducing IC spread?</vt:lpstr>
      <vt:lpstr>Practical predictability limit  based on max NMEP of UH &gt; 300 m2s-2 </vt:lpstr>
      <vt:lpstr>How predictable is storm location? </vt:lpstr>
      <vt:lpstr>How predictable is  mid-level mesocyclone intensity? </vt:lpstr>
      <vt:lpstr>Practical predictability limit  based on max NMEP of LLV &gt; 0.015 s-1 </vt:lpstr>
      <vt:lpstr>24 May illustrates that rainfall forecasts can suffer greatly from bias</vt:lpstr>
      <vt:lpstr>Conclusions </vt:lpstr>
      <vt:lpstr>Conclusions </vt:lpstr>
      <vt:lpstr>Limitations and Future Work</vt:lpstr>
      <vt:lpstr>Supplementary Slides</vt:lpstr>
      <vt:lpstr>Is forecast bias also improved by reducing IC spread? </vt:lpstr>
      <vt:lpstr>Rainfall</vt:lpstr>
      <vt:lpstr>What is already known about supercell predictability? </vt:lpstr>
      <vt:lpstr>How predictable is  mid-level mesocyclone intensity? 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Practical Predictability of Supercells:  Exploring ensemble forecast sensitivity to EnKF analysis spread </dc:title>
  <dc:creator>Microsoft Office User</dc:creator>
  <cp:lastModifiedBy>Microsoft Office User</cp:lastModifiedBy>
  <cp:revision>67</cp:revision>
  <dcterms:created xsi:type="dcterms:W3CDTF">2018-04-19T16:55:50Z</dcterms:created>
  <dcterms:modified xsi:type="dcterms:W3CDTF">2018-05-09T15:38:50Z</dcterms:modified>
</cp:coreProperties>
</file>