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32" r:id="rId3"/>
    <p:sldId id="316" r:id="rId4"/>
    <p:sldId id="353" r:id="rId5"/>
    <p:sldId id="324" r:id="rId6"/>
    <p:sldId id="262" r:id="rId7"/>
    <p:sldId id="266" r:id="rId8"/>
    <p:sldId id="351" r:id="rId9"/>
    <p:sldId id="354" r:id="rId10"/>
    <p:sldId id="347" r:id="rId11"/>
    <p:sldId id="355" r:id="rId12"/>
    <p:sldId id="356" r:id="rId13"/>
    <p:sldId id="330" r:id="rId14"/>
    <p:sldId id="337" r:id="rId15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107" autoAdjust="0"/>
  </p:normalViewPr>
  <p:slideViewPr>
    <p:cSldViewPr snapToGrid="0">
      <p:cViewPr varScale="1">
        <p:scale>
          <a:sx n="62" d="100"/>
          <a:sy n="62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368247D-451A-4CAC-A82A-1281A6352906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8247D-451A-4CAC-A82A-1281A6352906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2711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8247D-451A-4CAC-A82A-1281A6352906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6177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8247D-451A-4CAC-A82A-1281A6352906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5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8247D-451A-4CAC-A82A-1281A6352906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161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8247D-451A-4CAC-A82A-1281A6352906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495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8247D-451A-4CAC-A82A-1281A6352906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612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8247D-451A-4CAC-A82A-1281A6352906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743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8247D-451A-4CAC-A82A-1281A6352906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503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8247D-451A-4CAC-A82A-1281A6352906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5319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8247D-451A-4CAC-A82A-1281A6352906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2410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8247D-451A-4CAC-A82A-1281A6352906}" type="slidenum">
              <a:rPr lang="it-IT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841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magine 33"/>
          <p:cNvPicPr/>
          <p:nvPr/>
        </p:nvPicPr>
        <p:blipFill>
          <a:blip r:embed="rId2"/>
          <a:stretch/>
        </p:blipFill>
        <p:spPr>
          <a:xfrm>
            <a:off x="2292840" y="1768680"/>
            <a:ext cx="5493960" cy="438408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/>
          <a:stretch/>
        </p:blipFill>
        <p:spPr>
          <a:xfrm>
            <a:off x="2292840" y="1768680"/>
            <a:ext cx="549396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511444" y="1689318"/>
            <a:ext cx="8818535" cy="23557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Impact of the observational error in the assimilation of radar reflectivity volumes</a:t>
            </a:r>
            <a:endParaRPr lang="it-IT" sz="4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Immagine 4"/>
          <p:cNvPicPr/>
          <p:nvPr/>
        </p:nvPicPr>
        <p:blipFill>
          <a:blip r:embed="rId2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4656908-E086-4E05-9FB2-BAFD8B98C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F45ED122-9F5B-433F-B3AC-2F490EF853DE}"/>
              </a:ext>
            </a:extLst>
          </p:cNvPr>
          <p:cNvSpPr/>
          <p:nvPr/>
        </p:nvSpPr>
        <p:spPr>
          <a:xfrm>
            <a:off x="1096504" y="4339524"/>
            <a:ext cx="7887614" cy="9608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Thomas Gastaldo, Virginia Poli, Chiara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Marsigli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endParaRPr lang="it-IT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Tiziana Paccagnella, Pier Paolo Alberoni</a:t>
            </a:r>
            <a:endParaRPr lang="it-IT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14"/>
          <p:cNvPicPr/>
          <p:nvPr/>
        </p:nvPicPr>
        <p:blipFill>
          <a:blip r:embed="rId3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sp>
        <p:nvSpPr>
          <p:cNvPr id="50" name="CustomShape 4"/>
          <p:cNvSpPr/>
          <p:nvPr/>
        </p:nvSpPr>
        <p:spPr>
          <a:xfrm>
            <a:off x="5788106" y="988961"/>
            <a:ext cx="3849094" cy="5600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D2E11FFE-3D48-438C-A8EE-1C1FFEDAB4AE}"/>
              </a:ext>
            </a:extLst>
          </p:cNvPr>
          <p:cNvSpPr/>
          <p:nvPr/>
        </p:nvSpPr>
        <p:spPr>
          <a:xfrm>
            <a:off x="300600" y="970534"/>
            <a:ext cx="9447834" cy="5849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1E26F064-87A9-4E5D-8F41-DB39C4D37FD9}"/>
              </a:ext>
            </a:extLst>
          </p:cNvPr>
          <p:cNvSpPr/>
          <p:nvPr/>
        </p:nvSpPr>
        <p:spPr>
          <a:xfrm>
            <a:off x="300599" y="266778"/>
            <a:ext cx="933660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Reflectivity</a:t>
            </a:r>
            <a:r>
              <a:rPr lang="it-IT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observational</a:t>
            </a:r>
            <a:r>
              <a:rPr lang="it-IT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it-IT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(2)</a:t>
            </a:r>
            <a:endParaRPr lang="it-IT" sz="3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5F75FC6-A061-41D6-8274-1EE68BB70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9" y="1097447"/>
            <a:ext cx="4513041" cy="59107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4C0F16-649E-4818-81BA-CECFB4F43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B7C8D8-6D7E-4907-A46A-DAE4CA49E977}"/>
              </a:ext>
            </a:extLst>
          </p:cNvPr>
          <p:cNvSpPr txBox="1"/>
          <p:nvPr/>
        </p:nvSpPr>
        <p:spPr>
          <a:xfrm>
            <a:off x="5102304" y="1110018"/>
            <a:ext cx="480287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reflectivity observational error is strongly dependent on the radar station, especially at the lowest levels.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 average value for each radar station is computed. These values are employed in a new experiment (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roevar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which set-up differs from that of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roe5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roe10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only due to the values of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roe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employed.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further experiments are performed multiplying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roe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value of each station by a factor 1.5 (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roevar1.5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and by  a factor 2 (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roevar2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5401912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14"/>
          <p:cNvPicPr/>
          <p:nvPr/>
        </p:nvPicPr>
        <p:blipFill>
          <a:blip r:embed="rId3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D2E11FFE-3D48-438C-A8EE-1C1FFEDAB4AE}"/>
              </a:ext>
            </a:extLst>
          </p:cNvPr>
          <p:cNvSpPr/>
          <p:nvPr/>
        </p:nvSpPr>
        <p:spPr>
          <a:xfrm>
            <a:off x="300600" y="970534"/>
            <a:ext cx="9447834" cy="5849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A30F12-351B-4A95-8874-993221782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0" y="0"/>
            <a:ext cx="3851591" cy="37799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575DB3D-76A0-4E50-9AB4-98356586D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41" y="0"/>
            <a:ext cx="3851591" cy="377999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7C2F244-F71B-4702-A767-FD1747197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0" y="3748841"/>
            <a:ext cx="3851591" cy="37799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4C0F16-649E-4818-81BA-CECFB4F43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CA6F7D2-D2B3-4770-922E-F73482924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41" y="3777132"/>
            <a:ext cx="3851591" cy="377999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8A4A399-8D33-447A-AC56-83470FEEFB97}"/>
              </a:ext>
            </a:extLst>
          </p:cNvPr>
          <p:cNvSpPr txBox="1"/>
          <p:nvPr/>
        </p:nvSpPr>
        <p:spPr>
          <a:xfrm>
            <a:off x="8532234" y="402956"/>
            <a:ext cx="155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+3h</a:t>
            </a:r>
            <a:endParaRPr lang="en-GB" sz="40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47027C7-08B8-4E6A-8F8C-6224EB230A8F}"/>
              </a:ext>
            </a:extLst>
          </p:cNvPr>
          <p:cNvSpPr txBox="1"/>
          <p:nvPr/>
        </p:nvSpPr>
        <p:spPr>
          <a:xfrm>
            <a:off x="2805193" y="2496402"/>
            <a:ext cx="167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roe</a:t>
            </a:r>
            <a:r>
              <a:rPr lang="it-IT" sz="2400" b="1" dirty="0"/>
              <a:t> 10</a:t>
            </a:r>
            <a:endParaRPr lang="en-GB" sz="24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215E8A-90E9-4E9F-8DB0-B04765CCF664}"/>
              </a:ext>
            </a:extLst>
          </p:cNvPr>
          <p:cNvSpPr txBox="1"/>
          <p:nvPr/>
        </p:nvSpPr>
        <p:spPr>
          <a:xfrm>
            <a:off x="6870374" y="2496402"/>
            <a:ext cx="173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roevar</a:t>
            </a:r>
            <a:endParaRPr lang="en-GB" sz="2400" b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A1E00CD-DD3F-499F-8F58-DC3A8FCB116F}"/>
              </a:ext>
            </a:extLst>
          </p:cNvPr>
          <p:cNvSpPr txBox="1"/>
          <p:nvPr/>
        </p:nvSpPr>
        <p:spPr>
          <a:xfrm>
            <a:off x="2823437" y="6278250"/>
            <a:ext cx="173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roevar1.5</a:t>
            </a:r>
            <a:endParaRPr lang="en-GB" sz="2400" b="1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7DB159C-7550-4EC4-B0A3-581D9575EC7A}"/>
              </a:ext>
            </a:extLst>
          </p:cNvPr>
          <p:cNvSpPr txBox="1"/>
          <p:nvPr/>
        </p:nvSpPr>
        <p:spPr>
          <a:xfrm>
            <a:off x="6870374" y="6278249"/>
            <a:ext cx="166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roevar2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6130704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14"/>
          <p:cNvPicPr/>
          <p:nvPr/>
        </p:nvPicPr>
        <p:blipFill>
          <a:blip r:embed="rId3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D2E11FFE-3D48-438C-A8EE-1C1FFEDAB4AE}"/>
              </a:ext>
            </a:extLst>
          </p:cNvPr>
          <p:cNvSpPr/>
          <p:nvPr/>
        </p:nvSpPr>
        <p:spPr>
          <a:xfrm>
            <a:off x="300600" y="970534"/>
            <a:ext cx="9447834" cy="5849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A30F12-351B-4A95-8874-993221782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0" y="0"/>
            <a:ext cx="3851590" cy="37799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575DB3D-76A0-4E50-9AB4-98356586D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41" y="0"/>
            <a:ext cx="3851590" cy="377999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7C2F244-F71B-4702-A767-FD1747197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0" y="3748841"/>
            <a:ext cx="3851590" cy="37799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4C0F16-649E-4818-81BA-CECFB4F43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CA6F7D2-D2B3-4770-922E-F73482924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41" y="3777132"/>
            <a:ext cx="3851590" cy="377999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8A4A399-8D33-447A-AC56-83470FEEFB97}"/>
              </a:ext>
            </a:extLst>
          </p:cNvPr>
          <p:cNvSpPr txBox="1"/>
          <p:nvPr/>
        </p:nvSpPr>
        <p:spPr>
          <a:xfrm>
            <a:off x="8532234" y="402956"/>
            <a:ext cx="155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+6h</a:t>
            </a:r>
            <a:endParaRPr lang="en-GB" sz="40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47027C7-08B8-4E6A-8F8C-6224EB230A8F}"/>
              </a:ext>
            </a:extLst>
          </p:cNvPr>
          <p:cNvSpPr txBox="1"/>
          <p:nvPr/>
        </p:nvSpPr>
        <p:spPr>
          <a:xfrm>
            <a:off x="2805193" y="2496402"/>
            <a:ext cx="167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roe</a:t>
            </a:r>
            <a:r>
              <a:rPr lang="it-IT" sz="2400" b="1" dirty="0"/>
              <a:t> 10</a:t>
            </a:r>
            <a:endParaRPr lang="en-GB" sz="24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215E8A-90E9-4E9F-8DB0-B04765CCF664}"/>
              </a:ext>
            </a:extLst>
          </p:cNvPr>
          <p:cNvSpPr txBox="1"/>
          <p:nvPr/>
        </p:nvSpPr>
        <p:spPr>
          <a:xfrm>
            <a:off x="6870374" y="2496402"/>
            <a:ext cx="173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roevar</a:t>
            </a:r>
            <a:endParaRPr lang="en-GB" sz="2400" b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A1E00CD-DD3F-499F-8F58-DC3A8FCB116F}"/>
              </a:ext>
            </a:extLst>
          </p:cNvPr>
          <p:cNvSpPr txBox="1"/>
          <p:nvPr/>
        </p:nvSpPr>
        <p:spPr>
          <a:xfrm>
            <a:off x="2823437" y="6278250"/>
            <a:ext cx="173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roevar1.5</a:t>
            </a:r>
            <a:endParaRPr lang="en-GB" sz="2400" b="1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7DB159C-7550-4EC4-B0A3-581D9575EC7A}"/>
              </a:ext>
            </a:extLst>
          </p:cNvPr>
          <p:cNvSpPr txBox="1"/>
          <p:nvPr/>
        </p:nvSpPr>
        <p:spPr>
          <a:xfrm>
            <a:off x="6870374" y="6278249"/>
            <a:ext cx="166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roevar2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912094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14"/>
          <p:cNvPicPr/>
          <p:nvPr/>
        </p:nvPicPr>
        <p:blipFill>
          <a:blip r:embed="rId3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sp>
        <p:nvSpPr>
          <p:cNvPr id="50" name="CustomShape 4"/>
          <p:cNvSpPr/>
          <p:nvPr/>
        </p:nvSpPr>
        <p:spPr>
          <a:xfrm>
            <a:off x="300600" y="988961"/>
            <a:ext cx="9336600" cy="4140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4C0F16-649E-4818-81BA-CECFB4F43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D2E11FFE-3D48-438C-A8EE-1C1FFEDAB4AE}"/>
              </a:ext>
            </a:extLst>
          </p:cNvPr>
          <p:cNvSpPr/>
          <p:nvPr/>
        </p:nvSpPr>
        <p:spPr>
          <a:xfrm>
            <a:off x="300600" y="970534"/>
            <a:ext cx="9447834" cy="5849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1E26F064-87A9-4E5D-8F41-DB39C4D37FD9}"/>
              </a:ext>
            </a:extLst>
          </p:cNvPr>
          <p:cNvSpPr/>
          <p:nvPr/>
        </p:nvSpPr>
        <p:spPr>
          <a:xfrm>
            <a:off x="300599" y="266778"/>
            <a:ext cx="933660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Conclusions</a:t>
            </a:r>
            <a:r>
              <a:rPr lang="it-IT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and future </a:t>
            </a:r>
            <a:r>
              <a:rPr lang="it-IT" sz="36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plans</a:t>
            </a:r>
            <a:endParaRPr lang="it-IT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7D03077A-601A-42C8-B33C-6F07EB313BB4}"/>
              </a:ext>
            </a:extLst>
          </p:cNvPr>
          <p:cNvSpPr/>
          <p:nvPr/>
        </p:nvSpPr>
        <p:spPr>
          <a:xfrm>
            <a:off x="300599" y="1059871"/>
            <a:ext cx="9447835" cy="507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Assimilation of reflectivity volumes has a great potential due to the high spatial and temporal density of this type of observations.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Tests are ongoing at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Arpae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and first results exhibit a slight improvement in forecast precipitation accuracy.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Employing a value of the observational error different for each radar is slightly beneficial, especially when values computed with the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Desroziers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statistics are multiplied by a factor of 1.5.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Further tests are needed to:</a:t>
            </a:r>
          </a:p>
          <a:p>
            <a:pPr marL="742950" lvl="1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Improve observational error estimation (make it dependent on height, range, and </a:t>
            </a: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weather regime).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Exploit correlation between neighboring observations.</a:t>
            </a:r>
          </a:p>
          <a:p>
            <a:pPr marL="742950" lvl="1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Assimilate data from the whole Italian radar network</a:t>
            </a:r>
          </a:p>
          <a:p>
            <a:pPr lvl="1" algn="just">
              <a:spcAft>
                <a:spcPts val="600"/>
              </a:spcAft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170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14"/>
          <p:cNvPicPr/>
          <p:nvPr/>
        </p:nvPicPr>
        <p:blipFill>
          <a:blip r:embed="rId3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sp>
        <p:nvSpPr>
          <p:cNvPr id="50" name="CustomShape 4"/>
          <p:cNvSpPr/>
          <p:nvPr/>
        </p:nvSpPr>
        <p:spPr>
          <a:xfrm>
            <a:off x="300600" y="988961"/>
            <a:ext cx="9336600" cy="4140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4C0F16-649E-4818-81BA-CECFB4F43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D2E11FFE-3D48-438C-A8EE-1C1FFEDAB4AE}"/>
              </a:ext>
            </a:extLst>
          </p:cNvPr>
          <p:cNvSpPr/>
          <p:nvPr/>
        </p:nvSpPr>
        <p:spPr>
          <a:xfrm>
            <a:off x="300600" y="970534"/>
            <a:ext cx="9447834" cy="5849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7D03077A-601A-42C8-B33C-6F07EB313BB4}"/>
              </a:ext>
            </a:extLst>
          </p:cNvPr>
          <p:cNvSpPr/>
          <p:nvPr/>
        </p:nvSpPr>
        <p:spPr>
          <a:xfrm>
            <a:off x="300599" y="1122934"/>
            <a:ext cx="9447835" cy="5849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B4EFFE-92A4-4D63-B2A2-DC69E5F0A888}"/>
              </a:ext>
            </a:extLst>
          </p:cNvPr>
          <p:cNvSpPr txBox="1"/>
          <p:nvPr/>
        </p:nvSpPr>
        <p:spPr>
          <a:xfrm>
            <a:off x="244983" y="3059449"/>
            <a:ext cx="9447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it-IT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sz="5400" b="1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it-IT" sz="54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786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14"/>
          <p:cNvPicPr/>
          <p:nvPr/>
        </p:nvPicPr>
        <p:blipFill>
          <a:blip r:embed="rId3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sp>
        <p:nvSpPr>
          <p:cNvPr id="50" name="CustomShape 4"/>
          <p:cNvSpPr/>
          <p:nvPr/>
        </p:nvSpPr>
        <p:spPr>
          <a:xfrm>
            <a:off x="4870477" y="996168"/>
            <a:ext cx="4891779" cy="55798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COSMO-2I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is the high resolution (2.2 km) convection-permitting model employed at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Arpae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latin typeface="NimbusRomNo9L-Regu"/>
              </a:rPr>
              <a:t>the Hydro-</a:t>
            </a:r>
            <a:r>
              <a:rPr lang="en-US" sz="2400" dirty="0" err="1">
                <a:latin typeface="NimbusRomNo9L-Regu"/>
              </a:rPr>
              <a:t>Meteo</a:t>
            </a:r>
            <a:r>
              <a:rPr lang="en-US" sz="2400" dirty="0">
                <a:latin typeface="NimbusRomNo9L-Regu"/>
              </a:rPr>
              <a:t>-Climate Service of the Emilia-Romagna region in Italy.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NimbusRomNo9L-Regu"/>
              </a:rPr>
              <a:t>Initial conditions are provided by a data assimilation system (KENDA) based on a LETKF scheme.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imbusRomNo9L-Regu"/>
                <a:cs typeface="Calibri" panose="020F0502020204030204" pitchFamily="34" charset="0"/>
              </a:rPr>
              <a:t>At present, only conventional data are employed. </a:t>
            </a:r>
          </a:p>
          <a:p>
            <a:pPr>
              <a:spcAft>
                <a:spcPts val="1200"/>
              </a:spcAft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imbusRomNo9L-Regu"/>
                <a:cs typeface="Calibri" panose="020F0502020204030204" pitchFamily="34" charset="0"/>
              </a:rPr>
              <a:t>Currently, tests are ongoing to evaluate the impact of the assimilation of radar reflectivity volumes from the Italian radar network.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4C0F16-649E-4818-81BA-CECFB4F43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5AEA207D-0A7D-4DC0-8871-7A98AF135A16}"/>
              </a:ext>
            </a:extLst>
          </p:cNvPr>
          <p:cNvSpPr/>
          <p:nvPr/>
        </p:nvSpPr>
        <p:spPr>
          <a:xfrm>
            <a:off x="300600" y="220284"/>
            <a:ext cx="933660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Introduction</a:t>
            </a:r>
            <a:endParaRPr lang="en-US" sz="3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7">
            <a:extLst>
              <a:ext uri="{FF2B5EF4-FFF2-40B4-BE49-F238E27FC236}">
                <a16:creationId xmlns:a16="http://schemas.microsoft.com/office/drawing/2014/main" id="{EF83FFCF-F025-4771-94C8-71DB9CE2FD86}"/>
              </a:ext>
            </a:extLst>
          </p:cNvPr>
          <p:cNvPicPr/>
          <p:nvPr/>
        </p:nvPicPr>
        <p:blipFill>
          <a:blip r:embed="rId5"/>
          <a:srcRect t="7138" r="11898" b="1524"/>
          <a:stretch/>
        </p:blipFill>
        <p:spPr>
          <a:xfrm>
            <a:off x="181035" y="1483564"/>
            <a:ext cx="4437460" cy="49994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647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14"/>
          <p:cNvPicPr/>
          <p:nvPr/>
        </p:nvPicPr>
        <p:blipFill>
          <a:blip r:embed="rId3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sp>
        <p:nvSpPr>
          <p:cNvPr id="50" name="CustomShape 4"/>
          <p:cNvSpPr/>
          <p:nvPr/>
        </p:nvSpPr>
        <p:spPr>
          <a:xfrm>
            <a:off x="300600" y="800279"/>
            <a:ext cx="9336600" cy="4140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4C0F16-649E-4818-81BA-CECFB4F43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D2E11FFE-3D48-438C-A8EE-1C1FFEDAB4AE}"/>
              </a:ext>
            </a:extLst>
          </p:cNvPr>
          <p:cNvSpPr/>
          <p:nvPr/>
        </p:nvSpPr>
        <p:spPr>
          <a:xfrm>
            <a:off x="300600" y="781852"/>
            <a:ext cx="9447834" cy="5849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latin typeface="Gill Sans MT" pitchFamily="34" charset="0"/>
            </a:endParaRPr>
          </a:p>
          <a:p>
            <a:pPr>
              <a:spcAft>
                <a:spcPts val="1200"/>
              </a:spcAft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3">
            <a:extLst>
              <a:ext uri="{FF2B5EF4-FFF2-40B4-BE49-F238E27FC236}">
                <a16:creationId xmlns:a16="http://schemas.microsoft.com/office/drawing/2014/main" id="{8CBC7FFC-2AB9-48A6-9780-9967D487A2FB}"/>
              </a:ext>
            </a:extLst>
          </p:cNvPr>
          <p:cNvSpPr/>
          <p:nvPr/>
        </p:nvSpPr>
        <p:spPr>
          <a:xfrm>
            <a:off x="4370040" y="3981558"/>
            <a:ext cx="1470600" cy="934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4">
            <a:extLst>
              <a:ext uri="{FF2B5EF4-FFF2-40B4-BE49-F238E27FC236}">
                <a16:creationId xmlns:a16="http://schemas.microsoft.com/office/drawing/2014/main" id="{3887DE37-E04E-4BA2-81B4-47B74CB3ED99}"/>
              </a:ext>
            </a:extLst>
          </p:cNvPr>
          <p:cNvSpPr/>
          <p:nvPr/>
        </p:nvSpPr>
        <p:spPr>
          <a:xfrm>
            <a:off x="3095640" y="3970038"/>
            <a:ext cx="1496160" cy="75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ensemble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 forecasts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background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5">
            <a:extLst>
              <a:ext uri="{FF2B5EF4-FFF2-40B4-BE49-F238E27FC236}">
                <a16:creationId xmlns:a16="http://schemas.microsoft.com/office/drawing/2014/main" id="{F501C821-897C-4C84-ADB5-1C07E349CEAC}"/>
              </a:ext>
            </a:extLst>
          </p:cNvPr>
          <p:cNvSpPr/>
          <p:nvPr/>
        </p:nvSpPr>
        <p:spPr>
          <a:xfrm>
            <a:off x="3525840" y="5585358"/>
            <a:ext cx="1800720" cy="115380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LETKF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6">
            <a:extLst>
              <a:ext uri="{FF2B5EF4-FFF2-40B4-BE49-F238E27FC236}">
                <a16:creationId xmlns:a16="http://schemas.microsoft.com/office/drawing/2014/main" id="{254ECC7D-850D-4225-9B68-879B1937015E}"/>
              </a:ext>
            </a:extLst>
          </p:cNvPr>
          <p:cNvSpPr/>
          <p:nvPr/>
        </p:nvSpPr>
        <p:spPr>
          <a:xfrm>
            <a:off x="258840" y="3952038"/>
            <a:ext cx="1139040" cy="51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ensemble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analyses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7">
            <a:extLst>
              <a:ext uri="{FF2B5EF4-FFF2-40B4-BE49-F238E27FC236}">
                <a16:creationId xmlns:a16="http://schemas.microsoft.com/office/drawing/2014/main" id="{A027C9C7-0171-4929-A679-0E2D49A78403}"/>
              </a:ext>
            </a:extLst>
          </p:cNvPr>
          <p:cNvSpPr/>
          <p:nvPr/>
        </p:nvSpPr>
        <p:spPr>
          <a:xfrm>
            <a:off x="365040" y="389479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8">
            <a:extLst>
              <a:ext uri="{FF2B5EF4-FFF2-40B4-BE49-F238E27FC236}">
                <a16:creationId xmlns:a16="http://schemas.microsoft.com/office/drawing/2014/main" id="{6830850E-93AC-4AA6-8A68-06CAE33A1BAD}"/>
              </a:ext>
            </a:extLst>
          </p:cNvPr>
          <p:cNvSpPr/>
          <p:nvPr/>
        </p:nvSpPr>
        <p:spPr>
          <a:xfrm>
            <a:off x="3226680" y="389659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9">
            <a:extLst>
              <a:ext uri="{FF2B5EF4-FFF2-40B4-BE49-F238E27FC236}">
                <a16:creationId xmlns:a16="http://schemas.microsoft.com/office/drawing/2014/main" id="{36898C55-7F40-44F5-85FC-99ACBC6C0270}"/>
              </a:ext>
            </a:extLst>
          </p:cNvPr>
          <p:cNvSpPr/>
          <p:nvPr/>
        </p:nvSpPr>
        <p:spPr>
          <a:xfrm>
            <a:off x="834840" y="1103898"/>
            <a:ext cx="1139040" cy="36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00 UTC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10">
            <a:extLst>
              <a:ext uri="{FF2B5EF4-FFF2-40B4-BE49-F238E27FC236}">
                <a16:creationId xmlns:a16="http://schemas.microsoft.com/office/drawing/2014/main" id="{CD165E00-9CB6-4C17-A53F-BBADA0428AC1}"/>
              </a:ext>
            </a:extLst>
          </p:cNvPr>
          <p:cNvSpPr/>
          <p:nvPr/>
        </p:nvSpPr>
        <p:spPr>
          <a:xfrm>
            <a:off x="2442960" y="1105338"/>
            <a:ext cx="1139040" cy="36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03 UTC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11">
            <a:extLst>
              <a:ext uri="{FF2B5EF4-FFF2-40B4-BE49-F238E27FC236}">
                <a16:creationId xmlns:a16="http://schemas.microsoft.com/office/drawing/2014/main" id="{9EC281A8-F1A5-4A80-B2FC-D099811FF4D0}"/>
              </a:ext>
            </a:extLst>
          </p:cNvPr>
          <p:cNvSpPr/>
          <p:nvPr/>
        </p:nvSpPr>
        <p:spPr>
          <a:xfrm>
            <a:off x="5519880" y="1103898"/>
            <a:ext cx="1139040" cy="36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03 UTC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12">
            <a:extLst>
              <a:ext uri="{FF2B5EF4-FFF2-40B4-BE49-F238E27FC236}">
                <a16:creationId xmlns:a16="http://schemas.microsoft.com/office/drawing/2014/main" id="{726EDCB3-2033-4877-A2D1-1E44CEC61347}"/>
              </a:ext>
            </a:extLst>
          </p:cNvPr>
          <p:cNvSpPr/>
          <p:nvPr/>
        </p:nvSpPr>
        <p:spPr>
          <a:xfrm>
            <a:off x="7128000" y="1105338"/>
            <a:ext cx="1139040" cy="36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06 UTC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13">
            <a:extLst>
              <a:ext uri="{FF2B5EF4-FFF2-40B4-BE49-F238E27FC236}">
                <a16:creationId xmlns:a16="http://schemas.microsoft.com/office/drawing/2014/main" id="{2285C8A7-D4FE-4F1F-9F32-A41815B98E22}"/>
              </a:ext>
            </a:extLst>
          </p:cNvPr>
          <p:cNvSpPr/>
          <p:nvPr/>
        </p:nvSpPr>
        <p:spPr>
          <a:xfrm>
            <a:off x="71640" y="5071638"/>
            <a:ext cx="1336680" cy="51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Deterministic run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Line 14">
            <a:extLst>
              <a:ext uri="{FF2B5EF4-FFF2-40B4-BE49-F238E27FC236}">
                <a16:creationId xmlns:a16="http://schemas.microsoft.com/office/drawing/2014/main" id="{355A84AD-A565-448C-B5BB-2F26739DCFB9}"/>
              </a:ext>
            </a:extLst>
          </p:cNvPr>
          <p:cNvSpPr/>
          <p:nvPr/>
        </p:nvSpPr>
        <p:spPr>
          <a:xfrm>
            <a:off x="141660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Line 15">
            <a:extLst>
              <a:ext uri="{FF2B5EF4-FFF2-40B4-BE49-F238E27FC236}">
                <a16:creationId xmlns:a16="http://schemas.microsoft.com/office/drawing/2014/main" id="{17AE5D78-7DA3-4705-839F-EEBAD7918A7D}"/>
              </a:ext>
            </a:extLst>
          </p:cNvPr>
          <p:cNvSpPr/>
          <p:nvPr/>
        </p:nvSpPr>
        <p:spPr>
          <a:xfrm>
            <a:off x="1416600" y="1659378"/>
            <a:ext cx="1601640" cy="36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Line 16">
            <a:extLst>
              <a:ext uri="{FF2B5EF4-FFF2-40B4-BE49-F238E27FC236}">
                <a16:creationId xmlns:a16="http://schemas.microsoft.com/office/drawing/2014/main" id="{C5531233-E24A-437C-9935-18CFD779858E}"/>
              </a:ext>
            </a:extLst>
          </p:cNvPr>
          <p:cNvSpPr/>
          <p:nvPr/>
        </p:nvSpPr>
        <p:spPr>
          <a:xfrm>
            <a:off x="6080760" y="1659378"/>
            <a:ext cx="1602000" cy="36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Line 17">
            <a:extLst>
              <a:ext uri="{FF2B5EF4-FFF2-40B4-BE49-F238E27FC236}">
                <a16:creationId xmlns:a16="http://schemas.microsoft.com/office/drawing/2014/main" id="{8FDCF443-4959-4EB9-BCAB-83FF9564A846}"/>
              </a:ext>
            </a:extLst>
          </p:cNvPr>
          <p:cNvSpPr/>
          <p:nvPr/>
        </p:nvSpPr>
        <p:spPr>
          <a:xfrm>
            <a:off x="3047040" y="1673892"/>
            <a:ext cx="3060000" cy="360"/>
          </a:xfrm>
          <a:prstGeom prst="line">
            <a:avLst/>
          </a:prstGeom>
          <a:ln w="38160" cap="rnd"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Line 18">
            <a:extLst>
              <a:ext uri="{FF2B5EF4-FFF2-40B4-BE49-F238E27FC236}">
                <a16:creationId xmlns:a16="http://schemas.microsoft.com/office/drawing/2014/main" id="{84647D0E-089F-4D3E-A5ED-7E4D47C419D3}"/>
              </a:ext>
            </a:extLst>
          </p:cNvPr>
          <p:cNvSpPr/>
          <p:nvPr/>
        </p:nvSpPr>
        <p:spPr>
          <a:xfrm>
            <a:off x="7715880" y="1668903"/>
            <a:ext cx="2052720" cy="360"/>
          </a:xfrm>
          <a:prstGeom prst="line">
            <a:avLst/>
          </a:prstGeom>
          <a:ln w="38160" cap="rnd">
            <a:solidFill>
              <a:schemeClr val="tx1"/>
            </a:solidFill>
            <a:custDash>
              <a:ds d="400000" sp="300000"/>
            </a:custDash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Line 19">
            <a:extLst>
              <a:ext uri="{FF2B5EF4-FFF2-40B4-BE49-F238E27FC236}">
                <a16:creationId xmlns:a16="http://schemas.microsoft.com/office/drawing/2014/main" id="{916C45C3-6DD4-4340-810A-24EA20E3F9B9}"/>
              </a:ext>
            </a:extLst>
          </p:cNvPr>
          <p:cNvSpPr/>
          <p:nvPr/>
        </p:nvSpPr>
        <p:spPr>
          <a:xfrm>
            <a:off x="302328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Line 20">
            <a:extLst>
              <a:ext uri="{FF2B5EF4-FFF2-40B4-BE49-F238E27FC236}">
                <a16:creationId xmlns:a16="http://schemas.microsoft.com/office/drawing/2014/main" id="{38EBE6F0-0C5F-4049-965B-6122146C7033}"/>
              </a:ext>
            </a:extLst>
          </p:cNvPr>
          <p:cNvSpPr/>
          <p:nvPr/>
        </p:nvSpPr>
        <p:spPr>
          <a:xfrm>
            <a:off x="607860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Line 21">
            <a:extLst>
              <a:ext uri="{FF2B5EF4-FFF2-40B4-BE49-F238E27FC236}">
                <a16:creationId xmlns:a16="http://schemas.microsoft.com/office/drawing/2014/main" id="{572C7135-2316-4065-9EEF-183452C0189F}"/>
              </a:ext>
            </a:extLst>
          </p:cNvPr>
          <p:cNvSpPr/>
          <p:nvPr/>
        </p:nvSpPr>
        <p:spPr>
          <a:xfrm>
            <a:off x="768384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22">
            <a:extLst>
              <a:ext uri="{FF2B5EF4-FFF2-40B4-BE49-F238E27FC236}">
                <a16:creationId xmlns:a16="http://schemas.microsoft.com/office/drawing/2014/main" id="{6CEE0A35-2E26-4976-B374-94E526A48171}"/>
              </a:ext>
            </a:extLst>
          </p:cNvPr>
          <p:cNvSpPr/>
          <p:nvPr/>
        </p:nvSpPr>
        <p:spPr>
          <a:xfrm>
            <a:off x="3855600" y="4762758"/>
            <a:ext cx="360" cy="115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ustomShape 23">
            <a:extLst>
              <a:ext uri="{FF2B5EF4-FFF2-40B4-BE49-F238E27FC236}">
                <a16:creationId xmlns:a16="http://schemas.microsoft.com/office/drawing/2014/main" id="{4712F6D3-45F8-4E44-BB42-5367808A9ECA}"/>
              </a:ext>
            </a:extLst>
          </p:cNvPr>
          <p:cNvSpPr/>
          <p:nvPr/>
        </p:nvSpPr>
        <p:spPr>
          <a:xfrm>
            <a:off x="5112360" y="4764558"/>
            <a:ext cx="360" cy="115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24">
            <a:extLst>
              <a:ext uri="{FF2B5EF4-FFF2-40B4-BE49-F238E27FC236}">
                <a16:creationId xmlns:a16="http://schemas.microsoft.com/office/drawing/2014/main" id="{16BC745C-27C5-427A-973D-5B973085E650}"/>
              </a:ext>
            </a:extLst>
          </p:cNvPr>
          <p:cNvSpPr/>
          <p:nvPr/>
        </p:nvSpPr>
        <p:spPr>
          <a:xfrm>
            <a:off x="3054240" y="6161358"/>
            <a:ext cx="4302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Line 25">
            <a:extLst>
              <a:ext uri="{FF2B5EF4-FFF2-40B4-BE49-F238E27FC236}">
                <a16:creationId xmlns:a16="http://schemas.microsoft.com/office/drawing/2014/main" id="{3BF6BCA2-F52A-43E8-BE1E-D431D7B02041}"/>
              </a:ext>
            </a:extLst>
          </p:cNvPr>
          <p:cNvSpPr/>
          <p:nvPr/>
        </p:nvSpPr>
        <p:spPr>
          <a:xfrm>
            <a:off x="3022920" y="1336638"/>
            <a:ext cx="1800" cy="5580000"/>
          </a:xfrm>
          <a:prstGeom prst="line">
            <a:avLst/>
          </a:prstGeom>
          <a:ln w="93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26">
            <a:extLst>
              <a:ext uri="{FF2B5EF4-FFF2-40B4-BE49-F238E27FC236}">
                <a16:creationId xmlns:a16="http://schemas.microsoft.com/office/drawing/2014/main" id="{BF022E11-0185-4ACF-AF27-17C64911CB87}"/>
              </a:ext>
            </a:extLst>
          </p:cNvPr>
          <p:cNvSpPr/>
          <p:nvPr/>
        </p:nvSpPr>
        <p:spPr>
          <a:xfrm>
            <a:off x="1415160" y="1841898"/>
            <a:ext cx="1598040" cy="412920"/>
          </a:xfrm>
          <a:custGeom>
            <a:avLst/>
            <a:gdLst/>
            <a:ahLst/>
            <a:cxnLst/>
            <a:rect l="l" t="t" r="r" b="b"/>
            <a:pathLst>
              <a:path w="4452" h="1758">
                <a:moveTo>
                  <a:pt x="292" y="0"/>
                </a:moveTo>
                <a:cubicBezTo>
                  <a:pt x="146" y="0"/>
                  <a:pt x="0" y="146"/>
                  <a:pt x="0" y="292"/>
                </a:cubicBezTo>
                <a:lnTo>
                  <a:pt x="0" y="1464"/>
                </a:lnTo>
                <a:cubicBezTo>
                  <a:pt x="0" y="1610"/>
                  <a:pt x="146" y="1757"/>
                  <a:pt x="292" y="1757"/>
                </a:cubicBezTo>
                <a:lnTo>
                  <a:pt x="4158" y="1757"/>
                </a:lnTo>
                <a:cubicBezTo>
                  <a:pt x="4304" y="1757"/>
                  <a:pt x="4451" y="1610"/>
                  <a:pt x="4451" y="1464"/>
                </a:cubicBezTo>
                <a:lnTo>
                  <a:pt x="4451" y="292"/>
                </a:lnTo>
                <a:cubicBezTo>
                  <a:pt x="4451" y="146"/>
                  <a:pt x="4304" y="0"/>
                  <a:pt x="4158" y="0"/>
                </a:cubicBezTo>
                <a:lnTo>
                  <a:pt x="292" y="0"/>
                </a:lnTo>
              </a:path>
            </a:pathLst>
          </a:cu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CONVENTIONAL OBSERVATIONS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27">
            <a:extLst>
              <a:ext uri="{FF2B5EF4-FFF2-40B4-BE49-F238E27FC236}">
                <a16:creationId xmlns:a16="http://schemas.microsoft.com/office/drawing/2014/main" id="{1FB11ED6-6B1D-425C-AF1B-887050AC1F44}"/>
              </a:ext>
            </a:extLst>
          </p:cNvPr>
          <p:cNvSpPr/>
          <p:nvPr/>
        </p:nvSpPr>
        <p:spPr>
          <a:xfrm>
            <a:off x="1262160" y="3650358"/>
            <a:ext cx="41760" cy="1567800"/>
          </a:xfrm>
          <a:custGeom>
            <a:avLst/>
            <a:gdLst/>
            <a:ahLst/>
            <a:cxnLst/>
            <a:rect l="l" t="t" r="r" b="b"/>
            <a:pathLst>
              <a:path w="129" h="4368">
                <a:moveTo>
                  <a:pt x="128" y="0"/>
                </a:moveTo>
                <a:cubicBezTo>
                  <a:pt x="96" y="0"/>
                  <a:pt x="64" y="5"/>
                  <a:pt x="64" y="10"/>
                </a:cubicBezTo>
                <a:lnTo>
                  <a:pt x="64" y="2172"/>
                </a:lnTo>
                <a:cubicBezTo>
                  <a:pt x="64" y="2178"/>
                  <a:pt x="32" y="2183"/>
                  <a:pt x="0" y="2183"/>
                </a:cubicBezTo>
                <a:cubicBezTo>
                  <a:pt x="32" y="2183"/>
                  <a:pt x="64" y="2188"/>
                  <a:pt x="64" y="2194"/>
                </a:cubicBezTo>
                <a:lnTo>
                  <a:pt x="64" y="4356"/>
                </a:lnTo>
                <a:cubicBezTo>
                  <a:pt x="64" y="4361"/>
                  <a:pt x="96" y="4367"/>
                  <a:pt x="128" y="4367"/>
                </a:cubicBezTo>
              </a:path>
            </a:pathLst>
          </a:cu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28">
            <a:extLst>
              <a:ext uri="{FF2B5EF4-FFF2-40B4-BE49-F238E27FC236}">
                <a16:creationId xmlns:a16="http://schemas.microsoft.com/office/drawing/2014/main" id="{8B5D7AD4-6619-4EE7-B90D-098C070EEEC4}"/>
              </a:ext>
            </a:extLst>
          </p:cNvPr>
          <p:cNvSpPr/>
          <p:nvPr/>
        </p:nvSpPr>
        <p:spPr>
          <a:xfrm>
            <a:off x="1366920" y="4290078"/>
            <a:ext cx="1840680" cy="48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ensemble: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 </a:t>
            </a: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COSMO</a:t>
            </a: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2.2 runs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Line 29">
            <a:extLst>
              <a:ext uri="{FF2B5EF4-FFF2-40B4-BE49-F238E27FC236}">
                <a16:creationId xmlns:a16="http://schemas.microsoft.com/office/drawing/2014/main" id="{D717CFDC-EFAA-4EFC-8BAF-559056548560}"/>
              </a:ext>
            </a:extLst>
          </p:cNvPr>
          <p:cNvSpPr/>
          <p:nvPr/>
        </p:nvSpPr>
        <p:spPr>
          <a:xfrm>
            <a:off x="1413360" y="1373358"/>
            <a:ext cx="1440" cy="5580000"/>
          </a:xfrm>
          <a:prstGeom prst="line">
            <a:avLst/>
          </a:prstGeom>
          <a:ln w="93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30">
            <a:extLst>
              <a:ext uri="{FF2B5EF4-FFF2-40B4-BE49-F238E27FC236}">
                <a16:creationId xmlns:a16="http://schemas.microsoft.com/office/drawing/2014/main" id="{7AC11EF3-80F2-4158-925A-D0AFB25B4EC4}"/>
              </a:ext>
            </a:extLst>
          </p:cNvPr>
          <p:cNvSpPr/>
          <p:nvPr/>
        </p:nvSpPr>
        <p:spPr>
          <a:xfrm>
            <a:off x="1404720" y="377491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31">
            <a:extLst>
              <a:ext uri="{FF2B5EF4-FFF2-40B4-BE49-F238E27FC236}">
                <a16:creationId xmlns:a16="http://schemas.microsoft.com/office/drawing/2014/main" id="{29EA545B-376C-4D7E-B946-F1A21329095B}"/>
              </a:ext>
            </a:extLst>
          </p:cNvPr>
          <p:cNvSpPr/>
          <p:nvPr/>
        </p:nvSpPr>
        <p:spPr>
          <a:xfrm>
            <a:off x="1368360" y="3721998"/>
            <a:ext cx="104040" cy="103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32">
            <a:extLst>
              <a:ext uri="{FF2B5EF4-FFF2-40B4-BE49-F238E27FC236}">
                <a16:creationId xmlns:a16="http://schemas.microsoft.com/office/drawing/2014/main" id="{CF25D7B5-EC46-4B7B-9EB5-A1FC2B818C4F}"/>
              </a:ext>
            </a:extLst>
          </p:cNvPr>
          <p:cNvSpPr/>
          <p:nvPr/>
        </p:nvSpPr>
        <p:spPr>
          <a:xfrm>
            <a:off x="2976480" y="3721998"/>
            <a:ext cx="104040" cy="10368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33">
            <a:extLst>
              <a:ext uri="{FF2B5EF4-FFF2-40B4-BE49-F238E27FC236}">
                <a16:creationId xmlns:a16="http://schemas.microsoft.com/office/drawing/2014/main" id="{0F0AC764-BD2D-4EF4-B363-C0D88CC9ABA0}"/>
              </a:ext>
            </a:extLst>
          </p:cNvPr>
          <p:cNvSpPr/>
          <p:nvPr/>
        </p:nvSpPr>
        <p:spPr>
          <a:xfrm>
            <a:off x="1404720" y="39289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34">
            <a:extLst>
              <a:ext uri="{FF2B5EF4-FFF2-40B4-BE49-F238E27FC236}">
                <a16:creationId xmlns:a16="http://schemas.microsoft.com/office/drawing/2014/main" id="{CF50297E-430C-43CF-995C-6FE0E5CDDC14}"/>
              </a:ext>
            </a:extLst>
          </p:cNvPr>
          <p:cNvSpPr/>
          <p:nvPr/>
        </p:nvSpPr>
        <p:spPr>
          <a:xfrm>
            <a:off x="1368360" y="387571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35">
            <a:extLst>
              <a:ext uri="{FF2B5EF4-FFF2-40B4-BE49-F238E27FC236}">
                <a16:creationId xmlns:a16="http://schemas.microsoft.com/office/drawing/2014/main" id="{22FCC850-B3FE-47E2-9430-80E479DBAD76}"/>
              </a:ext>
            </a:extLst>
          </p:cNvPr>
          <p:cNvSpPr/>
          <p:nvPr/>
        </p:nvSpPr>
        <p:spPr>
          <a:xfrm>
            <a:off x="2976480" y="387571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36">
            <a:extLst>
              <a:ext uri="{FF2B5EF4-FFF2-40B4-BE49-F238E27FC236}">
                <a16:creationId xmlns:a16="http://schemas.microsoft.com/office/drawing/2014/main" id="{066683BA-A858-4C79-822C-B6072F92DD05}"/>
              </a:ext>
            </a:extLst>
          </p:cNvPr>
          <p:cNvSpPr/>
          <p:nvPr/>
        </p:nvSpPr>
        <p:spPr>
          <a:xfrm>
            <a:off x="1404720" y="408343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37">
            <a:extLst>
              <a:ext uri="{FF2B5EF4-FFF2-40B4-BE49-F238E27FC236}">
                <a16:creationId xmlns:a16="http://schemas.microsoft.com/office/drawing/2014/main" id="{6C9EF22C-A28A-4798-8EC1-C45D25BA879C}"/>
              </a:ext>
            </a:extLst>
          </p:cNvPr>
          <p:cNvSpPr/>
          <p:nvPr/>
        </p:nvSpPr>
        <p:spPr>
          <a:xfrm>
            <a:off x="1368360" y="4031598"/>
            <a:ext cx="104040" cy="103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38">
            <a:extLst>
              <a:ext uri="{FF2B5EF4-FFF2-40B4-BE49-F238E27FC236}">
                <a16:creationId xmlns:a16="http://schemas.microsoft.com/office/drawing/2014/main" id="{84EEBF10-2DDD-4863-AA13-834E123127E3}"/>
              </a:ext>
            </a:extLst>
          </p:cNvPr>
          <p:cNvSpPr/>
          <p:nvPr/>
        </p:nvSpPr>
        <p:spPr>
          <a:xfrm>
            <a:off x="2976480" y="4031598"/>
            <a:ext cx="104040" cy="10368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39">
            <a:extLst>
              <a:ext uri="{FF2B5EF4-FFF2-40B4-BE49-F238E27FC236}">
                <a16:creationId xmlns:a16="http://schemas.microsoft.com/office/drawing/2014/main" id="{4C4E2666-2D1F-4A72-BD2B-4D94454789FD}"/>
              </a:ext>
            </a:extLst>
          </p:cNvPr>
          <p:cNvSpPr/>
          <p:nvPr/>
        </p:nvSpPr>
        <p:spPr>
          <a:xfrm>
            <a:off x="1406520" y="42385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 cap="rnd">
            <a:solidFill>
              <a:srgbClr val="003399"/>
            </a:solidFill>
            <a:custDash>
              <a:ds d="400000" sp="300000"/>
            </a:custDash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40">
            <a:extLst>
              <a:ext uri="{FF2B5EF4-FFF2-40B4-BE49-F238E27FC236}">
                <a16:creationId xmlns:a16="http://schemas.microsoft.com/office/drawing/2014/main" id="{379FBFFC-DCA9-4CA8-AF26-3B0F0F365627}"/>
              </a:ext>
            </a:extLst>
          </p:cNvPr>
          <p:cNvSpPr/>
          <p:nvPr/>
        </p:nvSpPr>
        <p:spPr>
          <a:xfrm>
            <a:off x="1368360" y="418531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41">
            <a:extLst>
              <a:ext uri="{FF2B5EF4-FFF2-40B4-BE49-F238E27FC236}">
                <a16:creationId xmlns:a16="http://schemas.microsoft.com/office/drawing/2014/main" id="{40C15A2C-626D-41C5-AD22-007DEDA25D7D}"/>
              </a:ext>
            </a:extLst>
          </p:cNvPr>
          <p:cNvSpPr/>
          <p:nvPr/>
        </p:nvSpPr>
        <p:spPr>
          <a:xfrm>
            <a:off x="2976480" y="418531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42">
            <a:extLst>
              <a:ext uri="{FF2B5EF4-FFF2-40B4-BE49-F238E27FC236}">
                <a16:creationId xmlns:a16="http://schemas.microsoft.com/office/drawing/2014/main" id="{3B809609-A6C5-4FCD-82C7-8A55CD49AF85}"/>
              </a:ext>
            </a:extLst>
          </p:cNvPr>
          <p:cNvSpPr/>
          <p:nvPr/>
        </p:nvSpPr>
        <p:spPr>
          <a:xfrm>
            <a:off x="1406520" y="491827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 cap="rnd">
            <a:solidFill>
              <a:srgbClr val="003399"/>
            </a:solidFill>
            <a:custDash>
              <a:ds d="400000" sp="300000"/>
            </a:custDash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43">
            <a:extLst>
              <a:ext uri="{FF2B5EF4-FFF2-40B4-BE49-F238E27FC236}">
                <a16:creationId xmlns:a16="http://schemas.microsoft.com/office/drawing/2014/main" id="{D8F5CF7E-568F-449F-A5CB-8F15FFF65E61}"/>
              </a:ext>
            </a:extLst>
          </p:cNvPr>
          <p:cNvSpPr/>
          <p:nvPr/>
        </p:nvSpPr>
        <p:spPr>
          <a:xfrm>
            <a:off x="1368360" y="4864998"/>
            <a:ext cx="104040" cy="103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44">
            <a:extLst>
              <a:ext uri="{FF2B5EF4-FFF2-40B4-BE49-F238E27FC236}">
                <a16:creationId xmlns:a16="http://schemas.microsoft.com/office/drawing/2014/main" id="{29F597B0-A38E-4BA6-A029-5CCB5D4F512E}"/>
              </a:ext>
            </a:extLst>
          </p:cNvPr>
          <p:cNvSpPr/>
          <p:nvPr/>
        </p:nvSpPr>
        <p:spPr>
          <a:xfrm>
            <a:off x="2976480" y="4864998"/>
            <a:ext cx="104040" cy="10368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45">
            <a:extLst>
              <a:ext uri="{FF2B5EF4-FFF2-40B4-BE49-F238E27FC236}">
                <a16:creationId xmlns:a16="http://schemas.microsoft.com/office/drawing/2014/main" id="{12424333-755B-401A-A026-6499FA60B6A0}"/>
              </a:ext>
            </a:extLst>
          </p:cNvPr>
          <p:cNvSpPr/>
          <p:nvPr/>
        </p:nvSpPr>
        <p:spPr>
          <a:xfrm>
            <a:off x="1404720" y="50737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46">
            <a:extLst>
              <a:ext uri="{FF2B5EF4-FFF2-40B4-BE49-F238E27FC236}">
                <a16:creationId xmlns:a16="http://schemas.microsoft.com/office/drawing/2014/main" id="{6368EE5D-EC5C-400D-8D62-F2C0AB406C8A}"/>
              </a:ext>
            </a:extLst>
          </p:cNvPr>
          <p:cNvSpPr/>
          <p:nvPr/>
        </p:nvSpPr>
        <p:spPr>
          <a:xfrm>
            <a:off x="1368360" y="502051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47">
            <a:extLst>
              <a:ext uri="{FF2B5EF4-FFF2-40B4-BE49-F238E27FC236}">
                <a16:creationId xmlns:a16="http://schemas.microsoft.com/office/drawing/2014/main" id="{FA749402-7682-48E1-8A03-03F41B7E8D0B}"/>
              </a:ext>
            </a:extLst>
          </p:cNvPr>
          <p:cNvSpPr/>
          <p:nvPr/>
        </p:nvSpPr>
        <p:spPr>
          <a:xfrm>
            <a:off x="2976480" y="502051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48">
            <a:extLst>
              <a:ext uri="{FF2B5EF4-FFF2-40B4-BE49-F238E27FC236}">
                <a16:creationId xmlns:a16="http://schemas.microsoft.com/office/drawing/2014/main" id="{F6534C12-88FD-4717-9E5B-94C983CEDD9D}"/>
              </a:ext>
            </a:extLst>
          </p:cNvPr>
          <p:cNvSpPr/>
          <p:nvPr/>
        </p:nvSpPr>
        <p:spPr>
          <a:xfrm>
            <a:off x="3079080" y="3650358"/>
            <a:ext cx="138960" cy="1567800"/>
          </a:xfrm>
          <a:custGeom>
            <a:avLst/>
            <a:gdLst/>
            <a:ahLst/>
            <a:cxnLst/>
            <a:rect l="l" t="t" r="r" b="b"/>
            <a:pathLst>
              <a:path w="399" h="4368">
                <a:moveTo>
                  <a:pt x="0" y="0"/>
                </a:moveTo>
                <a:cubicBezTo>
                  <a:pt x="100" y="0"/>
                  <a:pt x="199" y="16"/>
                  <a:pt x="199" y="33"/>
                </a:cubicBezTo>
                <a:lnTo>
                  <a:pt x="199" y="2150"/>
                </a:lnTo>
                <a:cubicBezTo>
                  <a:pt x="199" y="2166"/>
                  <a:pt x="299" y="2183"/>
                  <a:pt x="398" y="2183"/>
                </a:cubicBezTo>
                <a:cubicBezTo>
                  <a:pt x="299" y="2183"/>
                  <a:pt x="199" y="2200"/>
                  <a:pt x="199" y="2216"/>
                </a:cubicBezTo>
                <a:lnTo>
                  <a:pt x="199" y="4333"/>
                </a:lnTo>
                <a:cubicBezTo>
                  <a:pt x="199" y="4350"/>
                  <a:pt x="100" y="4367"/>
                  <a:pt x="0" y="4367"/>
                </a:cubicBezTo>
              </a:path>
            </a:pathLst>
          </a:cu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49">
            <a:extLst>
              <a:ext uri="{FF2B5EF4-FFF2-40B4-BE49-F238E27FC236}">
                <a16:creationId xmlns:a16="http://schemas.microsoft.com/office/drawing/2014/main" id="{E8FB9F90-161A-4479-9AF7-0686D9675289}"/>
              </a:ext>
            </a:extLst>
          </p:cNvPr>
          <p:cNvSpPr/>
          <p:nvPr/>
        </p:nvSpPr>
        <p:spPr>
          <a:xfrm>
            <a:off x="166644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50">
            <a:extLst>
              <a:ext uri="{FF2B5EF4-FFF2-40B4-BE49-F238E27FC236}">
                <a16:creationId xmlns:a16="http://schemas.microsoft.com/office/drawing/2014/main" id="{95C38631-F05F-4457-A1ED-471F2B34020C}"/>
              </a:ext>
            </a:extLst>
          </p:cNvPr>
          <p:cNvSpPr/>
          <p:nvPr/>
        </p:nvSpPr>
        <p:spPr>
          <a:xfrm>
            <a:off x="193320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51">
            <a:extLst>
              <a:ext uri="{FF2B5EF4-FFF2-40B4-BE49-F238E27FC236}">
                <a16:creationId xmlns:a16="http://schemas.microsoft.com/office/drawing/2014/main" id="{CED708A7-99EB-4EE5-8B06-622561AAF3AF}"/>
              </a:ext>
            </a:extLst>
          </p:cNvPr>
          <p:cNvSpPr/>
          <p:nvPr/>
        </p:nvSpPr>
        <p:spPr>
          <a:xfrm>
            <a:off x="220140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52">
            <a:extLst>
              <a:ext uri="{FF2B5EF4-FFF2-40B4-BE49-F238E27FC236}">
                <a16:creationId xmlns:a16="http://schemas.microsoft.com/office/drawing/2014/main" id="{B004BDB2-6F36-4301-B24F-16A016548ABE}"/>
              </a:ext>
            </a:extLst>
          </p:cNvPr>
          <p:cNvSpPr/>
          <p:nvPr/>
        </p:nvSpPr>
        <p:spPr>
          <a:xfrm>
            <a:off x="246960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53">
            <a:extLst>
              <a:ext uri="{FF2B5EF4-FFF2-40B4-BE49-F238E27FC236}">
                <a16:creationId xmlns:a16="http://schemas.microsoft.com/office/drawing/2014/main" id="{450869BD-E109-42B5-B316-E734DAA78AAB}"/>
              </a:ext>
            </a:extLst>
          </p:cNvPr>
          <p:cNvSpPr/>
          <p:nvPr/>
        </p:nvSpPr>
        <p:spPr>
          <a:xfrm>
            <a:off x="273816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54">
            <a:extLst>
              <a:ext uri="{FF2B5EF4-FFF2-40B4-BE49-F238E27FC236}">
                <a16:creationId xmlns:a16="http://schemas.microsoft.com/office/drawing/2014/main" id="{40D03820-5473-415B-8CFC-7DD51EAF6271}"/>
              </a:ext>
            </a:extLst>
          </p:cNvPr>
          <p:cNvSpPr/>
          <p:nvPr/>
        </p:nvSpPr>
        <p:spPr>
          <a:xfrm>
            <a:off x="1405080" y="53257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55">
            <a:extLst>
              <a:ext uri="{FF2B5EF4-FFF2-40B4-BE49-F238E27FC236}">
                <a16:creationId xmlns:a16="http://schemas.microsoft.com/office/drawing/2014/main" id="{56C6CE6D-A083-4CBE-A83D-9A79780CA869}"/>
              </a:ext>
            </a:extLst>
          </p:cNvPr>
          <p:cNvSpPr/>
          <p:nvPr/>
        </p:nvSpPr>
        <p:spPr>
          <a:xfrm>
            <a:off x="1368720" y="5272518"/>
            <a:ext cx="104040" cy="104040"/>
          </a:xfrm>
          <a:prstGeom prst="ellipse">
            <a:avLst/>
          </a:prstGeom>
          <a:solidFill>
            <a:srgbClr val="C00000"/>
          </a:solidFill>
          <a:ln w="255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56">
            <a:extLst>
              <a:ext uri="{FF2B5EF4-FFF2-40B4-BE49-F238E27FC236}">
                <a16:creationId xmlns:a16="http://schemas.microsoft.com/office/drawing/2014/main" id="{384F6160-9DB0-4825-B304-EE83C71508F6}"/>
              </a:ext>
            </a:extLst>
          </p:cNvPr>
          <p:cNvSpPr/>
          <p:nvPr/>
        </p:nvSpPr>
        <p:spPr>
          <a:xfrm>
            <a:off x="2976840" y="5272518"/>
            <a:ext cx="104040" cy="104040"/>
          </a:xfrm>
          <a:prstGeom prst="ellipse">
            <a:avLst/>
          </a:prstGeom>
          <a:solidFill>
            <a:srgbClr val="80808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Line 58">
            <a:extLst>
              <a:ext uri="{FF2B5EF4-FFF2-40B4-BE49-F238E27FC236}">
                <a16:creationId xmlns:a16="http://schemas.microsoft.com/office/drawing/2014/main" id="{E3EC108A-0357-434A-B8CA-F2C08ED8AF95}"/>
              </a:ext>
            </a:extLst>
          </p:cNvPr>
          <p:cNvSpPr/>
          <p:nvPr/>
        </p:nvSpPr>
        <p:spPr>
          <a:xfrm>
            <a:off x="7685280" y="1336638"/>
            <a:ext cx="1800" cy="5580000"/>
          </a:xfrm>
          <a:prstGeom prst="line">
            <a:avLst/>
          </a:prstGeom>
          <a:ln w="93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59">
            <a:extLst>
              <a:ext uri="{FF2B5EF4-FFF2-40B4-BE49-F238E27FC236}">
                <a16:creationId xmlns:a16="http://schemas.microsoft.com/office/drawing/2014/main" id="{0DF1E156-4267-47F1-86C6-68401492E2B1}"/>
              </a:ext>
            </a:extLst>
          </p:cNvPr>
          <p:cNvSpPr/>
          <p:nvPr/>
        </p:nvSpPr>
        <p:spPr>
          <a:xfrm>
            <a:off x="6077160" y="1841898"/>
            <a:ext cx="1598040" cy="412920"/>
          </a:xfrm>
          <a:custGeom>
            <a:avLst/>
            <a:gdLst/>
            <a:ahLst/>
            <a:cxnLst/>
            <a:rect l="l" t="t" r="r" b="b"/>
            <a:pathLst>
              <a:path w="4452" h="1758">
                <a:moveTo>
                  <a:pt x="292" y="0"/>
                </a:moveTo>
                <a:cubicBezTo>
                  <a:pt x="146" y="0"/>
                  <a:pt x="0" y="146"/>
                  <a:pt x="0" y="292"/>
                </a:cubicBezTo>
                <a:lnTo>
                  <a:pt x="0" y="1464"/>
                </a:lnTo>
                <a:cubicBezTo>
                  <a:pt x="0" y="1610"/>
                  <a:pt x="146" y="1757"/>
                  <a:pt x="292" y="1757"/>
                </a:cubicBezTo>
                <a:lnTo>
                  <a:pt x="4158" y="1757"/>
                </a:lnTo>
                <a:cubicBezTo>
                  <a:pt x="4304" y="1757"/>
                  <a:pt x="4451" y="1610"/>
                  <a:pt x="4451" y="1464"/>
                </a:cubicBezTo>
                <a:lnTo>
                  <a:pt x="4451" y="292"/>
                </a:lnTo>
                <a:cubicBezTo>
                  <a:pt x="4451" y="146"/>
                  <a:pt x="4304" y="0"/>
                  <a:pt x="4158" y="0"/>
                </a:cubicBezTo>
                <a:lnTo>
                  <a:pt x="292" y="0"/>
                </a:lnTo>
              </a:path>
            </a:pathLst>
          </a:cu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CONVENTIONAL OBSERVATIONS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60">
            <a:extLst>
              <a:ext uri="{FF2B5EF4-FFF2-40B4-BE49-F238E27FC236}">
                <a16:creationId xmlns:a16="http://schemas.microsoft.com/office/drawing/2014/main" id="{397D07CE-D81C-46B9-BFA3-CD68FE06D1F8}"/>
              </a:ext>
            </a:extLst>
          </p:cNvPr>
          <p:cNvSpPr/>
          <p:nvPr/>
        </p:nvSpPr>
        <p:spPr>
          <a:xfrm>
            <a:off x="5924520" y="3650358"/>
            <a:ext cx="41760" cy="1567800"/>
          </a:xfrm>
          <a:custGeom>
            <a:avLst/>
            <a:gdLst/>
            <a:ahLst/>
            <a:cxnLst/>
            <a:rect l="l" t="t" r="r" b="b"/>
            <a:pathLst>
              <a:path w="129" h="4368">
                <a:moveTo>
                  <a:pt x="128" y="0"/>
                </a:moveTo>
                <a:cubicBezTo>
                  <a:pt x="96" y="0"/>
                  <a:pt x="64" y="5"/>
                  <a:pt x="64" y="10"/>
                </a:cubicBezTo>
                <a:lnTo>
                  <a:pt x="64" y="2172"/>
                </a:lnTo>
                <a:cubicBezTo>
                  <a:pt x="64" y="2178"/>
                  <a:pt x="32" y="2183"/>
                  <a:pt x="0" y="2183"/>
                </a:cubicBezTo>
                <a:cubicBezTo>
                  <a:pt x="32" y="2183"/>
                  <a:pt x="64" y="2188"/>
                  <a:pt x="64" y="2194"/>
                </a:cubicBezTo>
                <a:lnTo>
                  <a:pt x="64" y="4356"/>
                </a:lnTo>
                <a:cubicBezTo>
                  <a:pt x="64" y="4361"/>
                  <a:pt x="96" y="4367"/>
                  <a:pt x="128" y="4367"/>
                </a:cubicBezTo>
              </a:path>
            </a:pathLst>
          </a:cu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61">
            <a:extLst>
              <a:ext uri="{FF2B5EF4-FFF2-40B4-BE49-F238E27FC236}">
                <a16:creationId xmlns:a16="http://schemas.microsoft.com/office/drawing/2014/main" id="{2A98313D-C743-4167-A3ED-C796AAD07E87}"/>
              </a:ext>
            </a:extLst>
          </p:cNvPr>
          <p:cNvSpPr/>
          <p:nvPr/>
        </p:nvSpPr>
        <p:spPr>
          <a:xfrm>
            <a:off x="6029280" y="4290078"/>
            <a:ext cx="1840680" cy="48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ensemble: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 </a:t>
            </a: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COSMO</a:t>
            </a: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2.2 runs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Line 62">
            <a:extLst>
              <a:ext uri="{FF2B5EF4-FFF2-40B4-BE49-F238E27FC236}">
                <a16:creationId xmlns:a16="http://schemas.microsoft.com/office/drawing/2014/main" id="{85EC21ED-3AD3-4C12-BECB-4B9BADC53D7A}"/>
              </a:ext>
            </a:extLst>
          </p:cNvPr>
          <p:cNvSpPr/>
          <p:nvPr/>
        </p:nvSpPr>
        <p:spPr>
          <a:xfrm>
            <a:off x="6075720" y="1373358"/>
            <a:ext cx="1440" cy="5580000"/>
          </a:xfrm>
          <a:prstGeom prst="line">
            <a:avLst/>
          </a:prstGeom>
          <a:ln w="93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63">
            <a:extLst>
              <a:ext uri="{FF2B5EF4-FFF2-40B4-BE49-F238E27FC236}">
                <a16:creationId xmlns:a16="http://schemas.microsoft.com/office/drawing/2014/main" id="{5B77CD97-71CC-45B2-982B-AE2304BEEAD0}"/>
              </a:ext>
            </a:extLst>
          </p:cNvPr>
          <p:cNvSpPr/>
          <p:nvPr/>
        </p:nvSpPr>
        <p:spPr>
          <a:xfrm>
            <a:off x="6067080" y="377491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64">
            <a:extLst>
              <a:ext uri="{FF2B5EF4-FFF2-40B4-BE49-F238E27FC236}">
                <a16:creationId xmlns:a16="http://schemas.microsoft.com/office/drawing/2014/main" id="{B5202F29-1439-45CF-A6D9-88088A869487}"/>
              </a:ext>
            </a:extLst>
          </p:cNvPr>
          <p:cNvSpPr/>
          <p:nvPr/>
        </p:nvSpPr>
        <p:spPr>
          <a:xfrm>
            <a:off x="6030720" y="3721998"/>
            <a:ext cx="104040" cy="103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65">
            <a:extLst>
              <a:ext uri="{FF2B5EF4-FFF2-40B4-BE49-F238E27FC236}">
                <a16:creationId xmlns:a16="http://schemas.microsoft.com/office/drawing/2014/main" id="{F67FDEDB-52EA-436B-A414-E8182DD0D35C}"/>
              </a:ext>
            </a:extLst>
          </p:cNvPr>
          <p:cNvSpPr/>
          <p:nvPr/>
        </p:nvSpPr>
        <p:spPr>
          <a:xfrm>
            <a:off x="7638840" y="3721998"/>
            <a:ext cx="104040" cy="10368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66">
            <a:extLst>
              <a:ext uri="{FF2B5EF4-FFF2-40B4-BE49-F238E27FC236}">
                <a16:creationId xmlns:a16="http://schemas.microsoft.com/office/drawing/2014/main" id="{A960322B-808B-4CBC-9CF6-23021A38E1EA}"/>
              </a:ext>
            </a:extLst>
          </p:cNvPr>
          <p:cNvSpPr/>
          <p:nvPr/>
        </p:nvSpPr>
        <p:spPr>
          <a:xfrm>
            <a:off x="6067080" y="39289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67">
            <a:extLst>
              <a:ext uri="{FF2B5EF4-FFF2-40B4-BE49-F238E27FC236}">
                <a16:creationId xmlns:a16="http://schemas.microsoft.com/office/drawing/2014/main" id="{F32B7E25-F18D-4486-AD58-C6160ACB10F6}"/>
              </a:ext>
            </a:extLst>
          </p:cNvPr>
          <p:cNvSpPr/>
          <p:nvPr/>
        </p:nvSpPr>
        <p:spPr>
          <a:xfrm>
            <a:off x="6030720" y="387571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68">
            <a:extLst>
              <a:ext uri="{FF2B5EF4-FFF2-40B4-BE49-F238E27FC236}">
                <a16:creationId xmlns:a16="http://schemas.microsoft.com/office/drawing/2014/main" id="{36226194-2077-4D32-83D1-E1D7848F4305}"/>
              </a:ext>
            </a:extLst>
          </p:cNvPr>
          <p:cNvSpPr/>
          <p:nvPr/>
        </p:nvSpPr>
        <p:spPr>
          <a:xfrm>
            <a:off x="7638840" y="387571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69">
            <a:extLst>
              <a:ext uri="{FF2B5EF4-FFF2-40B4-BE49-F238E27FC236}">
                <a16:creationId xmlns:a16="http://schemas.microsoft.com/office/drawing/2014/main" id="{B8E7B356-4836-400B-89E1-BA7CB6165F12}"/>
              </a:ext>
            </a:extLst>
          </p:cNvPr>
          <p:cNvSpPr/>
          <p:nvPr/>
        </p:nvSpPr>
        <p:spPr>
          <a:xfrm>
            <a:off x="6067080" y="408343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70">
            <a:extLst>
              <a:ext uri="{FF2B5EF4-FFF2-40B4-BE49-F238E27FC236}">
                <a16:creationId xmlns:a16="http://schemas.microsoft.com/office/drawing/2014/main" id="{694413FE-AD73-49DD-AF8B-61548B8E0969}"/>
              </a:ext>
            </a:extLst>
          </p:cNvPr>
          <p:cNvSpPr/>
          <p:nvPr/>
        </p:nvSpPr>
        <p:spPr>
          <a:xfrm>
            <a:off x="6030720" y="4031598"/>
            <a:ext cx="104040" cy="103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71">
            <a:extLst>
              <a:ext uri="{FF2B5EF4-FFF2-40B4-BE49-F238E27FC236}">
                <a16:creationId xmlns:a16="http://schemas.microsoft.com/office/drawing/2014/main" id="{AC45491A-63DA-49CE-AE69-57FC4B82D29F}"/>
              </a:ext>
            </a:extLst>
          </p:cNvPr>
          <p:cNvSpPr/>
          <p:nvPr/>
        </p:nvSpPr>
        <p:spPr>
          <a:xfrm>
            <a:off x="7638840" y="4031598"/>
            <a:ext cx="104040" cy="10368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72">
            <a:extLst>
              <a:ext uri="{FF2B5EF4-FFF2-40B4-BE49-F238E27FC236}">
                <a16:creationId xmlns:a16="http://schemas.microsoft.com/office/drawing/2014/main" id="{427B2E9F-27AA-441A-B695-2AA79FE8911F}"/>
              </a:ext>
            </a:extLst>
          </p:cNvPr>
          <p:cNvSpPr/>
          <p:nvPr/>
        </p:nvSpPr>
        <p:spPr>
          <a:xfrm>
            <a:off x="6068880" y="42385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 cap="rnd">
            <a:solidFill>
              <a:srgbClr val="003399"/>
            </a:solidFill>
            <a:custDash>
              <a:ds d="400000" sp="300000"/>
            </a:custDash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73">
            <a:extLst>
              <a:ext uri="{FF2B5EF4-FFF2-40B4-BE49-F238E27FC236}">
                <a16:creationId xmlns:a16="http://schemas.microsoft.com/office/drawing/2014/main" id="{AB9A78F7-6563-4E02-B7FA-F1F5B99A78E2}"/>
              </a:ext>
            </a:extLst>
          </p:cNvPr>
          <p:cNvSpPr/>
          <p:nvPr/>
        </p:nvSpPr>
        <p:spPr>
          <a:xfrm>
            <a:off x="6030720" y="418531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74">
            <a:extLst>
              <a:ext uri="{FF2B5EF4-FFF2-40B4-BE49-F238E27FC236}">
                <a16:creationId xmlns:a16="http://schemas.microsoft.com/office/drawing/2014/main" id="{D9BFF49A-B5CE-4A6A-8187-31D7E2DBAB20}"/>
              </a:ext>
            </a:extLst>
          </p:cNvPr>
          <p:cNvSpPr/>
          <p:nvPr/>
        </p:nvSpPr>
        <p:spPr>
          <a:xfrm>
            <a:off x="7638840" y="418531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75">
            <a:extLst>
              <a:ext uri="{FF2B5EF4-FFF2-40B4-BE49-F238E27FC236}">
                <a16:creationId xmlns:a16="http://schemas.microsoft.com/office/drawing/2014/main" id="{FF26A73B-7758-42EA-BCF6-7E77DAC3C279}"/>
              </a:ext>
            </a:extLst>
          </p:cNvPr>
          <p:cNvSpPr/>
          <p:nvPr/>
        </p:nvSpPr>
        <p:spPr>
          <a:xfrm>
            <a:off x="6068880" y="491827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 cap="rnd">
            <a:solidFill>
              <a:srgbClr val="003399"/>
            </a:solidFill>
            <a:custDash>
              <a:ds d="400000" sp="300000"/>
            </a:custDash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76">
            <a:extLst>
              <a:ext uri="{FF2B5EF4-FFF2-40B4-BE49-F238E27FC236}">
                <a16:creationId xmlns:a16="http://schemas.microsoft.com/office/drawing/2014/main" id="{8BBAEA05-89D5-4C65-8FDA-C758A73CC67C}"/>
              </a:ext>
            </a:extLst>
          </p:cNvPr>
          <p:cNvSpPr/>
          <p:nvPr/>
        </p:nvSpPr>
        <p:spPr>
          <a:xfrm>
            <a:off x="6030720" y="4864998"/>
            <a:ext cx="104040" cy="103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77">
            <a:extLst>
              <a:ext uri="{FF2B5EF4-FFF2-40B4-BE49-F238E27FC236}">
                <a16:creationId xmlns:a16="http://schemas.microsoft.com/office/drawing/2014/main" id="{B6B834C0-21B4-400E-AB3B-FA03875F285A}"/>
              </a:ext>
            </a:extLst>
          </p:cNvPr>
          <p:cNvSpPr/>
          <p:nvPr/>
        </p:nvSpPr>
        <p:spPr>
          <a:xfrm>
            <a:off x="7638840" y="4864998"/>
            <a:ext cx="104040" cy="10368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78">
            <a:extLst>
              <a:ext uri="{FF2B5EF4-FFF2-40B4-BE49-F238E27FC236}">
                <a16:creationId xmlns:a16="http://schemas.microsoft.com/office/drawing/2014/main" id="{72D96840-EE4C-42FD-9E55-972AD190F9AB}"/>
              </a:ext>
            </a:extLst>
          </p:cNvPr>
          <p:cNvSpPr/>
          <p:nvPr/>
        </p:nvSpPr>
        <p:spPr>
          <a:xfrm>
            <a:off x="6067080" y="50737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79">
            <a:extLst>
              <a:ext uri="{FF2B5EF4-FFF2-40B4-BE49-F238E27FC236}">
                <a16:creationId xmlns:a16="http://schemas.microsoft.com/office/drawing/2014/main" id="{7599DD99-D8C1-4EF8-A053-6936F84BEA0B}"/>
              </a:ext>
            </a:extLst>
          </p:cNvPr>
          <p:cNvSpPr/>
          <p:nvPr/>
        </p:nvSpPr>
        <p:spPr>
          <a:xfrm>
            <a:off x="6030720" y="502051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80">
            <a:extLst>
              <a:ext uri="{FF2B5EF4-FFF2-40B4-BE49-F238E27FC236}">
                <a16:creationId xmlns:a16="http://schemas.microsoft.com/office/drawing/2014/main" id="{239DD4A8-7464-4B38-B927-09EFF7059366}"/>
              </a:ext>
            </a:extLst>
          </p:cNvPr>
          <p:cNvSpPr/>
          <p:nvPr/>
        </p:nvSpPr>
        <p:spPr>
          <a:xfrm>
            <a:off x="7638840" y="502051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81">
            <a:extLst>
              <a:ext uri="{FF2B5EF4-FFF2-40B4-BE49-F238E27FC236}">
                <a16:creationId xmlns:a16="http://schemas.microsoft.com/office/drawing/2014/main" id="{11A4A4E0-7585-4D86-B96E-71EEFB8A258D}"/>
              </a:ext>
            </a:extLst>
          </p:cNvPr>
          <p:cNvSpPr/>
          <p:nvPr/>
        </p:nvSpPr>
        <p:spPr>
          <a:xfrm>
            <a:off x="7741440" y="3650358"/>
            <a:ext cx="138960" cy="1567800"/>
          </a:xfrm>
          <a:custGeom>
            <a:avLst/>
            <a:gdLst/>
            <a:ahLst/>
            <a:cxnLst/>
            <a:rect l="l" t="t" r="r" b="b"/>
            <a:pathLst>
              <a:path w="399" h="4368">
                <a:moveTo>
                  <a:pt x="0" y="0"/>
                </a:moveTo>
                <a:cubicBezTo>
                  <a:pt x="100" y="0"/>
                  <a:pt x="199" y="16"/>
                  <a:pt x="199" y="33"/>
                </a:cubicBezTo>
                <a:lnTo>
                  <a:pt x="199" y="2150"/>
                </a:lnTo>
                <a:cubicBezTo>
                  <a:pt x="199" y="2166"/>
                  <a:pt x="299" y="2183"/>
                  <a:pt x="398" y="2183"/>
                </a:cubicBezTo>
                <a:cubicBezTo>
                  <a:pt x="299" y="2183"/>
                  <a:pt x="199" y="2200"/>
                  <a:pt x="199" y="2216"/>
                </a:cubicBezTo>
                <a:lnTo>
                  <a:pt x="199" y="4333"/>
                </a:lnTo>
                <a:cubicBezTo>
                  <a:pt x="199" y="4350"/>
                  <a:pt x="100" y="4367"/>
                  <a:pt x="0" y="4367"/>
                </a:cubicBezTo>
              </a:path>
            </a:pathLst>
          </a:cu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82">
            <a:extLst>
              <a:ext uri="{FF2B5EF4-FFF2-40B4-BE49-F238E27FC236}">
                <a16:creationId xmlns:a16="http://schemas.microsoft.com/office/drawing/2014/main" id="{FF7402A1-37BA-4097-904A-4DD6E4884498}"/>
              </a:ext>
            </a:extLst>
          </p:cNvPr>
          <p:cNvSpPr/>
          <p:nvPr/>
        </p:nvSpPr>
        <p:spPr>
          <a:xfrm>
            <a:off x="632880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83">
            <a:extLst>
              <a:ext uri="{FF2B5EF4-FFF2-40B4-BE49-F238E27FC236}">
                <a16:creationId xmlns:a16="http://schemas.microsoft.com/office/drawing/2014/main" id="{00048FCC-527B-4266-A56C-9F1E0CFEB850}"/>
              </a:ext>
            </a:extLst>
          </p:cNvPr>
          <p:cNvSpPr/>
          <p:nvPr/>
        </p:nvSpPr>
        <p:spPr>
          <a:xfrm>
            <a:off x="659556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84">
            <a:extLst>
              <a:ext uri="{FF2B5EF4-FFF2-40B4-BE49-F238E27FC236}">
                <a16:creationId xmlns:a16="http://schemas.microsoft.com/office/drawing/2014/main" id="{81003DE6-9201-48C9-8742-CA77F17919B0}"/>
              </a:ext>
            </a:extLst>
          </p:cNvPr>
          <p:cNvSpPr/>
          <p:nvPr/>
        </p:nvSpPr>
        <p:spPr>
          <a:xfrm>
            <a:off x="686376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85">
            <a:extLst>
              <a:ext uri="{FF2B5EF4-FFF2-40B4-BE49-F238E27FC236}">
                <a16:creationId xmlns:a16="http://schemas.microsoft.com/office/drawing/2014/main" id="{CF26738C-0864-4E72-B7C9-A96656A67658}"/>
              </a:ext>
            </a:extLst>
          </p:cNvPr>
          <p:cNvSpPr/>
          <p:nvPr/>
        </p:nvSpPr>
        <p:spPr>
          <a:xfrm>
            <a:off x="713196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86">
            <a:extLst>
              <a:ext uri="{FF2B5EF4-FFF2-40B4-BE49-F238E27FC236}">
                <a16:creationId xmlns:a16="http://schemas.microsoft.com/office/drawing/2014/main" id="{57B5AD76-0855-4425-8267-AF0F17C96F41}"/>
              </a:ext>
            </a:extLst>
          </p:cNvPr>
          <p:cNvSpPr/>
          <p:nvPr/>
        </p:nvSpPr>
        <p:spPr>
          <a:xfrm>
            <a:off x="740052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87">
            <a:extLst>
              <a:ext uri="{FF2B5EF4-FFF2-40B4-BE49-F238E27FC236}">
                <a16:creationId xmlns:a16="http://schemas.microsoft.com/office/drawing/2014/main" id="{685E4F92-EC60-4BEC-BD41-78B3108BC4BD}"/>
              </a:ext>
            </a:extLst>
          </p:cNvPr>
          <p:cNvSpPr/>
          <p:nvPr/>
        </p:nvSpPr>
        <p:spPr>
          <a:xfrm>
            <a:off x="6067440" y="53257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88">
            <a:extLst>
              <a:ext uri="{FF2B5EF4-FFF2-40B4-BE49-F238E27FC236}">
                <a16:creationId xmlns:a16="http://schemas.microsoft.com/office/drawing/2014/main" id="{554C4146-E26A-406D-88A6-78D664A5FB3D}"/>
              </a:ext>
            </a:extLst>
          </p:cNvPr>
          <p:cNvSpPr/>
          <p:nvPr/>
        </p:nvSpPr>
        <p:spPr>
          <a:xfrm>
            <a:off x="6031080" y="5272518"/>
            <a:ext cx="104040" cy="104040"/>
          </a:xfrm>
          <a:prstGeom prst="ellipse">
            <a:avLst/>
          </a:prstGeom>
          <a:solidFill>
            <a:srgbClr val="C00000"/>
          </a:solidFill>
          <a:ln w="255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89">
            <a:extLst>
              <a:ext uri="{FF2B5EF4-FFF2-40B4-BE49-F238E27FC236}">
                <a16:creationId xmlns:a16="http://schemas.microsoft.com/office/drawing/2014/main" id="{F38639BC-AD6E-4C8A-9D38-745D07AE7C73}"/>
              </a:ext>
            </a:extLst>
          </p:cNvPr>
          <p:cNvSpPr/>
          <p:nvPr/>
        </p:nvSpPr>
        <p:spPr>
          <a:xfrm>
            <a:off x="7639200" y="5272518"/>
            <a:ext cx="104040" cy="104040"/>
          </a:xfrm>
          <a:prstGeom prst="ellipse">
            <a:avLst/>
          </a:prstGeom>
          <a:solidFill>
            <a:srgbClr val="80808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91">
            <a:extLst>
              <a:ext uri="{FF2B5EF4-FFF2-40B4-BE49-F238E27FC236}">
                <a16:creationId xmlns:a16="http://schemas.microsoft.com/office/drawing/2014/main" id="{E8C106B9-92D3-449C-A3FE-8106A8F590D1}"/>
              </a:ext>
            </a:extLst>
          </p:cNvPr>
          <p:cNvSpPr/>
          <p:nvPr/>
        </p:nvSpPr>
        <p:spPr>
          <a:xfrm>
            <a:off x="4371480" y="4237158"/>
            <a:ext cx="1464120" cy="39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ANALYSIS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92">
            <a:extLst>
              <a:ext uri="{FF2B5EF4-FFF2-40B4-BE49-F238E27FC236}">
                <a16:creationId xmlns:a16="http://schemas.microsoft.com/office/drawing/2014/main" id="{1509EEC3-A769-4F1C-B78C-4676941DF838}"/>
              </a:ext>
            </a:extLst>
          </p:cNvPr>
          <p:cNvSpPr/>
          <p:nvPr/>
        </p:nvSpPr>
        <p:spPr>
          <a:xfrm>
            <a:off x="8182440" y="5585358"/>
            <a:ext cx="1800720" cy="115380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LETKF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93">
            <a:extLst>
              <a:ext uri="{FF2B5EF4-FFF2-40B4-BE49-F238E27FC236}">
                <a16:creationId xmlns:a16="http://schemas.microsoft.com/office/drawing/2014/main" id="{FE8CC78A-D944-413C-B9D3-10970158511E}"/>
              </a:ext>
            </a:extLst>
          </p:cNvPr>
          <p:cNvSpPr/>
          <p:nvPr/>
        </p:nvSpPr>
        <p:spPr>
          <a:xfrm>
            <a:off x="7710840" y="6161358"/>
            <a:ext cx="4302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2" name="CustomShape 95">
            <a:extLst>
              <a:ext uri="{FF2B5EF4-FFF2-40B4-BE49-F238E27FC236}">
                <a16:creationId xmlns:a16="http://schemas.microsoft.com/office/drawing/2014/main" id="{C4DE32FE-22E8-4F7A-B54A-3462C6CE2590}"/>
              </a:ext>
            </a:extLst>
          </p:cNvPr>
          <p:cNvSpPr/>
          <p:nvPr/>
        </p:nvSpPr>
        <p:spPr>
          <a:xfrm>
            <a:off x="1662780" y="2847978"/>
            <a:ext cx="360" cy="86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424" name="CustomShape 97">
            <a:extLst>
              <a:ext uri="{FF2B5EF4-FFF2-40B4-BE49-F238E27FC236}">
                <a16:creationId xmlns:a16="http://schemas.microsoft.com/office/drawing/2014/main" id="{88C9C7D2-285F-4A36-A3AE-22A3F1A1C193}"/>
              </a:ext>
            </a:extLst>
          </p:cNvPr>
          <p:cNvSpPr/>
          <p:nvPr/>
        </p:nvSpPr>
        <p:spPr>
          <a:xfrm>
            <a:off x="2189100" y="2848638"/>
            <a:ext cx="360" cy="86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98">
            <a:extLst>
              <a:ext uri="{FF2B5EF4-FFF2-40B4-BE49-F238E27FC236}">
                <a16:creationId xmlns:a16="http://schemas.microsoft.com/office/drawing/2014/main" id="{C70E2F1E-FAB9-4ED3-B676-28266025C7E3}"/>
              </a:ext>
            </a:extLst>
          </p:cNvPr>
          <p:cNvSpPr/>
          <p:nvPr/>
        </p:nvSpPr>
        <p:spPr>
          <a:xfrm>
            <a:off x="2458650" y="2848622"/>
            <a:ext cx="360" cy="86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99">
            <a:extLst>
              <a:ext uri="{FF2B5EF4-FFF2-40B4-BE49-F238E27FC236}">
                <a16:creationId xmlns:a16="http://schemas.microsoft.com/office/drawing/2014/main" id="{B570B180-955D-4A2E-A518-6A5A822FA001}"/>
              </a:ext>
            </a:extLst>
          </p:cNvPr>
          <p:cNvSpPr/>
          <p:nvPr/>
        </p:nvSpPr>
        <p:spPr>
          <a:xfrm>
            <a:off x="2734500" y="2847978"/>
            <a:ext cx="360" cy="86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06">
            <a:extLst>
              <a:ext uri="{FF2B5EF4-FFF2-40B4-BE49-F238E27FC236}">
                <a16:creationId xmlns:a16="http://schemas.microsoft.com/office/drawing/2014/main" id="{9E84950C-BEE0-4041-A860-D53C5AFBD701}"/>
              </a:ext>
            </a:extLst>
          </p:cNvPr>
          <p:cNvSpPr/>
          <p:nvPr/>
        </p:nvSpPr>
        <p:spPr>
          <a:xfrm>
            <a:off x="1414440" y="5697318"/>
            <a:ext cx="1598040" cy="914400"/>
          </a:xfrm>
          <a:custGeom>
            <a:avLst/>
            <a:gdLst/>
            <a:ahLst/>
            <a:cxnLst/>
            <a:rect l="l" t="t" r="r" b="b"/>
            <a:pathLst>
              <a:path w="4452" h="1757">
                <a:moveTo>
                  <a:pt x="292" y="0"/>
                </a:moveTo>
                <a:cubicBezTo>
                  <a:pt x="146" y="0"/>
                  <a:pt x="0" y="146"/>
                  <a:pt x="0" y="292"/>
                </a:cubicBezTo>
                <a:lnTo>
                  <a:pt x="0" y="1463"/>
                </a:lnTo>
                <a:cubicBezTo>
                  <a:pt x="0" y="1609"/>
                  <a:pt x="146" y="1756"/>
                  <a:pt x="292" y="1756"/>
                </a:cubicBezTo>
                <a:lnTo>
                  <a:pt x="4158" y="1756"/>
                </a:lnTo>
                <a:cubicBezTo>
                  <a:pt x="4304" y="1756"/>
                  <a:pt x="4451" y="1609"/>
                  <a:pt x="4451" y="1463"/>
                </a:cubicBezTo>
                <a:lnTo>
                  <a:pt x="4451" y="292"/>
                </a:lnTo>
                <a:cubicBezTo>
                  <a:pt x="4451" y="146"/>
                  <a:pt x="4304" y="0"/>
                  <a:pt x="4158" y="0"/>
                </a:cubicBezTo>
                <a:lnTo>
                  <a:pt x="292" y="0"/>
                </a:lnTo>
              </a:path>
            </a:pathLst>
          </a:custGeom>
          <a:solidFill>
            <a:schemeClr val="bg1">
              <a:alpha val="50000"/>
            </a:schemeClr>
          </a:solidFill>
          <a:ln w="2556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innovation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observed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value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and model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equivalent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107">
            <a:extLst>
              <a:ext uri="{FF2B5EF4-FFF2-40B4-BE49-F238E27FC236}">
                <a16:creationId xmlns:a16="http://schemas.microsoft.com/office/drawing/2014/main" id="{3664C2A2-6E6C-4D1C-B1CA-E9A769FA657B}"/>
              </a:ext>
            </a:extLst>
          </p:cNvPr>
          <p:cNvSpPr/>
          <p:nvPr/>
        </p:nvSpPr>
        <p:spPr>
          <a:xfrm>
            <a:off x="6084720" y="5689758"/>
            <a:ext cx="1598040" cy="914400"/>
          </a:xfrm>
          <a:custGeom>
            <a:avLst/>
            <a:gdLst/>
            <a:ahLst/>
            <a:cxnLst/>
            <a:rect l="l" t="t" r="r" b="b"/>
            <a:pathLst>
              <a:path w="4452" h="1757">
                <a:moveTo>
                  <a:pt x="292" y="0"/>
                </a:moveTo>
                <a:cubicBezTo>
                  <a:pt x="146" y="0"/>
                  <a:pt x="0" y="146"/>
                  <a:pt x="0" y="292"/>
                </a:cubicBezTo>
                <a:lnTo>
                  <a:pt x="0" y="1463"/>
                </a:lnTo>
                <a:cubicBezTo>
                  <a:pt x="0" y="1609"/>
                  <a:pt x="146" y="1756"/>
                  <a:pt x="292" y="1756"/>
                </a:cubicBezTo>
                <a:lnTo>
                  <a:pt x="4158" y="1756"/>
                </a:lnTo>
                <a:cubicBezTo>
                  <a:pt x="4304" y="1756"/>
                  <a:pt x="4451" y="1609"/>
                  <a:pt x="4451" y="1463"/>
                </a:cubicBezTo>
                <a:lnTo>
                  <a:pt x="4451" y="292"/>
                </a:lnTo>
                <a:cubicBezTo>
                  <a:pt x="4451" y="146"/>
                  <a:pt x="4304" y="0"/>
                  <a:pt x="4158" y="0"/>
                </a:cubicBezTo>
                <a:lnTo>
                  <a:pt x="292" y="0"/>
                </a:lnTo>
              </a:path>
            </a:pathLst>
          </a:custGeom>
          <a:solidFill>
            <a:schemeClr val="bg1">
              <a:alpha val="50000"/>
            </a:schemeClr>
          </a:solidFill>
          <a:ln w="2556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innovation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observed value and model equivalent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Line 110">
            <a:extLst>
              <a:ext uri="{FF2B5EF4-FFF2-40B4-BE49-F238E27FC236}">
                <a16:creationId xmlns:a16="http://schemas.microsoft.com/office/drawing/2014/main" id="{796B74FC-1737-42F9-9867-F113F813BA26}"/>
              </a:ext>
            </a:extLst>
          </p:cNvPr>
          <p:cNvSpPr/>
          <p:nvPr/>
        </p:nvSpPr>
        <p:spPr>
          <a:xfrm>
            <a:off x="141660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Line 111">
            <a:extLst>
              <a:ext uri="{FF2B5EF4-FFF2-40B4-BE49-F238E27FC236}">
                <a16:creationId xmlns:a16="http://schemas.microsoft.com/office/drawing/2014/main" id="{A4136DD3-55BF-4BAC-93B6-6BD53A2E20AB}"/>
              </a:ext>
            </a:extLst>
          </p:cNvPr>
          <p:cNvSpPr/>
          <p:nvPr/>
        </p:nvSpPr>
        <p:spPr>
          <a:xfrm>
            <a:off x="302328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Line 112">
            <a:extLst>
              <a:ext uri="{FF2B5EF4-FFF2-40B4-BE49-F238E27FC236}">
                <a16:creationId xmlns:a16="http://schemas.microsoft.com/office/drawing/2014/main" id="{18BFABAA-AEB1-4984-8E2F-5F2FB258F20F}"/>
              </a:ext>
            </a:extLst>
          </p:cNvPr>
          <p:cNvSpPr/>
          <p:nvPr/>
        </p:nvSpPr>
        <p:spPr>
          <a:xfrm>
            <a:off x="607860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Line 113">
            <a:extLst>
              <a:ext uri="{FF2B5EF4-FFF2-40B4-BE49-F238E27FC236}">
                <a16:creationId xmlns:a16="http://schemas.microsoft.com/office/drawing/2014/main" id="{588963BB-690E-4B58-B607-853F7C195903}"/>
              </a:ext>
            </a:extLst>
          </p:cNvPr>
          <p:cNvSpPr/>
          <p:nvPr/>
        </p:nvSpPr>
        <p:spPr>
          <a:xfrm>
            <a:off x="768384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>
            <a:extLst>
              <a:ext uri="{FF2B5EF4-FFF2-40B4-BE49-F238E27FC236}">
                <a16:creationId xmlns:a16="http://schemas.microsoft.com/office/drawing/2014/main" id="{37AE4834-77F2-447B-AF6F-BCA109017A3A}"/>
              </a:ext>
            </a:extLst>
          </p:cNvPr>
          <p:cNvSpPr/>
          <p:nvPr/>
        </p:nvSpPr>
        <p:spPr>
          <a:xfrm>
            <a:off x="300599" y="266778"/>
            <a:ext cx="933660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KENDA – Operational set-up</a:t>
            </a:r>
          </a:p>
        </p:txBody>
      </p:sp>
      <p:sp>
        <p:nvSpPr>
          <p:cNvPr id="120" name="CustomShape 95">
            <a:extLst>
              <a:ext uri="{FF2B5EF4-FFF2-40B4-BE49-F238E27FC236}">
                <a16:creationId xmlns:a16="http://schemas.microsoft.com/office/drawing/2014/main" id="{CB71FC57-3CA3-4FC4-926D-5871384CED2F}"/>
              </a:ext>
            </a:extLst>
          </p:cNvPr>
          <p:cNvSpPr/>
          <p:nvPr/>
        </p:nvSpPr>
        <p:spPr>
          <a:xfrm>
            <a:off x="1933405" y="2848638"/>
            <a:ext cx="360" cy="86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54">
            <a:extLst>
              <a:ext uri="{FF2B5EF4-FFF2-40B4-BE49-F238E27FC236}">
                <a16:creationId xmlns:a16="http://schemas.microsoft.com/office/drawing/2014/main" id="{25E58E7D-E6A8-47D7-889B-2BFC59A4DCE7}"/>
              </a:ext>
            </a:extLst>
          </p:cNvPr>
          <p:cNvSpPr/>
          <p:nvPr/>
        </p:nvSpPr>
        <p:spPr>
          <a:xfrm>
            <a:off x="1424160" y="2329104"/>
            <a:ext cx="1598040" cy="412920"/>
          </a:xfrm>
          <a:custGeom>
            <a:avLst/>
            <a:gdLst/>
            <a:ahLst/>
            <a:cxnLst/>
            <a:rect l="l" t="t" r="r" b="b"/>
            <a:pathLst>
              <a:path w="4452" h="1758">
                <a:moveTo>
                  <a:pt x="292" y="0"/>
                </a:moveTo>
                <a:cubicBezTo>
                  <a:pt x="146" y="0"/>
                  <a:pt x="0" y="146"/>
                  <a:pt x="0" y="292"/>
                </a:cubicBezTo>
                <a:lnTo>
                  <a:pt x="0" y="1464"/>
                </a:lnTo>
                <a:cubicBezTo>
                  <a:pt x="0" y="1610"/>
                  <a:pt x="146" y="1757"/>
                  <a:pt x="292" y="1757"/>
                </a:cubicBezTo>
                <a:lnTo>
                  <a:pt x="4158" y="1757"/>
                </a:lnTo>
                <a:cubicBezTo>
                  <a:pt x="4304" y="1757"/>
                  <a:pt x="4451" y="1610"/>
                  <a:pt x="4451" y="1464"/>
                </a:cubicBezTo>
                <a:lnTo>
                  <a:pt x="4451" y="292"/>
                </a:lnTo>
                <a:cubicBezTo>
                  <a:pt x="4451" y="146"/>
                  <a:pt x="4304" y="0"/>
                  <a:pt x="4158" y="0"/>
                </a:cubicBezTo>
                <a:lnTo>
                  <a:pt x="292" y="0"/>
                </a:lnTo>
              </a:path>
            </a:pathLst>
          </a:custGeom>
          <a:solidFill>
            <a:srgbClr val="92D050"/>
          </a:solidFill>
          <a:ln w="255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RADAR SRI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54">
            <a:extLst>
              <a:ext uri="{FF2B5EF4-FFF2-40B4-BE49-F238E27FC236}">
                <a16:creationId xmlns:a16="http://schemas.microsoft.com/office/drawing/2014/main" id="{56547D7C-4496-48EF-8FB3-4FA054EEA8C1}"/>
              </a:ext>
            </a:extLst>
          </p:cNvPr>
          <p:cNvSpPr/>
          <p:nvPr/>
        </p:nvSpPr>
        <p:spPr>
          <a:xfrm>
            <a:off x="6082200" y="2328757"/>
            <a:ext cx="1598040" cy="412920"/>
          </a:xfrm>
          <a:custGeom>
            <a:avLst/>
            <a:gdLst/>
            <a:ahLst/>
            <a:cxnLst/>
            <a:rect l="l" t="t" r="r" b="b"/>
            <a:pathLst>
              <a:path w="4452" h="1758">
                <a:moveTo>
                  <a:pt x="292" y="0"/>
                </a:moveTo>
                <a:cubicBezTo>
                  <a:pt x="146" y="0"/>
                  <a:pt x="0" y="146"/>
                  <a:pt x="0" y="292"/>
                </a:cubicBezTo>
                <a:lnTo>
                  <a:pt x="0" y="1464"/>
                </a:lnTo>
                <a:cubicBezTo>
                  <a:pt x="0" y="1610"/>
                  <a:pt x="146" y="1757"/>
                  <a:pt x="292" y="1757"/>
                </a:cubicBezTo>
                <a:lnTo>
                  <a:pt x="4158" y="1757"/>
                </a:lnTo>
                <a:cubicBezTo>
                  <a:pt x="4304" y="1757"/>
                  <a:pt x="4451" y="1610"/>
                  <a:pt x="4451" y="1464"/>
                </a:cubicBezTo>
                <a:lnTo>
                  <a:pt x="4451" y="292"/>
                </a:lnTo>
                <a:cubicBezTo>
                  <a:pt x="4451" y="146"/>
                  <a:pt x="4304" y="0"/>
                  <a:pt x="4158" y="0"/>
                </a:cubicBezTo>
                <a:lnTo>
                  <a:pt x="292" y="0"/>
                </a:lnTo>
              </a:path>
            </a:pathLst>
          </a:custGeom>
          <a:solidFill>
            <a:srgbClr val="92D050"/>
          </a:solidFill>
          <a:ln w="255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RADAR SRI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95">
            <a:extLst>
              <a:ext uri="{FF2B5EF4-FFF2-40B4-BE49-F238E27FC236}">
                <a16:creationId xmlns:a16="http://schemas.microsoft.com/office/drawing/2014/main" id="{98E9CCE9-AA75-47D1-9DF8-22A0283332C6}"/>
              </a:ext>
            </a:extLst>
          </p:cNvPr>
          <p:cNvSpPr/>
          <p:nvPr/>
        </p:nvSpPr>
        <p:spPr>
          <a:xfrm>
            <a:off x="6321900" y="2828014"/>
            <a:ext cx="360" cy="86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34" name="CustomShape 97">
            <a:extLst>
              <a:ext uri="{FF2B5EF4-FFF2-40B4-BE49-F238E27FC236}">
                <a16:creationId xmlns:a16="http://schemas.microsoft.com/office/drawing/2014/main" id="{D60EF814-E22C-439C-AE76-37B5D1FBA6E1}"/>
              </a:ext>
            </a:extLst>
          </p:cNvPr>
          <p:cNvSpPr/>
          <p:nvPr/>
        </p:nvSpPr>
        <p:spPr>
          <a:xfrm>
            <a:off x="6848220" y="2828674"/>
            <a:ext cx="360" cy="86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98">
            <a:extLst>
              <a:ext uri="{FF2B5EF4-FFF2-40B4-BE49-F238E27FC236}">
                <a16:creationId xmlns:a16="http://schemas.microsoft.com/office/drawing/2014/main" id="{B870AB93-9DD4-45AE-9B22-24F1D82E0C3B}"/>
              </a:ext>
            </a:extLst>
          </p:cNvPr>
          <p:cNvSpPr/>
          <p:nvPr/>
        </p:nvSpPr>
        <p:spPr>
          <a:xfrm>
            <a:off x="7117770" y="2828658"/>
            <a:ext cx="360" cy="86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99">
            <a:extLst>
              <a:ext uri="{FF2B5EF4-FFF2-40B4-BE49-F238E27FC236}">
                <a16:creationId xmlns:a16="http://schemas.microsoft.com/office/drawing/2014/main" id="{20F1F16A-C64C-4E96-B7DE-1C5994449AB3}"/>
              </a:ext>
            </a:extLst>
          </p:cNvPr>
          <p:cNvSpPr/>
          <p:nvPr/>
        </p:nvSpPr>
        <p:spPr>
          <a:xfrm>
            <a:off x="7393620" y="2828014"/>
            <a:ext cx="360" cy="86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95">
            <a:extLst>
              <a:ext uri="{FF2B5EF4-FFF2-40B4-BE49-F238E27FC236}">
                <a16:creationId xmlns:a16="http://schemas.microsoft.com/office/drawing/2014/main" id="{D6BAA8C7-C9EF-4AAC-B083-3D9DBD2F0CDC}"/>
              </a:ext>
            </a:extLst>
          </p:cNvPr>
          <p:cNvSpPr/>
          <p:nvPr/>
        </p:nvSpPr>
        <p:spPr>
          <a:xfrm>
            <a:off x="6592525" y="2828674"/>
            <a:ext cx="360" cy="86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292330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14"/>
          <p:cNvPicPr/>
          <p:nvPr/>
        </p:nvPicPr>
        <p:blipFill>
          <a:blip r:embed="rId3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sp>
        <p:nvSpPr>
          <p:cNvPr id="50" name="CustomShape 4"/>
          <p:cNvSpPr/>
          <p:nvPr/>
        </p:nvSpPr>
        <p:spPr>
          <a:xfrm>
            <a:off x="300600" y="800279"/>
            <a:ext cx="9336600" cy="4140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4C0F16-649E-4818-81BA-CECFB4F43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D2E11FFE-3D48-438C-A8EE-1C1FFEDAB4AE}"/>
              </a:ext>
            </a:extLst>
          </p:cNvPr>
          <p:cNvSpPr/>
          <p:nvPr/>
        </p:nvSpPr>
        <p:spPr>
          <a:xfrm>
            <a:off x="300600" y="781852"/>
            <a:ext cx="9447834" cy="5849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latin typeface="Gill Sans MT" pitchFamily="34" charset="0"/>
            </a:endParaRPr>
          </a:p>
          <a:p>
            <a:pPr>
              <a:spcAft>
                <a:spcPts val="1200"/>
              </a:spcAft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3">
            <a:extLst>
              <a:ext uri="{FF2B5EF4-FFF2-40B4-BE49-F238E27FC236}">
                <a16:creationId xmlns:a16="http://schemas.microsoft.com/office/drawing/2014/main" id="{8CBC7FFC-2AB9-48A6-9780-9967D487A2FB}"/>
              </a:ext>
            </a:extLst>
          </p:cNvPr>
          <p:cNvSpPr/>
          <p:nvPr/>
        </p:nvSpPr>
        <p:spPr>
          <a:xfrm>
            <a:off x="4370040" y="3981558"/>
            <a:ext cx="1470600" cy="934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4">
            <a:extLst>
              <a:ext uri="{FF2B5EF4-FFF2-40B4-BE49-F238E27FC236}">
                <a16:creationId xmlns:a16="http://schemas.microsoft.com/office/drawing/2014/main" id="{3887DE37-E04E-4BA2-81B4-47B74CB3ED99}"/>
              </a:ext>
            </a:extLst>
          </p:cNvPr>
          <p:cNvSpPr/>
          <p:nvPr/>
        </p:nvSpPr>
        <p:spPr>
          <a:xfrm>
            <a:off x="3095640" y="3970038"/>
            <a:ext cx="1496160" cy="75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ensemble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 forecasts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background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5">
            <a:extLst>
              <a:ext uri="{FF2B5EF4-FFF2-40B4-BE49-F238E27FC236}">
                <a16:creationId xmlns:a16="http://schemas.microsoft.com/office/drawing/2014/main" id="{F501C821-897C-4C84-ADB5-1C07E349CEAC}"/>
              </a:ext>
            </a:extLst>
          </p:cNvPr>
          <p:cNvSpPr/>
          <p:nvPr/>
        </p:nvSpPr>
        <p:spPr>
          <a:xfrm>
            <a:off x="3525840" y="5585358"/>
            <a:ext cx="1800720" cy="115380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LETKF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6">
            <a:extLst>
              <a:ext uri="{FF2B5EF4-FFF2-40B4-BE49-F238E27FC236}">
                <a16:creationId xmlns:a16="http://schemas.microsoft.com/office/drawing/2014/main" id="{254ECC7D-850D-4225-9B68-879B1937015E}"/>
              </a:ext>
            </a:extLst>
          </p:cNvPr>
          <p:cNvSpPr/>
          <p:nvPr/>
        </p:nvSpPr>
        <p:spPr>
          <a:xfrm>
            <a:off x="258840" y="3952038"/>
            <a:ext cx="1139040" cy="51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ensemble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analyses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7">
            <a:extLst>
              <a:ext uri="{FF2B5EF4-FFF2-40B4-BE49-F238E27FC236}">
                <a16:creationId xmlns:a16="http://schemas.microsoft.com/office/drawing/2014/main" id="{A027C9C7-0171-4929-A679-0E2D49A78403}"/>
              </a:ext>
            </a:extLst>
          </p:cNvPr>
          <p:cNvSpPr/>
          <p:nvPr/>
        </p:nvSpPr>
        <p:spPr>
          <a:xfrm>
            <a:off x="365040" y="389479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8">
            <a:extLst>
              <a:ext uri="{FF2B5EF4-FFF2-40B4-BE49-F238E27FC236}">
                <a16:creationId xmlns:a16="http://schemas.microsoft.com/office/drawing/2014/main" id="{6830850E-93AC-4AA6-8A68-06CAE33A1BAD}"/>
              </a:ext>
            </a:extLst>
          </p:cNvPr>
          <p:cNvSpPr/>
          <p:nvPr/>
        </p:nvSpPr>
        <p:spPr>
          <a:xfrm>
            <a:off x="3226680" y="389659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9">
            <a:extLst>
              <a:ext uri="{FF2B5EF4-FFF2-40B4-BE49-F238E27FC236}">
                <a16:creationId xmlns:a16="http://schemas.microsoft.com/office/drawing/2014/main" id="{36898C55-7F40-44F5-85FC-99ACBC6C0270}"/>
              </a:ext>
            </a:extLst>
          </p:cNvPr>
          <p:cNvSpPr/>
          <p:nvPr/>
        </p:nvSpPr>
        <p:spPr>
          <a:xfrm>
            <a:off x="834840" y="1103898"/>
            <a:ext cx="1139040" cy="36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00 UTC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10">
            <a:extLst>
              <a:ext uri="{FF2B5EF4-FFF2-40B4-BE49-F238E27FC236}">
                <a16:creationId xmlns:a16="http://schemas.microsoft.com/office/drawing/2014/main" id="{CD165E00-9CB6-4C17-A53F-BBADA0428AC1}"/>
              </a:ext>
            </a:extLst>
          </p:cNvPr>
          <p:cNvSpPr/>
          <p:nvPr/>
        </p:nvSpPr>
        <p:spPr>
          <a:xfrm>
            <a:off x="2442960" y="1105338"/>
            <a:ext cx="1139040" cy="36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01 UTC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11">
            <a:extLst>
              <a:ext uri="{FF2B5EF4-FFF2-40B4-BE49-F238E27FC236}">
                <a16:creationId xmlns:a16="http://schemas.microsoft.com/office/drawing/2014/main" id="{9EC281A8-F1A5-4A80-B2FC-D099811FF4D0}"/>
              </a:ext>
            </a:extLst>
          </p:cNvPr>
          <p:cNvSpPr/>
          <p:nvPr/>
        </p:nvSpPr>
        <p:spPr>
          <a:xfrm>
            <a:off x="5519880" y="1103898"/>
            <a:ext cx="1139040" cy="36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01 UTC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12">
            <a:extLst>
              <a:ext uri="{FF2B5EF4-FFF2-40B4-BE49-F238E27FC236}">
                <a16:creationId xmlns:a16="http://schemas.microsoft.com/office/drawing/2014/main" id="{726EDCB3-2033-4877-A2D1-1E44CEC61347}"/>
              </a:ext>
            </a:extLst>
          </p:cNvPr>
          <p:cNvSpPr/>
          <p:nvPr/>
        </p:nvSpPr>
        <p:spPr>
          <a:xfrm>
            <a:off x="7128000" y="1105338"/>
            <a:ext cx="1139040" cy="36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02 UTC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13">
            <a:extLst>
              <a:ext uri="{FF2B5EF4-FFF2-40B4-BE49-F238E27FC236}">
                <a16:creationId xmlns:a16="http://schemas.microsoft.com/office/drawing/2014/main" id="{2285C8A7-D4FE-4F1F-9F32-A41815B98E22}"/>
              </a:ext>
            </a:extLst>
          </p:cNvPr>
          <p:cNvSpPr/>
          <p:nvPr/>
        </p:nvSpPr>
        <p:spPr>
          <a:xfrm>
            <a:off x="71640" y="5071638"/>
            <a:ext cx="1336680" cy="51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Deterministic run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Line 14">
            <a:extLst>
              <a:ext uri="{FF2B5EF4-FFF2-40B4-BE49-F238E27FC236}">
                <a16:creationId xmlns:a16="http://schemas.microsoft.com/office/drawing/2014/main" id="{355A84AD-A565-448C-B5BB-2F26739DCFB9}"/>
              </a:ext>
            </a:extLst>
          </p:cNvPr>
          <p:cNvSpPr/>
          <p:nvPr/>
        </p:nvSpPr>
        <p:spPr>
          <a:xfrm>
            <a:off x="141660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Line 15">
            <a:extLst>
              <a:ext uri="{FF2B5EF4-FFF2-40B4-BE49-F238E27FC236}">
                <a16:creationId xmlns:a16="http://schemas.microsoft.com/office/drawing/2014/main" id="{17AE5D78-7DA3-4705-839F-EEBAD7918A7D}"/>
              </a:ext>
            </a:extLst>
          </p:cNvPr>
          <p:cNvSpPr/>
          <p:nvPr/>
        </p:nvSpPr>
        <p:spPr>
          <a:xfrm>
            <a:off x="1416600" y="1659378"/>
            <a:ext cx="1601640" cy="36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Line 16">
            <a:extLst>
              <a:ext uri="{FF2B5EF4-FFF2-40B4-BE49-F238E27FC236}">
                <a16:creationId xmlns:a16="http://schemas.microsoft.com/office/drawing/2014/main" id="{C5531233-E24A-437C-9935-18CFD779858E}"/>
              </a:ext>
            </a:extLst>
          </p:cNvPr>
          <p:cNvSpPr/>
          <p:nvPr/>
        </p:nvSpPr>
        <p:spPr>
          <a:xfrm>
            <a:off x="6080760" y="1659378"/>
            <a:ext cx="1602000" cy="36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Line 17">
            <a:extLst>
              <a:ext uri="{FF2B5EF4-FFF2-40B4-BE49-F238E27FC236}">
                <a16:creationId xmlns:a16="http://schemas.microsoft.com/office/drawing/2014/main" id="{8FDCF443-4959-4EB9-BCAB-83FF9564A846}"/>
              </a:ext>
            </a:extLst>
          </p:cNvPr>
          <p:cNvSpPr/>
          <p:nvPr/>
        </p:nvSpPr>
        <p:spPr>
          <a:xfrm>
            <a:off x="3047040" y="1673892"/>
            <a:ext cx="3060000" cy="360"/>
          </a:xfrm>
          <a:prstGeom prst="line">
            <a:avLst/>
          </a:prstGeom>
          <a:ln w="38160" cap="rnd"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Line 18">
            <a:extLst>
              <a:ext uri="{FF2B5EF4-FFF2-40B4-BE49-F238E27FC236}">
                <a16:creationId xmlns:a16="http://schemas.microsoft.com/office/drawing/2014/main" id="{84647D0E-089F-4D3E-A5ED-7E4D47C419D3}"/>
              </a:ext>
            </a:extLst>
          </p:cNvPr>
          <p:cNvSpPr/>
          <p:nvPr/>
        </p:nvSpPr>
        <p:spPr>
          <a:xfrm>
            <a:off x="7715880" y="1668903"/>
            <a:ext cx="2052720" cy="360"/>
          </a:xfrm>
          <a:prstGeom prst="line">
            <a:avLst/>
          </a:prstGeom>
          <a:ln w="38160" cap="rnd">
            <a:solidFill>
              <a:schemeClr val="tx1"/>
            </a:solidFill>
            <a:custDash>
              <a:ds d="400000" sp="300000"/>
            </a:custDash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Line 19">
            <a:extLst>
              <a:ext uri="{FF2B5EF4-FFF2-40B4-BE49-F238E27FC236}">
                <a16:creationId xmlns:a16="http://schemas.microsoft.com/office/drawing/2014/main" id="{916C45C3-6DD4-4340-810A-24EA20E3F9B9}"/>
              </a:ext>
            </a:extLst>
          </p:cNvPr>
          <p:cNvSpPr/>
          <p:nvPr/>
        </p:nvSpPr>
        <p:spPr>
          <a:xfrm>
            <a:off x="302328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Line 20">
            <a:extLst>
              <a:ext uri="{FF2B5EF4-FFF2-40B4-BE49-F238E27FC236}">
                <a16:creationId xmlns:a16="http://schemas.microsoft.com/office/drawing/2014/main" id="{38EBE6F0-0C5F-4049-965B-6122146C7033}"/>
              </a:ext>
            </a:extLst>
          </p:cNvPr>
          <p:cNvSpPr/>
          <p:nvPr/>
        </p:nvSpPr>
        <p:spPr>
          <a:xfrm>
            <a:off x="607860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Line 21">
            <a:extLst>
              <a:ext uri="{FF2B5EF4-FFF2-40B4-BE49-F238E27FC236}">
                <a16:creationId xmlns:a16="http://schemas.microsoft.com/office/drawing/2014/main" id="{572C7135-2316-4065-9EEF-183452C0189F}"/>
              </a:ext>
            </a:extLst>
          </p:cNvPr>
          <p:cNvSpPr/>
          <p:nvPr/>
        </p:nvSpPr>
        <p:spPr>
          <a:xfrm>
            <a:off x="768384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22">
            <a:extLst>
              <a:ext uri="{FF2B5EF4-FFF2-40B4-BE49-F238E27FC236}">
                <a16:creationId xmlns:a16="http://schemas.microsoft.com/office/drawing/2014/main" id="{6CEE0A35-2E26-4976-B374-94E526A48171}"/>
              </a:ext>
            </a:extLst>
          </p:cNvPr>
          <p:cNvSpPr/>
          <p:nvPr/>
        </p:nvSpPr>
        <p:spPr>
          <a:xfrm>
            <a:off x="3855600" y="4762758"/>
            <a:ext cx="360" cy="115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ustomShape 23">
            <a:extLst>
              <a:ext uri="{FF2B5EF4-FFF2-40B4-BE49-F238E27FC236}">
                <a16:creationId xmlns:a16="http://schemas.microsoft.com/office/drawing/2014/main" id="{4712F6D3-45F8-4E44-BB42-5367808A9ECA}"/>
              </a:ext>
            </a:extLst>
          </p:cNvPr>
          <p:cNvSpPr/>
          <p:nvPr/>
        </p:nvSpPr>
        <p:spPr>
          <a:xfrm>
            <a:off x="5112360" y="4764558"/>
            <a:ext cx="360" cy="115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24">
            <a:extLst>
              <a:ext uri="{FF2B5EF4-FFF2-40B4-BE49-F238E27FC236}">
                <a16:creationId xmlns:a16="http://schemas.microsoft.com/office/drawing/2014/main" id="{16BC745C-27C5-427A-973D-5B973085E650}"/>
              </a:ext>
            </a:extLst>
          </p:cNvPr>
          <p:cNvSpPr/>
          <p:nvPr/>
        </p:nvSpPr>
        <p:spPr>
          <a:xfrm>
            <a:off x="3054240" y="6161358"/>
            <a:ext cx="4302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Line 25">
            <a:extLst>
              <a:ext uri="{FF2B5EF4-FFF2-40B4-BE49-F238E27FC236}">
                <a16:creationId xmlns:a16="http://schemas.microsoft.com/office/drawing/2014/main" id="{3BF6BCA2-F52A-43E8-BE1E-D431D7B02041}"/>
              </a:ext>
            </a:extLst>
          </p:cNvPr>
          <p:cNvSpPr/>
          <p:nvPr/>
        </p:nvSpPr>
        <p:spPr>
          <a:xfrm>
            <a:off x="3022920" y="1336638"/>
            <a:ext cx="1800" cy="5580000"/>
          </a:xfrm>
          <a:prstGeom prst="line">
            <a:avLst/>
          </a:prstGeom>
          <a:ln w="93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26">
            <a:extLst>
              <a:ext uri="{FF2B5EF4-FFF2-40B4-BE49-F238E27FC236}">
                <a16:creationId xmlns:a16="http://schemas.microsoft.com/office/drawing/2014/main" id="{BF022E11-0185-4ACF-AF27-17C64911CB87}"/>
              </a:ext>
            </a:extLst>
          </p:cNvPr>
          <p:cNvSpPr/>
          <p:nvPr/>
        </p:nvSpPr>
        <p:spPr>
          <a:xfrm>
            <a:off x="1415160" y="1841898"/>
            <a:ext cx="1598040" cy="412920"/>
          </a:xfrm>
          <a:custGeom>
            <a:avLst/>
            <a:gdLst/>
            <a:ahLst/>
            <a:cxnLst/>
            <a:rect l="l" t="t" r="r" b="b"/>
            <a:pathLst>
              <a:path w="4452" h="1758">
                <a:moveTo>
                  <a:pt x="292" y="0"/>
                </a:moveTo>
                <a:cubicBezTo>
                  <a:pt x="146" y="0"/>
                  <a:pt x="0" y="146"/>
                  <a:pt x="0" y="292"/>
                </a:cubicBezTo>
                <a:lnTo>
                  <a:pt x="0" y="1464"/>
                </a:lnTo>
                <a:cubicBezTo>
                  <a:pt x="0" y="1610"/>
                  <a:pt x="146" y="1757"/>
                  <a:pt x="292" y="1757"/>
                </a:cubicBezTo>
                <a:lnTo>
                  <a:pt x="4158" y="1757"/>
                </a:lnTo>
                <a:cubicBezTo>
                  <a:pt x="4304" y="1757"/>
                  <a:pt x="4451" y="1610"/>
                  <a:pt x="4451" y="1464"/>
                </a:cubicBezTo>
                <a:lnTo>
                  <a:pt x="4451" y="292"/>
                </a:lnTo>
                <a:cubicBezTo>
                  <a:pt x="4451" y="146"/>
                  <a:pt x="4304" y="0"/>
                  <a:pt x="4158" y="0"/>
                </a:cubicBezTo>
                <a:lnTo>
                  <a:pt x="292" y="0"/>
                </a:lnTo>
              </a:path>
            </a:pathLst>
          </a:cu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CONVENTIONAL OBSERVATIONS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27">
            <a:extLst>
              <a:ext uri="{FF2B5EF4-FFF2-40B4-BE49-F238E27FC236}">
                <a16:creationId xmlns:a16="http://schemas.microsoft.com/office/drawing/2014/main" id="{1FB11ED6-6B1D-425C-AF1B-887050AC1F44}"/>
              </a:ext>
            </a:extLst>
          </p:cNvPr>
          <p:cNvSpPr/>
          <p:nvPr/>
        </p:nvSpPr>
        <p:spPr>
          <a:xfrm>
            <a:off x="1262160" y="3650358"/>
            <a:ext cx="41760" cy="1567800"/>
          </a:xfrm>
          <a:custGeom>
            <a:avLst/>
            <a:gdLst/>
            <a:ahLst/>
            <a:cxnLst/>
            <a:rect l="l" t="t" r="r" b="b"/>
            <a:pathLst>
              <a:path w="129" h="4368">
                <a:moveTo>
                  <a:pt x="128" y="0"/>
                </a:moveTo>
                <a:cubicBezTo>
                  <a:pt x="96" y="0"/>
                  <a:pt x="64" y="5"/>
                  <a:pt x="64" y="10"/>
                </a:cubicBezTo>
                <a:lnTo>
                  <a:pt x="64" y="2172"/>
                </a:lnTo>
                <a:cubicBezTo>
                  <a:pt x="64" y="2178"/>
                  <a:pt x="32" y="2183"/>
                  <a:pt x="0" y="2183"/>
                </a:cubicBezTo>
                <a:cubicBezTo>
                  <a:pt x="32" y="2183"/>
                  <a:pt x="64" y="2188"/>
                  <a:pt x="64" y="2194"/>
                </a:cubicBezTo>
                <a:lnTo>
                  <a:pt x="64" y="4356"/>
                </a:lnTo>
                <a:cubicBezTo>
                  <a:pt x="64" y="4361"/>
                  <a:pt x="96" y="4367"/>
                  <a:pt x="128" y="4367"/>
                </a:cubicBezTo>
              </a:path>
            </a:pathLst>
          </a:cu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28">
            <a:extLst>
              <a:ext uri="{FF2B5EF4-FFF2-40B4-BE49-F238E27FC236}">
                <a16:creationId xmlns:a16="http://schemas.microsoft.com/office/drawing/2014/main" id="{8B5D7AD4-6619-4EE7-B90D-098C070EEEC4}"/>
              </a:ext>
            </a:extLst>
          </p:cNvPr>
          <p:cNvSpPr/>
          <p:nvPr/>
        </p:nvSpPr>
        <p:spPr>
          <a:xfrm>
            <a:off x="1366920" y="4290078"/>
            <a:ext cx="1840680" cy="48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ensemble: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 </a:t>
            </a: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COSMO</a:t>
            </a: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2.2 runs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Line 29">
            <a:extLst>
              <a:ext uri="{FF2B5EF4-FFF2-40B4-BE49-F238E27FC236}">
                <a16:creationId xmlns:a16="http://schemas.microsoft.com/office/drawing/2014/main" id="{D717CFDC-EFAA-4EFC-8BAF-559056548560}"/>
              </a:ext>
            </a:extLst>
          </p:cNvPr>
          <p:cNvSpPr/>
          <p:nvPr/>
        </p:nvSpPr>
        <p:spPr>
          <a:xfrm>
            <a:off x="1413360" y="1373358"/>
            <a:ext cx="1440" cy="5580000"/>
          </a:xfrm>
          <a:prstGeom prst="line">
            <a:avLst/>
          </a:prstGeom>
          <a:ln w="93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30">
            <a:extLst>
              <a:ext uri="{FF2B5EF4-FFF2-40B4-BE49-F238E27FC236}">
                <a16:creationId xmlns:a16="http://schemas.microsoft.com/office/drawing/2014/main" id="{7AC11EF3-80F2-4158-925A-D0AFB25B4EC4}"/>
              </a:ext>
            </a:extLst>
          </p:cNvPr>
          <p:cNvSpPr/>
          <p:nvPr/>
        </p:nvSpPr>
        <p:spPr>
          <a:xfrm>
            <a:off x="1404720" y="377491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31">
            <a:extLst>
              <a:ext uri="{FF2B5EF4-FFF2-40B4-BE49-F238E27FC236}">
                <a16:creationId xmlns:a16="http://schemas.microsoft.com/office/drawing/2014/main" id="{29EA545B-376C-4D7E-B946-F1A21329095B}"/>
              </a:ext>
            </a:extLst>
          </p:cNvPr>
          <p:cNvSpPr/>
          <p:nvPr/>
        </p:nvSpPr>
        <p:spPr>
          <a:xfrm>
            <a:off x="1368360" y="3721998"/>
            <a:ext cx="104040" cy="103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32">
            <a:extLst>
              <a:ext uri="{FF2B5EF4-FFF2-40B4-BE49-F238E27FC236}">
                <a16:creationId xmlns:a16="http://schemas.microsoft.com/office/drawing/2014/main" id="{CF25D7B5-EC46-4B7B-9EB5-A1FC2B818C4F}"/>
              </a:ext>
            </a:extLst>
          </p:cNvPr>
          <p:cNvSpPr/>
          <p:nvPr/>
        </p:nvSpPr>
        <p:spPr>
          <a:xfrm>
            <a:off x="2976480" y="3721998"/>
            <a:ext cx="104040" cy="10368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33">
            <a:extLst>
              <a:ext uri="{FF2B5EF4-FFF2-40B4-BE49-F238E27FC236}">
                <a16:creationId xmlns:a16="http://schemas.microsoft.com/office/drawing/2014/main" id="{0F0AC764-BD2D-4EF4-B363-C0D88CC9ABA0}"/>
              </a:ext>
            </a:extLst>
          </p:cNvPr>
          <p:cNvSpPr/>
          <p:nvPr/>
        </p:nvSpPr>
        <p:spPr>
          <a:xfrm>
            <a:off x="1404720" y="39289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34">
            <a:extLst>
              <a:ext uri="{FF2B5EF4-FFF2-40B4-BE49-F238E27FC236}">
                <a16:creationId xmlns:a16="http://schemas.microsoft.com/office/drawing/2014/main" id="{CF50297E-430C-43CF-995C-6FE0E5CDDC14}"/>
              </a:ext>
            </a:extLst>
          </p:cNvPr>
          <p:cNvSpPr/>
          <p:nvPr/>
        </p:nvSpPr>
        <p:spPr>
          <a:xfrm>
            <a:off x="1368360" y="387571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35">
            <a:extLst>
              <a:ext uri="{FF2B5EF4-FFF2-40B4-BE49-F238E27FC236}">
                <a16:creationId xmlns:a16="http://schemas.microsoft.com/office/drawing/2014/main" id="{22FCC850-B3FE-47E2-9430-80E479DBAD76}"/>
              </a:ext>
            </a:extLst>
          </p:cNvPr>
          <p:cNvSpPr/>
          <p:nvPr/>
        </p:nvSpPr>
        <p:spPr>
          <a:xfrm>
            <a:off x="2976480" y="387571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36">
            <a:extLst>
              <a:ext uri="{FF2B5EF4-FFF2-40B4-BE49-F238E27FC236}">
                <a16:creationId xmlns:a16="http://schemas.microsoft.com/office/drawing/2014/main" id="{066683BA-A858-4C79-822C-B6072F92DD05}"/>
              </a:ext>
            </a:extLst>
          </p:cNvPr>
          <p:cNvSpPr/>
          <p:nvPr/>
        </p:nvSpPr>
        <p:spPr>
          <a:xfrm>
            <a:off x="1404720" y="408343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37">
            <a:extLst>
              <a:ext uri="{FF2B5EF4-FFF2-40B4-BE49-F238E27FC236}">
                <a16:creationId xmlns:a16="http://schemas.microsoft.com/office/drawing/2014/main" id="{6C9EF22C-A28A-4798-8EC1-C45D25BA879C}"/>
              </a:ext>
            </a:extLst>
          </p:cNvPr>
          <p:cNvSpPr/>
          <p:nvPr/>
        </p:nvSpPr>
        <p:spPr>
          <a:xfrm>
            <a:off x="1368360" y="4031598"/>
            <a:ext cx="104040" cy="103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38">
            <a:extLst>
              <a:ext uri="{FF2B5EF4-FFF2-40B4-BE49-F238E27FC236}">
                <a16:creationId xmlns:a16="http://schemas.microsoft.com/office/drawing/2014/main" id="{84EEBF10-2DDD-4863-AA13-834E123127E3}"/>
              </a:ext>
            </a:extLst>
          </p:cNvPr>
          <p:cNvSpPr/>
          <p:nvPr/>
        </p:nvSpPr>
        <p:spPr>
          <a:xfrm>
            <a:off x="2976480" y="4031598"/>
            <a:ext cx="104040" cy="10368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39">
            <a:extLst>
              <a:ext uri="{FF2B5EF4-FFF2-40B4-BE49-F238E27FC236}">
                <a16:creationId xmlns:a16="http://schemas.microsoft.com/office/drawing/2014/main" id="{4C4E2666-2D1F-4A72-BD2B-4D94454789FD}"/>
              </a:ext>
            </a:extLst>
          </p:cNvPr>
          <p:cNvSpPr/>
          <p:nvPr/>
        </p:nvSpPr>
        <p:spPr>
          <a:xfrm>
            <a:off x="1406520" y="42385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 cap="rnd">
            <a:solidFill>
              <a:srgbClr val="003399"/>
            </a:solidFill>
            <a:custDash>
              <a:ds d="400000" sp="300000"/>
            </a:custDash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40">
            <a:extLst>
              <a:ext uri="{FF2B5EF4-FFF2-40B4-BE49-F238E27FC236}">
                <a16:creationId xmlns:a16="http://schemas.microsoft.com/office/drawing/2014/main" id="{379FBFFC-DCA9-4CA8-AF26-3B0F0F365627}"/>
              </a:ext>
            </a:extLst>
          </p:cNvPr>
          <p:cNvSpPr/>
          <p:nvPr/>
        </p:nvSpPr>
        <p:spPr>
          <a:xfrm>
            <a:off x="1368360" y="418531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41">
            <a:extLst>
              <a:ext uri="{FF2B5EF4-FFF2-40B4-BE49-F238E27FC236}">
                <a16:creationId xmlns:a16="http://schemas.microsoft.com/office/drawing/2014/main" id="{40C15A2C-626D-41C5-AD22-007DEDA25D7D}"/>
              </a:ext>
            </a:extLst>
          </p:cNvPr>
          <p:cNvSpPr/>
          <p:nvPr/>
        </p:nvSpPr>
        <p:spPr>
          <a:xfrm>
            <a:off x="2976480" y="418531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42">
            <a:extLst>
              <a:ext uri="{FF2B5EF4-FFF2-40B4-BE49-F238E27FC236}">
                <a16:creationId xmlns:a16="http://schemas.microsoft.com/office/drawing/2014/main" id="{3B809609-A6C5-4FCD-82C7-8A55CD49AF85}"/>
              </a:ext>
            </a:extLst>
          </p:cNvPr>
          <p:cNvSpPr/>
          <p:nvPr/>
        </p:nvSpPr>
        <p:spPr>
          <a:xfrm>
            <a:off x="1406520" y="491827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 cap="rnd">
            <a:solidFill>
              <a:srgbClr val="003399"/>
            </a:solidFill>
            <a:custDash>
              <a:ds d="400000" sp="300000"/>
            </a:custDash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43">
            <a:extLst>
              <a:ext uri="{FF2B5EF4-FFF2-40B4-BE49-F238E27FC236}">
                <a16:creationId xmlns:a16="http://schemas.microsoft.com/office/drawing/2014/main" id="{D8F5CF7E-568F-449F-A5CB-8F15FFF65E61}"/>
              </a:ext>
            </a:extLst>
          </p:cNvPr>
          <p:cNvSpPr/>
          <p:nvPr/>
        </p:nvSpPr>
        <p:spPr>
          <a:xfrm>
            <a:off x="1368360" y="4864998"/>
            <a:ext cx="104040" cy="103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44">
            <a:extLst>
              <a:ext uri="{FF2B5EF4-FFF2-40B4-BE49-F238E27FC236}">
                <a16:creationId xmlns:a16="http://schemas.microsoft.com/office/drawing/2014/main" id="{29F597B0-A38E-4BA6-A029-5CCB5D4F512E}"/>
              </a:ext>
            </a:extLst>
          </p:cNvPr>
          <p:cNvSpPr/>
          <p:nvPr/>
        </p:nvSpPr>
        <p:spPr>
          <a:xfrm>
            <a:off x="2976480" y="4864998"/>
            <a:ext cx="104040" cy="10368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45">
            <a:extLst>
              <a:ext uri="{FF2B5EF4-FFF2-40B4-BE49-F238E27FC236}">
                <a16:creationId xmlns:a16="http://schemas.microsoft.com/office/drawing/2014/main" id="{12424333-755B-401A-A026-6499FA60B6A0}"/>
              </a:ext>
            </a:extLst>
          </p:cNvPr>
          <p:cNvSpPr/>
          <p:nvPr/>
        </p:nvSpPr>
        <p:spPr>
          <a:xfrm>
            <a:off x="1404720" y="50737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46">
            <a:extLst>
              <a:ext uri="{FF2B5EF4-FFF2-40B4-BE49-F238E27FC236}">
                <a16:creationId xmlns:a16="http://schemas.microsoft.com/office/drawing/2014/main" id="{6368EE5D-EC5C-400D-8D62-F2C0AB406C8A}"/>
              </a:ext>
            </a:extLst>
          </p:cNvPr>
          <p:cNvSpPr/>
          <p:nvPr/>
        </p:nvSpPr>
        <p:spPr>
          <a:xfrm>
            <a:off x="1368360" y="502051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47">
            <a:extLst>
              <a:ext uri="{FF2B5EF4-FFF2-40B4-BE49-F238E27FC236}">
                <a16:creationId xmlns:a16="http://schemas.microsoft.com/office/drawing/2014/main" id="{FA749402-7682-48E1-8A03-03F41B7E8D0B}"/>
              </a:ext>
            </a:extLst>
          </p:cNvPr>
          <p:cNvSpPr/>
          <p:nvPr/>
        </p:nvSpPr>
        <p:spPr>
          <a:xfrm>
            <a:off x="2976480" y="502051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48">
            <a:extLst>
              <a:ext uri="{FF2B5EF4-FFF2-40B4-BE49-F238E27FC236}">
                <a16:creationId xmlns:a16="http://schemas.microsoft.com/office/drawing/2014/main" id="{F6534C12-88FD-4717-9E5B-94C983CEDD9D}"/>
              </a:ext>
            </a:extLst>
          </p:cNvPr>
          <p:cNvSpPr/>
          <p:nvPr/>
        </p:nvSpPr>
        <p:spPr>
          <a:xfrm>
            <a:off x="3079080" y="3650358"/>
            <a:ext cx="138960" cy="1567800"/>
          </a:xfrm>
          <a:custGeom>
            <a:avLst/>
            <a:gdLst/>
            <a:ahLst/>
            <a:cxnLst/>
            <a:rect l="l" t="t" r="r" b="b"/>
            <a:pathLst>
              <a:path w="399" h="4368">
                <a:moveTo>
                  <a:pt x="0" y="0"/>
                </a:moveTo>
                <a:cubicBezTo>
                  <a:pt x="100" y="0"/>
                  <a:pt x="199" y="16"/>
                  <a:pt x="199" y="33"/>
                </a:cubicBezTo>
                <a:lnTo>
                  <a:pt x="199" y="2150"/>
                </a:lnTo>
                <a:cubicBezTo>
                  <a:pt x="199" y="2166"/>
                  <a:pt x="299" y="2183"/>
                  <a:pt x="398" y="2183"/>
                </a:cubicBezTo>
                <a:cubicBezTo>
                  <a:pt x="299" y="2183"/>
                  <a:pt x="199" y="2200"/>
                  <a:pt x="199" y="2216"/>
                </a:cubicBezTo>
                <a:lnTo>
                  <a:pt x="199" y="4333"/>
                </a:lnTo>
                <a:cubicBezTo>
                  <a:pt x="199" y="4350"/>
                  <a:pt x="100" y="4367"/>
                  <a:pt x="0" y="4367"/>
                </a:cubicBezTo>
              </a:path>
            </a:pathLst>
          </a:cu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49">
            <a:extLst>
              <a:ext uri="{FF2B5EF4-FFF2-40B4-BE49-F238E27FC236}">
                <a16:creationId xmlns:a16="http://schemas.microsoft.com/office/drawing/2014/main" id="{E8FB9F90-161A-4479-9AF7-0686D9675289}"/>
              </a:ext>
            </a:extLst>
          </p:cNvPr>
          <p:cNvSpPr/>
          <p:nvPr/>
        </p:nvSpPr>
        <p:spPr>
          <a:xfrm>
            <a:off x="166644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50">
            <a:extLst>
              <a:ext uri="{FF2B5EF4-FFF2-40B4-BE49-F238E27FC236}">
                <a16:creationId xmlns:a16="http://schemas.microsoft.com/office/drawing/2014/main" id="{95C38631-F05F-4457-A1ED-471F2B34020C}"/>
              </a:ext>
            </a:extLst>
          </p:cNvPr>
          <p:cNvSpPr/>
          <p:nvPr/>
        </p:nvSpPr>
        <p:spPr>
          <a:xfrm>
            <a:off x="193320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51">
            <a:extLst>
              <a:ext uri="{FF2B5EF4-FFF2-40B4-BE49-F238E27FC236}">
                <a16:creationId xmlns:a16="http://schemas.microsoft.com/office/drawing/2014/main" id="{CED708A7-99EB-4EE5-8B06-622561AAF3AF}"/>
              </a:ext>
            </a:extLst>
          </p:cNvPr>
          <p:cNvSpPr/>
          <p:nvPr/>
        </p:nvSpPr>
        <p:spPr>
          <a:xfrm>
            <a:off x="220140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52">
            <a:extLst>
              <a:ext uri="{FF2B5EF4-FFF2-40B4-BE49-F238E27FC236}">
                <a16:creationId xmlns:a16="http://schemas.microsoft.com/office/drawing/2014/main" id="{B004BDB2-6F36-4301-B24F-16A016548ABE}"/>
              </a:ext>
            </a:extLst>
          </p:cNvPr>
          <p:cNvSpPr/>
          <p:nvPr/>
        </p:nvSpPr>
        <p:spPr>
          <a:xfrm>
            <a:off x="246960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53">
            <a:extLst>
              <a:ext uri="{FF2B5EF4-FFF2-40B4-BE49-F238E27FC236}">
                <a16:creationId xmlns:a16="http://schemas.microsoft.com/office/drawing/2014/main" id="{450869BD-E109-42B5-B316-E734DAA78AAB}"/>
              </a:ext>
            </a:extLst>
          </p:cNvPr>
          <p:cNvSpPr/>
          <p:nvPr/>
        </p:nvSpPr>
        <p:spPr>
          <a:xfrm>
            <a:off x="273816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54">
            <a:extLst>
              <a:ext uri="{FF2B5EF4-FFF2-40B4-BE49-F238E27FC236}">
                <a16:creationId xmlns:a16="http://schemas.microsoft.com/office/drawing/2014/main" id="{40D03820-5473-415B-8CFC-7DD51EAF6271}"/>
              </a:ext>
            </a:extLst>
          </p:cNvPr>
          <p:cNvSpPr/>
          <p:nvPr/>
        </p:nvSpPr>
        <p:spPr>
          <a:xfrm>
            <a:off x="1405080" y="53257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55">
            <a:extLst>
              <a:ext uri="{FF2B5EF4-FFF2-40B4-BE49-F238E27FC236}">
                <a16:creationId xmlns:a16="http://schemas.microsoft.com/office/drawing/2014/main" id="{56C6CE6D-A083-4CBE-A83D-9A79780CA869}"/>
              </a:ext>
            </a:extLst>
          </p:cNvPr>
          <p:cNvSpPr/>
          <p:nvPr/>
        </p:nvSpPr>
        <p:spPr>
          <a:xfrm>
            <a:off x="1368720" y="5272518"/>
            <a:ext cx="104040" cy="104040"/>
          </a:xfrm>
          <a:prstGeom prst="ellipse">
            <a:avLst/>
          </a:prstGeom>
          <a:solidFill>
            <a:srgbClr val="C00000"/>
          </a:solidFill>
          <a:ln w="255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56">
            <a:extLst>
              <a:ext uri="{FF2B5EF4-FFF2-40B4-BE49-F238E27FC236}">
                <a16:creationId xmlns:a16="http://schemas.microsoft.com/office/drawing/2014/main" id="{384F6160-9DB0-4825-B304-EE83C71508F6}"/>
              </a:ext>
            </a:extLst>
          </p:cNvPr>
          <p:cNvSpPr/>
          <p:nvPr/>
        </p:nvSpPr>
        <p:spPr>
          <a:xfrm>
            <a:off x="2976840" y="5272518"/>
            <a:ext cx="104040" cy="104040"/>
          </a:xfrm>
          <a:prstGeom prst="ellipse">
            <a:avLst/>
          </a:prstGeom>
          <a:solidFill>
            <a:srgbClr val="80808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Line 58">
            <a:extLst>
              <a:ext uri="{FF2B5EF4-FFF2-40B4-BE49-F238E27FC236}">
                <a16:creationId xmlns:a16="http://schemas.microsoft.com/office/drawing/2014/main" id="{E3EC108A-0357-434A-B8CA-F2C08ED8AF95}"/>
              </a:ext>
            </a:extLst>
          </p:cNvPr>
          <p:cNvSpPr/>
          <p:nvPr/>
        </p:nvSpPr>
        <p:spPr>
          <a:xfrm>
            <a:off x="7685280" y="1336638"/>
            <a:ext cx="1800" cy="5580000"/>
          </a:xfrm>
          <a:prstGeom prst="line">
            <a:avLst/>
          </a:prstGeom>
          <a:ln w="93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59">
            <a:extLst>
              <a:ext uri="{FF2B5EF4-FFF2-40B4-BE49-F238E27FC236}">
                <a16:creationId xmlns:a16="http://schemas.microsoft.com/office/drawing/2014/main" id="{0DF1E156-4267-47F1-86C6-68401492E2B1}"/>
              </a:ext>
            </a:extLst>
          </p:cNvPr>
          <p:cNvSpPr/>
          <p:nvPr/>
        </p:nvSpPr>
        <p:spPr>
          <a:xfrm>
            <a:off x="6077160" y="1841898"/>
            <a:ext cx="1598040" cy="412920"/>
          </a:xfrm>
          <a:custGeom>
            <a:avLst/>
            <a:gdLst/>
            <a:ahLst/>
            <a:cxnLst/>
            <a:rect l="l" t="t" r="r" b="b"/>
            <a:pathLst>
              <a:path w="4452" h="1758">
                <a:moveTo>
                  <a:pt x="292" y="0"/>
                </a:moveTo>
                <a:cubicBezTo>
                  <a:pt x="146" y="0"/>
                  <a:pt x="0" y="146"/>
                  <a:pt x="0" y="292"/>
                </a:cubicBezTo>
                <a:lnTo>
                  <a:pt x="0" y="1464"/>
                </a:lnTo>
                <a:cubicBezTo>
                  <a:pt x="0" y="1610"/>
                  <a:pt x="146" y="1757"/>
                  <a:pt x="292" y="1757"/>
                </a:cubicBezTo>
                <a:lnTo>
                  <a:pt x="4158" y="1757"/>
                </a:lnTo>
                <a:cubicBezTo>
                  <a:pt x="4304" y="1757"/>
                  <a:pt x="4451" y="1610"/>
                  <a:pt x="4451" y="1464"/>
                </a:cubicBezTo>
                <a:lnTo>
                  <a:pt x="4451" y="292"/>
                </a:lnTo>
                <a:cubicBezTo>
                  <a:pt x="4451" y="146"/>
                  <a:pt x="4304" y="0"/>
                  <a:pt x="4158" y="0"/>
                </a:cubicBezTo>
                <a:lnTo>
                  <a:pt x="292" y="0"/>
                </a:lnTo>
              </a:path>
            </a:pathLst>
          </a:cu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CONVENTIONAL OBSERVATIONS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60">
            <a:extLst>
              <a:ext uri="{FF2B5EF4-FFF2-40B4-BE49-F238E27FC236}">
                <a16:creationId xmlns:a16="http://schemas.microsoft.com/office/drawing/2014/main" id="{397D07CE-D81C-46B9-BFA3-CD68FE06D1F8}"/>
              </a:ext>
            </a:extLst>
          </p:cNvPr>
          <p:cNvSpPr/>
          <p:nvPr/>
        </p:nvSpPr>
        <p:spPr>
          <a:xfrm>
            <a:off x="5924520" y="3650358"/>
            <a:ext cx="41760" cy="1567800"/>
          </a:xfrm>
          <a:custGeom>
            <a:avLst/>
            <a:gdLst/>
            <a:ahLst/>
            <a:cxnLst/>
            <a:rect l="l" t="t" r="r" b="b"/>
            <a:pathLst>
              <a:path w="129" h="4368">
                <a:moveTo>
                  <a:pt x="128" y="0"/>
                </a:moveTo>
                <a:cubicBezTo>
                  <a:pt x="96" y="0"/>
                  <a:pt x="64" y="5"/>
                  <a:pt x="64" y="10"/>
                </a:cubicBezTo>
                <a:lnTo>
                  <a:pt x="64" y="2172"/>
                </a:lnTo>
                <a:cubicBezTo>
                  <a:pt x="64" y="2178"/>
                  <a:pt x="32" y="2183"/>
                  <a:pt x="0" y="2183"/>
                </a:cubicBezTo>
                <a:cubicBezTo>
                  <a:pt x="32" y="2183"/>
                  <a:pt x="64" y="2188"/>
                  <a:pt x="64" y="2194"/>
                </a:cubicBezTo>
                <a:lnTo>
                  <a:pt x="64" y="4356"/>
                </a:lnTo>
                <a:cubicBezTo>
                  <a:pt x="64" y="4361"/>
                  <a:pt x="96" y="4367"/>
                  <a:pt x="128" y="4367"/>
                </a:cubicBezTo>
              </a:path>
            </a:pathLst>
          </a:cu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61">
            <a:extLst>
              <a:ext uri="{FF2B5EF4-FFF2-40B4-BE49-F238E27FC236}">
                <a16:creationId xmlns:a16="http://schemas.microsoft.com/office/drawing/2014/main" id="{2A98313D-C743-4167-A3ED-C796AAD07E87}"/>
              </a:ext>
            </a:extLst>
          </p:cNvPr>
          <p:cNvSpPr/>
          <p:nvPr/>
        </p:nvSpPr>
        <p:spPr>
          <a:xfrm>
            <a:off x="6029280" y="4290078"/>
            <a:ext cx="1840680" cy="48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ensemble: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 </a:t>
            </a: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COSMO</a:t>
            </a: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2.2 runs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Line 62">
            <a:extLst>
              <a:ext uri="{FF2B5EF4-FFF2-40B4-BE49-F238E27FC236}">
                <a16:creationId xmlns:a16="http://schemas.microsoft.com/office/drawing/2014/main" id="{85EC21ED-3AD3-4C12-BECB-4B9BADC53D7A}"/>
              </a:ext>
            </a:extLst>
          </p:cNvPr>
          <p:cNvSpPr/>
          <p:nvPr/>
        </p:nvSpPr>
        <p:spPr>
          <a:xfrm>
            <a:off x="6075720" y="1373358"/>
            <a:ext cx="1440" cy="5580000"/>
          </a:xfrm>
          <a:prstGeom prst="line">
            <a:avLst/>
          </a:prstGeom>
          <a:ln w="93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63">
            <a:extLst>
              <a:ext uri="{FF2B5EF4-FFF2-40B4-BE49-F238E27FC236}">
                <a16:creationId xmlns:a16="http://schemas.microsoft.com/office/drawing/2014/main" id="{5B77CD97-71CC-45B2-982B-AE2304BEEAD0}"/>
              </a:ext>
            </a:extLst>
          </p:cNvPr>
          <p:cNvSpPr/>
          <p:nvPr/>
        </p:nvSpPr>
        <p:spPr>
          <a:xfrm>
            <a:off x="6067080" y="377491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64">
            <a:extLst>
              <a:ext uri="{FF2B5EF4-FFF2-40B4-BE49-F238E27FC236}">
                <a16:creationId xmlns:a16="http://schemas.microsoft.com/office/drawing/2014/main" id="{B5202F29-1439-45CF-A6D9-88088A869487}"/>
              </a:ext>
            </a:extLst>
          </p:cNvPr>
          <p:cNvSpPr/>
          <p:nvPr/>
        </p:nvSpPr>
        <p:spPr>
          <a:xfrm>
            <a:off x="6030720" y="3721998"/>
            <a:ext cx="104040" cy="103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65">
            <a:extLst>
              <a:ext uri="{FF2B5EF4-FFF2-40B4-BE49-F238E27FC236}">
                <a16:creationId xmlns:a16="http://schemas.microsoft.com/office/drawing/2014/main" id="{F67FDEDB-52EA-436B-A414-E8182DD0D35C}"/>
              </a:ext>
            </a:extLst>
          </p:cNvPr>
          <p:cNvSpPr/>
          <p:nvPr/>
        </p:nvSpPr>
        <p:spPr>
          <a:xfrm>
            <a:off x="7638840" y="3721998"/>
            <a:ext cx="104040" cy="10368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66">
            <a:extLst>
              <a:ext uri="{FF2B5EF4-FFF2-40B4-BE49-F238E27FC236}">
                <a16:creationId xmlns:a16="http://schemas.microsoft.com/office/drawing/2014/main" id="{A960322B-808B-4CBC-9CF6-23021A38E1EA}"/>
              </a:ext>
            </a:extLst>
          </p:cNvPr>
          <p:cNvSpPr/>
          <p:nvPr/>
        </p:nvSpPr>
        <p:spPr>
          <a:xfrm>
            <a:off x="6067080" y="39289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67">
            <a:extLst>
              <a:ext uri="{FF2B5EF4-FFF2-40B4-BE49-F238E27FC236}">
                <a16:creationId xmlns:a16="http://schemas.microsoft.com/office/drawing/2014/main" id="{F32B7E25-F18D-4486-AD58-C6160ACB10F6}"/>
              </a:ext>
            </a:extLst>
          </p:cNvPr>
          <p:cNvSpPr/>
          <p:nvPr/>
        </p:nvSpPr>
        <p:spPr>
          <a:xfrm>
            <a:off x="6030720" y="387571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68">
            <a:extLst>
              <a:ext uri="{FF2B5EF4-FFF2-40B4-BE49-F238E27FC236}">
                <a16:creationId xmlns:a16="http://schemas.microsoft.com/office/drawing/2014/main" id="{36226194-2077-4D32-83D1-E1D7848F4305}"/>
              </a:ext>
            </a:extLst>
          </p:cNvPr>
          <p:cNvSpPr/>
          <p:nvPr/>
        </p:nvSpPr>
        <p:spPr>
          <a:xfrm>
            <a:off x="7638840" y="387571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69">
            <a:extLst>
              <a:ext uri="{FF2B5EF4-FFF2-40B4-BE49-F238E27FC236}">
                <a16:creationId xmlns:a16="http://schemas.microsoft.com/office/drawing/2014/main" id="{B8E7B356-4836-400B-89E1-BA7CB6165F12}"/>
              </a:ext>
            </a:extLst>
          </p:cNvPr>
          <p:cNvSpPr/>
          <p:nvPr/>
        </p:nvSpPr>
        <p:spPr>
          <a:xfrm>
            <a:off x="6067080" y="408343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70">
            <a:extLst>
              <a:ext uri="{FF2B5EF4-FFF2-40B4-BE49-F238E27FC236}">
                <a16:creationId xmlns:a16="http://schemas.microsoft.com/office/drawing/2014/main" id="{694413FE-AD73-49DD-AF8B-61548B8E0969}"/>
              </a:ext>
            </a:extLst>
          </p:cNvPr>
          <p:cNvSpPr/>
          <p:nvPr/>
        </p:nvSpPr>
        <p:spPr>
          <a:xfrm>
            <a:off x="6030720" y="4031598"/>
            <a:ext cx="104040" cy="103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71">
            <a:extLst>
              <a:ext uri="{FF2B5EF4-FFF2-40B4-BE49-F238E27FC236}">
                <a16:creationId xmlns:a16="http://schemas.microsoft.com/office/drawing/2014/main" id="{AC45491A-63DA-49CE-AE69-57FC4B82D29F}"/>
              </a:ext>
            </a:extLst>
          </p:cNvPr>
          <p:cNvSpPr/>
          <p:nvPr/>
        </p:nvSpPr>
        <p:spPr>
          <a:xfrm>
            <a:off x="7638840" y="4031598"/>
            <a:ext cx="104040" cy="10368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72">
            <a:extLst>
              <a:ext uri="{FF2B5EF4-FFF2-40B4-BE49-F238E27FC236}">
                <a16:creationId xmlns:a16="http://schemas.microsoft.com/office/drawing/2014/main" id="{427B2E9F-27AA-441A-B695-2AA79FE8911F}"/>
              </a:ext>
            </a:extLst>
          </p:cNvPr>
          <p:cNvSpPr/>
          <p:nvPr/>
        </p:nvSpPr>
        <p:spPr>
          <a:xfrm>
            <a:off x="6068880" y="42385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 cap="rnd">
            <a:solidFill>
              <a:srgbClr val="003399"/>
            </a:solidFill>
            <a:custDash>
              <a:ds d="400000" sp="300000"/>
            </a:custDash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73">
            <a:extLst>
              <a:ext uri="{FF2B5EF4-FFF2-40B4-BE49-F238E27FC236}">
                <a16:creationId xmlns:a16="http://schemas.microsoft.com/office/drawing/2014/main" id="{AB9A78F7-6563-4E02-B7FA-F1F5B99A78E2}"/>
              </a:ext>
            </a:extLst>
          </p:cNvPr>
          <p:cNvSpPr/>
          <p:nvPr/>
        </p:nvSpPr>
        <p:spPr>
          <a:xfrm>
            <a:off x="6030720" y="418531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74">
            <a:extLst>
              <a:ext uri="{FF2B5EF4-FFF2-40B4-BE49-F238E27FC236}">
                <a16:creationId xmlns:a16="http://schemas.microsoft.com/office/drawing/2014/main" id="{D9BFF49A-B5CE-4A6A-8187-31D7E2DBAB20}"/>
              </a:ext>
            </a:extLst>
          </p:cNvPr>
          <p:cNvSpPr/>
          <p:nvPr/>
        </p:nvSpPr>
        <p:spPr>
          <a:xfrm>
            <a:off x="7638840" y="418531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75">
            <a:extLst>
              <a:ext uri="{FF2B5EF4-FFF2-40B4-BE49-F238E27FC236}">
                <a16:creationId xmlns:a16="http://schemas.microsoft.com/office/drawing/2014/main" id="{FF26A73B-7758-42EA-BCF6-7E77DAC3C279}"/>
              </a:ext>
            </a:extLst>
          </p:cNvPr>
          <p:cNvSpPr/>
          <p:nvPr/>
        </p:nvSpPr>
        <p:spPr>
          <a:xfrm>
            <a:off x="6068880" y="491827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 cap="rnd">
            <a:solidFill>
              <a:srgbClr val="003399"/>
            </a:solidFill>
            <a:custDash>
              <a:ds d="400000" sp="300000"/>
            </a:custDash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76">
            <a:extLst>
              <a:ext uri="{FF2B5EF4-FFF2-40B4-BE49-F238E27FC236}">
                <a16:creationId xmlns:a16="http://schemas.microsoft.com/office/drawing/2014/main" id="{8BBAEA05-89D5-4C65-8FDA-C758A73CC67C}"/>
              </a:ext>
            </a:extLst>
          </p:cNvPr>
          <p:cNvSpPr/>
          <p:nvPr/>
        </p:nvSpPr>
        <p:spPr>
          <a:xfrm>
            <a:off x="6030720" y="4864998"/>
            <a:ext cx="104040" cy="10368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77">
            <a:extLst>
              <a:ext uri="{FF2B5EF4-FFF2-40B4-BE49-F238E27FC236}">
                <a16:creationId xmlns:a16="http://schemas.microsoft.com/office/drawing/2014/main" id="{B6B834C0-21B4-400E-AB3B-FA03875F285A}"/>
              </a:ext>
            </a:extLst>
          </p:cNvPr>
          <p:cNvSpPr/>
          <p:nvPr/>
        </p:nvSpPr>
        <p:spPr>
          <a:xfrm>
            <a:off x="7638840" y="4864998"/>
            <a:ext cx="104040" cy="10368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78">
            <a:extLst>
              <a:ext uri="{FF2B5EF4-FFF2-40B4-BE49-F238E27FC236}">
                <a16:creationId xmlns:a16="http://schemas.microsoft.com/office/drawing/2014/main" id="{72D96840-EE4C-42FD-9E55-972AD190F9AB}"/>
              </a:ext>
            </a:extLst>
          </p:cNvPr>
          <p:cNvSpPr/>
          <p:nvPr/>
        </p:nvSpPr>
        <p:spPr>
          <a:xfrm>
            <a:off x="6067080" y="50737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79">
            <a:extLst>
              <a:ext uri="{FF2B5EF4-FFF2-40B4-BE49-F238E27FC236}">
                <a16:creationId xmlns:a16="http://schemas.microsoft.com/office/drawing/2014/main" id="{7599DD99-D8C1-4EF8-A053-6936F84BEA0B}"/>
              </a:ext>
            </a:extLst>
          </p:cNvPr>
          <p:cNvSpPr/>
          <p:nvPr/>
        </p:nvSpPr>
        <p:spPr>
          <a:xfrm>
            <a:off x="6030720" y="5020518"/>
            <a:ext cx="104040" cy="104040"/>
          </a:xfrm>
          <a:prstGeom prst="ellipse">
            <a:avLst/>
          </a:prstGeom>
          <a:solidFill>
            <a:srgbClr val="FF0000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80">
            <a:extLst>
              <a:ext uri="{FF2B5EF4-FFF2-40B4-BE49-F238E27FC236}">
                <a16:creationId xmlns:a16="http://schemas.microsoft.com/office/drawing/2014/main" id="{239DD4A8-7464-4B38-B927-09EFF7059366}"/>
              </a:ext>
            </a:extLst>
          </p:cNvPr>
          <p:cNvSpPr/>
          <p:nvPr/>
        </p:nvSpPr>
        <p:spPr>
          <a:xfrm>
            <a:off x="7638840" y="5020518"/>
            <a:ext cx="104040" cy="104040"/>
          </a:xfrm>
          <a:prstGeom prst="ellipse">
            <a:avLst/>
          </a:prstGeom>
          <a:solidFill>
            <a:srgbClr val="0000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81">
            <a:extLst>
              <a:ext uri="{FF2B5EF4-FFF2-40B4-BE49-F238E27FC236}">
                <a16:creationId xmlns:a16="http://schemas.microsoft.com/office/drawing/2014/main" id="{11A4A4E0-7585-4D86-B96E-71EEFB8A258D}"/>
              </a:ext>
            </a:extLst>
          </p:cNvPr>
          <p:cNvSpPr/>
          <p:nvPr/>
        </p:nvSpPr>
        <p:spPr>
          <a:xfrm>
            <a:off x="7741440" y="3650358"/>
            <a:ext cx="138960" cy="1567800"/>
          </a:xfrm>
          <a:custGeom>
            <a:avLst/>
            <a:gdLst/>
            <a:ahLst/>
            <a:cxnLst/>
            <a:rect l="l" t="t" r="r" b="b"/>
            <a:pathLst>
              <a:path w="399" h="4368">
                <a:moveTo>
                  <a:pt x="0" y="0"/>
                </a:moveTo>
                <a:cubicBezTo>
                  <a:pt x="100" y="0"/>
                  <a:pt x="199" y="16"/>
                  <a:pt x="199" y="33"/>
                </a:cubicBezTo>
                <a:lnTo>
                  <a:pt x="199" y="2150"/>
                </a:lnTo>
                <a:cubicBezTo>
                  <a:pt x="199" y="2166"/>
                  <a:pt x="299" y="2183"/>
                  <a:pt x="398" y="2183"/>
                </a:cubicBezTo>
                <a:cubicBezTo>
                  <a:pt x="299" y="2183"/>
                  <a:pt x="199" y="2200"/>
                  <a:pt x="199" y="2216"/>
                </a:cubicBezTo>
                <a:lnTo>
                  <a:pt x="199" y="4333"/>
                </a:lnTo>
                <a:cubicBezTo>
                  <a:pt x="199" y="4350"/>
                  <a:pt x="100" y="4367"/>
                  <a:pt x="0" y="4367"/>
                </a:cubicBezTo>
              </a:path>
            </a:pathLst>
          </a:custGeom>
          <a:noFill/>
          <a:ln w="25560">
            <a:solidFill>
              <a:srgbClr val="00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82">
            <a:extLst>
              <a:ext uri="{FF2B5EF4-FFF2-40B4-BE49-F238E27FC236}">
                <a16:creationId xmlns:a16="http://schemas.microsoft.com/office/drawing/2014/main" id="{FF7402A1-37BA-4097-904A-4DD6E4884498}"/>
              </a:ext>
            </a:extLst>
          </p:cNvPr>
          <p:cNvSpPr/>
          <p:nvPr/>
        </p:nvSpPr>
        <p:spPr>
          <a:xfrm>
            <a:off x="632880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83">
            <a:extLst>
              <a:ext uri="{FF2B5EF4-FFF2-40B4-BE49-F238E27FC236}">
                <a16:creationId xmlns:a16="http://schemas.microsoft.com/office/drawing/2014/main" id="{00048FCC-527B-4266-A56C-9F1E0CFEB850}"/>
              </a:ext>
            </a:extLst>
          </p:cNvPr>
          <p:cNvSpPr/>
          <p:nvPr/>
        </p:nvSpPr>
        <p:spPr>
          <a:xfrm>
            <a:off x="659556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84">
            <a:extLst>
              <a:ext uri="{FF2B5EF4-FFF2-40B4-BE49-F238E27FC236}">
                <a16:creationId xmlns:a16="http://schemas.microsoft.com/office/drawing/2014/main" id="{81003DE6-9201-48C9-8742-CA77F17919B0}"/>
              </a:ext>
            </a:extLst>
          </p:cNvPr>
          <p:cNvSpPr/>
          <p:nvPr/>
        </p:nvSpPr>
        <p:spPr>
          <a:xfrm>
            <a:off x="686376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85">
            <a:extLst>
              <a:ext uri="{FF2B5EF4-FFF2-40B4-BE49-F238E27FC236}">
                <a16:creationId xmlns:a16="http://schemas.microsoft.com/office/drawing/2014/main" id="{CF26738C-0864-4E72-B7C9-A96656A67658}"/>
              </a:ext>
            </a:extLst>
          </p:cNvPr>
          <p:cNvSpPr/>
          <p:nvPr/>
        </p:nvSpPr>
        <p:spPr>
          <a:xfrm>
            <a:off x="713196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86">
            <a:extLst>
              <a:ext uri="{FF2B5EF4-FFF2-40B4-BE49-F238E27FC236}">
                <a16:creationId xmlns:a16="http://schemas.microsoft.com/office/drawing/2014/main" id="{57B5AD76-0855-4425-8267-AF0F17C96F41}"/>
              </a:ext>
            </a:extLst>
          </p:cNvPr>
          <p:cNvSpPr/>
          <p:nvPr/>
        </p:nvSpPr>
        <p:spPr>
          <a:xfrm>
            <a:off x="7400520" y="5387718"/>
            <a:ext cx="360" cy="21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87">
            <a:extLst>
              <a:ext uri="{FF2B5EF4-FFF2-40B4-BE49-F238E27FC236}">
                <a16:creationId xmlns:a16="http://schemas.microsoft.com/office/drawing/2014/main" id="{685E4F92-EC60-4BEC-BD41-78B3108BC4BD}"/>
              </a:ext>
            </a:extLst>
          </p:cNvPr>
          <p:cNvSpPr/>
          <p:nvPr/>
        </p:nvSpPr>
        <p:spPr>
          <a:xfrm>
            <a:off x="6067440" y="5325798"/>
            <a:ext cx="1581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88">
            <a:extLst>
              <a:ext uri="{FF2B5EF4-FFF2-40B4-BE49-F238E27FC236}">
                <a16:creationId xmlns:a16="http://schemas.microsoft.com/office/drawing/2014/main" id="{554C4146-E26A-406D-88A6-78D664A5FB3D}"/>
              </a:ext>
            </a:extLst>
          </p:cNvPr>
          <p:cNvSpPr/>
          <p:nvPr/>
        </p:nvSpPr>
        <p:spPr>
          <a:xfrm>
            <a:off x="6031080" y="5272518"/>
            <a:ext cx="104040" cy="104040"/>
          </a:xfrm>
          <a:prstGeom prst="ellipse">
            <a:avLst/>
          </a:prstGeom>
          <a:solidFill>
            <a:srgbClr val="C00000"/>
          </a:solidFill>
          <a:ln w="255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89">
            <a:extLst>
              <a:ext uri="{FF2B5EF4-FFF2-40B4-BE49-F238E27FC236}">
                <a16:creationId xmlns:a16="http://schemas.microsoft.com/office/drawing/2014/main" id="{F38639BC-AD6E-4C8A-9D38-745D07AE7C73}"/>
              </a:ext>
            </a:extLst>
          </p:cNvPr>
          <p:cNvSpPr/>
          <p:nvPr/>
        </p:nvSpPr>
        <p:spPr>
          <a:xfrm>
            <a:off x="7639200" y="5272518"/>
            <a:ext cx="104040" cy="104040"/>
          </a:xfrm>
          <a:prstGeom prst="ellipse">
            <a:avLst/>
          </a:prstGeom>
          <a:solidFill>
            <a:srgbClr val="80808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91">
            <a:extLst>
              <a:ext uri="{FF2B5EF4-FFF2-40B4-BE49-F238E27FC236}">
                <a16:creationId xmlns:a16="http://schemas.microsoft.com/office/drawing/2014/main" id="{E8C106B9-92D3-449C-A3FE-8106A8F590D1}"/>
              </a:ext>
            </a:extLst>
          </p:cNvPr>
          <p:cNvSpPr/>
          <p:nvPr/>
        </p:nvSpPr>
        <p:spPr>
          <a:xfrm>
            <a:off x="4371480" y="4237158"/>
            <a:ext cx="1464120" cy="39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ANALYSIS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92">
            <a:extLst>
              <a:ext uri="{FF2B5EF4-FFF2-40B4-BE49-F238E27FC236}">
                <a16:creationId xmlns:a16="http://schemas.microsoft.com/office/drawing/2014/main" id="{1509EEC3-A769-4F1C-B78C-4676941DF838}"/>
              </a:ext>
            </a:extLst>
          </p:cNvPr>
          <p:cNvSpPr/>
          <p:nvPr/>
        </p:nvSpPr>
        <p:spPr>
          <a:xfrm>
            <a:off x="8182440" y="5585358"/>
            <a:ext cx="1800720" cy="115380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LETKF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93">
            <a:extLst>
              <a:ext uri="{FF2B5EF4-FFF2-40B4-BE49-F238E27FC236}">
                <a16:creationId xmlns:a16="http://schemas.microsoft.com/office/drawing/2014/main" id="{FE8CC78A-D944-413C-B9D3-10970158511E}"/>
              </a:ext>
            </a:extLst>
          </p:cNvPr>
          <p:cNvSpPr/>
          <p:nvPr/>
        </p:nvSpPr>
        <p:spPr>
          <a:xfrm>
            <a:off x="7710840" y="6161358"/>
            <a:ext cx="4302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1" name="CustomShape 94">
            <a:extLst>
              <a:ext uri="{FF2B5EF4-FFF2-40B4-BE49-F238E27FC236}">
                <a16:creationId xmlns:a16="http://schemas.microsoft.com/office/drawing/2014/main" id="{5CC6E558-E2E1-4274-A6E2-AC3402AD0ADF}"/>
              </a:ext>
            </a:extLst>
          </p:cNvPr>
          <p:cNvSpPr/>
          <p:nvPr/>
        </p:nvSpPr>
        <p:spPr>
          <a:xfrm>
            <a:off x="1414440" y="2340624"/>
            <a:ext cx="1598040" cy="914400"/>
          </a:xfrm>
          <a:custGeom>
            <a:avLst/>
            <a:gdLst/>
            <a:ahLst/>
            <a:cxnLst/>
            <a:rect l="l" t="t" r="r" b="b"/>
            <a:pathLst>
              <a:path w="4452" h="1757">
                <a:moveTo>
                  <a:pt x="292" y="0"/>
                </a:moveTo>
                <a:cubicBezTo>
                  <a:pt x="146" y="0"/>
                  <a:pt x="0" y="146"/>
                  <a:pt x="0" y="292"/>
                </a:cubicBezTo>
                <a:lnTo>
                  <a:pt x="0" y="1463"/>
                </a:lnTo>
                <a:cubicBezTo>
                  <a:pt x="0" y="1609"/>
                  <a:pt x="146" y="1756"/>
                  <a:pt x="292" y="1756"/>
                </a:cubicBezTo>
                <a:lnTo>
                  <a:pt x="4158" y="1756"/>
                </a:lnTo>
                <a:cubicBezTo>
                  <a:pt x="4304" y="1756"/>
                  <a:pt x="4451" y="1609"/>
                  <a:pt x="4451" y="1463"/>
                </a:cubicBezTo>
                <a:lnTo>
                  <a:pt x="4451" y="292"/>
                </a:lnTo>
                <a:cubicBezTo>
                  <a:pt x="4451" y="146"/>
                  <a:pt x="4304" y="0"/>
                  <a:pt x="4158" y="0"/>
                </a:cubicBezTo>
                <a:lnTo>
                  <a:pt x="292" y="0"/>
                </a:lnTo>
              </a:path>
            </a:pathLst>
          </a:custGeom>
          <a:solidFill>
            <a:srgbClr val="009900">
              <a:alpha val="50000"/>
            </a:srgbClr>
          </a:solidFill>
          <a:ln w="25560">
            <a:solidFill>
              <a:srgbClr val="00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RADAR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VOLUMES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95">
            <a:extLst>
              <a:ext uri="{FF2B5EF4-FFF2-40B4-BE49-F238E27FC236}">
                <a16:creationId xmlns:a16="http://schemas.microsoft.com/office/drawing/2014/main" id="{C4DE32FE-22E8-4F7A-B54A-3462C6CE2590}"/>
              </a:ext>
            </a:extLst>
          </p:cNvPr>
          <p:cNvSpPr/>
          <p:nvPr/>
        </p:nvSpPr>
        <p:spPr>
          <a:xfrm>
            <a:off x="1662780" y="3343278"/>
            <a:ext cx="360" cy="36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97">
            <a:extLst>
              <a:ext uri="{FF2B5EF4-FFF2-40B4-BE49-F238E27FC236}">
                <a16:creationId xmlns:a16="http://schemas.microsoft.com/office/drawing/2014/main" id="{88C9C7D2-285F-4A36-A3AE-22A3F1A1C193}"/>
              </a:ext>
            </a:extLst>
          </p:cNvPr>
          <p:cNvSpPr/>
          <p:nvPr/>
        </p:nvSpPr>
        <p:spPr>
          <a:xfrm>
            <a:off x="2189100" y="3351558"/>
            <a:ext cx="360" cy="36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98">
            <a:extLst>
              <a:ext uri="{FF2B5EF4-FFF2-40B4-BE49-F238E27FC236}">
                <a16:creationId xmlns:a16="http://schemas.microsoft.com/office/drawing/2014/main" id="{C70E2F1E-FAB9-4ED3-B676-28266025C7E3}"/>
              </a:ext>
            </a:extLst>
          </p:cNvPr>
          <p:cNvSpPr/>
          <p:nvPr/>
        </p:nvSpPr>
        <p:spPr>
          <a:xfrm>
            <a:off x="2458650" y="3343922"/>
            <a:ext cx="360" cy="36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99">
            <a:extLst>
              <a:ext uri="{FF2B5EF4-FFF2-40B4-BE49-F238E27FC236}">
                <a16:creationId xmlns:a16="http://schemas.microsoft.com/office/drawing/2014/main" id="{B570B180-955D-4A2E-A518-6A5A822FA001}"/>
              </a:ext>
            </a:extLst>
          </p:cNvPr>
          <p:cNvSpPr/>
          <p:nvPr/>
        </p:nvSpPr>
        <p:spPr>
          <a:xfrm>
            <a:off x="2734500" y="3343278"/>
            <a:ext cx="360" cy="36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100">
            <a:extLst>
              <a:ext uri="{FF2B5EF4-FFF2-40B4-BE49-F238E27FC236}">
                <a16:creationId xmlns:a16="http://schemas.microsoft.com/office/drawing/2014/main" id="{DFD18816-F67A-4189-9A4E-4B0552531FE9}"/>
              </a:ext>
            </a:extLst>
          </p:cNvPr>
          <p:cNvSpPr/>
          <p:nvPr/>
        </p:nvSpPr>
        <p:spPr>
          <a:xfrm>
            <a:off x="6070369" y="2340624"/>
            <a:ext cx="1598040" cy="914400"/>
          </a:xfrm>
          <a:custGeom>
            <a:avLst/>
            <a:gdLst/>
            <a:ahLst/>
            <a:cxnLst/>
            <a:rect l="l" t="t" r="r" b="b"/>
            <a:pathLst>
              <a:path w="4452" h="1757">
                <a:moveTo>
                  <a:pt x="292" y="0"/>
                </a:moveTo>
                <a:cubicBezTo>
                  <a:pt x="146" y="0"/>
                  <a:pt x="0" y="146"/>
                  <a:pt x="0" y="292"/>
                </a:cubicBezTo>
                <a:lnTo>
                  <a:pt x="0" y="1463"/>
                </a:lnTo>
                <a:cubicBezTo>
                  <a:pt x="0" y="1609"/>
                  <a:pt x="146" y="1756"/>
                  <a:pt x="292" y="1756"/>
                </a:cubicBezTo>
                <a:lnTo>
                  <a:pt x="4158" y="1756"/>
                </a:lnTo>
                <a:cubicBezTo>
                  <a:pt x="4304" y="1756"/>
                  <a:pt x="4451" y="1609"/>
                  <a:pt x="4451" y="1463"/>
                </a:cubicBezTo>
                <a:lnTo>
                  <a:pt x="4451" y="292"/>
                </a:lnTo>
                <a:cubicBezTo>
                  <a:pt x="4451" y="146"/>
                  <a:pt x="4304" y="0"/>
                  <a:pt x="4158" y="0"/>
                </a:cubicBezTo>
                <a:lnTo>
                  <a:pt x="292" y="0"/>
                </a:lnTo>
              </a:path>
            </a:pathLst>
          </a:custGeom>
          <a:solidFill>
            <a:srgbClr val="009900">
              <a:alpha val="50000"/>
            </a:srgbClr>
          </a:solidFill>
          <a:ln w="25560">
            <a:solidFill>
              <a:srgbClr val="00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RADAR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VOLUMES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CustomShape 106">
            <a:extLst>
              <a:ext uri="{FF2B5EF4-FFF2-40B4-BE49-F238E27FC236}">
                <a16:creationId xmlns:a16="http://schemas.microsoft.com/office/drawing/2014/main" id="{9E84950C-BEE0-4041-A860-D53C5AFBD701}"/>
              </a:ext>
            </a:extLst>
          </p:cNvPr>
          <p:cNvSpPr/>
          <p:nvPr/>
        </p:nvSpPr>
        <p:spPr>
          <a:xfrm>
            <a:off x="1414440" y="5697318"/>
            <a:ext cx="1598040" cy="914400"/>
          </a:xfrm>
          <a:custGeom>
            <a:avLst/>
            <a:gdLst/>
            <a:ahLst/>
            <a:cxnLst/>
            <a:rect l="l" t="t" r="r" b="b"/>
            <a:pathLst>
              <a:path w="4452" h="1757">
                <a:moveTo>
                  <a:pt x="292" y="0"/>
                </a:moveTo>
                <a:cubicBezTo>
                  <a:pt x="146" y="0"/>
                  <a:pt x="0" y="146"/>
                  <a:pt x="0" y="292"/>
                </a:cubicBezTo>
                <a:lnTo>
                  <a:pt x="0" y="1463"/>
                </a:lnTo>
                <a:cubicBezTo>
                  <a:pt x="0" y="1609"/>
                  <a:pt x="146" y="1756"/>
                  <a:pt x="292" y="1756"/>
                </a:cubicBezTo>
                <a:lnTo>
                  <a:pt x="4158" y="1756"/>
                </a:lnTo>
                <a:cubicBezTo>
                  <a:pt x="4304" y="1756"/>
                  <a:pt x="4451" y="1609"/>
                  <a:pt x="4451" y="1463"/>
                </a:cubicBezTo>
                <a:lnTo>
                  <a:pt x="4451" y="292"/>
                </a:lnTo>
                <a:cubicBezTo>
                  <a:pt x="4451" y="146"/>
                  <a:pt x="4304" y="0"/>
                  <a:pt x="4158" y="0"/>
                </a:cubicBezTo>
                <a:lnTo>
                  <a:pt x="292" y="0"/>
                </a:lnTo>
              </a:path>
            </a:pathLst>
          </a:custGeom>
          <a:solidFill>
            <a:srgbClr val="009900">
              <a:alpha val="50000"/>
            </a:srgbClr>
          </a:solidFill>
          <a:ln w="2556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innovation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observed value and model equivalent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107">
            <a:extLst>
              <a:ext uri="{FF2B5EF4-FFF2-40B4-BE49-F238E27FC236}">
                <a16:creationId xmlns:a16="http://schemas.microsoft.com/office/drawing/2014/main" id="{3664C2A2-6E6C-4D1C-B1CA-E9A769FA657B}"/>
              </a:ext>
            </a:extLst>
          </p:cNvPr>
          <p:cNvSpPr/>
          <p:nvPr/>
        </p:nvSpPr>
        <p:spPr>
          <a:xfrm>
            <a:off x="6084720" y="5689758"/>
            <a:ext cx="1598040" cy="914400"/>
          </a:xfrm>
          <a:custGeom>
            <a:avLst/>
            <a:gdLst/>
            <a:ahLst/>
            <a:cxnLst/>
            <a:rect l="l" t="t" r="r" b="b"/>
            <a:pathLst>
              <a:path w="4452" h="1757">
                <a:moveTo>
                  <a:pt x="292" y="0"/>
                </a:moveTo>
                <a:cubicBezTo>
                  <a:pt x="146" y="0"/>
                  <a:pt x="0" y="146"/>
                  <a:pt x="0" y="292"/>
                </a:cubicBezTo>
                <a:lnTo>
                  <a:pt x="0" y="1463"/>
                </a:lnTo>
                <a:cubicBezTo>
                  <a:pt x="0" y="1609"/>
                  <a:pt x="146" y="1756"/>
                  <a:pt x="292" y="1756"/>
                </a:cubicBezTo>
                <a:lnTo>
                  <a:pt x="4158" y="1756"/>
                </a:lnTo>
                <a:cubicBezTo>
                  <a:pt x="4304" y="1756"/>
                  <a:pt x="4451" y="1609"/>
                  <a:pt x="4451" y="1463"/>
                </a:cubicBezTo>
                <a:lnTo>
                  <a:pt x="4451" y="292"/>
                </a:lnTo>
                <a:cubicBezTo>
                  <a:pt x="4451" y="146"/>
                  <a:pt x="4304" y="0"/>
                  <a:pt x="4158" y="0"/>
                </a:cubicBezTo>
                <a:lnTo>
                  <a:pt x="292" y="0"/>
                </a:lnTo>
              </a:path>
            </a:pathLst>
          </a:custGeom>
          <a:solidFill>
            <a:srgbClr val="009900">
              <a:alpha val="50000"/>
            </a:srgbClr>
          </a:solidFill>
          <a:ln w="2556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innovation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observed value and model equivalent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Line 110">
            <a:extLst>
              <a:ext uri="{FF2B5EF4-FFF2-40B4-BE49-F238E27FC236}">
                <a16:creationId xmlns:a16="http://schemas.microsoft.com/office/drawing/2014/main" id="{796B74FC-1737-42F9-9867-F113F813BA26}"/>
              </a:ext>
            </a:extLst>
          </p:cNvPr>
          <p:cNvSpPr/>
          <p:nvPr/>
        </p:nvSpPr>
        <p:spPr>
          <a:xfrm>
            <a:off x="141660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Line 111">
            <a:extLst>
              <a:ext uri="{FF2B5EF4-FFF2-40B4-BE49-F238E27FC236}">
                <a16:creationId xmlns:a16="http://schemas.microsoft.com/office/drawing/2014/main" id="{A4136DD3-55BF-4BAC-93B6-6BD53A2E20AB}"/>
              </a:ext>
            </a:extLst>
          </p:cNvPr>
          <p:cNvSpPr/>
          <p:nvPr/>
        </p:nvSpPr>
        <p:spPr>
          <a:xfrm>
            <a:off x="302328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Line 112">
            <a:extLst>
              <a:ext uri="{FF2B5EF4-FFF2-40B4-BE49-F238E27FC236}">
                <a16:creationId xmlns:a16="http://schemas.microsoft.com/office/drawing/2014/main" id="{18BFABAA-AEB1-4984-8E2F-5F2FB258F20F}"/>
              </a:ext>
            </a:extLst>
          </p:cNvPr>
          <p:cNvSpPr/>
          <p:nvPr/>
        </p:nvSpPr>
        <p:spPr>
          <a:xfrm>
            <a:off x="607860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Line 113">
            <a:extLst>
              <a:ext uri="{FF2B5EF4-FFF2-40B4-BE49-F238E27FC236}">
                <a16:creationId xmlns:a16="http://schemas.microsoft.com/office/drawing/2014/main" id="{588963BB-690E-4B58-B607-853F7C195903}"/>
              </a:ext>
            </a:extLst>
          </p:cNvPr>
          <p:cNvSpPr/>
          <p:nvPr/>
        </p:nvSpPr>
        <p:spPr>
          <a:xfrm>
            <a:off x="7683840" y="1551378"/>
            <a:ext cx="360" cy="2160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>
            <a:extLst>
              <a:ext uri="{FF2B5EF4-FFF2-40B4-BE49-F238E27FC236}">
                <a16:creationId xmlns:a16="http://schemas.microsoft.com/office/drawing/2014/main" id="{37AE4834-77F2-447B-AF6F-BCA109017A3A}"/>
              </a:ext>
            </a:extLst>
          </p:cNvPr>
          <p:cNvSpPr/>
          <p:nvPr/>
        </p:nvSpPr>
        <p:spPr>
          <a:xfrm>
            <a:off x="300599" y="266778"/>
            <a:ext cx="933660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KENDA – Experimental set-up</a:t>
            </a:r>
          </a:p>
        </p:txBody>
      </p:sp>
      <p:sp>
        <p:nvSpPr>
          <p:cNvPr id="120" name="CustomShape 95">
            <a:extLst>
              <a:ext uri="{FF2B5EF4-FFF2-40B4-BE49-F238E27FC236}">
                <a16:creationId xmlns:a16="http://schemas.microsoft.com/office/drawing/2014/main" id="{CB71FC57-3CA3-4FC4-926D-5871384CED2F}"/>
              </a:ext>
            </a:extLst>
          </p:cNvPr>
          <p:cNvSpPr/>
          <p:nvPr/>
        </p:nvSpPr>
        <p:spPr>
          <a:xfrm>
            <a:off x="1933405" y="3351558"/>
            <a:ext cx="360" cy="36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95">
            <a:extLst>
              <a:ext uri="{FF2B5EF4-FFF2-40B4-BE49-F238E27FC236}">
                <a16:creationId xmlns:a16="http://schemas.microsoft.com/office/drawing/2014/main" id="{FE7E9E55-7028-41AA-8089-FDDB66313FB7}"/>
              </a:ext>
            </a:extLst>
          </p:cNvPr>
          <p:cNvSpPr/>
          <p:nvPr/>
        </p:nvSpPr>
        <p:spPr>
          <a:xfrm>
            <a:off x="6363780" y="3334998"/>
            <a:ext cx="360" cy="36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97">
            <a:extLst>
              <a:ext uri="{FF2B5EF4-FFF2-40B4-BE49-F238E27FC236}">
                <a16:creationId xmlns:a16="http://schemas.microsoft.com/office/drawing/2014/main" id="{0A51BA6B-1BD9-4DE8-92B3-2D6B841F4551}"/>
              </a:ext>
            </a:extLst>
          </p:cNvPr>
          <p:cNvSpPr/>
          <p:nvPr/>
        </p:nvSpPr>
        <p:spPr>
          <a:xfrm>
            <a:off x="6890100" y="3343278"/>
            <a:ext cx="360" cy="36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98">
            <a:extLst>
              <a:ext uri="{FF2B5EF4-FFF2-40B4-BE49-F238E27FC236}">
                <a16:creationId xmlns:a16="http://schemas.microsoft.com/office/drawing/2014/main" id="{6B0B449A-1A2C-4B95-806F-BA6D658A9299}"/>
              </a:ext>
            </a:extLst>
          </p:cNvPr>
          <p:cNvSpPr/>
          <p:nvPr/>
        </p:nvSpPr>
        <p:spPr>
          <a:xfrm>
            <a:off x="7159650" y="3335642"/>
            <a:ext cx="360" cy="36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99">
            <a:extLst>
              <a:ext uri="{FF2B5EF4-FFF2-40B4-BE49-F238E27FC236}">
                <a16:creationId xmlns:a16="http://schemas.microsoft.com/office/drawing/2014/main" id="{F9E9971A-83E5-43B2-8B3B-E0B2E32A3B60}"/>
              </a:ext>
            </a:extLst>
          </p:cNvPr>
          <p:cNvSpPr/>
          <p:nvPr/>
        </p:nvSpPr>
        <p:spPr>
          <a:xfrm>
            <a:off x="7435500" y="3334998"/>
            <a:ext cx="360" cy="36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95">
            <a:extLst>
              <a:ext uri="{FF2B5EF4-FFF2-40B4-BE49-F238E27FC236}">
                <a16:creationId xmlns:a16="http://schemas.microsoft.com/office/drawing/2014/main" id="{C24D8AD2-0BFD-4C4A-A5B1-6161512CF82C}"/>
              </a:ext>
            </a:extLst>
          </p:cNvPr>
          <p:cNvSpPr/>
          <p:nvPr/>
        </p:nvSpPr>
        <p:spPr>
          <a:xfrm>
            <a:off x="6634405" y="3343278"/>
            <a:ext cx="360" cy="36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00339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490940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14"/>
          <p:cNvPicPr/>
          <p:nvPr/>
        </p:nvPicPr>
        <p:blipFill>
          <a:blip r:embed="rId3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sp>
        <p:nvSpPr>
          <p:cNvPr id="50" name="CustomShape 4"/>
          <p:cNvSpPr/>
          <p:nvPr/>
        </p:nvSpPr>
        <p:spPr>
          <a:xfrm>
            <a:off x="300600" y="988961"/>
            <a:ext cx="9336600" cy="4140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4C0F16-649E-4818-81BA-CECFB4F43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D2E11FFE-3D48-438C-A8EE-1C1FFEDAB4AE}"/>
              </a:ext>
            </a:extLst>
          </p:cNvPr>
          <p:cNvSpPr/>
          <p:nvPr/>
        </p:nvSpPr>
        <p:spPr>
          <a:xfrm>
            <a:off x="300600" y="970534"/>
            <a:ext cx="9447834" cy="5849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1E26F064-87A9-4E5D-8F41-DB39C4D37FD9}"/>
              </a:ext>
            </a:extLst>
          </p:cNvPr>
          <p:cNvSpPr/>
          <p:nvPr/>
        </p:nvSpPr>
        <p:spPr>
          <a:xfrm>
            <a:off x="300599" y="266778"/>
            <a:ext cx="933660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Reflectivity</a:t>
            </a:r>
            <a:r>
              <a:rPr lang="it-IT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36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observational</a:t>
            </a:r>
            <a:r>
              <a:rPr lang="it-IT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36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error</a:t>
            </a:r>
            <a:r>
              <a:rPr lang="it-IT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</a:t>
            </a:r>
            <a:r>
              <a:rPr lang="it-IT" sz="3600" b="1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roe</a:t>
            </a:r>
            <a:r>
              <a:rPr lang="it-IT" sz="36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</a:t>
            </a:r>
            <a:endParaRPr lang="it-IT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63E13275-88C1-4322-B8DF-5A01C562DAC8}"/>
                  </a:ext>
                </a:extLst>
              </p:cNvPr>
              <p:cNvSpPr/>
              <p:nvPr/>
            </p:nvSpPr>
            <p:spPr>
              <a:xfrm>
                <a:off x="300599" y="1100379"/>
                <a:ext cx="9336599" cy="6586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Observational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provided by the sum of 3 components</a:t>
                </a:r>
              </a:p>
              <a:p>
                <a:endParaRPr lang="en-US" sz="8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1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3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3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en-US" sz="23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3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2300" dirty="0"/>
              </a:p>
              <a:p>
                <a:endParaRPr lang="en-US" sz="1200" dirty="0"/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instrumental error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3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representativity</a:t>
                </a:r>
                <a:r>
                  <a:rPr lang="en-US" sz="2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error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error introduced by the operator </a:t>
                </a:r>
                <a:r>
                  <a:rPr lang="en-US" sz="23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</a:p>
              <a:p>
                <a:pPr>
                  <a:spcAft>
                    <a:spcPts val="600"/>
                  </a:spcAft>
                </a:pP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n-US" sz="2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 estimation of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can be obtained the statistics of </a:t>
                </a:r>
                <a:r>
                  <a:rPr lang="en-US" sz="23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Desroziers</a:t>
                </a:r>
                <a:r>
                  <a:rPr lang="en-US" sz="2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et al., 2005: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begChr m:val="["/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𝑜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3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sz="2300" b="1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23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𝑜</m:t>
                              </m:r>
                            </m:sup>
                          </m:sSubSup>
                        </m:e>
                      </m:d>
                      <m:r>
                        <m:rPr>
                          <m:sty m:val="p"/>
                        </m:rPr>
                        <a:rPr lang="en-US" sz="2300" b="0" i="0" baseline="300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T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]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≅</m:t>
                      </m:r>
                      <m:r>
                        <a:rPr lang="en-US" sz="2300" b="1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𝐑</m:t>
                      </m:r>
                    </m:oMath>
                  </m:oMathPara>
                </a14:m>
                <a:endParaRPr lang="en-US" sz="23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5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3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3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  <m:sup>
                        <m:r>
                          <a:rPr lang="en-US" sz="23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sz="23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sz="23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23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3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sub>
                    </m:sSub>
                    <m:r>
                      <a:rPr lang="en-US" sz="23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3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23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3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3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sub>
                      <m:sup>
                        <m:r>
                          <a:rPr lang="en-US" sz="23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sz="23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3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en-US" sz="23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</m:t>
                    </m:r>
                    <m:r>
                      <a:rPr lang="en-US" sz="23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sz="23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23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3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3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𝒃</m:t>
                        </m:r>
                      </m:sub>
                    </m:sSub>
                    <m:r>
                      <a:rPr lang="en-US" sz="23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sz="23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3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Applying this statistics to our case study, we got a reflectivity observational error (</a:t>
                </a:r>
                <a:r>
                  <a:rPr lang="en-US" sz="23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roe</a:t>
                </a:r>
                <a:r>
                  <a:rPr lang="en-US" sz="23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) equal to 5 </a:t>
                </a:r>
                <a:r>
                  <a:rPr lang="en-US" sz="23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dBZ</a:t>
                </a:r>
                <a:r>
                  <a:rPr lang="en-US" sz="23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. Results obtained employing this value are compared to those obtained using 10 </a:t>
                </a:r>
                <a:r>
                  <a:rPr lang="en-US" sz="23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dBZ</a:t>
                </a:r>
                <a:r>
                  <a:rPr lang="en-US" sz="23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(employed by Bick et. al, 2016).</a:t>
                </a:r>
              </a:p>
              <a:p>
                <a:pPr>
                  <a:spcAft>
                    <a:spcPts val="600"/>
                  </a:spcAft>
                </a:pPr>
                <a:endParaRPr lang="en-US" sz="23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63E13275-88C1-4322-B8DF-5A01C562D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99" y="1100379"/>
                <a:ext cx="9336599" cy="6586418"/>
              </a:xfrm>
              <a:prstGeom prst="rect">
                <a:avLst/>
              </a:prstGeom>
              <a:blipFill>
                <a:blip r:embed="rId5"/>
                <a:stretch>
                  <a:fillRect l="-914" t="-741" r="-9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5399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4430596" y="906991"/>
            <a:ext cx="5473471" cy="6020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spcAft>
                <a:spcPts val="60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it-IT" sz="2050" b="1" dirty="0">
                <a:latin typeface="Calibri" panose="020F0502020204030204" pitchFamily="34" charset="0"/>
                <a:cs typeface="Calibri" panose="020F0502020204030204" pitchFamily="34" charset="0"/>
              </a:rPr>
              <a:t>Model: </a:t>
            </a:r>
            <a:r>
              <a:rPr lang="en-US" altLang="it-IT" sz="2050" dirty="0">
                <a:latin typeface="Calibri" panose="020F0502020204030204" pitchFamily="34" charset="0"/>
                <a:cs typeface="Calibri" panose="020F0502020204030204" pitchFamily="34" charset="0"/>
              </a:rPr>
              <a:t>COSMO at 2.2 km hor. res.</a:t>
            </a:r>
          </a:p>
          <a:p>
            <a:pPr algn="just">
              <a:spcAft>
                <a:spcPts val="60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it-IT" sz="2050" b="1" dirty="0">
                <a:latin typeface="Calibri" panose="020F0502020204030204" pitchFamily="34" charset="0"/>
                <a:cs typeface="Calibri" panose="020F0502020204030204" pitchFamily="34" charset="0"/>
              </a:rPr>
              <a:t>KENDA: </a:t>
            </a:r>
            <a:r>
              <a:rPr lang="en-US" altLang="it-IT" sz="2050" dirty="0">
                <a:latin typeface="Calibri" panose="020F0502020204030204" pitchFamily="34" charset="0"/>
                <a:cs typeface="Calibri" panose="020F0502020204030204" pitchFamily="34" charset="0"/>
              </a:rPr>
              <a:t>20 members ensemble + deterministic</a:t>
            </a:r>
          </a:p>
          <a:p>
            <a:pPr algn="just">
              <a:spcAft>
                <a:spcPts val="60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it-IT" sz="2050" b="1" dirty="0"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r>
              <a:rPr lang="en-US" altLang="it-IT" sz="2050" dirty="0">
                <a:latin typeface="Calibri" panose="020F0502020204030204" pitchFamily="34" charset="0"/>
                <a:cs typeface="Calibri" panose="020F0502020204030204" pitchFamily="34" charset="0"/>
              </a:rPr>
              <a:t>: a 60 min. window is employed in each trials and </a:t>
            </a:r>
            <a:r>
              <a:rPr lang="en-US" altLang="it-IT" sz="205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it-IT" sz="2050" dirty="0">
                <a:latin typeface="Calibri" panose="020F0502020204030204" pitchFamily="34" charset="0"/>
                <a:cs typeface="Calibri" panose="020F0502020204030204" pitchFamily="34" charset="0"/>
              </a:rPr>
              <a:t> matrix is diagonal.</a:t>
            </a:r>
          </a:p>
          <a:p>
            <a:pPr marL="342900" indent="-342900" algn="just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it-IT" sz="2050" i="1" dirty="0" err="1">
                <a:latin typeface="Calibri" panose="020F0502020204030204" pitchFamily="34" charset="0"/>
                <a:cs typeface="Calibri" panose="020F0502020204030204" pitchFamily="34" charset="0"/>
              </a:rPr>
              <a:t>noDA</a:t>
            </a:r>
            <a:r>
              <a:rPr lang="en-US" altLang="it-IT" sz="2050" dirty="0">
                <a:latin typeface="Calibri" panose="020F0502020204030204" pitchFamily="34" charset="0"/>
                <a:cs typeface="Calibri" panose="020F0502020204030204" pitchFamily="34" charset="0"/>
              </a:rPr>
              <a:t>: no data assimilation</a:t>
            </a:r>
          </a:p>
          <a:p>
            <a:pPr marL="342900" indent="-342900" algn="just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it-IT" sz="2050" i="1" dirty="0" err="1">
                <a:latin typeface="Calibri" panose="020F0502020204030204" pitchFamily="34" charset="0"/>
                <a:cs typeface="Calibri" panose="020F0502020204030204" pitchFamily="34" charset="0"/>
              </a:rPr>
              <a:t>conv+LHN</a:t>
            </a:r>
            <a:r>
              <a:rPr lang="en-US" altLang="it-IT" sz="2050" dirty="0">
                <a:latin typeface="Calibri" panose="020F0502020204030204" pitchFamily="34" charset="0"/>
                <a:cs typeface="Calibri" panose="020F0502020204030204" pitchFamily="34" charset="0"/>
              </a:rPr>
              <a:t>: assimilation  of conventional data (SYNOP, TEMP, AIREP) and </a:t>
            </a:r>
            <a:r>
              <a:rPr lang="en-GB" sz="2050" dirty="0">
                <a:latin typeface="Calibri" panose="020F0502020204030204" pitchFamily="34" charset="0"/>
                <a:cs typeface="Calibri" panose="020F0502020204030204" pitchFamily="34" charset="0"/>
              </a:rPr>
              <a:t>LHN of surface rainfall intensity from Italian radar composite.</a:t>
            </a:r>
          </a:p>
          <a:p>
            <a:pPr marL="342900" indent="-342900" algn="just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050" i="1" dirty="0">
                <a:latin typeface="Calibri" panose="020F0502020204030204" pitchFamily="34" charset="0"/>
                <a:cs typeface="Calibri" panose="020F0502020204030204" pitchFamily="34" charset="0"/>
              </a:rPr>
              <a:t>roe5</a:t>
            </a:r>
            <a:r>
              <a:rPr lang="it-IT" altLang="it-IT" sz="205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altLang="it-IT" sz="2050" i="1" dirty="0">
                <a:latin typeface="Calibri" panose="020F0502020204030204" pitchFamily="34" charset="0"/>
                <a:cs typeface="Calibri" panose="020F0502020204030204" pitchFamily="34" charset="0"/>
              </a:rPr>
              <a:t>roe10</a:t>
            </a:r>
            <a:r>
              <a:rPr lang="en-GB" altLang="it-IT" sz="205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it-IT" sz="2050" dirty="0">
                <a:latin typeface="Calibri" panose="020F0502020204030204" pitchFamily="34" charset="0"/>
                <a:cs typeface="Calibri" panose="020F0502020204030204" pitchFamily="34" charset="0"/>
              </a:rPr>
              <a:t>assimilation  of conventional data and of reflectivity volumes from 4 radars of Northern Italy. A 10 km </a:t>
            </a:r>
            <a:r>
              <a:rPr lang="en-US" altLang="it-IT" sz="2050" dirty="0" err="1">
                <a:latin typeface="Calibri" panose="020F0502020204030204" pitchFamily="34" charset="0"/>
                <a:cs typeface="Calibri" panose="020F0502020204030204" pitchFamily="34" charset="0"/>
              </a:rPr>
              <a:t>superobbing</a:t>
            </a:r>
            <a:r>
              <a:rPr lang="en-US" altLang="it-IT" sz="2050" dirty="0">
                <a:latin typeface="Calibri" panose="020F0502020204030204" pitchFamily="34" charset="0"/>
                <a:cs typeface="Calibri" panose="020F0502020204030204" pitchFamily="34" charset="0"/>
              </a:rPr>
              <a:t> is applied on both observations and model and values </a:t>
            </a:r>
            <a:r>
              <a:rPr lang="en-US" sz="2050" dirty="0">
                <a:latin typeface="Calibri" panose="020F0502020204030204" pitchFamily="34" charset="0"/>
                <a:cs typeface="Calibri" panose="020F0502020204030204" pitchFamily="34" charset="0"/>
              </a:rPr>
              <a:t>lower than 5 </a:t>
            </a:r>
            <a:r>
              <a:rPr lang="en-US" sz="2050" dirty="0" err="1">
                <a:latin typeface="Calibri" panose="020F0502020204030204" pitchFamily="34" charset="0"/>
                <a:cs typeface="Calibri" panose="020F0502020204030204" pitchFamily="34" charset="0"/>
              </a:rPr>
              <a:t>dBZ</a:t>
            </a:r>
            <a:r>
              <a:rPr lang="en-US" sz="2050" dirty="0">
                <a:latin typeface="Calibri" panose="020F0502020204030204" pitchFamily="34" charset="0"/>
                <a:cs typeface="Calibri" panose="020F0502020204030204" pitchFamily="34" charset="0"/>
              </a:rPr>
              <a:t> are set equal to 5 </a:t>
            </a:r>
            <a:r>
              <a:rPr lang="en-US" sz="2050" dirty="0" err="1">
                <a:latin typeface="Calibri" panose="020F0502020204030204" pitchFamily="34" charset="0"/>
                <a:cs typeface="Calibri" panose="020F0502020204030204" pitchFamily="34" charset="0"/>
              </a:rPr>
              <a:t>dBZ</a:t>
            </a:r>
            <a:r>
              <a:rPr lang="en-US" sz="2050" dirty="0">
                <a:latin typeface="Calibri" panose="020F0502020204030204" pitchFamily="34" charset="0"/>
                <a:cs typeface="Calibri" panose="020F0502020204030204" pitchFamily="34" charset="0"/>
              </a:rPr>
              <a:t>. Value of </a:t>
            </a:r>
            <a:r>
              <a:rPr lang="en-US" sz="2050" i="1" dirty="0">
                <a:latin typeface="Calibri" panose="020F0502020204030204" pitchFamily="34" charset="0"/>
                <a:cs typeface="Calibri" panose="020F0502020204030204" pitchFamily="34" charset="0"/>
              </a:rPr>
              <a:t>roe</a:t>
            </a:r>
            <a:r>
              <a:rPr lang="en-US" sz="2050" dirty="0">
                <a:latin typeface="Calibri" panose="020F0502020204030204" pitchFamily="34" charset="0"/>
                <a:cs typeface="Calibri" panose="020F0502020204030204" pitchFamily="34" charset="0"/>
              </a:rPr>
              <a:t> is equal to 5 </a:t>
            </a:r>
            <a:r>
              <a:rPr lang="en-US" sz="2050" dirty="0" err="1">
                <a:latin typeface="Calibri" panose="020F0502020204030204" pitchFamily="34" charset="0"/>
                <a:cs typeface="Calibri" panose="020F0502020204030204" pitchFamily="34" charset="0"/>
              </a:rPr>
              <a:t>dBZ</a:t>
            </a:r>
            <a:r>
              <a:rPr lang="en-US" sz="2050" dirty="0">
                <a:latin typeface="Calibri" panose="020F0502020204030204" pitchFamily="34" charset="0"/>
                <a:cs typeface="Calibri" panose="020F0502020204030204" pitchFamily="34" charset="0"/>
              </a:rPr>
              <a:t> and 10 </a:t>
            </a:r>
            <a:r>
              <a:rPr lang="en-US" sz="2050" dirty="0" err="1">
                <a:latin typeface="Calibri" panose="020F0502020204030204" pitchFamily="34" charset="0"/>
                <a:cs typeface="Calibri" panose="020F0502020204030204" pitchFamily="34" charset="0"/>
              </a:rPr>
              <a:t>dBZ</a:t>
            </a:r>
            <a:r>
              <a:rPr lang="en-US" sz="2050" dirty="0">
                <a:latin typeface="Calibri" panose="020F0502020204030204" pitchFamily="34" charset="0"/>
                <a:cs typeface="Calibri" panose="020F0502020204030204" pitchFamily="34" charset="0"/>
              </a:rPr>
              <a:t> respectively.</a:t>
            </a:r>
          </a:p>
          <a:p>
            <a:pPr marL="342900" indent="-342900" algn="just"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US" sz="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spcAft>
                <a:spcPts val="600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2050" dirty="0">
                <a:latin typeface="Calibri" panose="020F0502020204030204" pitchFamily="34" charset="0"/>
                <a:cs typeface="Calibri" panose="020F0502020204030204" pitchFamily="34" charset="0"/>
              </a:rPr>
              <a:t>A 24h </a:t>
            </a:r>
            <a:r>
              <a:rPr lang="en-US" sz="2050" b="1" dirty="0">
                <a:latin typeface="Calibri" panose="020F0502020204030204" pitchFamily="34" charset="0"/>
                <a:cs typeface="Calibri" panose="020F0502020204030204" pitchFamily="34" charset="0"/>
              </a:rPr>
              <a:t>forecast</a:t>
            </a:r>
            <a:r>
              <a:rPr lang="en-US" sz="2050" dirty="0">
                <a:latin typeface="Calibri" panose="020F0502020204030204" pitchFamily="34" charset="0"/>
                <a:cs typeface="Calibri" panose="020F0502020204030204" pitchFamily="34" charset="0"/>
              </a:rPr>
              <a:t> is initialized each 3h from 3 Feb. at 12 UTC to 6 Feb. at 06 UTC (23 forecasts for each experiment).</a:t>
            </a:r>
          </a:p>
        </p:txBody>
      </p:sp>
      <p:sp>
        <p:nvSpPr>
          <p:cNvPr id="319" name="CustomShape 3"/>
          <p:cNvSpPr/>
          <p:nvPr/>
        </p:nvSpPr>
        <p:spPr>
          <a:xfrm>
            <a:off x="145562" y="986344"/>
            <a:ext cx="3976988" cy="9701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   03/02/17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06 UTC</a:t>
            </a:r>
          </a:p>
          <a:p>
            <a:pPr algn="ctr">
              <a:lnSpc>
                <a:spcPct val="100000"/>
              </a:lnSpc>
            </a:pP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   To:    07/02/17 </a:t>
            </a:r>
            <a:r>
              <a:rPr lang="it-IT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00 UTC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0" name="Immagine 7"/>
          <p:cNvPicPr/>
          <p:nvPr/>
        </p:nvPicPr>
        <p:blipFill>
          <a:blip r:embed="rId2"/>
          <a:srcRect t="7138" r="11898" b="1524"/>
          <a:stretch/>
        </p:blipFill>
        <p:spPr>
          <a:xfrm>
            <a:off x="300599" y="4298044"/>
            <a:ext cx="3511984" cy="3297416"/>
          </a:xfrm>
          <a:prstGeom prst="rect">
            <a:avLst/>
          </a:prstGeom>
          <a:ln>
            <a:noFill/>
          </a:ln>
        </p:spPr>
      </p:pic>
      <p:pic>
        <p:nvPicPr>
          <p:cNvPr id="323" name="Immagine 323"/>
          <p:cNvPicPr/>
          <p:nvPr/>
        </p:nvPicPr>
        <p:blipFill>
          <a:blip r:embed="rId3"/>
          <a:srcRect t="16493" b="19978"/>
          <a:stretch/>
        </p:blipFill>
        <p:spPr>
          <a:xfrm>
            <a:off x="322331" y="1886735"/>
            <a:ext cx="3800219" cy="2411309"/>
          </a:xfrm>
          <a:prstGeom prst="rect">
            <a:avLst/>
          </a:prstGeom>
          <a:ln>
            <a:noFill/>
          </a:ln>
        </p:spPr>
      </p:pic>
      <p:pic>
        <p:nvPicPr>
          <p:cNvPr id="327" name="Immagine 5"/>
          <p:cNvPicPr/>
          <p:nvPr/>
        </p:nvPicPr>
        <p:blipFill>
          <a:blip r:embed="rId4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sp>
        <p:nvSpPr>
          <p:cNvPr id="15" name="CustomShape 2">
            <a:extLst>
              <a:ext uri="{FF2B5EF4-FFF2-40B4-BE49-F238E27FC236}">
                <a16:creationId xmlns:a16="http://schemas.microsoft.com/office/drawing/2014/main" id="{FEB2FFD7-A7B9-41A7-8A7E-1BF1643174D7}"/>
              </a:ext>
            </a:extLst>
          </p:cNvPr>
          <p:cNvSpPr/>
          <p:nvPr/>
        </p:nvSpPr>
        <p:spPr>
          <a:xfrm>
            <a:off x="300599" y="266778"/>
            <a:ext cx="933660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Case </a:t>
            </a:r>
            <a:r>
              <a:rPr lang="it-IT" sz="3600" b="1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study</a:t>
            </a:r>
            <a:r>
              <a:rPr lang="it-IT" sz="36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– Set-up</a:t>
            </a:r>
            <a:endParaRPr lang="it-IT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3D8E97A-564B-4F00-8216-8EE47C85B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Immagine 4"/>
          <p:cNvPicPr/>
          <p:nvPr/>
        </p:nvPicPr>
        <p:blipFill>
          <a:blip r:embed="rId2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sp>
        <p:nvSpPr>
          <p:cNvPr id="365" name="CustomShape 2"/>
          <p:cNvSpPr/>
          <p:nvPr/>
        </p:nvSpPr>
        <p:spPr>
          <a:xfrm>
            <a:off x="2762658" y="1926954"/>
            <a:ext cx="5760000" cy="216000"/>
          </a:xfrm>
          <a:prstGeom prst="rect">
            <a:avLst/>
          </a:prstGeom>
          <a:gradFill>
            <a:gsLst>
              <a:gs pos="0">
                <a:srgbClr val="FF3333"/>
              </a:gs>
              <a:gs pos="100000">
                <a:srgbClr val="EEEEEE"/>
              </a:gs>
            </a:gsLst>
            <a:path path="circle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3"/>
          <p:cNvSpPr/>
          <p:nvPr/>
        </p:nvSpPr>
        <p:spPr>
          <a:xfrm>
            <a:off x="478098" y="1852794"/>
            <a:ext cx="1106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Structure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4"/>
          <p:cNvSpPr/>
          <p:nvPr/>
        </p:nvSpPr>
        <p:spPr>
          <a:xfrm>
            <a:off x="478098" y="3421314"/>
            <a:ext cx="1196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Amplitude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5"/>
          <p:cNvSpPr/>
          <p:nvPr/>
        </p:nvSpPr>
        <p:spPr>
          <a:xfrm>
            <a:off x="2762658" y="3495474"/>
            <a:ext cx="5760000" cy="216000"/>
          </a:xfrm>
          <a:prstGeom prst="rect">
            <a:avLst/>
          </a:prstGeom>
          <a:gradFill>
            <a:gsLst>
              <a:gs pos="0">
                <a:srgbClr val="FF3333"/>
              </a:gs>
              <a:gs pos="100000">
                <a:srgbClr val="EEEEEE"/>
              </a:gs>
            </a:gsLst>
            <a:path path="circle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6"/>
          <p:cNvSpPr/>
          <p:nvPr/>
        </p:nvSpPr>
        <p:spPr>
          <a:xfrm>
            <a:off x="478098" y="4989474"/>
            <a:ext cx="1044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Location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7"/>
          <p:cNvSpPr/>
          <p:nvPr/>
        </p:nvSpPr>
        <p:spPr>
          <a:xfrm>
            <a:off x="5645538" y="5063634"/>
            <a:ext cx="2877120" cy="216000"/>
          </a:xfrm>
          <a:prstGeom prst="rect">
            <a:avLst/>
          </a:prstGeom>
          <a:gradFill>
            <a:gsLst>
              <a:gs pos="0">
                <a:srgbClr val="FF3333"/>
              </a:gs>
              <a:gs pos="100000">
                <a:srgbClr val="EEEEEE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Line 8"/>
          <p:cNvSpPr/>
          <p:nvPr/>
        </p:nvSpPr>
        <p:spPr>
          <a:xfrm>
            <a:off x="2765538" y="1785474"/>
            <a:ext cx="0" cy="4320000"/>
          </a:xfrm>
          <a:prstGeom prst="line">
            <a:avLst/>
          </a:prstGeom>
          <a:ln>
            <a:solidFill>
              <a:srgbClr val="000000"/>
            </a:solidFill>
            <a:custDash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Line 9"/>
          <p:cNvSpPr/>
          <p:nvPr/>
        </p:nvSpPr>
        <p:spPr>
          <a:xfrm>
            <a:off x="5645538" y="1785474"/>
            <a:ext cx="0" cy="4320000"/>
          </a:xfrm>
          <a:prstGeom prst="line">
            <a:avLst/>
          </a:prstGeom>
          <a:ln>
            <a:solidFill>
              <a:srgbClr val="000000"/>
            </a:solidFill>
            <a:custDash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Line 10"/>
          <p:cNvSpPr/>
          <p:nvPr/>
        </p:nvSpPr>
        <p:spPr>
          <a:xfrm>
            <a:off x="8525538" y="1785474"/>
            <a:ext cx="0" cy="4320000"/>
          </a:xfrm>
          <a:prstGeom prst="line">
            <a:avLst/>
          </a:prstGeom>
          <a:ln>
            <a:solidFill>
              <a:srgbClr val="000000"/>
            </a:solidFill>
            <a:custDash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TextShape 11"/>
          <p:cNvSpPr txBox="1"/>
          <p:nvPr/>
        </p:nvSpPr>
        <p:spPr>
          <a:xfrm>
            <a:off x="2578698" y="1211112"/>
            <a:ext cx="3834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-2</a:t>
            </a:r>
          </a:p>
        </p:txBody>
      </p:sp>
      <p:sp>
        <p:nvSpPr>
          <p:cNvPr id="375" name="TextShape 12"/>
          <p:cNvSpPr txBox="1"/>
          <p:nvPr/>
        </p:nvSpPr>
        <p:spPr>
          <a:xfrm>
            <a:off x="8281818" y="1209168"/>
            <a:ext cx="481680" cy="379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 algn="ctr"/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+2</a:t>
            </a:r>
          </a:p>
        </p:txBody>
      </p:sp>
      <p:sp>
        <p:nvSpPr>
          <p:cNvPr id="376" name="TextShape 13"/>
          <p:cNvSpPr txBox="1"/>
          <p:nvPr/>
        </p:nvSpPr>
        <p:spPr>
          <a:xfrm>
            <a:off x="5459058" y="1086552"/>
            <a:ext cx="383400" cy="38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 algn="ctr"/>
            <a:r>
              <a:rPr lang="it-IT" sz="1800" b="0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</a:t>
            </a:r>
          </a:p>
        </p:txBody>
      </p:sp>
      <p:sp>
        <p:nvSpPr>
          <p:cNvPr id="377" name="TextShape 14"/>
          <p:cNvSpPr txBox="1"/>
          <p:nvPr/>
        </p:nvSpPr>
        <p:spPr>
          <a:xfrm>
            <a:off x="5004378" y="1335672"/>
            <a:ext cx="12758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/>
          <a:lstStyle/>
          <a:p>
            <a:pPr algn="ctr"/>
            <a:r>
              <a:rPr lang="it-IT" sz="1800" b="0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PERFECT</a:t>
            </a:r>
          </a:p>
        </p:txBody>
      </p:sp>
      <p:sp>
        <p:nvSpPr>
          <p:cNvPr id="378" name="TextShape 15"/>
          <p:cNvSpPr txBox="1"/>
          <p:nvPr/>
        </p:nvSpPr>
        <p:spPr>
          <a:xfrm>
            <a:off x="7408098" y="5349474"/>
            <a:ext cx="2233440" cy="99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wrong location</a:t>
            </a:r>
          </a:p>
          <a:p>
            <a:pPr algn="ctr"/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total center of mass </a:t>
            </a:r>
          </a:p>
          <a:p>
            <a:pPr algn="ctr"/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and/or objects relative</a:t>
            </a:r>
          </a:p>
          <a:p>
            <a:pPr algn="ctr"/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center of mass</a:t>
            </a:r>
          </a:p>
        </p:txBody>
      </p:sp>
      <p:sp>
        <p:nvSpPr>
          <p:cNvPr id="379" name="TextShape 16"/>
          <p:cNvSpPr txBox="1"/>
          <p:nvPr/>
        </p:nvSpPr>
        <p:spPr>
          <a:xfrm>
            <a:off x="1976418" y="3771594"/>
            <a:ext cx="1579680" cy="544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average QPF</a:t>
            </a:r>
          </a:p>
          <a:p>
            <a:pPr algn="ctr"/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underestimated</a:t>
            </a:r>
          </a:p>
        </p:txBody>
      </p:sp>
      <p:sp>
        <p:nvSpPr>
          <p:cNvPr id="380" name="TextShape 17"/>
          <p:cNvSpPr txBox="1"/>
          <p:nvPr/>
        </p:nvSpPr>
        <p:spPr>
          <a:xfrm>
            <a:off x="7696098" y="2209914"/>
            <a:ext cx="1669680" cy="544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objects too large</a:t>
            </a:r>
          </a:p>
          <a:p>
            <a:pPr algn="ctr"/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 too flat</a:t>
            </a:r>
          </a:p>
        </p:txBody>
      </p:sp>
      <p:sp>
        <p:nvSpPr>
          <p:cNvPr id="381" name="TextShape 18"/>
          <p:cNvSpPr txBox="1"/>
          <p:nvPr/>
        </p:nvSpPr>
        <p:spPr>
          <a:xfrm>
            <a:off x="7805537" y="3771594"/>
            <a:ext cx="1560233" cy="544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average QPF</a:t>
            </a:r>
          </a:p>
          <a:p>
            <a:pPr algn="ctr"/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overestimated</a:t>
            </a:r>
          </a:p>
        </p:txBody>
      </p:sp>
      <p:sp>
        <p:nvSpPr>
          <p:cNvPr id="382" name="TextShape 19"/>
          <p:cNvSpPr txBox="1"/>
          <p:nvPr/>
        </p:nvSpPr>
        <p:spPr>
          <a:xfrm>
            <a:off x="1918098" y="2217474"/>
            <a:ext cx="1692360" cy="544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objects too small</a:t>
            </a:r>
          </a:p>
          <a:p>
            <a:pPr algn="ctr"/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 too peaked</a:t>
            </a:r>
          </a:p>
        </p:txBody>
      </p:sp>
      <p:sp>
        <p:nvSpPr>
          <p:cNvPr id="22" name="CustomShape 2">
            <a:extLst>
              <a:ext uri="{FF2B5EF4-FFF2-40B4-BE49-F238E27FC236}">
                <a16:creationId xmlns:a16="http://schemas.microsoft.com/office/drawing/2014/main" id="{542AAFCB-B90C-489D-84D8-520AE0FBC510}"/>
              </a:ext>
            </a:extLst>
          </p:cNvPr>
          <p:cNvSpPr/>
          <p:nvPr/>
        </p:nvSpPr>
        <p:spPr>
          <a:xfrm>
            <a:off x="300599" y="266778"/>
            <a:ext cx="933660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Verification</a:t>
            </a:r>
            <a:r>
              <a:rPr lang="it-IT" sz="36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 SAL</a:t>
            </a:r>
            <a:endParaRPr lang="it-IT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8F5A08-5B4B-4009-8AE9-09F5CF61453E}"/>
              </a:ext>
            </a:extLst>
          </p:cNvPr>
          <p:cNvSpPr txBox="1"/>
          <p:nvPr/>
        </p:nvSpPr>
        <p:spPr>
          <a:xfrm>
            <a:off x="3945696" y="6748476"/>
            <a:ext cx="233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Wernli</a:t>
            </a:r>
            <a:r>
              <a:rPr lang="it-IT" dirty="0"/>
              <a:t> et al., 2008</a:t>
            </a:r>
            <a:endParaRPr lang="en-GB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0B95A2DE-576E-41E7-BAD1-014EDE097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  <p:pic>
        <p:nvPicPr>
          <p:cNvPr id="24" name="Immagine 329">
            <a:extLst>
              <a:ext uri="{FF2B5EF4-FFF2-40B4-BE49-F238E27FC236}">
                <a16:creationId xmlns:a16="http://schemas.microsoft.com/office/drawing/2014/main" id="{DE5C1F58-F2F9-43B5-9D8D-CB40B5E862B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968402" y="220426"/>
            <a:ext cx="1797120" cy="107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14"/>
          <p:cNvPicPr/>
          <p:nvPr/>
        </p:nvPicPr>
        <p:blipFill>
          <a:blip r:embed="rId3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D2E11FFE-3D48-438C-A8EE-1C1FFEDAB4AE}"/>
              </a:ext>
            </a:extLst>
          </p:cNvPr>
          <p:cNvSpPr/>
          <p:nvPr/>
        </p:nvSpPr>
        <p:spPr>
          <a:xfrm>
            <a:off x="300600" y="970534"/>
            <a:ext cx="9447834" cy="5849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A30F12-351B-4A95-8874-993221782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0" y="0"/>
            <a:ext cx="3851591" cy="378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575DB3D-76A0-4E50-9AB4-98356586D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41" y="0"/>
            <a:ext cx="3851591" cy="3780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7C2F244-F71B-4702-A767-FD1747197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0" y="3748841"/>
            <a:ext cx="3851591" cy="378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4C0F16-649E-4818-81BA-CECFB4F43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CA6F7D2-D2B3-4770-922E-F73482924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41" y="3777132"/>
            <a:ext cx="3851591" cy="3780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8A4A399-8D33-447A-AC56-83470FEEFB97}"/>
              </a:ext>
            </a:extLst>
          </p:cNvPr>
          <p:cNvSpPr txBox="1"/>
          <p:nvPr/>
        </p:nvSpPr>
        <p:spPr>
          <a:xfrm>
            <a:off x="8532234" y="402956"/>
            <a:ext cx="155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+3h</a:t>
            </a:r>
            <a:endParaRPr lang="en-GB" sz="40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47027C7-08B8-4E6A-8F8C-6224EB230A8F}"/>
              </a:ext>
            </a:extLst>
          </p:cNvPr>
          <p:cNvSpPr txBox="1"/>
          <p:nvPr/>
        </p:nvSpPr>
        <p:spPr>
          <a:xfrm>
            <a:off x="2805193" y="2496402"/>
            <a:ext cx="167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noDA</a:t>
            </a:r>
            <a:endParaRPr lang="en-GB" sz="24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215E8A-90E9-4E9F-8DB0-B04765CCF664}"/>
              </a:ext>
            </a:extLst>
          </p:cNvPr>
          <p:cNvSpPr txBox="1"/>
          <p:nvPr/>
        </p:nvSpPr>
        <p:spPr>
          <a:xfrm>
            <a:off x="6870374" y="2496402"/>
            <a:ext cx="173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conv+LHN</a:t>
            </a:r>
            <a:endParaRPr lang="en-GB" sz="2400" b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A1E00CD-DD3F-499F-8F58-DC3A8FCB116F}"/>
              </a:ext>
            </a:extLst>
          </p:cNvPr>
          <p:cNvSpPr txBox="1"/>
          <p:nvPr/>
        </p:nvSpPr>
        <p:spPr>
          <a:xfrm>
            <a:off x="2776943" y="6278250"/>
            <a:ext cx="173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roe</a:t>
            </a:r>
            <a:r>
              <a:rPr lang="it-IT" sz="2400" b="1" dirty="0"/>
              <a:t> 5</a:t>
            </a:r>
            <a:endParaRPr lang="en-GB" sz="2400" b="1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7DB159C-7550-4EC4-B0A3-581D9575EC7A}"/>
              </a:ext>
            </a:extLst>
          </p:cNvPr>
          <p:cNvSpPr txBox="1"/>
          <p:nvPr/>
        </p:nvSpPr>
        <p:spPr>
          <a:xfrm>
            <a:off x="6870374" y="6278249"/>
            <a:ext cx="166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roe</a:t>
            </a:r>
            <a:r>
              <a:rPr lang="it-IT" sz="2400" b="1" dirty="0"/>
              <a:t> 10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6562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14"/>
          <p:cNvPicPr/>
          <p:nvPr/>
        </p:nvPicPr>
        <p:blipFill>
          <a:blip r:embed="rId3"/>
          <a:stretch/>
        </p:blipFill>
        <p:spPr>
          <a:xfrm>
            <a:off x="8640720" y="6841080"/>
            <a:ext cx="1294920" cy="681840"/>
          </a:xfrm>
          <a:prstGeom prst="rect">
            <a:avLst/>
          </a:prstGeom>
          <a:ln>
            <a:noFill/>
          </a:ln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D2E11FFE-3D48-438C-A8EE-1C1FFEDAB4AE}"/>
              </a:ext>
            </a:extLst>
          </p:cNvPr>
          <p:cNvSpPr/>
          <p:nvPr/>
        </p:nvSpPr>
        <p:spPr>
          <a:xfrm>
            <a:off x="300600" y="970534"/>
            <a:ext cx="9447834" cy="5849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A30F12-351B-4A95-8874-993221782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0" y="0"/>
            <a:ext cx="3851591" cy="37799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575DB3D-76A0-4E50-9AB4-98356586D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41" y="0"/>
            <a:ext cx="3851591" cy="377999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7C2F244-F71B-4702-A767-FD1747197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0" y="3748841"/>
            <a:ext cx="3851591" cy="37799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4C0F16-649E-4818-81BA-CECFB4F43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819984"/>
            <a:ext cx="684000" cy="684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CA6F7D2-D2B3-4770-922E-F73482924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41" y="3777132"/>
            <a:ext cx="3851591" cy="377999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8A4A399-8D33-447A-AC56-83470FEEFB97}"/>
              </a:ext>
            </a:extLst>
          </p:cNvPr>
          <p:cNvSpPr txBox="1"/>
          <p:nvPr/>
        </p:nvSpPr>
        <p:spPr>
          <a:xfrm>
            <a:off x="8532234" y="402956"/>
            <a:ext cx="155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+6h</a:t>
            </a:r>
            <a:endParaRPr lang="en-GB" sz="40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47027C7-08B8-4E6A-8F8C-6224EB230A8F}"/>
              </a:ext>
            </a:extLst>
          </p:cNvPr>
          <p:cNvSpPr txBox="1"/>
          <p:nvPr/>
        </p:nvSpPr>
        <p:spPr>
          <a:xfrm>
            <a:off x="2805193" y="2496402"/>
            <a:ext cx="167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noDA</a:t>
            </a:r>
            <a:endParaRPr lang="en-GB" sz="24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215E8A-90E9-4E9F-8DB0-B04765CCF664}"/>
              </a:ext>
            </a:extLst>
          </p:cNvPr>
          <p:cNvSpPr txBox="1"/>
          <p:nvPr/>
        </p:nvSpPr>
        <p:spPr>
          <a:xfrm>
            <a:off x="6870374" y="2496402"/>
            <a:ext cx="173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conv+LHN</a:t>
            </a:r>
            <a:endParaRPr lang="en-GB" sz="2400" b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A1E00CD-DD3F-499F-8F58-DC3A8FCB116F}"/>
              </a:ext>
            </a:extLst>
          </p:cNvPr>
          <p:cNvSpPr txBox="1"/>
          <p:nvPr/>
        </p:nvSpPr>
        <p:spPr>
          <a:xfrm>
            <a:off x="2776943" y="6278250"/>
            <a:ext cx="173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roe</a:t>
            </a:r>
            <a:r>
              <a:rPr lang="it-IT" sz="2400" b="1" dirty="0"/>
              <a:t> 5</a:t>
            </a:r>
            <a:endParaRPr lang="en-GB" sz="2400" b="1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7DB159C-7550-4EC4-B0A3-581D9575EC7A}"/>
              </a:ext>
            </a:extLst>
          </p:cNvPr>
          <p:cNvSpPr txBox="1"/>
          <p:nvPr/>
        </p:nvSpPr>
        <p:spPr>
          <a:xfrm>
            <a:off x="6870374" y="6278249"/>
            <a:ext cx="166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roe</a:t>
            </a:r>
            <a:r>
              <a:rPr lang="it-IT" sz="2400" b="1" dirty="0"/>
              <a:t> 10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600911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5048</TotalTime>
  <Words>760</Words>
  <Application>Microsoft Office PowerPoint</Application>
  <PresentationFormat>Personalizzato</PresentationFormat>
  <Paragraphs>160</Paragraphs>
  <Slides>14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DejaVu Sans</vt:lpstr>
      <vt:lpstr>Gill Sans MT</vt:lpstr>
      <vt:lpstr>NimbusRomNo9L-Regu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/>
  <dc:description/>
  <cp:lastModifiedBy>Thomas Gastaldo</cp:lastModifiedBy>
  <cp:revision>405</cp:revision>
  <dcterms:created xsi:type="dcterms:W3CDTF">2017-06-27T21:59:17Z</dcterms:created>
  <dcterms:modified xsi:type="dcterms:W3CDTF">2018-05-09T11:41:09Z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