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8" r:id="rId3"/>
    <p:sldId id="260" r:id="rId4"/>
    <p:sldId id="257" r:id="rId5"/>
    <p:sldId id="275" r:id="rId6"/>
    <p:sldId id="273" r:id="rId7"/>
    <p:sldId id="284" r:id="rId8"/>
    <p:sldId id="263" r:id="rId9"/>
    <p:sldId id="264" r:id="rId10"/>
    <p:sldId id="265" r:id="rId11"/>
    <p:sldId id="266" r:id="rId12"/>
    <p:sldId id="267" r:id="rId13"/>
    <p:sldId id="285" r:id="rId14"/>
    <p:sldId id="277" r:id="rId15"/>
    <p:sldId id="269" r:id="rId16"/>
    <p:sldId id="270" r:id="rId17"/>
    <p:sldId id="271" r:id="rId18"/>
    <p:sldId id="272" r:id="rId19"/>
    <p:sldId id="268" r:id="rId20"/>
    <p:sldId id="280" r:id="rId21"/>
    <p:sldId id="281" r:id="rId22"/>
    <p:sldId id="282" r:id="rId23"/>
    <p:sldId id="283"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1" autoAdjust="0"/>
  </p:normalViewPr>
  <p:slideViewPr>
    <p:cSldViewPr>
      <p:cViewPr varScale="1">
        <p:scale>
          <a:sx n="56" d="100"/>
          <a:sy n="56" d="100"/>
        </p:scale>
        <p:origin x="-154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FFFCE8-08EA-4085-B986-8B329DCD67D7}" type="datetimeFigureOut">
              <a:rPr lang="zh-TW" altLang="en-US" smtClean="0"/>
              <a:t>2018/5/7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CBCAF-031F-4181-9613-252F7530A068}" type="slidenum">
              <a:rPr lang="zh-TW" altLang="en-US" smtClean="0"/>
              <a:t>‹#›</a:t>
            </a:fld>
            <a:endParaRPr lang="zh-TW" altLang="en-US"/>
          </a:p>
        </p:txBody>
      </p:sp>
    </p:spTree>
    <p:extLst>
      <p:ext uri="{BB962C8B-B14F-4D97-AF65-F5344CB8AC3E}">
        <p14:creationId xmlns:p14="http://schemas.microsoft.com/office/powerpoint/2010/main" val="198568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smtClean="0"/>
                  <a:t>Matrix</a:t>
                </a:r>
                <a:r>
                  <a:rPr lang="en-US" altLang="zh-TW" baseline="0" dirty="0" smtClean="0"/>
                  <a:t> A has eigenvalue </a:t>
                </a:r>
                <a:r>
                  <a:rPr lang="el-GR" altLang="zh-TW" baseline="0" dirty="0" smtClean="0"/>
                  <a:t>λ</a:t>
                </a:r>
                <a:r>
                  <a:rPr lang="en-US" altLang="zh-TW" baseline="0" dirty="0" smtClean="0"/>
                  <a:t>1…</a:t>
                </a:r>
                <a:r>
                  <a:rPr lang="el-GR" altLang="zh-TW" baseline="0" dirty="0" smtClean="0"/>
                  <a:t>λ</a:t>
                </a:r>
                <a:r>
                  <a:rPr lang="en-US" altLang="zh-TW" baseline="0" dirty="0" smtClean="0"/>
                  <a:t>n, the spectral radius </a:t>
                </a:r>
                <a14:m>
                  <m:oMath xmlns:m="http://schemas.openxmlformats.org/officeDocument/2006/math">
                    <m:r>
                      <a:rPr lang="en-US" altLang="zh-TW" i="1" smtClean="0">
                        <a:latin typeface="Cambria Math"/>
                      </a:rPr>
                      <m:t>𝜌</m:t>
                    </m:r>
                  </m:oMath>
                </a14:m>
                <a:r>
                  <a:rPr lang="en-US" altLang="zh-TW" dirty="0" smtClean="0"/>
                  <a:t>(A)=max(|</a:t>
                </a:r>
                <a:r>
                  <a:rPr lang="el-GR" altLang="zh-TW" baseline="0" dirty="0" smtClean="0"/>
                  <a:t>λ</a:t>
                </a:r>
                <a:r>
                  <a:rPr lang="en-US" altLang="zh-TW" baseline="0" dirty="0" smtClean="0"/>
                  <a:t>1|…|</a:t>
                </a:r>
                <a:r>
                  <a:rPr lang="el-GR" altLang="zh-TW" baseline="0" dirty="0" smtClean="0"/>
                  <a:t>λ</a:t>
                </a:r>
                <a:r>
                  <a:rPr lang="en-US" altLang="zh-TW" baseline="0" dirty="0" smtClean="0"/>
                  <a:t>n|)</a:t>
                </a:r>
              </a:p>
              <a:p>
                <a:endParaRPr lang="en-US" altLang="zh-TW" baseline="0" dirty="0" smtClean="0"/>
              </a:p>
              <a:p>
                <a:r>
                  <a:rPr lang="en-AU" altLang="zh-TW" sz="1200" kern="1200" dirty="0" smtClean="0">
                    <a:solidFill>
                      <a:schemeClr val="tx1"/>
                    </a:solidFill>
                    <a:effectLst/>
                    <a:latin typeface="+mn-lt"/>
                    <a:ea typeface="+mn-ea"/>
                    <a:cs typeface="+mn-cs"/>
                  </a:rPr>
                  <a:t>This can be regarded as the VAR trying to minimize the distance between analysis ensemble mean and observations through the assigned observation error covariance and background error covariance. </a:t>
                </a:r>
                <a:br>
                  <a:rPr lang="en-AU" altLang="zh-TW" sz="1200" kern="1200" dirty="0" smtClean="0">
                    <a:solidFill>
                      <a:schemeClr val="tx1"/>
                    </a:solidFill>
                    <a:effectLst/>
                    <a:latin typeface="+mn-lt"/>
                    <a:ea typeface="+mn-ea"/>
                    <a:cs typeface="+mn-cs"/>
                  </a:rPr>
                </a:br>
                <a:r>
                  <a:rPr lang="en-AU" altLang="zh-TW" sz="1200" kern="1200" dirty="0" smtClean="0">
                    <a:solidFill>
                      <a:schemeClr val="tx1"/>
                    </a:solidFill>
                    <a:effectLst/>
                    <a:latin typeface="+mn-lt"/>
                    <a:ea typeface="+mn-ea"/>
                    <a:cs typeface="+mn-cs"/>
                  </a:rPr>
                  <a:t>In an ideal case when the ensemble size is sufficiently large and the model is unbiased, it is appropriate to use the analysis error covariance of EnKF instead of static background error covariance of VAR</a:t>
                </a:r>
                <a:endParaRPr lang="zh-TW" altLang="en-US" dirty="0"/>
              </a:p>
            </p:txBody>
          </p:sp>
        </mc:Choice>
        <mc:Fallback xmlns="">
          <p:sp>
            <p:nvSpPr>
              <p:cNvPr id="3" name="備忘稿版面配置區 2"/>
              <p:cNvSpPr>
                <a:spLocks noGrp="1"/>
              </p:cNvSpPr>
              <p:nvPr>
                <p:ph type="body" idx="1"/>
              </p:nvPr>
            </p:nvSpPr>
            <p:spPr/>
            <p:txBody>
              <a:bodyPr/>
              <a:lstStyle/>
              <a:p>
                <a:r>
                  <a:rPr lang="en-US" altLang="zh-TW" dirty="0" smtClean="0"/>
                  <a:t>Matrix</a:t>
                </a:r>
                <a:r>
                  <a:rPr lang="en-US" altLang="zh-TW" baseline="0" dirty="0" smtClean="0"/>
                  <a:t> A has eigenvalue </a:t>
                </a:r>
                <a:r>
                  <a:rPr lang="el-GR" altLang="zh-TW" baseline="0" dirty="0" smtClean="0"/>
                  <a:t>λ</a:t>
                </a:r>
                <a:r>
                  <a:rPr lang="en-US" altLang="zh-TW" baseline="0" dirty="0" smtClean="0"/>
                  <a:t>1…</a:t>
                </a:r>
                <a:r>
                  <a:rPr lang="el-GR" altLang="zh-TW" baseline="0" dirty="0" smtClean="0"/>
                  <a:t>λ</a:t>
                </a:r>
                <a:r>
                  <a:rPr lang="en-US" altLang="zh-TW" baseline="0" dirty="0" smtClean="0"/>
                  <a:t>n, the spectral radius </a:t>
                </a:r>
                <a:r>
                  <a:rPr lang="en-US" altLang="zh-TW" i="0" smtClean="0">
                    <a:latin typeface="Cambria Math"/>
                  </a:rPr>
                  <a:t>𝜌</a:t>
                </a:r>
                <a:r>
                  <a:rPr lang="en-US" altLang="zh-TW" dirty="0" smtClean="0"/>
                  <a:t>(A)=max(|</a:t>
                </a:r>
                <a:r>
                  <a:rPr lang="el-GR" altLang="zh-TW" baseline="0" dirty="0" smtClean="0"/>
                  <a:t>λ</a:t>
                </a:r>
                <a:r>
                  <a:rPr lang="en-US" altLang="zh-TW" baseline="0" dirty="0" smtClean="0"/>
                  <a:t>1|…|</a:t>
                </a:r>
                <a:r>
                  <a:rPr lang="el-GR" altLang="zh-TW" baseline="0" dirty="0" smtClean="0"/>
                  <a:t>λ</a:t>
                </a:r>
                <a:r>
                  <a:rPr lang="en-US" altLang="zh-TW" baseline="0" dirty="0" smtClean="0"/>
                  <a:t>n|)</a:t>
                </a:r>
                <a:endParaRPr lang="zh-TW" altLang="en-US" dirty="0"/>
              </a:p>
            </p:txBody>
          </p:sp>
        </mc:Fallback>
      </mc:AlternateContent>
      <p:sp>
        <p:nvSpPr>
          <p:cNvPr id="4" name="投影片編號版面配置區 3"/>
          <p:cNvSpPr>
            <a:spLocks noGrp="1"/>
          </p:cNvSpPr>
          <p:nvPr>
            <p:ph type="sldNum" sz="quarter" idx="10"/>
          </p:nvPr>
        </p:nvSpPr>
        <p:spPr/>
        <p:txBody>
          <a:bodyPr/>
          <a:lstStyle/>
          <a:p>
            <a:fld id="{FB4C1A5E-18ED-4D3B-9CC2-1649792B567F}" type="slidenum">
              <a:rPr lang="zh-TW" altLang="en-US" smtClean="0"/>
              <a:t>3</a:t>
            </a:fld>
            <a:endParaRPr lang="zh-TW" altLang="en-US"/>
          </a:p>
        </p:txBody>
      </p:sp>
    </p:spTree>
    <p:extLst>
      <p:ext uri="{BB962C8B-B14F-4D97-AF65-F5344CB8AC3E}">
        <p14:creationId xmlns:p14="http://schemas.microsoft.com/office/powerpoint/2010/main" val="60443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211D65F-178A-4EC9-9FAD-3C8A0B01BAD7}" type="slidenum">
              <a:rPr lang="zh-TW" altLang="en-US" smtClean="0"/>
              <a:t>8</a:t>
            </a:fld>
            <a:endParaRPr lang="zh-TW" altLang="en-US"/>
          </a:p>
        </p:txBody>
      </p:sp>
    </p:spTree>
    <p:extLst>
      <p:ext uri="{BB962C8B-B14F-4D97-AF65-F5344CB8AC3E}">
        <p14:creationId xmlns:p14="http://schemas.microsoft.com/office/powerpoint/2010/main" val="367056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Smooth out effect. </a:t>
            </a:r>
            <a:endParaRPr lang="zh-TW" altLang="en-US" dirty="0"/>
          </a:p>
        </p:txBody>
      </p:sp>
      <p:sp>
        <p:nvSpPr>
          <p:cNvPr id="4" name="投影片編號版面配置區 3"/>
          <p:cNvSpPr>
            <a:spLocks noGrp="1"/>
          </p:cNvSpPr>
          <p:nvPr>
            <p:ph type="sldNum" sz="quarter" idx="10"/>
          </p:nvPr>
        </p:nvSpPr>
        <p:spPr/>
        <p:txBody>
          <a:bodyPr/>
          <a:lstStyle/>
          <a:p>
            <a:fld id="{ED9C4389-786F-4623-B3FB-725BC6B20AB9}" type="slidenum">
              <a:rPr lang="zh-TW" altLang="en-US" smtClean="0"/>
              <a:t>9</a:t>
            </a:fld>
            <a:endParaRPr lang="zh-TW" altLang="en-US"/>
          </a:p>
        </p:txBody>
      </p:sp>
    </p:spTree>
    <p:extLst>
      <p:ext uri="{BB962C8B-B14F-4D97-AF65-F5344CB8AC3E}">
        <p14:creationId xmlns:p14="http://schemas.microsoft.com/office/powerpoint/2010/main" val="248082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LETKF can well-represent the error characterization. The information from VAR introduces negative impact on LETKF.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However, the combination</a:t>
            </a:r>
            <a:r>
              <a:rPr lang="en-US" altLang="zh-TW" baseline="0" dirty="0" smtClean="0"/>
              <a:t> weight smooth out such effect. But the QR-HGDA</a:t>
            </a:r>
            <a:r>
              <a:rPr lang="zh-TW" altLang="en-US" baseline="0" dirty="0" smtClean="0"/>
              <a:t> </a:t>
            </a:r>
            <a:r>
              <a:rPr lang="en-US" altLang="zh-TW" baseline="0" dirty="0" smtClean="0"/>
              <a:t>uses all inaccurate information. </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FB4C1A5E-18ED-4D3B-9CC2-1649792B567F}" type="slidenum">
              <a:rPr lang="zh-TW" altLang="en-US" smtClean="0"/>
              <a:t>10</a:t>
            </a:fld>
            <a:endParaRPr lang="zh-TW" altLang="en-US"/>
          </a:p>
        </p:txBody>
      </p:sp>
    </p:spTree>
    <p:extLst>
      <p:ext uri="{BB962C8B-B14F-4D97-AF65-F5344CB8AC3E}">
        <p14:creationId xmlns:p14="http://schemas.microsoft.com/office/powerpoint/2010/main" val="78472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unga" pitchFamily="34" charset="0"/>
                <a:cs typeface="Tunga" pitchFamily="34" charset="0"/>
              </a:rPr>
              <a:t>(It will divergent for the small K cases when the weight favors EnKF)</a:t>
            </a:r>
            <a:endParaRPr lang="zh-TW" altLang="en-US" sz="1200" dirty="0" smtClean="0">
              <a:latin typeface="Tunga" pitchFamily="34" charset="0"/>
              <a:cs typeface="Tunga" pitchFamily="34" charset="0"/>
            </a:endParaRPr>
          </a:p>
          <a:p>
            <a:endParaRPr lang="zh-TW" altLang="en-US" dirty="0"/>
          </a:p>
        </p:txBody>
      </p:sp>
      <p:sp>
        <p:nvSpPr>
          <p:cNvPr id="4" name="投影片編號版面配置區 3"/>
          <p:cNvSpPr>
            <a:spLocks noGrp="1"/>
          </p:cNvSpPr>
          <p:nvPr>
            <p:ph type="sldNum" sz="quarter" idx="10"/>
          </p:nvPr>
        </p:nvSpPr>
        <p:spPr/>
        <p:txBody>
          <a:bodyPr/>
          <a:lstStyle/>
          <a:p>
            <a:fld id="{4C9CBCAF-031F-4181-9613-252F7530A068}" type="slidenum">
              <a:rPr lang="zh-TW" altLang="en-US" smtClean="0"/>
              <a:t>12</a:t>
            </a:fld>
            <a:endParaRPr lang="zh-TW" altLang="en-US"/>
          </a:p>
        </p:txBody>
      </p:sp>
    </p:spTree>
    <p:extLst>
      <p:ext uri="{BB962C8B-B14F-4D97-AF65-F5344CB8AC3E}">
        <p14:creationId xmlns:p14="http://schemas.microsoft.com/office/powerpoint/2010/main" val="299178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9CBCAF-031F-4181-9613-252F7530A068}" type="slidenum">
              <a:rPr lang="zh-TW" altLang="en-US" smtClean="0"/>
              <a:t>13</a:t>
            </a:fld>
            <a:endParaRPr lang="zh-TW" altLang="en-US"/>
          </a:p>
        </p:txBody>
      </p:sp>
    </p:spTree>
    <p:extLst>
      <p:ext uri="{BB962C8B-B14F-4D97-AF65-F5344CB8AC3E}">
        <p14:creationId xmlns:p14="http://schemas.microsoft.com/office/powerpoint/2010/main" val="333695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29200C7-0CCB-4FCF-AAA3-FFE7808B57A3}" type="slidenum">
              <a:rPr lang="zh-TW" altLang="en-US" smtClean="0"/>
              <a:t>16</a:t>
            </a:fld>
            <a:endParaRPr lang="zh-TW" altLang="en-US"/>
          </a:p>
        </p:txBody>
      </p:sp>
    </p:spTree>
    <p:extLst>
      <p:ext uri="{BB962C8B-B14F-4D97-AF65-F5344CB8AC3E}">
        <p14:creationId xmlns:p14="http://schemas.microsoft.com/office/powerpoint/2010/main" val="172359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08BDB27-3497-4C29-960B-840AAA0B8A74}" type="slidenum">
              <a:rPr lang="zh-TW" altLang="en-US" smtClean="0"/>
              <a:t>22</a:t>
            </a:fld>
            <a:endParaRPr lang="zh-TW" altLang="en-US"/>
          </a:p>
        </p:txBody>
      </p:sp>
    </p:spTree>
    <p:extLst>
      <p:ext uri="{BB962C8B-B14F-4D97-AF65-F5344CB8AC3E}">
        <p14:creationId xmlns:p14="http://schemas.microsoft.com/office/powerpoint/2010/main" val="395794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836712"/>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49289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6" name="投影片編號版面配置區 5"/>
          <p:cNvSpPr>
            <a:spLocks noGrp="1"/>
          </p:cNvSpPr>
          <p:nvPr>
            <p:ph type="sldNum" sz="quarter" idx="12"/>
          </p:nvPr>
        </p:nvSpPr>
        <p:spPr>
          <a:xfrm>
            <a:off x="6614864" y="6317379"/>
            <a:ext cx="2133600" cy="365125"/>
          </a:xfrm>
        </p:spPr>
        <p:txBody>
          <a:bodyPr/>
          <a:lstStyle/>
          <a:p>
            <a:fld id="{EC56A3BA-E3FA-4402-A7C8-EF542F2D822E}" type="slidenum">
              <a:rPr lang="zh-TW" altLang="en-US" smtClean="0"/>
              <a:t>‹#›</a:t>
            </a:fld>
            <a:endParaRPr lang="zh-TW" altLang="en-US"/>
          </a:p>
        </p:txBody>
      </p:sp>
      <p:cxnSp>
        <p:nvCxnSpPr>
          <p:cNvPr id="8" name="直線接點 7"/>
          <p:cNvCxnSpPr/>
          <p:nvPr/>
        </p:nvCxnSpPr>
        <p:spPr>
          <a:xfrm>
            <a:off x="179512" y="548680"/>
            <a:ext cx="770485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259632" y="620688"/>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A89FB-13E6-45CC-B3F1-77CF75131309}" type="datetimeFigureOut">
              <a:rPr lang="zh-TW" altLang="en-US" smtClean="0"/>
              <a:t>2018/5/7</a:t>
            </a:fld>
            <a:endParaRPr lang="zh-TW" altLang="en-US"/>
          </a:p>
        </p:txBody>
      </p:sp>
    </p:spTree>
    <p:extLst>
      <p:ext uri="{BB962C8B-B14F-4D97-AF65-F5344CB8AC3E}">
        <p14:creationId xmlns:p14="http://schemas.microsoft.com/office/powerpoint/2010/main" val="665193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44A89FB-13E6-45CC-B3F1-77CF75131309}" type="datetimeFigureOut">
              <a:rPr lang="zh-TW" altLang="en-US" smtClean="0"/>
              <a:t>2018/5/7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7" name="直線接點 6"/>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1265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44A89FB-13E6-45CC-B3F1-77CF75131309}" type="datetimeFigureOut">
              <a:rPr lang="zh-TW" altLang="en-US" smtClean="0"/>
              <a:t>2018/5/7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7" name="直線接點 6"/>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8997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9512" y="54000"/>
            <a:ext cx="8784976" cy="720000"/>
          </a:xfrm>
        </p:spPr>
        <p:txBody>
          <a:bodyPr>
            <a:normAutofit/>
          </a:bodyPr>
          <a:lstStyle>
            <a:lvl1pPr>
              <a:defRPr sz="4000">
                <a:latin typeface="Tahoma" pitchFamily="34" charset="0"/>
                <a:cs typeface="Tahoma" pitchFamily="34" charset="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179512" y="908720"/>
            <a:ext cx="8784976" cy="5217443"/>
          </a:xfrm>
        </p:spPr>
        <p:txBody>
          <a:bodyPr/>
          <a:lstStyle>
            <a:lvl1pPr>
              <a:defRPr>
                <a:latin typeface="Tunga" pitchFamily="34" charset="0"/>
                <a:cs typeface="Tunga" pitchFamily="34" charset="0"/>
              </a:defRPr>
            </a:lvl1pPr>
            <a:lvl2pPr>
              <a:defRPr>
                <a:latin typeface="Tunga" pitchFamily="34" charset="0"/>
                <a:cs typeface="Tunga" pitchFamily="34" charset="0"/>
              </a:defRPr>
            </a:lvl2pPr>
            <a:lvl3pPr>
              <a:defRPr>
                <a:latin typeface="Tunga" pitchFamily="34" charset="0"/>
                <a:cs typeface="Tunga" pitchFamily="34" charset="0"/>
              </a:defRPr>
            </a:lvl3pPr>
            <a:lvl4pPr>
              <a:defRPr>
                <a:latin typeface="Tunga" pitchFamily="34" charset="0"/>
                <a:cs typeface="Tunga" pitchFamily="34" charset="0"/>
              </a:defRPr>
            </a:lvl4pPr>
            <a:lvl5pPr>
              <a:defRPr>
                <a:latin typeface="Tunga" pitchFamily="34" charset="0"/>
                <a:cs typeface="Tunga" pitchFamily="34"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投影片編號版面配置區 5"/>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7" name="直線接點 6"/>
          <p:cNvCxnSpPr/>
          <p:nvPr/>
        </p:nvCxnSpPr>
        <p:spPr>
          <a:xfrm>
            <a:off x="179512" y="764704"/>
            <a:ext cx="770485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259632" y="836712"/>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608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44A89FB-13E6-45CC-B3F1-77CF75131309}" type="datetimeFigureOut">
              <a:rPr lang="zh-TW" altLang="en-US" smtClean="0"/>
              <a:t>2018/5/7</a:t>
            </a:fld>
            <a:endParaRPr lang="zh-TW" altLang="en-US"/>
          </a:p>
        </p:txBody>
      </p:sp>
      <p:sp>
        <p:nvSpPr>
          <p:cNvPr id="6" name="投影片編號版面配置區 5"/>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7" name="直線接點 6"/>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04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79512" y="54000"/>
            <a:ext cx="8784976" cy="720000"/>
          </a:xfrm>
        </p:spPr>
        <p:txBody>
          <a:bodyPr/>
          <a:lstStyle>
            <a:lvl1pPr>
              <a:defRPr>
                <a:latin typeface="Tahoma" pitchFamily="34" charset="0"/>
                <a:cs typeface="Tahoma" pitchFamily="34" charset="0"/>
              </a:defRPr>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187896" y="980728"/>
            <a:ext cx="4307904" cy="5145435"/>
          </a:xfrm>
        </p:spPr>
        <p:txBody>
          <a:bodyPr/>
          <a:lstStyle>
            <a:lvl1pPr>
              <a:defRPr sz="2800">
                <a:latin typeface="Tunga" pitchFamily="34" charset="0"/>
                <a:cs typeface="Tunga" pitchFamily="34" charset="0"/>
              </a:defRPr>
            </a:lvl1pPr>
            <a:lvl2pPr>
              <a:defRPr sz="2400">
                <a:latin typeface="Tunga" pitchFamily="34" charset="0"/>
                <a:cs typeface="Tunga" pitchFamily="34" charset="0"/>
              </a:defRPr>
            </a:lvl2pPr>
            <a:lvl3pPr>
              <a:defRPr sz="2000">
                <a:latin typeface="Tunga" pitchFamily="34" charset="0"/>
                <a:cs typeface="Tunga" pitchFamily="34" charset="0"/>
              </a:defRPr>
            </a:lvl3pPr>
            <a:lvl4pPr>
              <a:defRPr sz="1800">
                <a:latin typeface="Tunga" pitchFamily="34" charset="0"/>
                <a:cs typeface="Tunga" pitchFamily="34" charset="0"/>
              </a:defRPr>
            </a:lvl4pPr>
            <a:lvl5pPr>
              <a:defRPr sz="1800">
                <a:latin typeface="Tunga" pitchFamily="34" charset="0"/>
                <a:cs typeface="Tunga" pitchFamily="34" charset="0"/>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980728"/>
            <a:ext cx="4316288" cy="5145435"/>
          </a:xfrm>
        </p:spPr>
        <p:txBody>
          <a:bodyPr/>
          <a:lstStyle>
            <a:lvl1pPr>
              <a:defRPr sz="2800">
                <a:latin typeface="Tunga" pitchFamily="34" charset="0"/>
                <a:cs typeface="Tunga" pitchFamily="34" charset="0"/>
              </a:defRPr>
            </a:lvl1pPr>
            <a:lvl2pPr>
              <a:defRPr sz="2400">
                <a:latin typeface="Tunga" pitchFamily="34" charset="0"/>
                <a:cs typeface="Tunga" pitchFamily="34" charset="0"/>
              </a:defRPr>
            </a:lvl2pPr>
            <a:lvl3pPr>
              <a:defRPr sz="2000">
                <a:latin typeface="Tunga" pitchFamily="34" charset="0"/>
                <a:cs typeface="Tunga" pitchFamily="34" charset="0"/>
              </a:defRPr>
            </a:lvl3pPr>
            <a:lvl4pPr>
              <a:defRPr sz="1800">
                <a:latin typeface="Tunga" pitchFamily="34" charset="0"/>
                <a:cs typeface="Tunga" pitchFamily="34" charset="0"/>
              </a:defRPr>
            </a:lvl4pPr>
            <a:lvl5pPr>
              <a:defRPr sz="1800">
                <a:latin typeface="Tunga" pitchFamily="34" charset="0"/>
                <a:cs typeface="Tunga" pitchFamily="34" charset="0"/>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7" name="投影片編號版面配置區 6"/>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8" name="直線接點 7"/>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79512" y="763200"/>
            <a:ext cx="770485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259632" y="835200"/>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456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79512" y="108382"/>
            <a:ext cx="8784975" cy="720000"/>
          </a:xfrm>
        </p:spPr>
        <p:txBody>
          <a:bodyPr>
            <a:noAutofit/>
          </a:bodyPr>
          <a:lstStyle>
            <a:lvl1pPr>
              <a:defRPr sz="4000">
                <a:latin typeface="Tahoma" pitchFamily="34" charset="0"/>
                <a:cs typeface="Tahoma" pitchFamily="34" charset="0"/>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87896" y="908720"/>
            <a:ext cx="4309492" cy="639762"/>
          </a:xfrm>
        </p:spPr>
        <p:txBody>
          <a:bodyPr anchor="b"/>
          <a:lstStyle>
            <a:lvl1pPr marL="0" indent="0">
              <a:buNone/>
              <a:defRPr sz="2400" b="1">
                <a:latin typeface="Tunga" pitchFamily="34" charset="0"/>
                <a:cs typeface="Tung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87896" y="1556792"/>
            <a:ext cx="4309492" cy="4569371"/>
          </a:xfrm>
        </p:spPr>
        <p:txBody>
          <a:bodyPr/>
          <a:lstStyle>
            <a:lvl1pPr>
              <a:defRPr sz="2400">
                <a:latin typeface="Tunga" pitchFamily="34" charset="0"/>
                <a:cs typeface="Tunga" pitchFamily="34" charset="0"/>
              </a:defRPr>
            </a:lvl1pPr>
            <a:lvl2pPr>
              <a:defRPr sz="2000">
                <a:latin typeface="Tunga" pitchFamily="34" charset="0"/>
                <a:cs typeface="Tunga" pitchFamily="34" charset="0"/>
              </a:defRPr>
            </a:lvl2pPr>
            <a:lvl3pPr>
              <a:defRPr sz="1800">
                <a:latin typeface="Tunga" pitchFamily="34" charset="0"/>
                <a:cs typeface="Tunga" pitchFamily="34" charset="0"/>
              </a:defRPr>
            </a:lvl3pPr>
            <a:lvl4pPr>
              <a:defRPr sz="1600">
                <a:latin typeface="Tunga" pitchFamily="34" charset="0"/>
                <a:cs typeface="Tunga" pitchFamily="34" charset="0"/>
              </a:defRPr>
            </a:lvl4pPr>
            <a:lvl5pPr>
              <a:defRPr sz="1600">
                <a:latin typeface="Tunga" pitchFamily="34" charset="0"/>
                <a:cs typeface="Tunga" pitchFamily="34" charset="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文字版面配置區 4"/>
          <p:cNvSpPr>
            <a:spLocks noGrp="1"/>
          </p:cNvSpPr>
          <p:nvPr>
            <p:ph type="body" sz="quarter" idx="3"/>
          </p:nvPr>
        </p:nvSpPr>
        <p:spPr>
          <a:xfrm>
            <a:off x="4645025" y="908720"/>
            <a:ext cx="4319463" cy="639762"/>
          </a:xfrm>
        </p:spPr>
        <p:txBody>
          <a:bodyPr anchor="b"/>
          <a:lstStyle>
            <a:lvl1pPr marL="0" indent="0">
              <a:buNone/>
              <a:defRPr sz="2400" b="1">
                <a:latin typeface="Tunga" pitchFamily="34" charset="0"/>
                <a:cs typeface="Tung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556792"/>
            <a:ext cx="4319463" cy="4569371"/>
          </a:xfrm>
        </p:spPr>
        <p:txBody>
          <a:bodyPr/>
          <a:lstStyle>
            <a:lvl1pPr>
              <a:defRPr sz="2400">
                <a:latin typeface="Tunga" pitchFamily="34" charset="0"/>
                <a:cs typeface="Tunga" pitchFamily="34" charset="0"/>
              </a:defRPr>
            </a:lvl1pPr>
            <a:lvl2pPr>
              <a:defRPr sz="2000">
                <a:latin typeface="Tunga" pitchFamily="34" charset="0"/>
                <a:cs typeface="Tunga" pitchFamily="34" charset="0"/>
              </a:defRPr>
            </a:lvl2pPr>
            <a:lvl3pPr>
              <a:defRPr sz="1800">
                <a:latin typeface="Tunga" pitchFamily="34" charset="0"/>
                <a:cs typeface="Tunga" pitchFamily="34" charset="0"/>
              </a:defRPr>
            </a:lvl3pPr>
            <a:lvl4pPr>
              <a:defRPr sz="1600">
                <a:latin typeface="Tunga" pitchFamily="34" charset="0"/>
                <a:cs typeface="Tunga" pitchFamily="34" charset="0"/>
              </a:defRPr>
            </a:lvl4pPr>
            <a:lvl5pPr>
              <a:defRPr sz="1600">
                <a:latin typeface="Tunga" pitchFamily="34" charset="0"/>
                <a:cs typeface="Tunga" pitchFamily="34" charset="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9" name="投影片編號版面配置區 8"/>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10" name="直線接點 9"/>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79512" y="763200"/>
            <a:ext cx="770485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259632" y="835200"/>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6494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87896" y="43200"/>
            <a:ext cx="8776592" cy="720000"/>
          </a:xfrm>
        </p:spPr>
        <p:txBody>
          <a:bodyPr>
            <a:noAutofit/>
          </a:bodyPr>
          <a:lstStyle>
            <a:lvl1pPr>
              <a:defRPr sz="4000">
                <a:latin typeface="Tahoma" pitchFamily="34" charset="0"/>
                <a:cs typeface="Tahoma" pitchFamily="34" charset="0"/>
              </a:defRPr>
            </a:lvl1pPr>
          </a:lstStyle>
          <a:p>
            <a:r>
              <a:rPr lang="zh-TW" altLang="en-US"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644A89FB-13E6-45CC-B3F1-77CF75131309}" type="datetimeFigureOut">
              <a:rPr lang="zh-TW" altLang="en-US" smtClean="0"/>
              <a:t>2018/5/7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6" name="直線接點 5"/>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79512" y="763200"/>
            <a:ext cx="770485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259632" y="835200"/>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222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44A89FB-13E6-45CC-B3F1-77CF75131309}" type="datetimeFigureOut">
              <a:rPr lang="zh-TW" altLang="en-US" smtClean="0"/>
              <a:t>2018/5/7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5" name="直線接點 4"/>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179512" y="763200"/>
            <a:ext cx="7704856"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259632" y="835200"/>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99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1">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44A89FB-13E6-45CC-B3F1-77CF75131309}" type="datetimeFigureOut">
              <a:rPr lang="zh-TW" altLang="en-US" smtClean="0"/>
              <a:t>2018/5/7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8" name="直線接點 7"/>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4666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44A89FB-13E6-45CC-B3F1-77CF75131309}" type="datetimeFigureOut">
              <a:rPr lang="zh-TW" altLang="en-US" smtClean="0"/>
              <a:t>2018/5/7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C56A3BA-E3FA-4402-A7C8-EF542F2D822E}" type="slidenum">
              <a:rPr lang="zh-TW" altLang="en-US" smtClean="0"/>
              <a:t>‹#›</a:t>
            </a:fld>
            <a:endParaRPr lang="zh-TW" altLang="en-US"/>
          </a:p>
        </p:txBody>
      </p:sp>
      <p:cxnSp>
        <p:nvCxnSpPr>
          <p:cNvPr id="8" name="直線接點 7"/>
          <p:cNvCxnSpPr/>
          <p:nvPr/>
        </p:nvCxnSpPr>
        <p:spPr>
          <a:xfrm>
            <a:off x="187896" y="6309320"/>
            <a:ext cx="856056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4672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A89FB-13E6-45CC-B3F1-77CF75131309}" type="datetimeFigureOut">
              <a:rPr lang="zh-TW" altLang="en-US" smtClean="0"/>
              <a:t>2018/5/7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A3BA-E3FA-4402-A7C8-EF542F2D822E}" type="slidenum">
              <a:rPr lang="zh-TW" altLang="en-US" smtClean="0"/>
              <a:t>‹#›</a:t>
            </a:fld>
            <a:endParaRPr lang="zh-TW" altLang="en-US"/>
          </a:p>
        </p:txBody>
      </p:sp>
    </p:spTree>
    <p:extLst>
      <p:ext uri="{BB962C8B-B14F-4D97-AF65-F5344CB8AC3E}">
        <p14:creationId xmlns:p14="http://schemas.microsoft.com/office/powerpoint/2010/main" val="1141030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512" y="1340768"/>
            <a:ext cx="8784976" cy="1470025"/>
          </a:xfrm>
        </p:spPr>
        <p:txBody>
          <a:bodyPr>
            <a:normAutofit fontScale="90000"/>
          </a:bodyPr>
          <a:lstStyle/>
          <a:p>
            <a:r>
              <a:rPr lang="en-AU" altLang="zh-TW" dirty="0" smtClean="0"/>
              <a:t>Exploring the impacts of orthogonal updates in Hybrid Gain Data assimilation </a:t>
            </a:r>
            <a:endParaRPr lang="zh-TW" altLang="en-US" dirty="0"/>
          </a:p>
        </p:txBody>
      </p:sp>
      <p:sp>
        <p:nvSpPr>
          <p:cNvPr id="3" name="副標題 2"/>
          <p:cNvSpPr>
            <a:spLocks noGrp="1"/>
          </p:cNvSpPr>
          <p:nvPr>
            <p:ph type="subTitle" idx="1"/>
          </p:nvPr>
        </p:nvSpPr>
        <p:spPr>
          <a:xfrm>
            <a:off x="1369368" y="2996952"/>
            <a:ext cx="6400800" cy="1752600"/>
          </a:xfrm>
        </p:spPr>
        <p:txBody>
          <a:bodyPr>
            <a:normAutofit/>
          </a:bodyPr>
          <a:lstStyle/>
          <a:p>
            <a:r>
              <a:rPr lang="en-AU" altLang="zh-TW" sz="2800" dirty="0" err="1" smtClean="0">
                <a:solidFill>
                  <a:srgbClr val="FF0000"/>
                </a:solidFill>
                <a:latin typeface="+mj-lt"/>
                <a:cs typeface="Tunga" panose="020B0502040204020203" pitchFamily="34" charset="0"/>
              </a:rPr>
              <a:t>Chih-Chien</a:t>
            </a:r>
            <a:r>
              <a:rPr lang="en-AU" altLang="zh-TW" sz="2800" dirty="0" smtClean="0">
                <a:solidFill>
                  <a:srgbClr val="FF0000"/>
                </a:solidFill>
                <a:latin typeface="+mj-lt"/>
                <a:cs typeface="Tunga" panose="020B0502040204020203" pitchFamily="34" charset="0"/>
              </a:rPr>
              <a:t> Chang</a:t>
            </a:r>
            <a:r>
              <a:rPr lang="en-AU" altLang="zh-TW" sz="2800" baseline="30000" dirty="0">
                <a:solidFill>
                  <a:srgbClr val="FF0000"/>
                </a:solidFill>
                <a:latin typeface="+mj-lt"/>
                <a:cs typeface="Tunga" panose="020B0502040204020203" pitchFamily="34" charset="0"/>
              </a:rPr>
              <a:t>1</a:t>
            </a:r>
            <a:endParaRPr lang="en-AU" altLang="zh-TW" sz="2800" dirty="0" smtClean="0">
              <a:solidFill>
                <a:srgbClr val="FF0000"/>
              </a:solidFill>
              <a:latin typeface="+mj-lt"/>
              <a:cs typeface="Tunga" panose="020B0502040204020203" pitchFamily="34" charset="0"/>
            </a:endParaRPr>
          </a:p>
          <a:p>
            <a:r>
              <a:rPr lang="en-AU" altLang="zh-TW" sz="2800" dirty="0">
                <a:solidFill>
                  <a:schemeClr val="tx1"/>
                </a:solidFill>
                <a:latin typeface="+mj-lt"/>
                <a:cs typeface="Tunga" panose="020B0502040204020203" pitchFamily="34" charset="0"/>
              </a:rPr>
              <a:t>Stephen G. </a:t>
            </a:r>
            <a:r>
              <a:rPr lang="en-AU" altLang="zh-TW" sz="2800" dirty="0" smtClean="0">
                <a:solidFill>
                  <a:schemeClr val="tx1"/>
                </a:solidFill>
                <a:latin typeface="+mj-lt"/>
                <a:cs typeface="Tunga" panose="020B0502040204020203" pitchFamily="34" charset="0"/>
              </a:rPr>
              <a:t>Penny</a:t>
            </a:r>
            <a:r>
              <a:rPr lang="en-AU" altLang="zh-TW" sz="2800" baseline="30000" dirty="0" smtClean="0">
                <a:solidFill>
                  <a:schemeClr val="tx1"/>
                </a:solidFill>
                <a:latin typeface="+mj-lt"/>
                <a:cs typeface="Tunga" panose="020B0502040204020203" pitchFamily="34" charset="0"/>
              </a:rPr>
              <a:t>2,3,4</a:t>
            </a:r>
            <a:r>
              <a:rPr lang="en-AU" altLang="zh-TW" sz="2800" dirty="0" smtClean="0">
                <a:solidFill>
                  <a:schemeClr val="tx1"/>
                </a:solidFill>
                <a:latin typeface="+mj-lt"/>
                <a:cs typeface="Tunga" panose="020B0502040204020203" pitchFamily="34" charset="0"/>
              </a:rPr>
              <a:t> </a:t>
            </a:r>
          </a:p>
          <a:p>
            <a:r>
              <a:rPr lang="en-AU" altLang="zh-TW" sz="2800" dirty="0" smtClean="0">
                <a:solidFill>
                  <a:schemeClr val="tx1"/>
                </a:solidFill>
                <a:latin typeface="+mj-lt"/>
                <a:cs typeface="Tunga" panose="020B0502040204020203" pitchFamily="34" charset="0"/>
              </a:rPr>
              <a:t>Shu-</a:t>
            </a:r>
            <a:r>
              <a:rPr lang="en-AU" altLang="zh-TW" sz="2800" dirty="0" err="1" smtClean="0">
                <a:solidFill>
                  <a:schemeClr val="tx1"/>
                </a:solidFill>
                <a:latin typeface="+mj-lt"/>
                <a:cs typeface="Tunga" panose="020B0502040204020203" pitchFamily="34" charset="0"/>
              </a:rPr>
              <a:t>Chih</a:t>
            </a:r>
            <a:r>
              <a:rPr lang="en-AU" altLang="zh-TW" sz="2800" dirty="0" smtClean="0">
                <a:solidFill>
                  <a:schemeClr val="tx1"/>
                </a:solidFill>
                <a:latin typeface="+mj-lt"/>
                <a:cs typeface="Tunga" panose="020B0502040204020203" pitchFamily="34" charset="0"/>
              </a:rPr>
              <a:t> Yang</a:t>
            </a:r>
            <a:r>
              <a:rPr lang="en-AU" altLang="zh-TW" sz="2800" baseline="30000" dirty="0" smtClean="0">
                <a:solidFill>
                  <a:schemeClr val="tx1"/>
                </a:solidFill>
                <a:latin typeface="+mj-lt"/>
                <a:cs typeface="Tunga" panose="020B0502040204020203" pitchFamily="34" charset="0"/>
              </a:rPr>
              <a:t>1,4</a:t>
            </a:r>
            <a:endParaRPr lang="zh-TW" altLang="en-US" sz="2800" dirty="0">
              <a:solidFill>
                <a:schemeClr val="tx1"/>
              </a:solidFill>
              <a:latin typeface="+mj-lt"/>
              <a:cs typeface="Tunga" panose="020B0502040204020203" pitchFamily="34" charset="0"/>
            </a:endParaRPr>
          </a:p>
        </p:txBody>
      </p:sp>
      <p:sp>
        <p:nvSpPr>
          <p:cNvPr id="4" name="文字方塊 3"/>
          <p:cNvSpPr txBox="1"/>
          <p:nvPr/>
        </p:nvSpPr>
        <p:spPr>
          <a:xfrm>
            <a:off x="179512" y="107340"/>
            <a:ext cx="2808312" cy="369332"/>
          </a:xfrm>
          <a:prstGeom prst="rect">
            <a:avLst/>
          </a:prstGeom>
          <a:noFill/>
        </p:spPr>
        <p:txBody>
          <a:bodyPr wrap="square" rtlCol="0">
            <a:spAutoFit/>
          </a:bodyPr>
          <a:lstStyle/>
          <a:p>
            <a:r>
              <a:rPr lang="en-US" altLang="zh-TW" dirty="0" smtClean="0"/>
              <a:t>8th EnKF workshop</a:t>
            </a:r>
            <a:endParaRPr lang="zh-TW" altLang="en-US" dirty="0"/>
          </a:p>
        </p:txBody>
      </p:sp>
      <p:sp>
        <p:nvSpPr>
          <p:cNvPr id="5" name="文字方塊 4"/>
          <p:cNvSpPr txBox="1"/>
          <p:nvPr/>
        </p:nvSpPr>
        <p:spPr>
          <a:xfrm>
            <a:off x="1727684" y="5013176"/>
            <a:ext cx="7416316" cy="1077218"/>
          </a:xfrm>
          <a:prstGeom prst="rect">
            <a:avLst/>
          </a:prstGeom>
          <a:noFill/>
        </p:spPr>
        <p:txBody>
          <a:bodyPr wrap="square" rtlCol="0">
            <a:spAutoFit/>
          </a:bodyPr>
          <a:lstStyle/>
          <a:p>
            <a:r>
              <a:rPr lang="en-US" altLang="zh-TW" sz="1600" b="1" baseline="30000" dirty="0" smtClean="0">
                <a:latin typeface="Tunga" panose="020B0502040204020203" pitchFamily="34" charset="0"/>
                <a:cs typeface="Tunga" panose="020B0502040204020203" pitchFamily="34" charset="0"/>
              </a:rPr>
              <a:t>1</a:t>
            </a:r>
            <a:r>
              <a:rPr lang="en-US" altLang="zh-TW" sz="1600" dirty="0" smtClean="0">
                <a:latin typeface="Tunga" panose="020B0502040204020203" pitchFamily="34" charset="0"/>
                <a:cs typeface="Tunga" panose="020B0502040204020203" pitchFamily="34" charset="0"/>
              </a:rPr>
              <a:t>Department </a:t>
            </a:r>
            <a:r>
              <a:rPr lang="en-US" altLang="zh-TW" sz="1600" dirty="0">
                <a:latin typeface="Tunga" panose="020B0502040204020203" pitchFamily="34" charset="0"/>
                <a:cs typeface="Tunga" panose="020B0502040204020203" pitchFamily="34" charset="0"/>
              </a:rPr>
              <a:t>of Atmospheric Sciences, National Central University</a:t>
            </a:r>
            <a:r>
              <a:rPr lang="en-US" altLang="zh-TW" sz="1600" dirty="0" smtClean="0">
                <a:latin typeface="Tunga" panose="020B0502040204020203" pitchFamily="34" charset="0"/>
                <a:cs typeface="Tunga" panose="020B0502040204020203" pitchFamily="34" charset="0"/>
              </a:rPr>
              <a:t>, </a:t>
            </a:r>
            <a:r>
              <a:rPr lang="en-US" altLang="zh-TW" sz="1600" dirty="0">
                <a:latin typeface="Tunga" panose="020B0502040204020203" pitchFamily="34" charset="0"/>
                <a:cs typeface="Tunga" panose="020B0502040204020203" pitchFamily="34" charset="0"/>
              </a:rPr>
              <a:t>Taiwan</a:t>
            </a:r>
            <a:endParaRPr lang="zh-TW" altLang="zh-TW" sz="1600" dirty="0">
              <a:latin typeface="Tunga" panose="020B0502040204020203" pitchFamily="34" charset="0"/>
              <a:cs typeface="Tunga" panose="020B0502040204020203" pitchFamily="34" charset="0"/>
            </a:endParaRPr>
          </a:p>
          <a:p>
            <a:r>
              <a:rPr lang="en-US" altLang="zh-TW" sz="1600" b="1" baseline="30000" dirty="0">
                <a:latin typeface="Tunga" panose="020B0502040204020203" pitchFamily="34" charset="0"/>
                <a:cs typeface="Tunga" panose="020B0502040204020203" pitchFamily="34" charset="0"/>
              </a:rPr>
              <a:t>2</a:t>
            </a:r>
            <a:r>
              <a:rPr lang="en-US" altLang="zh-TW" sz="1600" dirty="0">
                <a:latin typeface="Tunga" panose="020B0502040204020203" pitchFamily="34" charset="0"/>
                <a:cs typeface="Tunga" panose="020B0502040204020203" pitchFamily="34" charset="0"/>
              </a:rPr>
              <a:t>Department of Atmospheric and Oceanic Science, University of Maryland College Park</a:t>
            </a:r>
            <a:endParaRPr lang="zh-TW" altLang="zh-TW" sz="1600" dirty="0">
              <a:latin typeface="Tunga" panose="020B0502040204020203" pitchFamily="34" charset="0"/>
              <a:cs typeface="Tunga" panose="020B0502040204020203" pitchFamily="34" charset="0"/>
            </a:endParaRPr>
          </a:p>
          <a:p>
            <a:r>
              <a:rPr lang="en-US" altLang="zh-TW" sz="1600" b="1" baseline="30000" dirty="0">
                <a:latin typeface="Tunga" panose="020B0502040204020203" pitchFamily="34" charset="0"/>
                <a:cs typeface="Tunga" panose="020B0502040204020203" pitchFamily="34" charset="0"/>
              </a:rPr>
              <a:t>3</a:t>
            </a:r>
            <a:r>
              <a:rPr lang="en-US" altLang="zh-TW" sz="1600" dirty="0">
                <a:latin typeface="Tunga" panose="020B0502040204020203" pitchFamily="34" charset="0"/>
                <a:cs typeface="Tunga" panose="020B0502040204020203" pitchFamily="34" charset="0"/>
              </a:rPr>
              <a:t>National Centers for Environmental Prediction (NCEP), College Park, MD, USA</a:t>
            </a:r>
            <a:endParaRPr lang="zh-TW" altLang="zh-TW" sz="1600" dirty="0">
              <a:latin typeface="Tunga" panose="020B0502040204020203" pitchFamily="34" charset="0"/>
              <a:cs typeface="Tunga" panose="020B0502040204020203" pitchFamily="34" charset="0"/>
            </a:endParaRPr>
          </a:p>
          <a:p>
            <a:r>
              <a:rPr lang="en-US" altLang="zh-TW" sz="1600" b="1" baseline="30000" dirty="0">
                <a:latin typeface="Tunga" panose="020B0502040204020203" pitchFamily="34" charset="0"/>
                <a:cs typeface="Tunga" panose="020B0502040204020203" pitchFamily="34" charset="0"/>
              </a:rPr>
              <a:t>4</a:t>
            </a:r>
            <a:r>
              <a:rPr lang="en-US" altLang="zh-TW" sz="1600" dirty="0">
                <a:latin typeface="Tunga" panose="020B0502040204020203" pitchFamily="34" charset="0"/>
                <a:cs typeface="Tunga" panose="020B0502040204020203" pitchFamily="34" charset="0"/>
              </a:rPr>
              <a:t>RIKEN Advanced Institute for Computational Science (AICS), Kobe, Japan.</a:t>
            </a:r>
            <a:endParaRPr lang="zh-TW" altLang="zh-TW" sz="1600" dirty="0">
              <a:latin typeface="Tunga" panose="020B0502040204020203" pitchFamily="34" charset="0"/>
              <a:cs typeface="Tunga" panose="020B0502040204020203" pitchFamily="34" charset="0"/>
            </a:endParaRPr>
          </a:p>
        </p:txBody>
      </p:sp>
      <p:pic>
        <p:nvPicPr>
          <p:cNvPr id="6" name="Picture 2" descr="C:\Users\chihchien\Desktop\LOGO_ver_col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914" y="5517232"/>
            <a:ext cx="1181086"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EF1E174-B162-4B7A-8269-0E51F41C21E6}" type="slidenum">
              <a:rPr lang="zh-TW" altLang="en-US" smtClean="0">
                <a:solidFill>
                  <a:prstClr val="black"/>
                </a:solidFill>
              </a:rPr>
              <a:pPr/>
              <a:t>10</a:t>
            </a:fld>
            <a:endParaRPr lang="zh-TW" altLang="en-US" dirty="0">
              <a:solidFill>
                <a:prstClr val="black"/>
              </a:solidFill>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1227441738"/>
              </p:ext>
            </p:extLst>
          </p:nvPr>
        </p:nvGraphicFramePr>
        <p:xfrm>
          <a:off x="1097856" y="1145068"/>
          <a:ext cx="6948265" cy="4516180"/>
        </p:xfrm>
        <a:graphic>
          <a:graphicData uri="http://schemas.openxmlformats.org/drawingml/2006/table">
            <a:tbl>
              <a:tblPr firstRow="1" firstCol="1" bandRow="1">
                <a:tableStyleId>{5C22544A-7EE6-4342-B048-85BDC9FD1C3A}</a:tableStyleId>
              </a:tblPr>
              <a:tblGrid>
                <a:gridCol w="1736359"/>
                <a:gridCol w="1737302"/>
                <a:gridCol w="1737302"/>
                <a:gridCol w="1737302"/>
              </a:tblGrid>
              <a:tr h="752650">
                <a:tc>
                  <a:txBody>
                    <a:bodyPr/>
                    <a:lstStyle/>
                    <a:p>
                      <a:pPr>
                        <a:spcAft>
                          <a:spcPts val="0"/>
                        </a:spcAft>
                      </a:pPr>
                      <a:r>
                        <a:rPr lang="en-US" sz="1800" dirty="0">
                          <a:effectLst/>
                        </a:rPr>
                        <a:t>50 days </a:t>
                      </a:r>
                      <a:r>
                        <a:rPr lang="en-US" sz="1800" dirty="0" err="1">
                          <a:effectLst/>
                        </a:rPr>
                        <a:t>ave.</a:t>
                      </a:r>
                      <a:endParaRPr lang="zh-TW" sz="1800" dirty="0">
                        <a:solidFill>
                          <a:srgbClr val="000000"/>
                        </a:solidFill>
                        <a:effectLst/>
                        <a:latin typeface="Times New Roman"/>
                        <a:ea typeface="標楷體"/>
                        <a:cs typeface="Arial"/>
                      </a:endParaRPr>
                    </a:p>
                  </a:txBody>
                  <a:tcPr marL="17780" marR="17780" marT="0" marB="0" anchor="ctr"/>
                </a:tc>
                <a:tc>
                  <a:txBody>
                    <a:bodyPr/>
                    <a:lstStyle/>
                    <a:p>
                      <a:pPr>
                        <a:spcAft>
                          <a:spcPts val="0"/>
                        </a:spcAft>
                      </a:pPr>
                      <a:r>
                        <a:rPr lang="en-US" sz="1800" dirty="0">
                          <a:effectLst/>
                        </a:rPr>
                        <a:t>LETKF</a:t>
                      </a:r>
                      <a:endParaRPr lang="zh-TW" sz="1800" dirty="0">
                        <a:solidFill>
                          <a:srgbClr val="000000"/>
                        </a:solidFill>
                        <a:effectLst/>
                        <a:latin typeface="Times New Roman"/>
                        <a:ea typeface="標楷體"/>
                        <a:cs typeface="Arial"/>
                      </a:endParaRPr>
                    </a:p>
                  </a:txBody>
                  <a:tcPr marL="17780" marR="17780" marT="0" marB="0" anchor="ctr"/>
                </a:tc>
                <a:tc>
                  <a:txBody>
                    <a:bodyPr/>
                    <a:lstStyle/>
                    <a:p>
                      <a:pPr>
                        <a:spcAft>
                          <a:spcPts val="0"/>
                        </a:spcAft>
                      </a:pPr>
                      <a:r>
                        <a:rPr lang="en-US" sz="1800">
                          <a:effectLst/>
                        </a:rPr>
                        <a:t>HGDA</a:t>
                      </a:r>
                      <a:endParaRPr lang="zh-TW" sz="1800">
                        <a:solidFill>
                          <a:srgbClr val="000000"/>
                        </a:solidFill>
                        <a:effectLst/>
                        <a:latin typeface="Times New Roman"/>
                        <a:ea typeface="標楷體"/>
                        <a:cs typeface="Arial"/>
                      </a:endParaRPr>
                    </a:p>
                  </a:txBody>
                  <a:tcPr marL="17780" marR="17780" marT="0" marB="0" anchor="ctr"/>
                </a:tc>
                <a:tc>
                  <a:txBody>
                    <a:bodyPr/>
                    <a:lstStyle/>
                    <a:p>
                      <a:pPr>
                        <a:spcAft>
                          <a:spcPts val="0"/>
                        </a:spcAft>
                      </a:pPr>
                      <a:r>
                        <a:rPr lang="en-US" sz="1800" dirty="0">
                          <a:effectLst/>
                        </a:rPr>
                        <a:t>QR-HGDA</a:t>
                      </a:r>
                      <a:endParaRPr lang="zh-TW" sz="1800" dirty="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a:effectLst/>
                        </a:rPr>
                        <a:t>K=3</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33.7622</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0.959064</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1.03286</a:t>
                      </a:r>
                      <a:endParaRPr lang="zh-TW" sz="180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dirty="0">
                          <a:effectLst/>
                        </a:rPr>
                        <a:t>K=4</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28.7014</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0.824849</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0.987602</a:t>
                      </a:r>
                      <a:endParaRPr lang="zh-TW" sz="180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dirty="0">
                          <a:effectLst/>
                        </a:rPr>
                        <a:t>K=5</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19.2092</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0.756251</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0.937539</a:t>
                      </a:r>
                      <a:endParaRPr lang="zh-TW" sz="1800" dirty="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dirty="0">
                          <a:effectLst/>
                        </a:rPr>
                        <a:t>K=6</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2.23097</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0.764848</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0.920072</a:t>
                      </a:r>
                      <a:endParaRPr lang="zh-TW" sz="180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a:effectLst/>
                        </a:rPr>
                        <a:t>K=7</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1.32713</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0.674981</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0.861488</a:t>
                      </a:r>
                      <a:endParaRPr lang="zh-TW" sz="180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dirty="0">
                          <a:effectLst/>
                        </a:rPr>
                        <a:t>K=8</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1.44563</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0.676689</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0.884795</a:t>
                      </a:r>
                      <a:endParaRPr lang="zh-TW" sz="1800" dirty="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a:effectLst/>
                        </a:rPr>
                        <a:t>K=9</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0.843722</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0.656196</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0.84605</a:t>
                      </a:r>
                      <a:endParaRPr lang="zh-TW" sz="1800" dirty="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a:effectLst/>
                        </a:rPr>
                        <a:t>K=10</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0.766681</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0.634474</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0.820504</a:t>
                      </a:r>
                      <a:endParaRPr lang="zh-TW" sz="180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a:effectLst/>
                        </a:rPr>
                        <a:t>K=15</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0.654865</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0.614667</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0.807201</a:t>
                      </a:r>
                      <a:endParaRPr lang="zh-TW" sz="1800" dirty="0">
                        <a:solidFill>
                          <a:srgbClr val="000000"/>
                        </a:solidFill>
                        <a:effectLst/>
                        <a:latin typeface="Times New Roman"/>
                        <a:ea typeface="標楷體"/>
                        <a:cs typeface="Arial"/>
                      </a:endParaRPr>
                    </a:p>
                  </a:txBody>
                  <a:tcPr marL="17780" marR="17780" marT="0" marB="0" anchor="ctr"/>
                </a:tc>
              </a:tr>
              <a:tr h="376353">
                <a:tc>
                  <a:txBody>
                    <a:bodyPr/>
                    <a:lstStyle/>
                    <a:p>
                      <a:pPr>
                        <a:spcAft>
                          <a:spcPts val="0"/>
                        </a:spcAft>
                      </a:pPr>
                      <a:r>
                        <a:rPr lang="en-US" sz="1800">
                          <a:effectLst/>
                        </a:rPr>
                        <a:t>K=20</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solidFill>
                            <a:srgbClr val="FF0000"/>
                          </a:solidFill>
                          <a:effectLst/>
                        </a:rPr>
                        <a:t>0.543641</a:t>
                      </a:r>
                      <a:endParaRPr lang="zh-TW" sz="1800" dirty="0">
                        <a:solidFill>
                          <a:srgbClr val="FF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solidFill>
                            <a:srgbClr val="FF0000"/>
                          </a:solidFill>
                          <a:effectLst/>
                        </a:rPr>
                        <a:t>0.593387</a:t>
                      </a:r>
                      <a:endParaRPr lang="zh-TW" sz="1800" dirty="0">
                        <a:solidFill>
                          <a:srgbClr val="FF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solidFill>
                            <a:srgbClr val="FF0000"/>
                          </a:solidFill>
                          <a:effectLst/>
                        </a:rPr>
                        <a:t>0.773753</a:t>
                      </a:r>
                      <a:endParaRPr lang="zh-TW" sz="1800" dirty="0">
                        <a:solidFill>
                          <a:srgbClr val="FF0000"/>
                        </a:solidFill>
                        <a:effectLst/>
                        <a:latin typeface="Times New Roman"/>
                        <a:ea typeface="標楷體"/>
                        <a:cs typeface="Arial"/>
                      </a:endParaRPr>
                    </a:p>
                  </a:txBody>
                  <a:tcPr marL="17780" marR="17780" marT="0" marB="0" anchor="ctr"/>
                </a:tc>
              </a:tr>
            </a:tbl>
          </a:graphicData>
        </a:graphic>
      </p:graphicFrame>
      <p:sp>
        <p:nvSpPr>
          <p:cNvPr id="4" name="標題 1"/>
          <p:cNvSpPr txBox="1">
            <a:spLocks/>
          </p:cNvSpPr>
          <p:nvPr/>
        </p:nvSpPr>
        <p:spPr>
          <a:xfrm>
            <a:off x="179512" y="54000"/>
            <a:ext cx="8784976" cy="720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t>50 days averaged RMSE</a:t>
            </a:r>
            <a:endParaRPr lang="zh-TW" altLang="en-US" dirty="0"/>
          </a:p>
        </p:txBody>
      </p:sp>
    </p:spTree>
    <p:extLst>
      <p:ext uri="{BB962C8B-B14F-4D97-AF65-F5344CB8AC3E}">
        <p14:creationId xmlns:p14="http://schemas.microsoft.com/office/powerpoint/2010/main" val="3947793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Imperfect QG model </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AU" altLang="zh-TW" sz="2400" dirty="0" smtClean="0"/>
                  <a:t>We impose a </a:t>
                </a:r>
                <a:r>
                  <a:rPr lang="en-AU" altLang="zh-TW" sz="2400" dirty="0" smtClean="0">
                    <a:solidFill>
                      <a:srgbClr val="FF0000"/>
                    </a:solidFill>
                  </a:rPr>
                  <a:t>model bias</a:t>
                </a:r>
                <a:r>
                  <a:rPr lang="en-AU" altLang="zh-TW" sz="2400" dirty="0" smtClean="0"/>
                  <a:t> by adjusting the amount of vertical eddy diffusion, which impacts the </a:t>
                </a:r>
                <a:r>
                  <a:rPr lang="en-AU" altLang="zh-TW" sz="2400" dirty="0" smtClean="0">
                    <a:solidFill>
                      <a:srgbClr val="FF0000"/>
                    </a:solidFill>
                  </a:rPr>
                  <a:t>Ekman pumping effect </a:t>
                </a:r>
                <a:r>
                  <a:rPr lang="en-AU" altLang="zh-TW" sz="2400" dirty="0" smtClean="0"/>
                  <a:t>in the QG model.</a:t>
                </a:r>
              </a:p>
              <a:p>
                <a:endParaRPr lang="en-AU" altLang="zh-TW" sz="2400" dirty="0"/>
              </a:p>
              <a:p>
                <a:r>
                  <a:rPr lang="en-AU" altLang="zh-TW" sz="2400" dirty="0" smtClean="0"/>
                  <a:t>The </a:t>
                </a:r>
                <a:r>
                  <a:rPr lang="en-AU" altLang="zh-TW" sz="2400" dirty="0"/>
                  <a:t>vertical eddy </a:t>
                </a:r>
                <a:r>
                  <a:rPr lang="en-AU" altLang="zh-TW" sz="2400" dirty="0" smtClean="0"/>
                  <a:t>diffusion coefficient is decreased </a:t>
                </a:r>
                <a:r>
                  <a:rPr lang="en-AU" altLang="zh-TW" sz="2400" dirty="0"/>
                  <a:t>from </a:t>
                </a:r>
                <a:r>
                  <a:rPr lang="en-US" altLang="zh-TW" sz="2400" dirty="0"/>
                  <a:t>5</a:t>
                </a:r>
                <a14:m>
                  <m:oMath xmlns:m="http://schemas.openxmlformats.org/officeDocument/2006/math">
                    <m:sSup>
                      <m:sSupPr>
                        <m:ctrlPr>
                          <a:rPr lang="zh-TW" altLang="zh-TW" sz="2400" i="1">
                            <a:latin typeface="Cambria Math"/>
                          </a:rPr>
                        </m:ctrlPr>
                      </m:sSupPr>
                      <m:e>
                        <m:r>
                          <a:rPr lang="en-US" altLang="zh-TW" sz="2400" i="1">
                            <a:latin typeface="Cambria Math"/>
                          </a:rPr>
                          <m:t>𝑚</m:t>
                        </m:r>
                      </m:e>
                      <m:sup>
                        <m:r>
                          <a:rPr lang="en-US" altLang="zh-TW" sz="2400" i="1">
                            <a:latin typeface="Cambria Math"/>
                          </a:rPr>
                          <m:t>2</m:t>
                        </m:r>
                      </m:sup>
                    </m:sSup>
                    <m:sSup>
                      <m:sSupPr>
                        <m:ctrlPr>
                          <a:rPr lang="zh-TW" altLang="zh-TW" sz="2400" i="1">
                            <a:latin typeface="Cambria Math"/>
                          </a:rPr>
                        </m:ctrlPr>
                      </m:sSupPr>
                      <m:e>
                        <m:r>
                          <a:rPr lang="en-US" altLang="zh-TW" sz="2400" i="1">
                            <a:latin typeface="Cambria Math"/>
                          </a:rPr>
                          <m:t>𝑠</m:t>
                        </m:r>
                      </m:e>
                      <m:sup>
                        <m:r>
                          <a:rPr lang="en-US" altLang="zh-TW" sz="2400" i="1">
                            <a:latin typeface="Cambria Math"/>
                          </a:rPr>
                          <m:t>−1</m:t>
                        </m:r>
                      </m:sup>
                    </m:sSup>
                  </m:oMath>
                </a14:m>
                <a:r>
                  <a:rPr lang="en-US" altLang="zh-TW" sz="2400" dirty="0"/>
                  <a:t> to 4.75 </a:t>
                </a:r>
                <a14:m>
                  <m:oMath xmlns:m="http://schemas.openxmlformats.org/officeDocument/2006/math">
                    <m:sSup>
                      <m:sSupPr>
                        <m:ctrlPr>
                          <a:rPr lang="zh-TW" altLang="zh-TW" sz="2400" i="1">
                            <a:latin typeface="Cambria Math"/>
                          </a:rPr>
                        </m:ctrlPr>
                      </m:sSupPr>
                      <m:e>
                        <m:r>
                          <a:rPr lang="en-US" altLang="zh-TW" sz="2400" i="1">
                            <a:latin typeface="Cambria Math"/>
                          </a:rPr>
                          <m:t>𝑚</m:t>
                        </m:r>
                      </m:e>
                      <m:sup>
                        <m:r>
                          <a:rPr lang="en-US" altLang="zh-TW" sz="2400" i="1">
                            <a:latin typeface="Cambria Math"/>
                          </a:rPr>
                          <m:t>2</m:t>
                        </m:r>
                      </m:sup>
                    </m:sSup>
                    <m:sSup>
                      <m:sSupPr>
                        <m:ctrlPr>
                          <a:rPr lang="zh-TW" altLang="zh-TW" sz="2400" i="1">
                            <a:latin typeface="Cambria Math"/>
                          </a:rPr>
                        </m:ctrlPr>
                      </m:sSupPr>
                      <m:e>
                        <m:r>
                          <a:rPr lang="en-US" altLang="zh-TW" sz="2400" i="1">
                            <a:latin typeface="Cambria Math"/>
                          </a:rPr>
                          <m:t>𝑠</m:t>
                        </m:r>
                      </m:e>
                      <m:sup>
                        <m:r>
                          <a:rPr lang="en-US" altLang="zh-TW" sz="2400" i="1">
                            <a:latin typeface="Cambria Math"/>
                          </a:rPr>
                          <m:t>−1</m:t>
                        </m:r>
                      </m:sup>
                    </m:sSup>
                  </m:oMath>
                </a14:m>
                <a:r>
                  <a:rPr lang="en-US" altLang="zh-TW" sz="2400" dirty="0" smtClean="0"/>
                  <a:t>.</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902" t="-1869" r="-194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1EF1E174-B162-4B7A-8269-0E51F41C21E6}" type="slidenum">
              <a:rPr lang="zh-TW" altLang="en-US" smtClean="0">
                <a:solidFill>
                  <a:prstClr val="black"/>
                </a:solidFill>
              </a:rPr>
              <a:pPr/>
              <a:t>11</a:t>
            </a:fld>
            <a:endParaRPr lang="zh-TW" altLang="en-US" dirty="0">
              <a:solidFill>
                <a:prstClr val="black"/>
              </a:solidFill>
            </a:endParaRPr>
          </a:p>
        </p:txBody>
      </p:sp>
    </p:spTree>
    <p:extLst>
      <p:ext uri="{BB962C8B-B14F-4D97-AF65-F5344CB8AC3E}">
        <p14:creationId xmlns:p14="http://schemas.microsoft.com/office/powerpoint/2010/main" val="352984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Imperfect QG </a:t>
            </a:r>
            <a:r>
              <a:rPr lang="en-US" altLang="zh-TW" dirty="0"/>
              <a:t>model </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542559011"/>
              </p:ext>
            </p:extLst>
          </p:nvPr>
        </p:nvGraphicFramePr>
        <p:xfrm>
          <a:off x="206731" y="1340768"/>
          <a:ext cx="4716016" cy="4279960"/>
        </p:xfrm>
        <a:graphic>
          <a:graphicData uri="http://schemas.openxmlformats.org/drawingml/2006/table">
            <a:tbl>
              <a:tblPr firstRow="1" firstCol="1" bandRow="1">
                <a:tableStyleId>{5C22544A-7EE6-4342-B048-85BDC9FD1C3A}</a:tableStyleId>
              </a:tblPr>
              <a:tblGrid>
                <a:gridCol w="1287016"/>
                <a:gridCol w="1141075"/>
                <a:gridCol w="1063789"/>
                <a:gridCol w="1224136"/>
              </a:tblGrid>
              <a:tr h="373132">
                <a:tc>
                  <a:txBody>
                    <a:bodyPr/>
                    <a:lstStyle/>
                    <a:p>
                      <a:pPr>
                        <a:spcAft>
                          <a:spcPts val="0"/>
                        </a:spcAft>
                      </a:pPr>
                      <a:r>
                        <a:rPr lang="en-US" sz="1800" dirty="0">
                          <a:effectLst/>
                        </a:rPr>
                        <a:t>50 days </a:t>
                      </a:r>
                      <a:r>
                        <a:rPr lang="en-US" sz="1800" dirty="0" err="1">
                          <a:effectLst/>
                        </a:rPr>
                        <a:t>ave.</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ctr">
                        <a:spcAft>
                          <a:spcPts val="0"/>
                        </a:spcAft>
                      </a:pPr>
                      <a:r>
                        <a:rPr lang="en-US" sz="1800" dirty="0" smtClean="0">
                          <a:effectLst/>
                        </a:rPr>
                        <a:t>LETKF  w/bias</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ctr">
                        <a:spcAft>
                          <a:spcPts val="0"/>
                        </a:spcAft>
                      </a:pPr>
                      <a:r>
                        <a:rPr lang="en-US" sz="1800" dirty="0" smtClean="0">
                          <a:effectLst/>
                        </a:rPr>
                        <a:t>HGDA</a:t>
                      </a:r>
                      <a:r>
                        <a:rPr lang="en-US" sz="1800" baseline="0" dirty="0" smtClean="0">
                          <a:effectLst/>
                        </a:rPr>
                        <a:t> w/</a:t>
                      </a:r>
                      <a:r>
                        <a:rPr lang="en-US" sz="1800" dirty="0" smtClean="0">
                          <a:effectLst/>
                        </a:rPr>
                        <a:t>bias</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ctr">
                        <a:spcAft>
                          <a:spcPts val="0"/>
                        </a:spcAft>
                      </a:pPr>
                      <a:r>
                        <a:rPr lang="en-US" sz="1800" dirty="0" smtClean="0">
                          <a:effectLst/>
                        </a:rPr>
                        <a:t>QRHGDA w/bias</a:t>
                      </a:r>
                      <a:endParaRPr lang="zh-TW" sz="1800" dirty="0">
                        <a:solidFill>
                          <a:srgbClr val="00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a:effectLst/>
                        </a:rPr>
                        <a:t>K=3</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33.6292</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solidFill>
                            <a:srgbClr val="FF0000"/>
                          </a:solidFill>
                          <a:effectLst/>
                        </a:rPr>
                        <a:t>1.21368</a:t>
                      </a:r>
                      <a:endParaRPr lang="zh-TW" sz="1800" dirty="0">
                        <a:solidFill>
                          <a:srgbClr val="FF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solidFill>
                            <a:srgbClr val="FF0000"/>
                          </a:solidFill>
                          <a:effectLst/>
                        </a:rPr>
                        <a:t>1.19496</a:t>
                      </a:r>
                      <a:endParaRPr lang="zh-TW" sz="1800" dirty="0">
                        <a:solidFill>
                          <a:srgbClr val="FF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dirty="0">
                          <a:effectLst/>
                        </a:rPr>
                        <a:t>K=4</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23.2106</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solidFill>
                            <a:srgbClr val="FF0000"/>
                          </a:solidFill>
                          <a:effectLst/>
                        </a:rPr>
                        <a:t>1.1113</a:t>
                      </a:r>
                      <a:endParaRPr lang="zh-TW" sz="1800" dirty="0">
                        <a:solidFill>
                          <a:srgbClr val="FF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solidFill>
                            <a:srgbClr val="FF0000"/>
                          </a:solidFill>
                          <a:effectLst/>
                        </a:rPr>
                        <a:t>1.09363</a:t>
                      </a:r>
                      <a:endParaRPr lang="zh-TW" sz="1800" dirty="0">
                        <a:solidFill>
                          <a:srgbClr val="FF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a:effectLst/>
                        </a:rPr>
                        <a:t>K=5</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16.6046</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0.948225</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1.053</a:t>
                      </a:r>
                      <a:endParaRPr lang="zh-TW" sz="1800" dirty="0">
                        <a:solidFill>
                          <a:srgbClr val="00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dirty="0">
                          <a:effectLst/>
                        </a:rPr>
                        <a:t>K=6</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2.92321</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0.922558</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1.01898</a:t>
                      </a:r>
                      <a:endParaRPr lang="zh-TW" sz="1800" dirty="0">
                        <a:solidFill>
                          <a:srgbClr val="00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a:effectLst/>
                        </a:rPr>
                        <a:t>K=7</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1.89699</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0.828285</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0.957123</a:t>
                      </a:r>
                      <a:endParaRPr lang="zh-TW" sz="1800" dirty="0">
                        <a:solidFill>
                          <a:srgbClr val="00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a:effectLst/>
                        </a:rPr>
                        <a:t>K=8</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2.58567</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0.835325</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0.969529</a:t>
                      </a:r>
                      <a:endParaRPr lang="zh-TW" sz="1800" dirty="0">
                        <a:solidFill>
                          <a:srgbClr val="00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dirty="0">
                          <a:effectLst/>
                        </a:rPr>
                        <a:t>K=9</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1.23684</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0.800341</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0.939857</a:t>
                      </a:r>
                      <a:endParaRPr lang="zh-TW" sz="1800" dirty="0">
                        <a:solidFill>
                          <a:srgbClr val="00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dirty="0">
                          <a:effectLst/>
                        </a:rPr>
                        <a:t>K=10</a:t>
                      </a:r>
                      <a:endParaRPr lang="zh-TW" sz="1800" dirty="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1.10391</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0.76631</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0.896177</a:t>
                      </a:r>
                      <a:endParaRPr lang="zh-TW" sz="1800" dirty="0">
                        <a:solidFill>
                          <a:srgbClr val="00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a:effectLst/>
                        </a:rPr>
                        <a:t>K=15</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0.901885</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0.737163</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0.883974</a:t>
                      </a:r>
                      <a:endParaRPr lang="zh-TW" sz="1800" dirty="0">
                        <a:solidFill>
                          <a:srgbClr val="000000"/>
                        </a:solidFill>
                        <a:effectLst/>
                        <a:latin typeface="Times New Roman"/>
                        <a:ea typeface="標楷體"/>
                        <a:cs typeface="Arial"/>
                      </a:endParaRPr>
                    </a:p>
                  </a:txBody>
                  <a:tcPr marL="17780" marR="17780" marT="0" marB="0" anchor="ctr"/>
                </a:tc>
              </a:tr>
              <a:tr h="373132">
                <a:tc>
                  <a:txBody>
                    <a:bodyPr/>
                    <a:lstStyle/>
                    <a:p>
                      <a:pPr>
                        <a:spcAft>
                          <a:spcPts val="0"/>
                        </a:spcAft>
                      </a:pPr>
                      <a:r>
                        <a:rPr lang="en-US" sz="1800">
                          <a:effectLst/>
                        </a:rPr>
                        <a:t>K=20</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0.774239</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a:effectLst/>
                        </a:rPr>
                        <a:t>0.703089</a:t>
                      </a:r>
                      <a:endParaRPr lang="zh-TW" sz="1800">
                        <a:solidFill>
                          <a:srgbClr val="000000"/>
                        </a:solidFill>
                        <a:effectLst/>
                        <a:latin typeface="Times New Roman"/>
                        <a:ea typeface="標楷體"/>
                        <a:cs typeface="Arial"/>
                      </a:endParaRPr>
                    </a:p>
                  </a:txBody>
                  <a:tcPr marL="17780" marR="17780" marT="0" marB="0" anchor="ctr"/>
                </a:tc>
                <a:tc>
                  <a:txBody>
                    <a:bodyPr/>
                    <a:lstStyle/>
                    <a:p>
                      <a:pPr algn="r">
                        <a:spcAft>
                          <a:spcPts val="0"/>
                        </a:spcAft>
                      </a:pPr>
                      <a:r>
                        <a:rPr lang="en-US" sz="1800" dirty="0">
                          <a:effectLst/>
                        </a:rPr>
                        <a:t>0.861664</a:t>
                      </a:r>
                      <a:endParaRPr lang="zh-TW" sz="1800" dirty="0">
                        <a:solidFill>
                          <a:srgbClr val="000000"/>
                        </a:solidFill>
                        <a:effectLst/>
                        <a:latin typeface="Times New Roman"/>
                        <a:ea typeface="標楷體"/>
                        <a:cs typeface="Arial"/>
                      </a:endParaRPr>
                    </a:p>
                  </a:txBody>
                  <a:tcPr marL="17780" marR="17780" marT="0" marB="0" anchor="ctr"/>
                </a:tc>
              </a:tr>
            </a:tbl>
          </a:graphicData>
        </a:graphic>
      </p:graphicFrame>
      <p:sp>
        <p:nvSpPr>
          <p:cNvPr id="4" name="投影片編號版面配置區 3"/>
          <p:cNvSpPr>
            <a:spLocks noGrp="1"/>
          </p:cNvSpPr>
          <p:nvPr>
            <p:ph type="sldNum" sz="quarter" idx="12"/>
          </p:nvPr>
        </p:nvSpPr>
        <p:spPr/>
        <p:txBody>
          <a:bodyPr/>
          <a:lstStyle/>
          <a:p>
            <a:fld id="{1EF1E174-B162-4B7A-8269-0E51F41C21E6}" type="slidenum">
              <a:rPr lang="zh-TW" altLang="en-US" smtClean="0">
                <a:solidFill>
                  <a:prstClr val="black"/>
                </a:solidFill>
              </a:rPr>
              <a:pPr/>
              <a:t>12</a:t>
            </a:fld>
            <a:endParaRPr lang="zh-TW" altLang="en-US" dirty="0">
              <a:solidFill>
                <a:prstClr val="black"/>
              </a:solidFill>
            </a:endParaRPr>
          </a:p>
        </p:txBody>
      </p:sp>
      <p:sp>
        <p:nvSpPr>
          <p:cNvPr id="3" name="文字方塊 2"/>
          <p:cNvSpPr txBox="1"/>
          <p:nvPr/>
        </p:nvSpPr>
        <p:spPr>
          <a:xfrm>
            <a:off x="4932040" y="1124744"/>
            <a:ext cx="4222080" cy="4893647"/>
          </a:xfrm>
          <a:prstGeom prst="rect">
            <a:avLst/>
          </a:prstGeom>
          <a:noFill/>
        </p:spPr>
        <p:txBody>
          <a:bodyPr wrap="square" rtlCol="0">
            <a:spAutoFit/>
          </a:bodyPr>
          <a:lstStyle/>
          <a:p>
            <a:pPr marL="342900" indent="-342900">
              <a:buFont typeface="Arial" pitchFamily="34" charset="0"/>
              <a:buChar char="•"/>
            </a:pPr>
            <a:r>
              <a:rPr lang="en-US" altLang="zh-TW" sz="2400" dirty="0" smtClean="0">
                <a:latin typeface="Tunga" pitchFamily="34" charset="0"/>
                <a:cs typeface="Tunga" pitchFamily="34" charset="0"/>
              </a:rPr>
              <a:t>HGDA can reduce the </a:t>
            </a:r>
            <a:r>
              <a:rPr lang="en-US" altLang="zh-TW" sz="2400" dirty="0" smtClean="0">
                <a:solidFill>
                  <a:srgbClr val="FF0000"/>
                </a:solidFill>
                <a:latin typeface="Tunga" pitchFamily="34" charset="0"/>
                <a:cs typeface="Tunga" pitchFamily="34" charset="0"/>
              </a:rPr>
              <a:t>model bias </a:t>
            </a:r>
            <a:r>
              <a:rPr lang="en-US" altLang="zh-TW" sz="2400" dirty="0" smtClean="0">
                <a:latin typeface="Tunga" pitchFamily="34" charset="0"/>
                <a:cs typeface="Tunga" pitchFamily="34" charset="0"/>
              </a:rPr>
              <a:t>and outperforms the LETKF even with 20 members. </a:t>
            </a:r>
          </a:p>
          <a:p>
            <a:pPr marL="342900" indent="-342900">
              <a:buFont typeface="Arial" pitchFamily="34" charset="0"/>
              <a:buChar char="•"/>
            </a:pPr>
            <a:endParaRPr lang="en-US" altLang="zh-TW" sz="2400" dirty="0" smtClean="0">
              <a:latin typeface="Tunga" pitchFamily="34" charset="0"/>
              <a:cs typeface="Tunga" pitchFamily="34" charset="0"/>
            </a:endParaRPr>
          </a:p>
          <a:p>
            <a:pPr marL="342900" indent="-342900">
              <a:buFont typeface="Arial" pitchFamily="34" charset="0"/>
              <a:buChar char="•"/>
            </a:pPr>
            <a:r>
              <a:rPr lang="en-US" altLang="zh-TW" sz="2400" dirty="0" smtClean="0">
                <a:latin typeface="Tunga" pitchFamily="34" charset="0"/>
                <a:cs typeface="Tunga" pitchFamily="34" charset="0"/>
              </a:rPr>
              <a:t>QR-HGDA shows some advantage as the ensemble size is small in compared with the HGDA.</a:t>
            </a:r>
          </a:p>
          <a:p>
            <a:pPr marL="342900" indent="-342900">
              <a:buFont typeface="Arial" pitchFamily="34" charset="0"/>
              <a:buChar char="•"/>
            </a:pPr>
            <a:endParaRPr lang="en-US" altLang="zh-TW" sz="2400" dirty="0" smtClean="0">
              <a:latin typeface="Tunga" pitchFamily="34" charset="0"/>
              <a:cs typeface="Tunga" pitchFamily="34" charset="0"/>
            </a:endParaRPr>
          </a:p>
          <a:p>
            <a:pPr marL="342900" indent="-342900">
              <a:buFont typeface="Arial" pitchFamily="34" charset="0"/>
              <a:buChar char="•"/>
            </a:pPr>
            <a:r>
              <a:rPr lang="en-US" altLang="zh-TW" sz="2400" dirty="0" smtClean="0">
                <a:latin typeface="Tunga" pitchFamily="34" charset="0"/>
                <a:cs typeface="Tunga" pitchFamily="34" charset="0"/>
              </a:rPr>
              <a:t>When the complexity of model increases,  </a:t>
            </a:r>
            <a:r>
              <a:rPr lang="en-US" altLang="zh-TW" sz="2400" dirty="0" smtClean="0">
                <a:solidFill>
                  <a:srgbClr val="FF0000"/>
                </a:solidFill>
                <a:latin typeface="Tunga" pitchFamily="34" charset="0"/>
                <a:cs typeface="Tunga" pitchFamily="34" charset="0"/>
              </a:rPr>
              <a:t>HGDA is more sensitive to the combination weight.  </a:t>
            </a:r>
            <a:endParaRPr lang="zh-TW" altLang="en-US" sz="2400" dirty="0">
              <a:latin typeface="Tunga" pitchFamily="34" charset="0"/>
              <a:cs typeface="Tunga" pitchFamily="34" charset="0"/>
            </a:endParaRPr>
          </a:p>
        </p:txBody>
      </p:sp>
    </p:spTree>
    <p:extLst>
      <p:ext uri="{BB962C8B-B14F-4D97-AF65-F5344CB8AC3E}">
        <p14:creationId xmlns:p14="http://schemas.microsoft.com/office/powerpoint/2010/main" val="3617156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Imperfect QG model </a:t>
            </a:r>
            <a:endParaRPr lang="zh-TW" alt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24743"/>
            <a:ext cx="5400000" cy="450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a:spLocks noGrp="1"/>
          </p:cNvSpPr>
          <p:nvPr>
            <p:ph idx="1"/>
          </p:nvPr>
        </p:nvSpPr>
        <p:spPr>
          <a:xfrm>
            <a:off x="5508104" y="1124743"/>
            <a:ext cx="3528392" cy="5001420"/>
          </a:xfrm>
        </p:spPr>
        <p:txBody>
          <a:bodyPr>
            <a:normAutofit/>
          </a:bodyPr>
          <a:lstStyle/>
          <a:p>
            <a:r>
              <a:rPr lang="en-US" altLang="zh-TW" sz="2400" dirty="0" smtClean="0"/>
              <a:t>When the ensemble size is relatively smaller than the model dimension, using a combination weight favors the EnKF in the HGDA may cause the </a:t>
            </a:r>
            <a:r>
              <a:rPr lang="en-US" altLang="zh-TW" sz="2400" dirty="0" smtClean="0">
                <a:solidFill>
                  <a:srgbClr val="0000FF"/>
                </a:solidFill>
              </a:rPr>
              <a:t>filter divergence</a:t>
            </a:r>
            <a:r>
              <a:rPr lang="en-US" altLang="zh-TW" sz="2400" dirty="0" smtClean="0"/>
              <a:t>. </a:t>
            </a:r>
          </a:p>
          <a:p>
            <a:endParaRPr lang="en-US" altLang="zh-TW" sz="2400" dirty="0"/>
          </a:p>
          <a:p>
            <a:r>
              <a:rPr lang="en-US" altLang="zh-TW" sz="2400" dirty="0" smtClean="0"/>
              <a:t>However, the QR-HGDA is still stable.  </a:t>
            </a:r>
            <a:endParaRPr lang="zh-TW" altLang="en-US" sz="2400" dirty="0"/>
          </a:p>
        </p:txBody>
      </p:sp>
    </p:spTree>
    <p:extLst>
      <p:ext uri="{BB962C8B-B14F-4D97-AF65-F5344CB8AC3E}">
        <p14:creationId xmlns:p14="http://schemas.microsoft.com/office/powerpoint/2010/main" val="2904031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581" y="1340768"/>
            <a:ext cx="5400000" cy="452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標題 1"/>
          <p:cNvSpPr txBox="1">
            <a:spLocks/>
          </p:cNvSpPr>
          <p:nvPr/>
        </p:nvSpPr>
        <p:spPr>
          <a:xfrm>
            <a:off x="179512" y="54000"/>
            <a:ext cx="8784976" cy="720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t>Role of observational noise</a:t>
            </a:r>
            <a:endParaRPr lang="zh-TW" altLang="en-US" dirty="0"/>
          </a:p>
        </p:txBody>
      </p:sp>
      <p:sp>
        <p:nvSpPr>
          <p:cNvPr id="9" name="文字方塊 8"/>
          <p:cNvSpPr txBox="1"/>
          <p:nvPr/>
        </p:nvSpPr>
        <p:spPr>
          <a:xfrm>
            <a:off x="17115" y="1052736"/>
            <a:ext cx="3618781" cy="4154984"/>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smtClean="0">
                <a:latin typeface="Tunga" panose="020B0502040204020203" pitchFamily="34" charset="0"/>
                <a:cs typeface="Tunga" panose="020B0502040204020203" pitchFamily="34" charset="0"/>
              </a:rPr>
              <a:t>Keep the R matrix and the </a:t>
            </a:r>
            <a:r>
              <a:rPr lang="en-US" altLang="zh-TW" sz="2400" dirty="0" smtClean="0">
                <a:solidFill>
                  <a:srgbClr val="FF0000"/>
                </a:solidFill>
                <a:latin typeface="Tunga" panose="020B0502040204020203" pitchFamily="34" charset="0"/>
                <a:cs typeface="Tunga" panose="020B0502040204020203" pitchFamily="34" charset="0"/>
              </a:rPr>
              <a:t>observational noise to zero</a:t>
            </a:r>
            <a:r>
              <a:rPr lang="en-US" altLang="zh-TW" sz="2400" dirty="0" smtClean="0">
                <a:latin typeface="Tunga" panose="020B0502040204020203" pitchFamily="34" charset="0"/>
                <a:cs typeface="Tunga" panose="020B0502040204020203" pitchFamily="34" charset="0"/>
              </a:rPr>
              <a:t> in the DA system. </a:t>
            </a:r>
          </a:p>
          <a:p>
            <a:pPr marL="342900" indent="-342900">
              <a:buFont typeface="Arial" panose="020B0604020202020204" pitchFamily="34" charset="0"/>
              <a:buChar char="•"/>
            </a:pPr>
            <a:endParaRPr lang="en-US" altLang="zh-TW" sz="2400" dirty="0" smtClean="0">
              <a:latin typeface="Tunga" panose="020B0502040204020203" pitchFamily="34" charset="0"/>
              <a:cs typeface="Tunga" panose="020B0502040204020203" pitchFamily="34" charset="0"/>
            </a:endParaRPr>
          </a:p>
          <a:p>
            <a:pPr marL="342900" indent="-342900">
              <a:buFont typeface="Arial" panose="020B0604020202020204" pitchFamily="34" charset="0"/>
              <a:buChar char="•"/>
            </a:pPr>
            <a:r>
              <a:rPr lang="en-US" altLang="zh-TW" sz="2400" dirty="0">
                <a:latin typeface="Tunga" panose="020B0502040204020203" pitchFamily="34" charset="0"/>
                <a:cs typeface="Tunga" panose="020B0502040204020203" pitchFamily="34" charset="0"/>
              </a:rPr>
              <a:t>We want to mimic the situation of </a:t>
            </a:r>
            <a:r>
              <a:rPr lang="en-US" altLang="zh-TW" sz="2400" dirty="0">
                <a:solidFill>
                  <a:srgbClr val="0000FF"/>
                </a:solidFill>
                <a:latin typeface="Tunga" panose="020B0502040204020203" pitchFamily="34" charset="0"/>
                <a:cs typeface="Tunga" panose="020B0502040204020203" pitchFamily="34" charset="0"/>
              </a:rPr>
              <a:t>over-estimated observation error</a:t>
            </a:r>
            <a:r>
              <a:rPr lang="en-US" altLang="zh-TW" sz="2400" dirty="0">
                <a:latin typeface="Tunga" panose="020B0502040204020203" pitchFamily="34" charset="0"/>
                <a:cs typeface="Tunga" panose="020B0502040204020203" pitchFamily="34" charset="0"/>
              </a:rPr>
              <a:t>. </a:t>
            </a:r>
          </a:p>
          <a:p>
            <a:pPr marL="342900" indent="-342900">
              <a:buFont typeface="Arial" panose="020B0604020202020204" pitchFamily="34" charset="0"/>
              <a:buChar char="•"/>
            </a:pPr>
            <a:endParaRPr lang="en-US" altLang="zh-TW" sz="2400" dirty="0">
              <a:latin typeface="Tunga" panose="020B0502040204020203" pitchFamily="34" charset="0"/>
              <a:cs typeface="Tunga" panose="020B0502040204020203" pitchFamily="34" charset="0"/>
            </a:endParaRPr>
          </a:p>
          <a:p>
            <a:pPr marL="342900" indent="-342900">
              <a:buFont typeface="Arial" panose="020B0604020202020204" pitchFamily="34" charset="0"/>
              <a:buChar char="•"/>
            </a:pPr>
            <a:r>
              <a:rPr lang="en-US" altLang="zh-TW" sz="2400" dirty="0" smtClean="0">
                <a:latin typeface="Tunga" panose="020B0502040204020203" pitchFamily="34" charset="0"/>
                <a:cs typeface="Tunga" panose="020B0502040204020203" pitchFamily="34" charset="0"/>
              </a:rPr>
              <a:t>The QR-HGDA shows some advantage without the observation noise. </a:t>
            </a:r>
            <a:endParaRPr lang="zh-TW" altLang="en-US" sz="2400" dirty="0">
              <a:latin typeface="Tunga" panose="020B0502040204020203" pitchFamily="34" charset="0"/>
              <a:cs typeface="Tunga" panose="020B0502040204020203" pitchFamily="34" charset="0"/>
            </a:endParaRPr>
          </a:p>
        </p:txBody>
      </p:sp>
    </p:spTree>
    <p:extLst>
      <p:ext uri="{BB962C8B-B14F-4D97-AF65-F5344CB8AC3E}">
        <p14:creationId xmlns:p14="http://schemas.microsoft.com/office/powerpoint/2010/main" val="3584844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EF1E174-B162-4B7A-8269-0E51F41C21E6}" type="slidenum">
              <a:rPr lang="zh-TW" altLang="en-US" smtClean="0">
                <a:solidFill>
                  <a:prstClr val="black"/>
                </a:solidFill>
              </a:rPr>
              <a:pPr/>
              <a:t>15</a:t>
            </a:fld>
            <a:endParaRPr lang="zh-TW" altLang="en-US" dirty="0">
              <a:solidFill>
                <a:prstClr val="black"/>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31" y="908720"/>
            <a:ext cx="4392054" cy="378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格 3"/>
          <p:cNvGraphicFramePr>
            <a:graphicFrameLocks noGrp="1"/>
          </p:cNvGraphicFramePr>
          <p:nvPr>
            <p:extLst>
              <p:ext uri="{D42A27DB-BD31-4B8C-83A1-F6EECF244321}">
                <p14:modId xmlns:p14="http://schemas.microsoft.com/office/powerpoint/2010/main" val="657677795"/>
              </p:ext>
            </p:extLst>
          </p:nvPr>
        </p:nvGraphicFramePr>
        <p:xfrm>
          <a:off x="4561092" y="4041864"/>
          <a:ext cx="4403396" cy="1849120"/>
        </p:xfrm>
        <a:graphic>
          <a:graphicData uri="http://schemas.openxmlformats.org/drawingml/2006/table">
            <a:tbl>
              <a:tblPr firstRow="1" bandRow="1">
                <a:tableStyleId>{5C22544A-7EE6-4342-B048-85BDC9FD1C3A}</a:tableStyleId>
              </a:tblPr>
              <a:tblGrid>
                <a:gridCol w="2152604"/>
                <a:gridCol w="1117583"/>
                <a:gridCol w="1133209"/>
              </a:tblGrid>
              <a:tr h="0">
                <a:tc>
                  <a:txBody>
                    <a:bodyPr/>
                    <a:lstStyle/>
                    <a:p>
                      <a:pPr algn="ctr"/>
                      <a:r>
                        <a:rPr lang="en-AU" altLang="zh-TW" sz="1800" dirty="0" smtClean="0">
                          <a:solidFill>
                            <a:srgbClr val="FFC000"/>
                          </a:solidFill>
                        </a:rPr>
                        <a:t>K=6</a:t>
                      </a:r>
                      <a:endParaRPr lang="zh-TW" altLang="en-US" sz="1800" dirty="0"/>
                    </a:p>
                  </a:txBody>
                  <a:tcPr/>
                </a:tc>
                <a:tc>
                  <a:txBody>
                    <a:bodyPr/>
                    <a:lstStyle/>
                    <a:p>
                      <a:r>
                        <a:rPr lang="en-AU" altLang="zh-TW" sz="1800" dirty="0" smtClean="0"/>
                        <a:t>HGDA</a:t>
                      </a:r>
                      <a:endParaRPr lang="zh-TW" altLang="en-US" sz="1800" dirty="0"/>
                    </a:p>
                  </a:txBody>
                  <a:tcPr/>
                </a:tc>
                <a:tc>
                  <a:txBody>
                    <a:bodyPr/>
                    <a:lstStyle/>
                    <a:p>
                      <a:r>
                        <a:rPr lang="en-AU" altLang="zh-TW" sz="1800" dirty="0" smtClean="0"/>
                        <a:t>QRHGDA</a:t>
                      </a:r>
                      <a:endParaRPr lang="zh-TW" altLang="en-US" sz="1800" dirty="0"/>
                    </a:p>
                  </a:txBody>
                  <a:tcPr/>
                </a:tc>
              </a:tr>
              <a:tr h="370840">
                <a:tc>
                  <a:txBody>
                    <a:bodyPr/>
                    <a:lstStyle/>
                    <a:p>
                      <a:r>
                        <a:rPr lang="en-AU" altLang="zh-TW" sz="1800" baseline="0" dirty="0" smtClean="0">
                          <a:solidFill>
                            <a:srgbClr val="FF0000"/>
                          </a:solidFill>
                        </a:rPr>
                        <a:t>w/o </a:t>
                      </a:r>
                      <a:r>
                        <a:rPr lang="en-AU" altLang="zh-TW" sz="1800" baseline="0" dirty="0" err="1" smtClean="0">
                          <a:solidFill>
                            <a:srgbClr val="FF0000"/>
                          </a:solidFill>
                        </a:rPr>
                        <a:t>ObsNoise_Both</a:t>
                      </a:r>
                      <a:endParaRPr lang="zh-TW" altLang="en-US" sz="1800" dirty="0">
                        <a:solidFill>
                          <a:srgbClr val="FF0000"/>
                        </a:solidFill>
                      </a:endParaRPr>
                    </a:p>
                  </a:txBody>
                  <a:tcPr/>
                </a:tc>
                <a:tc>
                  <a:txBody>
                    <a:bodyPr/>
                    <a:lstStyle/>
                    <a:p>
                      <a:r>
                        <a:rPr lang="en-US" altLang="zh-TW" sz="1800" dirty="0" smtClean="0">
                          <a:solidFill>
                            <a:srgbClr val="FF0000"/>
                          </a:solidFill>
                        </a:rPr>
                        <a:t>0.371652</a:t>
                      </a:r>
                      <a:endParaRPr lang="zh-TW" altLang="en-US" sz="1800" dirty="0">
                        <a:solidFill>
                          <a:srgbClr val="FF0000"/>
                        </a:solidFill>
                      </a:endParaRPr>
                    </a:p>
                  </a:txBody>
                  <a:tcPr/>
                </a:tc>
                <a:tc>
                  <a:txBody>
                    <a:bodyPr/>
                    <a:lstStyle/>
                    <a:p>
                      <a:r>
                        <a:rPr lang="en-US" altLang="zh-TW" sz="1800" dirty="0" smtClean="0">
                          <a:solidFill>
                            <a:srgbClr val="FF0000"/>
                          </a:solidFill>
                        </a:rPr>
                        <a:t>0.312199</a:t>
                      </a:r>
                      <a:endParaRPr lang="zh-TW" altLang="en-US" sz="1800" dirty="0">
                        <a:solidFill>
                          <a:srgbClr val="FF0000"/>
                        </a:solidFill>
                      </a:endParaRPr>
                    </a:p>
                  </a:txBody>
                  <a:tcPr/>
                </a:tc>
              </a:tr>
              <a:tr h="370840">
                <a:tc>
                  <a:txBody>
                    <a:bodyPr/>
                    <a:lstStyle/>
                    <a:p>
                      <a:r>
                        <a:rPr lang="en-AU" altLang="zh-TW" sz="1800" dirty="0" smtClean="0"/>
                        <a:t>w/o </a:t>
                      </a:r>
                      <a:r>
                        <a:rPr lang="en-AU" altLang="zh-TW" sz="1800" dirty="0" err="1" smtClean="0"/>
                        <a:t>ObsNoise_LETKF</a:t>
                      </a:r>
                      <a:endParaRPr lang="en-AU" altLang="zh-TW" sz="1800" dirty="0" smtClean="0"/>
                    </a:p>
                  </a:txBody>
                  <a:tcPr/>
                </a:tc>
                <a:tc>
                  <a:txBody>
                    <a:bodyPr/>
                    <a:lstStyle/>
                    <a:p>
                      <a:r>
                        <a:rPr lang="en-US" altLang="zh-TW" sz="1800" dirty="0" smtClean="0"/>
                        <a:t>0.678356</a:t>
                      </a:r>
                      <a:endParaRPr lang="zh-TW" altLang="en-US" sz="1800" dirty="0"/>
                    </a:p>
                  </a:txBody>
                  <a:tcPr/>
                </a:tc>
                <a:tc>
                  <a:txBody>
                    <a:bodyPr/>
                    <a:lstStyle/>
                    <a:p>
                      <a:r>
                        <a:rPr lang="en-US" altLang="zh-TW" sz="1800" dirty="0" smtClean="0"/>
                        <a:t>0.876925</a:t>
                      </a:r>
                      <a:endParaRPr lang="zh-TW" altLang="en-US" sz="1800" dirty="0"/>
                    </a:p>
                  </a:txBody>
                  <a:tcPr/>
                </a:tc>
              </a:tr>
              <a:tr h="370840">
                <a:tc>
                  <a:txBody>
                    <a:bodyPr/>
                    <a:lstStyle/>
                    <a:p>
                      <a:r>
                        <a:rPr lang="en-AU" altLang="zh-TW" sz="1800" dirty="0" smtClean="0"/>
                        <a:t>w/o</a:t>
                      </a:r>
                      <a:r>
                        <a:rPr lang="en-AU" altLang="zh-TW" sz="1800" baseline="0" dirty="0" smtClean="0"/>
                        <a:t> </a:t>
                      </a:r>
                      <a:r>
                        <a:rPr lang="en-AU" altLang="zh-TW" sz="1800" baseline="0" dirty="0" err="1" smtClean="0"/>
                        <a:t>ObsNoise_VAR</a:t>
                      </a:r>
                      <a:endParaRPr lang="en-AU" altLang="zh-TW" sz="1800" dirty="0" smtClean="0"/>
                    </a:p>
                  </a:txBody>
                  <a:tcPr/>
                </a:tc>
                <a:tc>
                  <a:txBody>
                    <a:bodyPr/>
                    <a:lstStyle/>
                    <a:p>
                      <a:r>
                        <a:rPr lang="en-US" altLang="zh-TW" sz="1800" dirty="0" smtClean="0"/>
                        <a:t>0.477828</a:t>
                      </a:r>
                      <a:endParaRPr lang="zh-TW" altLang="en-US" sz="1800" dirty="0"/>
                    </a:p>
                  </a:txBody>
                  <a:tcPr/>
                </a:tc>
                <a:tc>
                  <a:txBody>
                    <a:bodyPr/>
                    <a:lstStyle/>
                    <a:p>
                      <a:r>
                        <a:rPr lang="en-US" altLang="zh-TW" sz="1800" dirty="0" smtClean="0"/>
                        <a:t>0.418371</a:t>
                      </a:r>
                      <a:endParaRPr lang="zh-TW" altLang="en-US" sz="1800" dirty="0"/>
                    </a:p>
                  </a:txBody>
                  <a:tcPr/>
                </a:tc>
              </a:tr>
              <a:tr h="370840">
                <a:tc>
                  <a:txBody>
                    <a:bodyPr/>
                    <a:lstStyle/>
                    <a:p>
                      <a:r>
                        <a:rPr lang="en-AU" altLang="zh-TW" sz="1800" dirty="0" smtClean="0">
                          <a:solidFill>
                            <a:srgbClr val="0000FF"/>
                          </a:solidFill>
                        </a:rPr>
                        <a:t>w/</a:t>
                      </a:r>
                      <a:r>
                        <a:rPr lang="en-AU" altLang="zh-TW" sz="1800" baseline="0" dirty="0" smtClean="0">
                          <a:solidFill>
                            <a:srgbClr val="0000FF"/>
                          </a:solidFill>
                        </a:rPr>
                        <a:t> </a:t>
                      </a:r>
                      <a:r>
                        <a:rPr lang="en-AU" altLang="zh-TW" sz="1800" baseline="0" dirty="0" err="1" smtClean="0">
                          <a:solidFill>
                            <a:srgbClr val="0000FF"/>
                          </a:solidFill>
                        </a:rPr>
                        <a:t>ObsNoise</a:t>
                      </a:r>
                      <a:endParaRPr lang="zh-TW" altLang="en-US" sz="1800" dirty="0">
                        <a:solidFill>
                          <a:srgbClr val="0000FF"/>
                        </a:solidFill>
                      </a:endParaRPr>
                    </a:p>
                  </a:txBody>
                  <a:tcPr/>
                </a:tc>
                <a:tc>
                  <a:txBody>
                    <a:bodyPr/>
                    <a:lstStyle/>
                    <a:p>
                      <a:r>
                        <a:rPr lang="en-US" altLang="zh-TW" sz="1800" dirty="0" smtClean="0">
                          <a:solidFill>
                            <a:srgbClr val="0000FF"/>
                          </a:solidFill>
                        </a:rPr>
                        <a:t>0.764848</a:t>
                      </a:r>
                      <a:endParaRPr lang="zh-TW" altLang="en-US" sz="1800" dirty="0">
                        <a:solidFill>
                          <a:srgbClr val="0000FF"/>
                        </a:solidFill>
                      </a:endParaRPr>
                    </a:p>
                  </a:txBody>
                  <a:tcPr/>
                </a:tc>
                <a:tc>
                  <a:txBody>
                    <a:bodyPr/>
                    <a:lstStyle/>
                    <a:p>
                      <a:r>
                        <a:rPr lang="en-US" altLang="zh-TW" sz="1800" dirty="0" smtClean="0">
                          <a:solidFill>
                            <a:srgbClr val="0000FF"/>
                          </a:solidFill>
                        </a:rPr>
                        <a:t>0.920072</a:t>
                      </a:r>
                      <a:endParaRPr lang="zh-TW" altLang="en-US" sz="1800" dirty="0">
                        <a:solidFill>
                          <a:srgbClr val="0000FF"/>
                        </a:solidFill>
                      </a:endParaRPr>
                    </a:p>
                  </a:txBody>
                  <a:tcPr/>
                </a:tc>
              </a:tr>
            </a:tbl>
          </a:graphicData>
        </a:graphic>
      </p:graphicFrame>
      <p:sp>
        <p:nvSpPr>
          <p:cNvPr id="5" name="標題 1"/>
          <p:cNvSpPr txBox="1">
            <a:spLocks/>
          </p:cNvSpPr>
          <p:nvPr/>
        </p:nvSpPr>
        <p:spPr>
          <a:xfrm>
            <a:off x="179512" y="54000"/>
            <a:ext cx="8784976" cy="720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t>Role of observational noise</a:t>
            </a:r>
            <a:endParaRPr lang="zh-TW" altLang="en-US" dirty="0"/>
          </a:p>
        </p:txBody>
      </p:sp>
      <p:grpSp>
        <p:nvGrpSpPr>
          <p:cNvPr id="39" name="群組 38"/>
          <p:cNvGrpSpPr/>
          <p:nvPr/>
        </p:nvGrpSpPr>
        <p:grpSpPr>
          <a:xfrm>
            <a:off x="5868144" y="1233016"/>
            <a:ext cx="1620000" cy="2340000"/>
            <a:chOff x="5400000" y="1080000"/>
            <a:chExt cx="1620000" cy="2340000"/>
          </a:xfrm>
        </p:grpSpPr>
        <p:grpSp>
          <p:nvGrpSpPr>
            <p:cNvPr id="7" name="群組 6"/>
            <p:cNvGrpSpPr/>
            <p:nvPr/>
          </p:nvGrpSpPr>
          <p:grpSpPr>
            <a:xfrm>
              <a:off x="5400000" y="1080000"/>
              <a:ext cx="1620000" cy="540000"/>
              <a:chOff x="3228361" y="1351835"/>
              <a:chExt cx="2687277" cy="819619"/>
            </a:xfrm>
          </p:grpSpPr>
          <p:sp>
            <p:nvSpPr>
              <p:cNvPr id="8" name="矩形 7"/>
              <p:cNvSpPr/>
              <p:nvPr/>
            </p:nvSpPr>
            <p:spPr>
              <a:xfrm>
                <a:off x="3228361" y="1351835"/>
                <a:ext cx="2687277" cy="819619"/>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矩形 8"/>
              <p:cNvSpPr/>
              <p:nvPr/>
            </p:nvSpPr>
            <p:spPr>
              <a:xfrm>
                <a:off x="3228361" y="1351835"/>
                <a:ext cx="2687277" cy="819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LETKF DA</a:t>
                </a:r>
                <a:endParaRPr lang="zh-TW" altLang="en-US" sz="2000" kern="1200" dirty="0"/>
              </a:p>
            </p:txBody>
          </p:sp>
        </p:grpSp>
        <p:grpSp>
          <p:nvGrpSpPr>
            <p:cNvPr id="10" name="群組 9"/>
            <p:cNvGrpSpPr/>
            <p:nvPr/>
          </p:nvGrpSpPr>
          <p:grpSpPr>
            <a:xfrm>
              <a:off x="5400000" y="1980000"/>
              <a:ext cx="1620000" cy="540000"/>
              <a:chOff x="3228361" y="1351835"/>
              <a:chExt cx="2687277" cy="819619"/>
            </a:xfrm>
          </p:grpSpPr>
          <p:sp>
            <p:nvSpPr>
              <p:cNvPr id="11" name="矩形 10"/>
              <p:cNvSpPr/>
              <p:nvPr/>
            </p:nvSpPr>
            <p:spPr>
              <a:xfrm>
                <a:off x="3228361" y="1351835"/>
                <a:ext cx="2687277" cy="819619"/>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矩形 11"/>
              <p:cNvSpPr/>
              <p:nvPr/>
            </p:nvSpPr>
            <p:spPr>
              <a:xfrm>
                <a:off x="3228361" y="1351835"/>
                <a:ext cx="2687277" cy="819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VAR DA</a:t>
                </a:r>
                <a:endParaRPr lang="zh-TW" altLang="en-US" sz="2000" kern="1200" dirty="0"/>
              </a:p>
            </p:txBody>
          </p:sp>
        </p:grpSp>
        <p:grpSp>
          <p:nvGrpSpPr>
            <p:cNvPr id="13" name="群組 12"/>
            <p:cNvGrpSpPr/>
            <p:nvPr/>
          </p:nvGrpSpPr>
          <p:grpSpPr>
            <a:xfrm>
              <a:off x="5400000" y="2880000"/>
              <a:ext cx="1620000" cy="540000"/>
              <a:chOff x="3228361" y="1351835"/>
              <a:chExt cx="2687277" cy="819619"/>
            </a:xfrm>
            <a:solidFill>
              <a:srgbClr val="7030A0"/>
            </a:solidFill>
          </p:grpSpPr>
          <p:sp>
            <p:nvSpPr>
              <p:cNvPr id="14" name="矩形 13"/>
              <p:cNvSpPr/>
              <p:nvPr/>
            </p:nvSpPr>
            <p:spPr>
              <a:xfrm>
                <a:off x="3228361" y="1351835"/>
                <a:ext cx="2687277" cy="819619"/>
              </a:xfrm>
              <a:prstGeom prst="rect">
                <a:avLst/>
              </a:prstGeom>
            </p:spPr>
            <p:style>
              <a:lnRef idx="0">
                <a:schemeClr val="accent2"/>
              </a:lnRef>
              <a:fillRef idx="3">
                <a:schemeClr val="accent2"/>
              </a:fillRef>
              <a:effectRef idx="3">
                <a:schemeClr val="accent2"/>
              </a:effectRef>
              <a:fontRef idx="minor">
                <a:schemeClr val="lt1"/>
              </a:fontRef>
            </p:style>
          </p:sp>
          <p:sp>
            <p:nvSpPr>
              <p:cNvPr id="15" name="矩形 14"/>
              <p:cNvSpPr/>
              <p:nvPr/>
            </p:nvSpPr>
            <p:spPr>
              <a:xfrm>
                <a:off x="3228361" y="1351835"/>
                <a:ext cx="2687277" cy="819619"/>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HGDA (2-step )</a:t>
                </a:r>
                <a:endParaRPr lang="zh-TW" altLang="en-US" sz="2000" kern="1200" dirty="0"/>
              </a:p>
            </p:txBody>
          </p:sp>
        </p:grpSp>
        <p:cxnSp>
          <p:nvCxnSpPr>
            <p:cNvPr id="16" name="直線單箭頭接點 15"/>
            <p:cNvCxnSpPr>
              <a:stCxn id="9" idx="2"/>
              <a:endCxn id="12" idx="0"/>
            </p:cNvCxnSpPr>
            <p:nvPr/>
          </p:nvCxnSpPr>
          <p:spPr>
            <a:xfrm>
              <a:off x="6210000" y="1620000"/>
              <a:ext cx="0" cy="360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12" idx="2"/>
              <a:endCxn id="15" idx="0"/>
            </p:cNvCxnSpPr>
            <p:nvPr/>
          </p:nvCxnSpPr>
          <p:spPr>
            <a:xfrm>
              <a:off x="6210000" y="2520000"/>
              <a:ext cx="0" cy="360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7092280" y="5877272"/>
            <a:ext cx="1677126" cy="369332"/>
          </a:xfrm>
          <a:prstGeom prst="rect">
            <a:avLst/>
          </a:prstGeom>
        </p:spPr>
        <p:txBody>
          <a:bodyPr wrap="none">
            <a:spAutoFit/>
          </a:bodyPr>
          <a:lstStyle/>
          <a:p>
            <a:r>
              <a:rPr lang="en-AU" altLang="zh-TW" dirty="0"/>
              <a:t>50 days average</a:t>
            </a:r>
            <a:endParaRPr lang="zh-TW" altLang="en-US" dirty="0"/>
          </a:p>
        </p:txBody>
      </p:sp>
      <p:sp>
        <p:nvSpPr>
          <p:cNvPr id="6" name="文字方塊 5"/>
          <p:cNvSpPr txBox="1"/>
          <p:nvPr/>
        </p:nvSpPr>
        <p:spPr>
          <a:xfrm>
            <a:off x="107504" y="4943005"/>
            <a:ext cx="4392488" cy="707886"/>
          </a:xfrm>
          <a:prstGeom prst="rect">
            <a:avLst/>
          </a:prstGeom>
          <a:noFill/>
        </p:spPr>
        <p:txBody>
          <a:bodyPr wrap="square" rtlCol="0">
            <a:spAutoFit/>
          </a:bodyPr>
          <a:lstStyle/>
          <a:p>
            <a:r>
              <a:rPr lang="en-US" altLang="zh-TW" sz="2000" dirty="0" smtClean="0">
                <a:solidFill>
                  <a:srgbClr val="FF0000"/>
                </a:solidFill>
                <a:latin typeface="Tunga" panose="020B0502040204020203" pitchFamily="34" charset="0"/>
                <a:cs typeface="Tunga" panose="020B0502040204020203" pitchFamily="34" charset="0"/>
              </a:rPr>
              <a:t>VAR</a:t>
            </a:r>
            <a:r>
              <a:rPr lang="en-US" altLang="zh-TW" sz="2000" dirty="0" smtClean="0">
                <a:latin typeface="Tunga" panose="020B0502040204020203" pitchFamily="34" charset="0"/>
                <a:cs typeface="Tunga" panose="020B0502040204020203" pitchFamily="34" charset="0"/>
              </a:rPr>
              <a:t> seems to be sensitive to the observation noise in the HGDA and the QR-HGDA.</a:t>
            </a:r>
          </a:p>
        </p:txBody>
      </p:sp>
    </p:spTree>
    <p:extLst>
      <p:ext uri="{BB962C8B-B14F-4D97-AF65-F5344CB8AC3E}">
        <p14:creationId xmlns:p14="http://schemas.microsoft.com/office/powerpoint/2010/main" val="2133362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15616" y="188640"/>
            <a:ext cx="6984776" cy="523220"/>
          </a:xfrm>
          <a:prstGeom prst="rect">
            <a:avLst/>
          </a:prstGeom>
          <a:noFill/>
        </p:spPr>
        <p:txBody>
          <a:bodyPr wrap="square" rtlCol="0">
            <a:spAutoFit/>
          </a:bodyPr>
          <a:lstStyle/>
          <a:p>
            <a:pPr algn="ctr"/>
            <a:r>
              <a:rPr lang="en-AU" altLang="zh-TW" sz="2800" dirty="0" err="1" smtClean="0"/>
              <a:t>ObsNoise</a:t>
            </a:r>
            <a:r>
              <a:rPr lang="en-AU" altLang="zh-TW" sz="2800" dirty="0" smtClean="0"/>
              <a:t>=</a:t>
            </a:r>
            <a:r>
              <a:rPr lang="en-AU" altLang="zh-TW" sz="2800" dirty="0" smtClean="0">
                <a:solidFill>
                  <a:srgbClr val="FF0000"/>
                </a:solidFill>
              </a:rPr>
              <a:t>0.0</a:t>
            </a:r>
            <a:r>
              <a:rPr lang="en-AU" altLang="zh-TW" sz="2800" dirty="0" smtClean="0"/>
              <a:t>; K=06</a:t>
            </a:r>
            <a:endParaRPr lang="zh-TW" alt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0000" y="900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4"/>
          <p:cNvSpPr>
            <a:spLocks noGrp="1"/>
          </p:cNvSpPr>
          <p:nvPr>
            <p:ph type="sldNum" sz="quarter" idx="12"/>
          </p:nvPr>
        </p:nvSpPr>
        <p:spPr>
          <a:xfrm>
            <a:off x="6553200" y="6356350"/>
            <a:ext cx="2133600" cy="365125"/>
          </a:xfrm>
        </p:spPr>
        <p:txBody>
          <a:bodyPr/>
          <a:lstStyle/>
          <a:p>
            <a:fld id="{50A52236-F9BA-B049-BD11-B4C63907C484}" type="slidenum">
              <a:rPr kumimoji="1" lang="zh-TW" altLang="en-US" smtClean="0"/>
              <a:t>16</a:t>
            </a:fld>
            <a:endParaRPr kumimoji="1" lang="zh-TW" altLang="en-US" dirty="0"/>
          </a:p>
        </p:txBody>
      </p:sp>
      <p:grpSp>
        <p:nvGrpSpPr>
          <p:cNvPr id="6" name="群組 5"/>
          <p:cNvGrpSpPr/>
          <p:nvPr/>
        </p:nvGrpSpPr>
        <p:grpSpPr>
          <a:xfrm>
            <a:off x="612000" y="3528000"/>
            <a:ext cx="3600000" cy="2700000"/>
            <a:chOff x="612000" y="3528000"/>
            <a:chExt cx="3600000" cy="270000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2000" y="3528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2" name="橢圓 1"/>
            <p:cNvSpPr/>
            <p:nvPr/>
          </p:nvSpPr>
          <p:spPr>
            <a:xfrm>
              <a:off x="2483768" y="5301208"/>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p:cNvGrpSpPr/>
          <p:nvPr/>
        </p:nvGrpSpPr>
        <p:grpSpPr>
          <a:xfrm>
            <a:off x="4680000" y="3528000"/>
            <a:ext cx="3600000" cy="2700000"/>
            <a:chOff x="4680000" y="3528000"/>
            <a:chExt cx="3600000" cy="2700000"/>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80000" y="3528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9" name="橢圓 8"/>
            <p:cNvSpPr/>
            <p:nvPr/>
          </p:nvSpPr>
          <p:spPr>
            <a:xfrm>
              <a:off x="6588224" y="5301208"/>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999" y="900000"/>
            <a:ext cx="3240000" cy="272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37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560" y="3528000"/>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900000"/>
            <a:ext cx="3240000" cy="272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80000" y="900000"/>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80000" y="3528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115616" y="188640"/>
            <a:ext cx="6984776" cy="523220"/>
          </a:xfrm>
          <a:prstGeom prst="rect">
            <a:avLst/>
          </a:prstGeom>
          <a:noFill/>
        </p:spPr>
        <p:txBody>
          <a:bodyPr wrap="square" rtlCol="0">
            <a:spAutoFit/>
          </a:bodyPr>
          <a:lstStyle/>
          <a:p>
            <a:pPr algn="ctr"/>
            <a:r>
              <a:rPr lang="en-AU" altLang="zh-TW" sz="2800" dirty="0" err="1" smtClean="0"/>
              <a:t>ObsNoise</a:t>
            </a:r>
            <a:r>
              <a:rPr lang="en-AU" altLang="zh-TW" sz="2800" dirty="0" smtClean="0"/>
              <a:t>=</a:t>
            </a:r>
            <a:r>
              <a:rPr lang="en-AU" altLang="zh-TW" sz="2800" dirty="0" smtClean="0">
                <a:solidFill>
                  <a:srgbClr val="FF0000"/>
                </a:solidFill>
              </a:rPr>
              <a:t>1.0</a:t>
            </a:r>
            <a:r>
              <a:rPr lang="en-AU" altLang="zh-TW" sz="2800" dirty="0" smtClean="0"/>
              <a:t>; K=06</a:t>
            </a:r>
            <a:endParaRPr lang="zh-TW" altLang="en-US" sz="2800" dirty="0"/>
          </a:p>
        </p:txBody>
      </p:sp>
    </p:spTree>
    <p:extLst>
      <p:ext uri="{BB962C8B-B14F-4D97-AF65-F5344CB8AC3E}">
        <p14:creationId xmlns:p14="http://schemas.microsoft.com/office/powerpoint/2010/main" val="4091828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2000" y="3528000"/>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0000" y="3528000"/>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80000" y="90000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115616" y="188640"/>
            <a:ext cx="6984776" cy="523220"/>
          </a:xfrm>
          <a:prstGeom prst="rect">
            <a:avLst/>
          </a:prstGeom>
          <a:noFill/>
        </p:spPr>
        <p:txBody>
          <a:bodyPr wrap="square" rtlCol="0">
            <a:spAutoFit/>
          </a:bodyPr>
          <a:lstStyle/>
          <a:p>
            <a:pPr algn="ctr"/>
            <a:r>
              <a:rPr lang="en-AU" altLang="zh-TW" sz="2800" dirty="0" err="1" smtClean="0"/>
              <a:t>ObsNoise</a:t>
            </a:r>
            <a:r>
              <a:rPr lang="en-AU" altLang="zh-TW" sz="2800" dirty="0" smtClean="0"/>
              <a:t>=</a:t>
            </a:r>
            <a:r>
              <a:rPr lang="en-AU" altLang="zh-TW" sz="2800" dirty="0" smtClean="0">
                <a:solidFill>
                  <a:srgbClr val="FF0000"/>
                </a:solidFill>
              </a:rPr>
              <a:t>2.0</a:t>
            </a:r>
            <a:r>
              <a:rPr lang="en-AU" altLang="zh-TW" sz="2800" dirty="0" smtClean="0"/>
              <a:t>; K=06</a:t>
            </a:r>
            <a:endParaRPr lang="zh-TW" altLang="en-US" sz="2800" dirty="0"/>
          </a:p>
        </p:txBody>
      </p:sp>
      <p:sp>
        <p:nvSpPr>
          <p:cNvPr id="7" name="投影片編號版面配置區 4"/>
          <p:cNvSpPr>
            <a:spLocks noGrp="1"/>
          </p:cNvSpPr>
          <p:nvPr>
            <p:ph type="sldNum" sz="quarter" idx="12"/>
          </p:nvPr>
        </p:nvSpPr>
        <p:spPr>
          <a:xfrm>
            <a:off x="6553200" y="6356350"/>
            <a:ext cx="2133600" cy="365125"/>
          </a:xfrm>
        </p:spPr>
        <p:txBody>
          <a:bodyPr/>
          <a:lstStyle/>
          <a:p>
            <a:fld id="{50A52236-F9BA-B049-BD11-B4C63907C484}" type="slidenum">
              <a:rPr kumimoji="1" lang="zh-TW" altLang="en-US" smtClean="0"/>
              <a:t>18</a:t>
            </a:fld>
            <a:endParaRPr kumimoji="1" lang="zh-TW" altLang="en-US" dirty="0"/>
          </a:p>
        </p:txBody>
      </p:sp>
      <p:sp>
        <p:nvSpPr>
          <p:cNvPr id="2" name="文字方塊 1"/>
          <p:cNvSpPr txBox="1"/>
          <p:nvPr/>
        </p:nvSpPr>
        <p:spPr>
          <a:xfrm>
            <a:off x="179512" y="1052736"/>
            <a:ext cx="4500488" cy="2246769"/>
          </a:xfrm>
          <a:prstGeom prst="rect">
            <a:avLst/>
          </a:prstGeom>
          <a:noFill/>
        </p:spPr>
        <p:txBody>
          <a:bodyPr wrap="square" rtlCol="0">
            <a:spAutoFit/>
          </a:bodyPr>
          <a:lstStyle/>
          <a:p>
            <a:pPr marL="342900" indent="-342900">
              <a:buFont typeface="Arial" pitchFamily="34" charset="0"/>
              <a:buChar char="•"/>
            </a:pPr>
            <a:r>
              <a:rPr lang="en-US" altLang="zh-TW" sz="2000" dirty="0" smtClean="0"/>
              <a:t>Increasing the </a:t>
            </a:r>
            <a:r>
              <a:rPr lang="en-US" altLang="zh-TW" sz="2000" dirty="0" err="1" smtClean="0"/>
              <a:t>ObsNoise</a:t>
            </a:r>
            <a:r>
              <a:rPr lang="en-US" altLang="zh-TW" sz="2000" dirty="0" smtClean="0"/>
              <a:t>, the structure of </a:t>
            </a:r>
            <a:r>
              <a:rPr lang="en-US" altLang="zh-TW" sz="2000" dirty="0" smtClean="0">
                <a:solidFill>
                  <a:srgbClr val="FF0000"/>
                </a:solidFill>
              </a:rPr>
              <a:t>LETKF</a:t>
            </a:r>
            <a:r>
              <a:rPr lang="en-US" altLang="zh-TW" sz="2000" dirty="0" smtClean="0"/>
              <a:t> increment are </a:t>
            </a:r>
            <a:r>
              <a:rPr lang="en-US" altLang="zh-TW" sz="2000" dirty="0" smtClean="0">
                <a:solidFill>
                  <a:srgbClr val="FF0000"/>
                </a:solidFill>
              </a:rPr>
              <a:t>remain limited </a:t>
            </a:r>
            <a:r>
              <a:rPr lang="en-US" altLang="zh-TW" sz="2000" dirty="0" smtClean="0"/>
              <a:t>in particular region (direction). </a:t>
            </a:r>
          </a:p>
          <a:p>
            <a:pPr marL="342900" indent="-342900">
              <a:buFont typeface="Arial" pitchFamily="34" charset="0"/>
              <a:buChar char="•"/>
            </a:pPr>
            <a:endParaRPr lang="en-US" altLang="zh-TW" sz="2000" dirty="0"/>
          </a:p>
          <a:p>
            <a:pPr marL="342900" indent="-342900">
              <a:buFont typeface="Arial" pitchFamily="34" charset="0"/>
              <a:buChar char="•"/>
            </a:pPr>
            <a:r>
              <a:rPr lang="en-US" altLang="zh-TW" sz="2000" dirty="0" smtClean="0"/>
              <a:t>But for the </a:t>
            </a:r>
            <a:r>
              <a:rPr lang="en-US" altLang="zh-TW" sz="2000" dirty="0" smtClean="0">
                <a:solidFill>
                  <a:srgbClr val="0000FF"/>
                </a:solidFill>
              </a:rPr>
              <a:t>VAR</a:t>
            </a:r>
            <a:r>
              <a:rPr lang="en-US" altLang="zh-TW" sz="2000" dirty="0" smtClean="0"/>
              <a:t> or the </a:t>
            </a:r>
            <a:r>
              <a:rPr lang="en-US" altLang="zh-TW" sz="2000" dirty="0" smtClean="0">
                <a:solidFill>
                  <a:srgbClr val="0000FF"/>
                </a:solidFill>
              </a:rPr>
              <a:t>orthogonal component</a:t>
            </a:r>
            <a:r>
              <a:rPr lang="en-US" altLang="zh-TW" sz="2000" dirty="0" smtClean="0"/>
              <a:t>, its increment structures become </a:t>
            </a:r>
            <a:r>
              <a:rPr lang="en-US" altLang="zh-TW" sz="2000" dirty="0" smtClean="0">
                <a:solidFill>
                  <a:srgbClr val="0000FF"/>
                </a:solidFill>
              </a:rPr>
              <a:t>wider</a:t>
            </a:r>
            <a:r>
              <a:rPr lang="en-US" altLang="zh-TW" sz="2000" dirty="0" smtClean="0"/>
              <a:t>. </a:t>
            </a:r>
            <a:endParaRPr lang="zh-TW" altLang="en-US" sz="2000" dirty="0"/>
          </a:p>
        </p:txBody>
      </p:sp>
    </p:spTree>
    <p:extLst>
      <p:ext uri="{BB962C8B-B14F-4D97-AF65-F5344CB8AC3E}">
        <p14:creationId xmlns:p14="http://schemas.microsoft.com/office/powerpoint/2010/main" val="1256133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a:t>
            </a:r>
            <a:endParaRPr lang="zh-TW" altLang="en-US" dirty="0"/>
          </a:p>
        </p:txBody>
      </p:sp>
      <p:sp>
        <p:nvSpPr>
          <p:cNvPr id="3" name="內容版面配置區 2"/>
          <p:cNvSpPr>
            <a:spLocks noGrp="1"/>
          </p:cNvSpPr>
          <p:nvPr>
            <p:ph idx="1"/>
          </p:nvPr>
        </p:nvSpPr>
        <p:spPr>
          <a:xfrm>
            <a:off x="0" y="980728"/>
            <a:ext cx="9144000" cy="5328592"/>
          </a:xfrm>
        </p:spPr>
        <p:txBody>
          <a:bodyPr>
            <a:normAutofit lnSpcReduction="10000"/>
          </a:bodyPr>
          <a:lstStyle/>
          <a:p>
            <a:r>
              <a:rPr lang="en-US" altLang="zh-TW" sz="2400" dirty="0" smtClean="0"/>
              <a:t>QR-HGDA is a different strategy of the </a:t>
            </a:r>
            <a:r>
              <a:rPr lang="en-US" altLang="zh-TW" sz="2400" smtClean="0"/>
              <a:t>HGDA </a:t>
            </a:r>
            <a:r>
              <a:rPr lang="en-US" altLang="zh-TW" sz="2400" smtClean="0"/>
              <a:t>update </a:t>
            </a:r>
            <a:r>
              <a:rPr lang="en-US" altLang="zh-TW" sz="2400" dirty="0" smtClean="0"/>
              <a:t>by the </a:t>
            </a:r>
            <a:r>
              <a:rPr lang="en-US" altLang="zh-TW" sz="2400" dirty="0" smtClean="0">
                <a:solidFill>
                  <a:srgbClr val="FF0000"/>
                </a:solidFill>
              </a:rPr>
              <a:t>orthogonal component</a:t>
            </a:r>
            <a:r>
              <a:rPr lang="en-US" altLang="zh-TW" sz="2400" dirty="0" smtClean="0"/>
              <a:t>, without using the </a:t>
            </a:r>
            <a:r>
              <a:rPr lang="en-US" altLang="zh-TW" sz="2400" dirty="0">
                <a:solidFill>
                  <a:srgbClr val="FF0000"/>
                </a:solidFill>
              </a:rPr>
              <a:t>combination </a:t>
            </a:r>
            <a:r>
              <a:rPr lang="en-US" altLang="zh-TW" sz="2400" dirty="0" smtClean="0">
                <a:solidFill>
                  <a:srgbClr val="FF0000"/>
                </a:solidFill>
              </a:rPr>
              <a:t>weight.</a:t>
            </a:r>
            <a:r>
              <a:rPr lang="en-US" altLang="zh-TW" sz="2400" dirty="0" smtClean="0"/>
              <a:t> Its performance is </a:t>
            </a:r>
            <a:r>
              <a:rPr lang="en-US" altLang="zh-TW" sz="2400" dirty="0" smtClean="0">
                <a:solidFill>
                  <a:srgbClr val="0000FF"/>
                </a:solidFill>
              </a:rPr>
              <a:t>better than the LETKF</a:t>
            </a:r>
            <a:r>
              <a:rPr lang="en-US" altLang="zh-TW" sz="2400" dirty="0" smtClean="0"/>
              <a:t> and slightly worse than the two-step HGDA. </a:t>
            </a:r>
          </a:p>
          <a:p>
            <a:endParaRPr lang="en-US" altLang="zh-TW" sz="2400" dirty="0"/>
          </a:p>
          <a:p>
            <a:r>
              <a:rPr lang="en-US" altLang="zh-TW" sz="2400" dirty="0" smtClean="0"/>
              <a:t>QR-HGDA provides </a:t>
            </a:r>
            <a:r>
              <a:rPr lang="en-US" altLang="zh-TW" sz="2400" dirty="0"/>
              <a:t>corrections in the </a:t>
            </a:r>
            <a:r>
              <a:rPr lang="en-US" altLang="zh-TW" sz="2400" dirty="0">
                <a:solidFill>
                  <a:srgbClr val="FF0000"/>
                </a:solidFill>
              </a:rPr>
              <a:t>subspace orthogonal to the ensemble perturbations</a:t>
            </a:r>
            <a:r>
              <a:rPr lang="en-US" altLang="zh-TW" sz="2400" dirty="0"/>
              <a:t>, accounting for unrepresented unstable and neutral modes in the </a:t>
            </a:r>
            <a:r>
              <a:rPr lang="en-US" altLang="zh-TW" sz="2400" dirty="0" smtClean="0"/>
              <a:t>EnKF. </a:t>
            </a:r>
            <a:endParaRPr lang="en-US" altLang="zh-TW" sz="2400" dirty="0"/>
          </a:p>
          <a:p>
            <a:endParaRPr lang="en-US" altLang="zh-TW" sz="2400" dirty="0" smtClean="0"/>
          </a:p>
          <a:p>
            <a:pPr lvl="0"/>
            <a:r>
              <a:rPr lang="en-AU" altLang="zh-TW" sz="2400" dirty="0" smtClean="0">
                <a:solidFill>
                  <a:prstClr val="black"/>
                </a:solidFill>
              </a:rPr>
              <a:t>The </a:t>
            </a:r>
            <a:r>
              <a:rPr lang="en-AU" altLang="zh-TW" sz="2400" dirty="0">
                <a:solidFill>
                  <a:prstClr val="black"/>
                </a:solidFill>
              </a:rPr>
              <a:t>sensitive test </a:t>
            </a:r>
            <a:r>
              <a:rPr lang="en-AU" altLang="zh-TW" sz="2400" dirty="0" smtClean="0">
                <a:solidFill>
                  <a:prstClr val="black"/>
                </a:solidFill>
              </a:rPr>
              <a:t>implies </a:t>
            </a:r>
            <a:r>
              <a:rPr lang="en-AU" altLang="zh-TW" sz="2400" dirty="0">
                <a:solidFill>
                  <a:prstClr val="black"/>
                </a:solidFill>
              </a:rPr>
              <a:t>that the </a:t>
            </a:r>
            <a:r>
              <a:rPr lang="en-AU" altLang="zh-TW" sz="2400" dirty="0">
                <a:solidFill>
                  <a:srgbClr val="FF0000"/>
                </a:solidFill>
              </a:rPr>
              <a:t>observation noise</a:t>
            </a:r>
            <a:r>
              <a:rPr lang="en-AU" altLang="zh-TW" sz="2400" dirty="0">
                <a:solidFill>
                  <a:prstClr val="black"/>
                </a:solidFill>
              </a:rPr>
              <a:t> plays an important role in the DA processes. </a:t>
            </a:r>
            <a:r>
              <a:rPr lang="en-AU" altLang="zh-TW" sz="2400" dirty="0" smtClean="0"/>
              <a:t>When </a:t>
            </a:r>
            <a:r>
              <a:rPr lang="en-AU" altLang="zh-TW" sz="2400" dirty="0"/>
              <a:t>the negative effect of observation noise becomes unavoidable, </a:t>
            </a:r>
            <a:r>
              <a:rPr lang="en-AU" altLang="zh-TW" sz="2400" dirty="0">
                <a:solidFill>
                  <a:srgbClr val="0000FF"/>
                </a:solidFill>
              </a:rPr>
              <a:t>HGDA can smooth out the errors </a:t>
            </a:r>
            <a:r>
              <a:rPr lang="en-AU" altLang="zh-TW" sz="2400" dirty="0"/>
              <a:t>introduced into EnKF due to the observation noise through the </a:t>
            </a:r>
            <a:r>
              <a:rPr lang="en-AU" altLang="zh-TW" sz="2400" dirty="0">
                <a:solidFill>
                  <a:srgbClr val="0000FF"/>
                </a:solidFill>
              </a:rPr>
              <a:t>combination weight </a:t>
            </a:r>
            <a:r>
              <a:rPr lang="en-AU" altLang="zh-TW" sz="2400" dirty="0"/>
              <a:t>but </a:t>
            </a:r>
            <a:r>
              <a:rPr lang="en-AU" altLang="zh-TW" sz="2400" dirty="0" smtClean="0">
                <a:solidFill>
                  <a:prstClr val="black"/>
                </a:solidFill>
              </a:rPr>
              <a:t>the </a:t>
            </a:r>
            <a:r>
              <a:rPr lang="en-US" altLang="zh-TW" sz="2400" dirty="0" smtClean="0">
                <a:solidFill>
                  <a:srgbClr val="FF0000"/>
                </a:solidFill>
              </a:rPr>
              <a:t>orthogonal </a:t>
            </a:r>
            <a:r>
              <a:rPr lang="en-US" altLang="zh-TW" sz="2400" dirty="0">
                <a:solidFill>
                  <a:srgbClr val="FF0000"/>
                </a:solidFill>
              </a:rPr>
              <a:t>correction </a:t>
            </a:r>
            <a:r>
              <a:rPr lang="en-US" altLang="zh-TW" sz="2400" dirty="0" smtClean="0">
                <a:solidFill>
                  <a:srgbClr val="FF0000"/>
                </a:solidFill>
              </a:rPr>
              <a:t>of QR-HGDA </a:t>
            </a:r>
            <a:r>
              <a:rPr lang="en-US" altLang="zh-TW" sz="2400" dirty="0" smtClean="0">
                <a:solidFill>
                  <a:prstClr val="black"/>
                </a:solidFill>
              </a:rPr>
              <a:t>does </a:t>
            </a:r>
            <a:r>
              <a:rPr lang="en-US" altLang="zh-TW" sz="2400" dirty="0">
                <a:solidFill>
                  <a:prstClr val="black"/>
                </a:solidFill>
              </a:rPr>
              <a:t>not adequately account for the effects of such noise.</a:t>
            </a:r>
            <a:endParaRPr lang="en-AU" altLang="zh-TW" sz="2400" dirty="0"/>
          </a:p>
          <a:p>
            <a:endParaRPr lang="en-AU" altLang="zh-TW" sz="2400" dirty="0"/>
          </a:p>
        </p:txBody>
      </p:sp>
      <p:sp>
        <p:nvSpPr>
          <p:cNvPr id="4" name="投影片編號版面配置區 3"/>
          <p:cNvSpPr>
            <a:spLocks noGrp="1"/>
          </p:cNvSpPr>
          <p:nvPr>
            <p:ph type="sldNum" sz="quarter" idx="12"/>
          </p:nvPr>
        </p:nvSpPr>
        <p:spPr/>
        <p:txBody>
          <a:bodyPr/>
          <a:lstStyle/>
          <a:p>
            <a:fld id="{1EF1E174-B162-4B7A-8269-0E51F41C21E6}" type="slidenum">
              <a:rPr lang="zh-TW" altLang="en-US" smtClean="0">
                <a:solidFill>
                  <a:prstClr val="black"/>
                </a:solidFill>
              </a:rPr>
              <a:pPr/>
              <a:t>19</a:t>
            </a:fld>
            <a:endParaRPr lang="zh-TW" altLang="en-US" dirty="0">
              <a:solidFill>
                <a:prstClr val="black"/>
              </a:solidFill>
            </a:endParaRPr>
          </a:p>
        </p:txBody>
      </p:sp>
    </p:spTree>
    <p:extLst>
      <p:ext uri="{BB962C8B-B14F-4D97-AF65-F5344CB8AC3E}">
        <p14:creationId xmlns:p14="http://schemas.microsoft.com/office/powerpoint/2010/main" val="367925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179388" y="53975"/>
            <a:ext cx="8785225" cy="720725"/>
          </a:xfrm>
        </p:spPr>
        <p:txBody>
          <a:bodyPr/>
          <a:lstStyle/>
          <a:p>
            <a:r>
              <a:rPr lang="en-US" altLang="zh-TW" smtClean="0"/>
              <a:t>Hybrid-Gain DA algorithm</a:t>
            </a:r>
            <a:endParaRPr lang="zh-TW" altLang="en-US" smtClean="0"/>
          </a:p>
        </p:txBody>
      </p:sp>
      <p:grpSp>
        <p:nvGrpSpPr>
          <p:cNvPr id="28675" name="群組 85"/>
          <p:cNvGrpSpPr>
            <a:grpSpLocks/>
          </p:cNvGrpSpPr>
          <p:nvPr/>
        </p:nvGrpSpPr>
        <p:grpSpPr bwMode="auto">
          <a:xfrm>
            <a:off x="5655018" y="3412078"/>
            <a:ext cx="3075137" cy="1904231"/>
            <a:chOff x="5594399" y="2608909"/>
            <a:chExt cx="3905311" cy="2221041"/>
          </a:xfrm>
        </p:grpSpPr>
        <p:cxnSp>
          <p:nvCxnSpPr>
            <p:cNvPr id="5" name="直線單箭頭接點 22"/>
            <p:cNvCxnSpPr/>
            <p:nvPr/>
          </p:nvCxnSpPr>
          <p:spPr>
            <a:xfrm flipV="1">
              <a:off x="5902379" y="3069311"/>
              <a:ext cx="2341599" cy="1203395"/>
            </a:xfrm>
            <a:prstGeom prst="straightConnector1">
              <a:avLst/>
            </a:prstGeom>
            <a:ln w="63500">
              <a:solidFill>
                <a:srgbClr val="9900CC"/>
              </a:solidFill>
              <a:tailEnd type="arrow"/>
            </a:ln>
          </p:spPr>
          <p:style>
            <a:lnRef idx="1">
              <a:schemeClr val="accent1"/>
            </a:lnRef>
            <a:fillRef idx="0">
              <a:schemeClr val="accent1"/>
            </a:fillRef>
            <a:effectRef idx="0">
              <a:schemeClr val="accent1"/>
            </a:effectRef>
            <a:fontRef idx="minor">
              <a:schemeClr val="tx1"/>
            </a:fontRef>
          </p:style>
        </p:cxnSp>
        <p:sp>
          <p:nvSpPr>
            <p:cNvPr id="28712" name="文字方塊 24"/>
            <p:cNvSpPr txBox="1">
              <a:spLocks noChangeArrowheads="1"/>
            </p:cNvSpPr>
            <p:nvPr/>
          </p:nvSpPr>
          <p:spPr bwMode="auto">
            <a:xfrm>
              <a:off x="7431899" y="3429000"/>
              <a:ext cx="2067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r>
                <a:rPr kumimoji="0" lang="en-US" altLang="zh-TW"/>
                <a:t>Nature error modes</a:t>
              </a:r>
              <a:endParaRPr kumimoji="0" lang="zh-TW" altLang="en-US"/>
            </a:p>
          </p:txBody>
        </p:sp>
        <p:cxnSp>
          <p:nvCxnSpPr>
            <p:cNvPr id="7" name="直線單箭頭接點 41"/>
            <p:cNvCxnSpPr/>
            <p:nvPr/>
          </p:nvCxnSpPr>
          <p:spPr>
            <a:xfrm>
              <a:off x="5886504" y="4272706"/>
              <a:ext cx="2430500" cy="2540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49"/>
            <p:cNvCxnSpPr/>
            <p:nvPr/>
          </p:nvCxnSpPr>
          <p:spPr>
            <a:xfrm flipV="1">
              <a:off x="5907141" y="2986756"/>
              <a:ext cx="0" cy="1311351"/>
            </a:xfrm>
            <a:prstGeom prst="straightConnector1">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715" name="TextBox 18"/>
            <p:cNvSpPr txBox="1">
              <a:spLocks noChangeArrowheads="1"/>
            </p:cNvSpPr>
            <p:nvPr/>
          </p:nvSpPr>
          <p:spPr bwMode="auto">
            <a:xfrm>
              <a:off x="6019453" y="4460618"/>
              <a:ext cx="2373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r>
                <a:rPr kumimoji="0" lang="en-US" altLang="zh-TW" dirty="0"/>
                <a:t>Dynamical error modes</a:t>
              </a:r>
            </a:p>
          </p:txBody>
        </p:sp>
        <p:sp>
          <p:nvSpPr>
            <p:cNvPr id="28716" name="TextBox 49"/>
            <p:cNvSpPr txBox="1">
              <a:spLocks noChangeArrowheads="1"/>
            </p:cNvSpPr>
            <p:nvPr/>
          </p:nvSpPr>
          <p:spPr bwMode="auto">
            <a:xfrm>
              <a:off x="5594399" y="2608909"/>
              <a:ext cx="1960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r>
                <a:rPr kumimoji="0" lang="en-US" altLang="zh-TW" dirty="0"/>
                <a:t>3DVar Error modes</a:t>
              </a:r>
            </a:p>
          </p:txBody>
        </p:sp>
      </p:grpSp>
      <p:sp>
        <p:nvSpPr>
          <p:cNvPr id="28676" name="文字方塊 10"/>
          <p:cNvSpPr txBox="1">
            <a:spLocks noChangeArrowheads="1"/>
          </p:cNvSpPr>
          <p:nvPr/>
        </p:nvSpPr>
        <p:spPr bwMode="auto">
          <a:xfrm>
            <a:off x="5091140" y="2772569"/>
            <a:ext cx="4070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ctr"/>
            <a:r>
              <a:rPr kumimoji="0" lang="en-US" altLang="zh-TW" sz="2400" dirty="0">
                <a:solidFill>
                  <a:srgbClr val="FF0000"/>
                </a:solidFill>
              </a:rPr>
              <a:t>Two-Step updates!!</a:t>
            </a:r>
            <a:endParaRPr kumimoji="0" lang="zh-TW" altLang="en-US" sz="2400" dirty="0">
              <a:solidFill>
                <a:srgbClr val="FF0000"/>
              </a:solidFill>
            </a:endParaRPr>
          </a:p>
        </p:txBody>
      </p:sp>
      <p:sp>
        <p:nvSpPr>
          <p:cNvPr id="88" name="投影片編號版面配置區 4"/>
          <p:cNvSpPr>
            <a:spLocks noGrp="1"/>
          </p:cNvSpPr>
          <p:nvPr>
            <p:ph type="sldNum" sz="quarter" idx="4294967295"/>
          </p:nvPr>
        </p:nvSpPr>
        <p:spPr>
          <a:xfrm>
            <a:off x="6553200" y="6356350"/>
            <a:ext cx="2133600" cy="365125"/>
          </a:xfrm>
          <a:prstGeom prst="rect">
            <a:avLst/>
          </a:prstGeom>
        </p:spPr>
        <p:txBody>
          <a:bodyPr/>
          <a:lstStyle/>
          <a:p>
            <a:pPr>
              <a:defRPr/>
            </a:pPr>
            <a:fld id="{BC16E2DB-0A0D-4B2C-ADEA-6715AB1A8441}" type="slidenum">
              <a:rPr kumimoji="1" lang="zh-TW" altLang="en-US">
                <a:solidFill>
                  <a:schemeClr val="tx1">
                    <a:tint val="75000"/>
                  </a:schemeClr>
                </a:solidFill>
              </a:rPr>
              <a:pPr>
                <a:defRPr/>
              </a:pPr>
              <a:t>2</a:t>
            </a:fld>
            <a:endParaRPr kumimoji="1" lang="zh-TW" altLang="en-US" dirty="0">
              <a:solidFill>
                <a:schemeClr val="tx1">
                  <a:tint val="75000"/>
                </a:schemeClr>
              </a:solidFill>
            </a:endParaRPr>
          </a:p>
        </p:txBody>
      </p:sp>
      <p:pic>
        <p:nvPicPr>
          <p:cNvPr id="7171"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8" y="980728"/>
            <a:ext cx="6752710" cy="452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94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4102817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342900" lvl="1" indent="-342900">
                  <a:buFont typeface="Arial" pitchFamily="34" charset="0"/>
                  <a:buChar char="•"/>
                </a:pPr>
                <a:r>
                  <a:rPr lang="en-US" altLang="zh-TW" dirty="0"/>
                  <a:t>The only limitation is the final gain matrix must generate a contraction, i.e. the </a:t>
                </a:r>
                <a:r>
                  <a:rPr lang="en-AU" altLang="zh-TW" dirty="0"/>
                  <a:t>spectral radius </a:t>
                </a:r>
                <a14:m>
                  <m:oMath xmlns:m="http://schemas.openxmlformats.org/officeDocument/2006/math">
                    <m:r>
                      <a:rPr lang="en-US" altLang="zh-TW" sz="2400" i="1">
                        <a:solidFill>
                          <a:srgbClr val="0000FF"/>
                        </a:solidFill>
                        <a:latin typeface="Cambria Math"/>
                      </a:rPr>
                      <m:t>𝜌</m:t>
                    </m:r>
                    <m:d>
                      <m:dPr>
                        <m:ctrlPr>
                          <a:rPr lang="zh-TW" altLang="zh-TW" sz="2400" i="1">
                            <a:solidFill>
                              <a:srgbClr val="0000FF"/>
                            </a:solidFill>
                            <a:latin typeface="Cambria Math"/>
                          </a:rPr>
                        </m:ctrlPr>
                      </m:dPr>
                      <m:e>
                        <m:r>
                          <a:rPr lang="en-US" altLang="zh-TW" sz="2400" i="1">
                            <a:solidFill>
                              <a:srgbClr val="0000FF"/>
                            </a:solidFill>
                            <a:latin typeface="Cambria Math"/>
                          </a:rPr>
                          <m:t>𝐼</m:t>
                        </m:r>
                        <m:r>
                          <a:rPr lang="en-US" altLang="zh-TW" sz="2400" i="1">
                            <a:solidFill>
                              <a:srgbClr val="0000FF"/>
                            </a:solidFill>
                            <a:latin typeface="Cambria Math"/>
                          </a:rPr>
                          <m:t>−</m:t>
                        </m:r>
                        <m:r>
                          <a:rPr lang="en-US" altLang="zh-TW" sz="2400" i="1">
                            <a:solidFill>
                              <a:srgbClr val="0000FF"/>
                            </a:solidFill>
                            <a:latin typeface="Cambria Math"/>
                          </a:rPr>
                          <m:t>𝐾𝐻</m:t>
                        </m:r>
                      </m:e>
                    </m:d>
                    <m:r>
                      <a:rPr lang="en-US" altLang="zh-TW" sz="2400" i="1">
                        <a:solidFill>
                          <a:srgbClr val="0000FF"/>
                        </a:solidFill>
                        <a:latin typeface="Cambria Math"/>
                      </a:rPr>
                      <m:t>&lt;1</m:t>
                    </m:r>
                  </m:oMath>
                </a14:m>
                <a:r>
                  <a:rPr lang="en-US" altLang="zh-TW" dirty="0"/>
                  <a:t>.</a:t>
                </a:r>
                <a:endParaRPr lang="zh-TW" altLang="en-US" dirty="0"/>
              </a:p>
              <a:p>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2"/>
                <a:stretch>
                  <a:fillRect l="-1179" t="-233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84292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a:t>Hybrid Gain algorithm</a:t>
            </a:r>
            <a:endParaRPr lang="zh-TW" altLang="en-US" dirty="0"/>
          </a:p>
        </p:txBody>
      </p:sp>
      <mc:AlternateContent xmlns:mc="http://schemas.openxmlformats.org/markup-compatibility/2006" xmlns:a14="http://schemas.microsoft.com/office/drawing/2010/main">
        <mc:Choice Requires="a14">
          <p:sp>
            <p:nvSpPr>
              <p:cNvPr id="46" name="文字方塊 45"/>
              <p:cNvSpPr txBox="1"/>
              <p:nvPr/>
            </p:nvSpPr>
            <p:spPr>
              <a:xfrm>
                <a:off x="445607" y="1033187"/>
                <a:ext cx="4392488" cy="523605"/>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2800" i="1" smtClean="0">
                              <a:solidFill>
                                <a:schemeClr val="tx1"/>
                              </a:solidFill>
                              <a:latin typeface="Cambria Math"/>
                            </a:rPr>
                          </m:ctrlPr>
                        </m:accPr>
                        <m:e>
                          <m:acc>
                            <m:accPr>
                              <m:chr m:val="̅"/>
                              <m:ctrlPr>
                                <a:rPr lang="zh-TW" altLang="en-US" sz="2800" i="1" smtClean="0">
                                  <a:solidFill>
                                    <a:schemeClr val="tx1"/>
                                  </a:solidFill>
                                  <a:latin typeface="Cambria Math"/>
                                </a:rPr>
                              </m:ctrlPr>
                            </m:accPr>
                            <m:e>
                              <m:sSub>
                                <m:sSubPr>
                                  <m:ctrlPr>
                                    <a:rPr lang="en-US" altLang="zh-TW" sz="2800" i="1" smtClean="0">
                                      <a:solidFill>
                                        <a:schemeClr val="tx1"/>
                                      </a:solidFill>
                                      <a:latin typeface="Cambria Math"/>
                                    </a:rPr>
                                  </m:ctrlPr>
                                </m:sSubPr>
                                <m:e>
                                  <m:r>
                                    <a:rPr lang="en-US" altLang="zh-TW" sz="2800" b="0" i="1" smtClean="0">
                                      <a:solidFill>
                                        <a:schemeClr val="tx1"/>
                                      </a:solidFill>
                                      <a:latin typeface="Cambria Math"/>
                                    </a:rPr>
                                    <m:t>𝑥</m:t>
                                  </m:r>
                                </m:e>
                                <m:sub>
                                  <m:r>
                                    <a:rPr lang="en-US" altLang="zh-TW" sz="2800" b="0" i="1" smtClean="0">
                                      <a:solidFill>
                                        <a:schemeClr val="tx1"/>
                                      </a:solidFill>
                                      <a:latin typeface="Cambria Math"/>
                                    </a:rPr>
                                    <m:t>𝑎</m:t>
                                  </m:r>
                                </m:sub>
                              </m:sSub>
                            </m:e>
                          </m:acc>
                        </m:e>
                      </m:acc>
                      <m:r>
                        <a:rPr lang="en-US" altLang="zh-TW" sz="2800" b="0" i="1" smtClean="0">
                          <a:solidFill>
                            <a:schemeClr val="tx1"/>
                          </a:solidFill>
                          <a:latin typeface="Cambria Math"/>
                        </a:rPr>
                        <m:t>=</m:t>
                      </m:r>
                      <m:d>
                        <m:dPr>
                          <m:ctrlPr>
                            <a:rPr lang="en-US" altLang="zh-TW" sz="2800" b="0" i="1" smtClean="0">
                              <a:solidFill>
                                <a:schemeClr val="tx1"/>
                              </a:solidFill>
                              <a:latin typeface="Cambria Math"/>
                            </a:rPr>
                          </m:ctrlPr>
                        </m:dPr>
                        <m:e>
                          <m:r>
                            <a:rPr lang="en-US" altLang="zh-TW" sz="2800" b="0" i="1" smtClean="0">
                              <a:solidFill>
                                <a:schemeClr val="tx1"/>
                              </a:solidFill>
                              <a:latin typeface="Cambria Math"/>
                            </a:rPr>
                            <m:t>1−</m:t>
                          </m:r>
                          <m:r>
                            <a:rPr lang="zh-TW" altLang="en-US" sz="2800" b="0" i="1" smtClean="0">
                              <a:solidFill>
                                <a:schemeClr val="tx1"/>
                              </a:solidFill>
                              <a:latin typeface="Cambria Math"/>
                            </a:rPr>
                            <m:t>𝛼</m:t>
                          </m:r>
                        </m:e>
                      </m:d>
                      <m:acc>
                        <m:accPr>
                          <m:chr m:val="̅"/>
                          <m:ctrlPr>
                            <a:rPr lang="en-US" altLang="zh-TW" sz="2800" b="0" i="1" smtClean="0">
                              <a:solidFill>
                                <a:schemeClr val="tx1"/>
                              </a:solidFill>
                              <a:latin typeface="Cambria Math"/>
                            </a:rPr>
                          </m:ctrlPr>
                        </m:accPr>
                        <m:e>
                          <m:sSub>
                            <m:sSubPr>
                              <m:ctrlPr>
                                <a:rPr lang="en-US" altLang="zh-TW" sz="2800" b="0" i="1" smtClean="0">
                                  <a:solidFill>
                                    <a:schemeClr val="tx1"/>
                                  </a:solidFill>
                                  <a:latin typeface="Cambria Math"/>
                                </a:rPr>
                              </m:ctrlPr>
                            </m:sSubPr>
                            <m:e>
                              <m:r>
                                <a:rPr lang="en-US" altLang="zh-TW" sz="2800" b="0" i="1" smtClean="0">
                                  <a:solidFill>
                                    <a:schemeClr val="tx1"/>
                                  </a:solidFill>
                                  <a:latin typeface="Cambria Math"/>
                                </a:rPr>
                                <m:t>𝑥</m:t>
                              </m:r>
                            </m:e>
                            <m:sub>
                              <m:r>
                                <a:rPr lang="en-US" altLang="zh-TW" sz="2800" b="0" i="1" smtClean="0">
                                  <a:solidFill>
                                    <a:schemeClr val="tx1"/>
                                  </a:solidFill>
                                  <a:latin typeface="Cambria Math"/>
                                </a:rPr>
                                <m:t>𝑎</m:t>
                              </m:r>
                            </m:sub>
                          </m:sSub>
                        </m:e>
                      </m:acc>
                      <m:r>
                        <a:rPr lang="en-US" altLang="zh-TW" sz="2800" b="0" i="1" smtClean="0">
                          <a:solidFill>
                            <a:schemeClr val="tx1"/>
                          </a:solidFill>
                          <a:latin typeface="Cambria Math"/>
                        </a:rPr>
                        <m:t>+</m:t>
                      </m:r>
                      <m:r>
                        <a:rPr lang="zh-TW" altLang="en-US" sz="2800" b="0" i="1" smtClean="0">
                          <a:solidFill>
                            <a:schemeClr val="tx1"/>
                          </a:solidFill>
                          <a:latin typeface="Cambria Math"/>
                        </a:rPr>
                        <m:t>𝛼</m:t>
                      </m:r>
                      <m:acc>
                        <m:accPr>
                          <m:chr m:val="̅"/>
                          <m:ctrlPr>
                            <a:rPr lang="en-US" altLang="zh-TW" sz="2800" i="1">
                              <a:solidFill>
                                <a:schemeClr val="tx1"/>
                              </a:solidFill>
                              <a:latin typeface="Cambria Math"/>
                            </a:rPr>
                          </m:ctrlPr>
                        </m:accPr>
                        <m:e>
                          <m:sSup>
                            <m:sSupPr>
                              <m:ctrlPr>
                                <a:rPr lang="en-US" altLang="zh-TW" sz="2800" i="1">
                                  <a:solidFill>
                                    <a:schemeClr val="tx1"/>
                                  </a:solidFill>
                                  <a:latin typeface="Cambria Math"/>
                                </a:rPr>
                              </m:ctrlPr>
                            </m:sSupPr>
                            <m:e>
                              <m:sSub>
                                <m:sSubPr>
                                  <m:ctrlPr>
                                    <a:rPr lang="en-US" altLang="zh-TW" sz="2800" i="1">
                                      <a:solidFill>
                                        <a:schemeClr val="tx1"/>
                                      </a:solidFill>
                                      <a:latin typeface="Cambria Math"/>
                                    </a:rPr>
                                  </m:ctrlPr>
                                </m:sSubPr>
                                <m:e>
                                  <m:r>
                                    <a:rPr lang="en-US" altLang="zh-TW" sz="2800" i="1">
                                      <a:solidFill>
                                        <a:schemeClr val="tx1"/>
                                      </a:solidFill>
                                      <a:latin typeface="Cambria Math"/>
                                    </a:rPr>
                                    <m:t>𝑥</m:t>
                                  </m:r>
                                </m:e>
                                <m:sub>
                                  <m:r>
                                    <a:rPr lang="en-US" altLang="zh-TW" sz="2800" i="1">
                                      <a:solidFill>
                                        <a:schemeClr val="tx1"/>
                                      </a:solidFill>
                                      <a:latin typeface="Cambria Math"/>
                                    </a:rPr>
                                    <m:t>𝑎</m:t>
                                  </m:r>
                                </m:sub>
                              </m:sSub>
                            </m:e>
                            <m:sup>
                              <m:r>
                                <a:rPr lang="en-US" altLang="zh-TW" sz="2800" b="0" i="1" smtClean="0">
                                  <a:solidFill>
                                    <a:schemeClr val="tx1"/>
                                  </a:solidFill>
                                  <a:latin typeface="Cambria Math"/>
                                </a:rPr>
                                <m:t>𝑣</m:t>
                              </m:r>
                            </m:sup>
                          </m:sSup>
                        </m:e>
                      </m:acc>
                    </m:oMath>
                  </m:oMathPara>
                </a14:m>
                <a:endParaRPr lang="zh-TW" altLang="en-US" sz="2800" dirty="0">
                  <a:solidFill>
                    <a:schemeClr val="tx1"/>
                  </a:solidFill>
                </a:endParaRPr>
              </a:p>
            </p:txBody>
          </p:sp>
        </mc:Choice>
        <mc:Fallback xmlns="">
          <p:sp>
            <p:nvSpPr>
              <p:cNvPr id="46" name="文字方塊 45"/>
              <p:cNvSpPr txBox="1">
                <a:spLocks noRot="1" noChangeAspect="1" noMove="1" noResize="1" noEditPoints="1" noAdjustHandles="1" noChangeArrowheads="1" noChangeShapeType="1" noTextEdit="1"/>
              </p:cNvSpPr>
              <p:nvPr/>
            </p:nvSpPr>
            <p:spPr>
              <a:xfrm>
                <a:off x="445607" y="1033187"/>
                <a:ext cx="4392488" cy="523605"/>
              </a:xfrm>
              <a:prstGeom prst="rect">
                <a:avLst/>
              </a:prstGeom>
              <a:blipFill rotWithShape="1">
                <a:blip r:embed="rId3"/>
                <a:stretch>
                  <a:fillRect/>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p:cNvSpPr txBox="1"/>
              <p:nvPr/>
            </p:nvSpPr>
            <p:spPr>
              <a:xfrm>
                <a:off x="1547664" y="1655112"/>
                <a:ext cx="5688632" cy="1762855"/>
              </a:xfrm>
              <a:prstGeom prst="rect">
                <a:avLst/>
              </a:prstGeom>
              <a:noFill/>
            </p:spPr>
            <p:txBody>
              <a:bodyPr wrap="square" rtlCol="0">
                <a:spAutoFit/>
              </a:bodyPr>
              <a:lstStyle/>
              <a:p>
                <a:r>
                  <a:rPr lang="en-US" altLang="zh-TW" dirty="0" smtClean="0"/>
                  <a:t>     </a:t>
                </a:r>
                <a14:m>
                  <m:oMath xmlns:m="http://schemas.openxmlformats.org/officeDocument/2006/math">
                    <m:d>
                      <m:dPr>
                        <m:ctrlPr>
                          <a:rPr lang="en-US" altLang="zh-TW" i="1" smtClean="0">
                            <a:latin typeface="Cambria Math"/>
                          </a:rPr>
                        </m:ctrlPr>
                      </m:dPr>
                      <m:e>
                        <m:r>
                          <a:rPr lang="en-US" altLang="zh-TW" i="1">
                            <a:latin typeface="Cambria Math"/>
                          </a:rPr>
                          <m:t>1−</m:t>
                        </m:r>
                        <m:r>
                          <a:rPr lang="zh-TW" altLang="en-US" i="1">
                            <a:latin typeface="Cambria Math"/>
                          </a:rPr>
                          <m:t>𝛼</m:t>
                        </m:r>
                      </m:e>
                    </m:d>
                    <m:r>
                      <a:rPr lang="en-US" altLang="zh-TW" b="0" i="1" smtClean="0">
                        <a:latin typeface="Cambria Math"/>
                      </a:rPr>
                      <m:t>  </m:t>
                    </m:r>
                    <m:acc>
                      <m:accPr>
                        <m:chr m:val="̅"/>
                        <m:ctrlPr>
                          <a:rPr lang="en-US" altLang="zh-TW" i="1">
                            <a:latin typeface="Cambria Math"/>
                          </a:rPr>
                        </m:ctrlPr>
                      </m:accPr>
                      <m:e>
                        <m:sSub>
                          <m:sSubPr>
                            <m:ctrlPr>
                              <a:rPr lang="en-US" altLang="zh-TW" i="1">
                                <a:latin typeface="Cambria Math"/>
                              </a:rPr>
                            </m:ctrlPr>
                          </m:sSubPr>
                          <m:e>
                            <m:r>
                              <a:rPr lang="en-US" altLang="zh-TW" i="1">
                                <a:latin typeface="Cambria Math"/>
                              </a:rPr>
                              <m:t>𝑥</m:t>
                            </m:r>
                          </m:e>
                          <m:sub>
                            <m:r>
                              <a:rPr lang="en-US" altLang="zh-TW" i="1">
                                <a:latin typeface="Cambria Math"/>
                              </a:rPr>
                              <m:t>𝑎</m:t>
                            </m:r>
                          </m:sub>
                        </m:sSub>
                      </m:e>
                    </m:acc>
                    <m:r>
                      <a:rPr lang="en-US" altLang="zh-TW" b="0" i="1" smtClean="0">
                        <a:latin typeface="Cambria Math"/>
                      </a:rPr>
                      <m:t>   =</m:t>
                    </m:r>
                    <m:d>
                      <m:dPr>
                        <m:ctrlPr>
                          <a:rPr lang="en-US" altLang="zh-TW" b="0" i="1" smtClean="0">
                            <a:latin typeface="Cambria Math"/>
                          </a:rPr>
                        </m:ctrlPr>
                      </m:dPr>
                      <m:e>
                        <m:r>
                          <a:rPr lang="en-US" altLang="zh-TW" b="0" i="1" smtClean="0">
                            <a:latin typeface="Cambria Math"/>
                          </a:rPr>
                          <m:t>1−</m:t>
                        </m:r>
                        <m:r>
                          <m:rPr>
                            <m:sty m:val="p"/>
                          </m:rPr>
                          <a:rPr lang="el-GR" altLang="zh-TW" b="0" i="1" smtClean="0">
                            <a:latin typeface="Cambria Math"/>
                          </a:rPr>
                          <m:t>α</m:t>
                        </m:r>
                      </m:e>
                    </m:d>
                    <m:r>
                      <a:rPr lang="en-US" altLang="zh-TW" b="0" i="1" smtClean="0">
                        <a:latin typeface="Cambria Math"/>
                      </a:rPr>
                      <m:t>[</m:t>
                    </m:r>
                    <m:acc>
                      <m:accPr>
                        <m:chr m:val="̅"/>
                        <m:ctrlPr>
                          <a:rPr lang="en-US" altLang="zh-TW" b="0" i="1" smtClean="0">
                            <a:latin typeface="Cambria Math"/>
                          </a:rPr>
                        </m:ctrlPr>
                      </m:accPr>
                      <m:e>
                        <m:sSub>
                          <m:sSubPr>
                            <m:ctrlPr>
                              <a:rPr lang="en-US" altLang="zh-TW" b="0" i="1" smtClean="0">
                                <a:latin typeface="Cambria Math"/>
                              </a:rPr>
                            </m:ctrlPr>
                          </m:sSubPr>
                          <m:e>
                            <m:r>
                              <a:rPr lang="en-US" altLang="zh-TW" b="0" i="1" smtClean="0">
                                <a:latin typeface="Cambria Math"/>
                              </a:rPr>
                              <m:t>𝑥</m:t>
                            </m:r>
                          </m:e>
                          <m:sub>
                            <m:r>
                              <a:rPr lang="en-US" altLang="zh-TW" b="0" i="1" smtClean="0">
                                <a:latin typeface="Cambria Math"/>
                              </a:rPr>
                              <m:t>𝑏</m:t>
                            </m:r>
                          </m:sub>
                        </m:sSub>
                      </m:e>
                    </m:acc>
                    <m:r>
                      <a:rPr lang="en-US" altLang="zh-TW" b="0" i="1" smtClean="0">
                        <a:latin typeface="Cambria Math"/>
                      </a:rPr>
                      <m:t>+</m:t>
                    </m:r>
                    <m:sSub>
                      <m:sSubPr>
                        <m:ctrlPr>
                          <a:rPr lang="en-US" altLang="zh-TW" b="0" i="1" smtClean="0">
                            <a:solidFill>
                              <a:srgbClr val="FF0000"/>
                            </a:solidFill>
                            <a:latin typeface="Cambria Math"/>
                          </a:rPr>
                        </m:ctrlPr>
                      </m:sSubPr>
                      <m:e>
                        <m:r>
                          <a:rPr lang="zh-TW" altLang="en-US" b="0" i="1" smtClean="0">
                            <a:solidFill>
                              <a:srgbClr val="FF0000"/>
                            </a:solidFill>
                            <a:latin typeface="Cambria Math"/>
                          </a:rPr>
                          <m:t>𝛿</m:t>
                        </m:r>
                      </m:e>
                      <m:sub>
                        <m:r>
                          <a:rPr lang="en-US" altLang="zh-TW" b="0" i="1" smtClean="0">
                            <a:solidFill>
                              <a:srgbClr val="FF0000"/>
                            </a:solidFill>
                            <a:latin typeface="Cambria Math"/>
                          </a:rPr>
                          <m:t>𝑥</m:t>
                        </m:r>
                      </m:sub>
                    </m:sSub>
                    <m:r>
                      <a:rPr lang="en-US" altLang="zh-TW" b="0" i="1" smtClean="0">
                        <a:latin typeface="Cambria Math"/>
                      </a:rPr>
                      <m:t>]</m:t>
                    </m:r>
                  </m:oMath>
                </a14:m>
                <a:r>
                  <a:rPr lang="en-US" altLang="zh-TW" i="1" dirty="0" smtClean="0">
                    <a:latin typeface="Cambria Math"/>
                  </a:rPr>
                  <a:t>   </a:t>
                </a:r>
              </a:p>
              <a:p>
                <a:pPr/>
                <a14:m>
                  <m:oMathPara xmlns:m="http://schemas.openxmlformats.org/officeDocument/2006/math">
                    <m:oMathParaPr>
                      <m:jc m:val="left"/>
                    </m:oMathParaPr>
                    <m:oMath xmlns:m="http://schemas.openxmlformats.org/officeDocument/2006/math">
                      <m:r>
                        <a:rPr lang="en-US" altLang="zh-TW" i="1">
                          <a:latin typeface="Cambria Math"/>
                        </a:rPr>
                        <m:t>+</m:t>
                      </m:r>
                      <m:r>
                        <a:rPr lang="en-US" altLang="zh-TW" b="0" i="1" smtClean="0">
                          <a:latin typeface="Cambria Math"/>
                        </a:rPr>
                        <m:t>              </m:t>
                      </m:r>
                      <m:r>
                        <a:rPr lang="zh-TW" altLang="en-US" i="1">
                          <a:latin typeface="Cambria Math"/>
                        </a:rPr>
                        <m:t>𝛼</m:t>
                      </m:r>
                      <m:r>
                        <a:rPr lang="en-US" altLang="zh-TW" b="0" i="1" smtClean="0">
                          <a:latin typeface="Cambria Math"/>
                        </a:rPr>
                        <m:t>  </m:t>
                      </m:r>
                      <m:acc>
                        <m:accPr>
                          <m:chr m:val="̅"/>
                          <m:ctrlPr>
                            <a:rPr lang="en-US" altLang="zh-TW" i="1">
                              <a:latin typeface="Cambria Math"/>
                            </a:rPr>
                          </m:ctrlPr>
                        </m:accPr>
                        <m:e>
                          <m:sSup>
                            <m:sSupPr>
                              <m:ctrlPr>
                                <a:rPr lang="en-US" altLang="zh-TW" i="1">
                                  <a:latin typeface="Cambria Math"/>
                                </a:rPr>
                              </m:ctrlPr>
                            </m:sSupPr>
                            <m:e>
                              <m:sSub>
                                <m:sSubPr>
                                  <m:ctrlPr>
                                    <a:rPr lang="en-US" altLang="zh-TW" i="1">
                                      <a:latin typeface="Cambria Math"/>
                                    </a:rPr>
                                  </m:ctrlPr>
                                </m:sSubPr>
                                <m:e>
                                  <m:r>
                                    <a:rPr lang="en-US" altLang="zh-TW" i="1">
                                      <a:latin typeface="Cambria Math"/>
                                    </a:rPr>
                                    <m:t>𝑥</m:t>
                                  </m:r>
                                </m:e>
                                <m:sub>
                                  <m:r>
                                    <a:rPr lang="en-US" altLang="zh-TW" i="1">
                                      <a:latin typeface="Cambria Math"/>
                                    </a:rPr>
                                    <m:t>𝑎</m:t>
                                  </m:r>
                                </m:sub>
                              </m:sSub>
                            </m:e>
                            <m:sup>
                              <m:r>
                                <a:rPr lang="en-US" altLang="zh-TW" i="1">
                                  <a:latin typeface="Cambria Math"/>
                                </a:rPr>
                                <m:t>𝑣</m:t>
                              </m:r>
                            </m:sup>
                          </m:sSup>
                        </m:e>
                      </m:acc>
                      <m:r>
                        <a:rPr lang="en-US" altLang="zh-TW" b="0" i="1" smtClean="0">
                          <a:latin typeface="Cambria Math"/>
                        </a:rPr>
                        <m:t> =            </m:t>
                      </m:r>
                      <m:r>
                        <a:rPr lang="zh-TW" altLang="en-US" b="0" i="1" smtClean="0">
                          <a:latin typeface="Cambria Math"/>
                        </a:rPr>
                        <m:t>𝛼</m:t>
                      </m:r>
                      <m:d>
                        <m:dPr>
                          <m:begChr m:val="["/>
                          <m:endChr m:val="]"/>
                          <m:ctrlPr>
                            <a:rPr lang="en-US" altLang="zh-TW" b="0" i="1" smtClean="0">
                              <a:latin typeface="Cambria Math"/>
                            </a:rPr>
                          </m:ctrlPr>
                        </m:dPr>
                        <m:e>
                          <m:r>
                            <a:rPr lang="en-US" altLang="zh-TW" b="0" i="1" smtClean="0">
                              <a:latin typeface="Cambria Math"/>
                            </a:rPr>
                            <m:t>(</m:t>
                          </m:r>
                          <m:acc>
                            <m:accPr>
                              <m:chr m:val="̅"/>
                              <m:ctrlPr>
                                <a:rPr lang="en-US" altLang="zh-TW" i="1">
                                  <a:latin typeface="Cambria Math"/>
                                </a:rPr>
                              </m:ctrlPr>
                            </m:accPr>
                            <m:e>
                              <m:sSub>
                                <m:sSubPr>
                                  <m:ctrlPr>
                                    <a:rPr lang="en-US" altLang="zh-TW" i="1">
                                      <a:latin typeface="Cambria Math"/>
                                    </a:rPr>
                                  </m:ctrlPr>
                                </m:sSubPr>
                                <m:e>
                                  <m:r>
                                    <a:rPr lang="en-US" altLang="zh-TW" i="1">
                                      <a:latin typeface="Cambria Math"/>
                                    </a:rPr>
                                    <m:t>𝑥</m:t>
                                  </m:r>
                                </m:e>
                                <m:sub>
                                  <m:r>
                                    <a:rPr lang="en-US" altLang="zh-TW" i="1">
                                      <a:latin typeface="Cambria Math"/>
                                    </a:rPr>
                                    <m:t>𝑏</m:t>
                                  </m:r>
                                </m:sub>
                              </m:sSub>
                            </m:e>
                          </m:acc>
                          <m:r>
                            <a:rPr lang="en-US" altLang="zh-TW" i="1">
                              <a:latin typeface="Cambria Math"/>
                            </a:rPr>
                            <m:t>+</m:t>
                          </m:r>
                          <m:sSub>
                            <m:sSubPr>
                              <m:ctrlPr>
                                <a:rPr lang="en-US" altLang="zh-TW" i="1" smtClean="0">
                                  <a:solidFill>
                                    <a:srgbClr val="FF0000"/>
                                  </a:solidFill>
                                  <a:latin typeface="Cambria Math"/>
                                </a:rPr>
                              </m:ctrlPr>
                            </m:sSubPr>
                            <m:e>
                              <m:r>
                                <a:rPr lang="zh-TW" altLang="en-US" i="1">
                                  <a:solidFill>
                                    <a:srgbClr val="FF0000"/>
                                  </a:solidFill>
                                  <a:latin typeface="Cambria Math"/>
                                </a:rPr>
                                <m:t>𝛿</m:t>
                              </m:r>
                            </m:e>
                            <m:sub>
                              <m:r>
                                <a:rPr lang="en-US" altLang="zh-TW" i="1">
                                  <a:solidFill>
                                    <a:srgbClr val="FF0000"/>
                                  </a:solidFill>
                                  <a:latin typeface="Cambria Math"/>
                                </a:rPr>
                                <m:t>𝑥</m:t>
                              </m:r>
                            </m:sub>
                          </m:sSub>
                          <m:r>
                            <a:rPr lang="en-US" altLang="zh-TW" b="0" i="1" smtClean="0">
                              <a:solidFill>
                                <a:schemeClr val="tx1"/>
                              </a:solidFill>
                              <a:latin typeface="Cambria Math"/>
                            </a:rPr>
                            <m:t>)</m:t>
                          </m:r>
                          <m:r>
                            <a:rPr lang="en-US" altLang="zh-TW" b="0" i="0" smtClean="0">
                              <a:latin typeface="Cambria Math"/>
                            </a:rPr>
                            <m:t>+</m:t>
                          </m:r>
                          <m:sSub>
                            <m:sSubPr>
                              <m:ctrlPr>
                                <a:rPr lang="en-US" altLang="zh-TW" b="0" i="1" smtClean="0">
                                  <a:solidFill>
                                    <a:srgbClr val="0000FF"/>
                                  </a:solidFill>
                                  <a:latin typeface="Cambria Math"/>
                                </a:rPr>
                              </m:ctrlPr>
                            </m:sSubPr>
                            <m:e>
                              <m:r>
                                <a:rPr lang="zh-TW" altLang="en-US" b="0" i="1" smtClean="0">
                                  <a:solidFill>
                                    <a:srgbClr val="0000FF"/>
                                  </a:solidFill>
                                  <a:latin typeface="Cambria Math"/>
                                </a:rPr>
                                <m:t>𝛿</m:t>
                              </m:r>
                            </m:e>
                            <m:sub>
                              <m:r>
                                <a:rPr lang="en-US" altLang="zh-TW" b="0" i="1" smtClean="0">
                                  <a:solidFill>
                                    <a:srgbClr val="0000FF"/>
                                  </a:solidFill>
                                  <a:latin typeface="Cambria Math"/>
                                </a:rPr>
                                <m:t>𝑥𝑣</m:t>
                              </m:r>
                            </m:sub>
                          </m:sSub>
                        </m:e>
                      </m:d>
                    </m:oMath>
                  </m:oMathPara>
                </a14:m>
                <a:endParaRPr lang="en-US" altLang="zh-TW" b="0" dirty="0" smtClean="0"/>
              </a:p>
              <a:p>
                <a:r>
                  <a:rPr lang="en-US" altLang="zh-TW" dirty="0" smtClean="0"/>
                  <a:t>-------------------------------------------------------</a:t>
                </a:r>
              </a:p>
              <a:p>
                <a:r>
                  <a:rPr lang="en-US" altLang="zh-TW" dirty="0"/>
                  <a:t> </a:t>
                </a:r>
                <a:r>
                  <a:rPr lang="en-US" altLang="zh-TW" dirty="0" smtClean="0"/>
                  <a:t>                        </a:t>
                </a:r>
                <a14:m>
                  <m:oMath xmlns:m="http://schemas.openxmlformats.org/officeDocument/2006/math">
                    <m:r>
                      <a:rPr lang="en-US" altLang="zh-TW" b="0" i="1" smtClean="0">
                        <a:latin typeface="Cambria Math"/>
                      </a:rPr>
                      <m:t>=</m:t>
                    </m:r>
                    <m:d>
                      <m:dPr>
                        <m:begChr m:val="["/>
                        <m:endChr m:val="]"/>
                        <m:ctrlPr>
                          <a:rPr lang="en-US" altLang="zh-TW" i="1">
                            <a:latin typeface="Cambria Math"/>
                          </a:rPr>
                        </m:ctrlPr>
                      </m:dPr>
                      <m:e>
                        <m:acc>
                          <m:accPr>
                            <m:chr m:val="̅"/>
                            <m:ctrlPr>
                              <a:rPr lang="en-US" altLang="zh-TW" i="1">
                                <a:latin typeface="Cambria Math"/>
                              </a:rPr>
                            </m:ctrlPr>
                          </m:accPr>
                          <m:e>
                            <m:sSub>
                              <m:sSubPr>
                                <m:ctrlPr>
                                  <a:rPr lang="en-US" altLang="zh-TW" i="1">
                                    <a:latin typeface="Cambria Math"/>
                                  </a:rPr>
                                </m:ctrlPr>
                              </m:sSubPr>
                              <m:e>
                                <m:r>
                                  <a:rPr lang="en-US" altLang="zh-TW" i="1">
                                    <a:latin typeface="Cambria Math"/>
                                  </a:rPr>
                                  <m:t>𝑥</m:t>
                                </m:r>
                              </m:e>
                              <m:sub>
                                <m:r>
                                  <a:rPr lang="en-US" altLang="zh-TW" i="1">
                                    <a:latin typeface="Cambria Math"/>
                                  </a:rPr>
                                  <m:t>𝑏</m:t>
                                </m:r>
                              </m:sub>
                            </m:sSub>
                          </m:e>
                        </m:acc>
                        <m:r>
                          <a:rPr lang="en-US" altLang="zh-TW" i="1">
                            <a:latin typeface="Cambria Math"/>
                          </a:rPr>
                          <m:t>+</m:t>
                        </m:r>
                        <m:sSub>
                          <m:sSubPr>
                            <m:ctrlPr>
                              <a:rPr lang="en-US" altLang="zh-TW" i="1" smtClean="0">
                                <a:solidFill>
                                  <a:srgbClr val="FF0000"/>
                                </a:solidFill>
                                <a:latin typeface="Cambria Math"/>
                              </a:rPr>
                            </m:ctrlPr>
                          </m:sSubPr>
                          <m:e>
                            <m:r>
                              <a:rPr lang="zh-TW" altLang="en-US" i="1">
                                <a:solidFill>
                                  <a:srgbClr val="FF0000"/>
                                </a:solidFill>
                                <a:latin typeface="Cambria Math"/>
                              </a:rPr>
                              <m:t>𝛿</m:t>
                            </m:r>
                          </m:e>
                          <m:sub>
                            <m:r>
                              <a:rPr lang="en-US" altLang="zh-TW" i="1">
                                <a:solidFill>
                                  <a:srgbClr val="FF0000"/>
                                </a:solidFill>
                                <a:latin typeface="Cambria Math"/>
                              </a:rPr>
                              <m:t>𝑥</m:t>
                            </m:r>
                          </m:sub>
                        </m:sSub>
                        <m:r>
                          <a:rPr lang="en-US" altLang="zh-TW">
                            <a:latin typeface="Cambria Math"/>
                          </a:rPr>
                          <m:t>+</m:t>
                        </m:r>
                        <m:sSub>
                          <m:sSubPr>
                            <m:ctrlPr>
                              <a:rPr lang="en-US" altLang="zh-TW" i="1" smtClean="0">
                                <a:solidFill>
                                  <a:srgbClr val="0000FF"/>
                                </a:solidFill>
                                <a:latin typeface="Cambria Math"/>
                              </a:rPr>
                            </m:ctrlPr>
                          </m:sSubPr>
                          <m:e>
                            <m:r>
                              <a:rPr lang="zh-TW" altLang="en-US" i="1">
                                <a:solidFill>
                                  <a:srgbClr val="0000FF"/>
                                </a:solidFill>
                                <a:latin typeface="Cambria Math"/>
                              </a:rPr>
                              <m:t>𝛿</m:t>
                            </m:r>
                          </m:e>
                          <m:sub>
                            <m:r>
                              <a:rPr lang="en-US" altLang="zh-TW" i="1">
                                <a:solidFill>
                                  <a:srgbClr val="0000FF"/>
                                </a:solidFill>
                                <a:latin typeface="Cambria Math"/>
                              </a:rPr>
                              <m:t>𝑥𝑣</m:t>
                            </m:r>
                          </m:sub>
                        </m:sSub>
                      </m:e>
                    </m:d>
                  </m:oMath>
                </a14:m>
                <a:endParaRPr lang="en-US" altLang="zh-TW" i="1" dirty="0" smtClean="0">
                  <a:latin typeface="Cambria Math"/>
                </a:endParaRPr>
              </a:p>
              <a:p>
                <a:r>
                  <a:rPr lang="en-US" altLang="zh-TW" b="0" dirty="0" smtClean="0"/>
                  <a:t>                         </a:t>
                </a:r>
                <a14:m>
                  <m:oMath xmlns:m="http://schemas.openxmlformats.org/officeDocument/2006/math">
                    <m:r>
                      <a:rPr lang="en-US" altLang="zh-TW" b="0" i="0" smtClean="0">
                        <a:latin typeface="Cambria Math"/>
                      </a:rPr>
                      <m:t>=</m:t>
                    </m:r>
                    <m:r>
                      <a:rPr lang="en-US" altLang="zh-TW" b="0" i="1" smtClean="0">
                        <a:latin typeface="Cambria Math"/>
                      </a:rPr>
                      <m:t>[</m:t>
                    </m:r>
                    <m:acc>
                      <m:accPr>
                        <m:chr m:val="̅"/>
                        <m:ctrlPr>
                          <a:rPr lang="en-US" altLang="zh-TW" i="1">
                            <a:latin typeface="Cambria Math"/>
                          </a:rPr>
                        </m:ctrlPr>
                      </m:accPr>
                      <m:e>
                        <m:sSub>
                          <m:sSubPr>
                            <m:ctrlPr>
                              <a:rPr lang="en-US" altLang="zh-TW" i="1">
                                <a:latin typeface="Cambria Math"/>
                              </a:rPr>
                            </m:ctrlPr>
                          </m:sSubPr>
                          <m:e>
                            <m:r>
                              <a:rPr lang="en-US" altLang="zh-TW" i="1">
                                <a:latin typeface="Cambria Math"/>
                              </a:rPr>
                              <m:t>𝑥</m:t>
                            </m:r>
                          </m:e>
                          <m:sub>
                            <m:r>
                              <a:rPr lang="en-US" altLang="zh-TW" i="1">
                                <a:latin typeface="Cambria Math"/>
                              </a:rPr>
                              <m:t>𝑏</m:t>
                            </m:r>
                          </m:sub>
                        </m:sSub>
                      </m:e>
                    </m:acc>
                    <m:r>
                      <a:rPr lang="en-US" altLang="zh-TW" b="0" i="1" smtClean="0">
                        <a:latin typeface="Cambria Math"/>
                      </a:rPr>
                      <m:t> </m:t>
                    </m:r>
                    <m:r>
                      <a:rPr lang="en-US" altLang="zh-TW" i="1">
                        <a:latin typeface="Cambria Math"/>
                      </a:rPr>
                      <m:t>+</m:t>
                    </m:r>
                    <m:d>
                      <m:dPr>
                        <m:ctrlPr>
                          <a:rPr lang="en-US" altLang="zh-TW" b="0" i="1" smtClean="0">
                            <a:latin typeface="Cambria Math"/>
                          </a:rPr>
                        </m:ctrlPr>
                      </m:dPr>
                      <m:e>
                        <m:sSub>
                          <m:sSubPr>
                            <m:ctrlPr>
                              <a:rPr lang="en-US" altLang="zh-TW" b="0" i="1" smtClean="0">
                                <a:solidFill>
                                  <a:srgbClr val="FF0000"/>
                                </a:solidFill>
                                <a:latin typeface="Cambria Math"/>
                              </a:rPr>
                            </m:ctrlPr>
                          </m:sSubPr>
                          <m:e>
                            <m:r>
                              <a:rPr lang="en-US" altLang="zh-TW" b="0" i="1" smtClean="0">
                                <a:solidFill>
                                  <a:srgbClr val="FF0000"/>
                                </a:solidFill>
                                <a:latin typeface="Cambria Math"/>
                              </a:rPr>
                              <m:t>𝐾</m:t>
                            </m:r>
                          </m:e>
                          <m:sub>
                            <m:r>
                              <a:rPr lang="en-US" altLang="zh-TW" b="0" i="1" smtClean="0">
                                <a:solidFill>
                                  <a:srgbClr val="FF0000"/>
                                </a:solidFill>
                                <a:latin typeface="Cambria Math"/>
                              </a:rPr>
                              <m:t>𝐿𝐸𝑇𝐾𝐹</m:t>
                            </m:r>
                          </m:sub>
                        </m:sSub>
                        <m:r>
                          <a:rPr lang="en-US" altLang="zh-TW" b="0" i="1" smtClean="0">
                            <a:latin typeface="Cambria Math"/>
                          </a:rPr>
                          <m:t>+</m:t>
                        </m:r>
                        <m:sSub>
                          <m:sSubPr>
                            <m:ctrlPr>
                              <a:rPr lang="en-US" altLang="zh-TW" b="0" i="1" smtClean="0">
                                <a:solidFill>
                                  <a:srgbClr val="0000FF"/>
                                </a:solidFill>
                                <a:latin typeface="Cambria Math"/>
                              </a:rPr>
                            </m:ctrlPr>
                          </m:sSubPr>
                          <m:e>
                            <m:r>
                              <a:rPr lang="en-US" altLang="zh-TW" b="0" i="1" smtClean="0">
                                <a:solidFill>
                                  <a:srgbClr val="0000FF"/>
                                </a:solidFill>
                                <a:latin typeface="Cambria Math"/>
                              </a:rPr>
                              <m:t>𝐾</m:t>
                            </m:r>
                          </m:e>
                          <m:sub>
                            <m:r>
                              <a:rPr lang="en-US" altLang="zh-TW" b="0" i="1" smtClean="0">
                                <a:solidFill>
                                  <a:srgbClr val="0000FF"/>
                                </a:solidFill>
                                <a:latin typeface="Cambria Math"/>
                              </a:rPr>
                              <m:t>𝑣𝑎𝑟</m:t>
                            </m:r>
                          </m:sub>
                        </m:sSub>
                      </m:e>
                    </m:d>
                    <m:r>
                      <a:rPr lang="en-US" altLang="zh-TW" b="0" i="1" smtClean="0">
                        <a:latin typeface="Cambria Math"/>
                      </a:rPr>
                      <m:t>∗</m:t>
                    </m:r>
                    <m:r>
                      <a:rPr lang="en-US" altLang="zh-TW" b="0" i="1" smtClean="0">
                        <a:latin typeface="Cambria Math"/>
                      </a:rPr>
                      <m:t>𝑖𝑛𝑛𝑜𝑣𝑎𝑡𝑖𝑜𝑛</m:t>
                    </m:r>
                    <m:r>
                      <a:rPr lang="en-US" altLang="zh-TW" b="0" i="1" smtClean="0">
                        <a:latin typeface="Cambria Math"/>
                      </a:rPr>
                      <m:t>] </m:t>
                    </m:r>
                  </m:oMath>
                </a14:m>
                <a:endParaRPr lang="en-US" altLang="zh-TW" dirty="0" smtClean="0"/>
              </a:p>
            </p:txBody>
          </p:sp>
        </mc:Choice>
        <mc:Fallback xmlns="">
          <p:sp>
            <p:nvSpPr>
              <p:cNvPr id="27" name="文字方塊 26"/>
              <p:cNvSpPr txBox="1">
                <a:spLocks noRot="1" noChangeAspect="1" noMove="1" noResize="1" noEditPoints="1" noAdjustHandles="1" noChangeArrowheads="1" noChangeShapeType="1" noTextEdit="1"/>
              </p:cNvSpPr>
              <p:nvPr/>
            </p:nvSpPr>
            <p:spPr>
              <a:xfrm>
                <a:off x="1547664" y="1655112"/>
                <a:ext cx="5688632" cy="1762855"/>
              </a:xfrm>
              <a:prstGeom prst="rect">
                <a:avLst/>
              </a:prstGeom>
              <a:blipFill rotWithShape="1">
                <a:blip r:embed="rId4"/>
                <a:stretch>
                  <a:fillRect l="-965" b="-346"/>
                </a:stretch>
              </a:blipFill>
            </p:spPr>
            <p:txBody>
              <a:bodyPr/>
              <a:lstStyle/>
              <a:p>
                <a:r>
                  <a:rPr lang="zh-TW" altLang="en-US">
                    <a:noFill/>
                  </a:rPr>
                  <a:t> </a:t>
                </a:r>
              </a:p>
            </p:txBody>
          </p:sp>
        </mc:Fallback>
      </mc:AlternateContent>
      <p:cxnSp>
        <p:nvCxnSpPr>
          <p:cNvPr id="5" name="直線接點 4"/>
          <p:cNvCxnSpPr/>
          <p:nvPr/>
        </p:nvCxnSpPr>
        <p:spPr>
          <a:xfrm>
            <a:off x="3779912" y="3140968"/>
            <a:ext cx="1368152"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3635896" y="3259975"/>
            <a:ext cx="2304256" cy="400110"/>
          </a:xfrm>
          <a:prstGeom prst="rect">
            <a:avLst/>
          </a:prstGeom>
          <a:noFill/>
        </p:spPr>
        <p:txBody>
          <a:bodyPr wrap="square" rtlCol="0">
            <a:spAutoFit/>
          </a:bodyPr>
          <a:lstStyle/>
          <a:p>
            <a:r>
              <a:rPr lang="en-US" altLang="zh-TW" sz="2000" dirty="0" smtClean="0">
                <a:solidFill>
                  <a:srgbClr val="008000"/>
                </a:solidFill>
              </a:rPr>
              <a:t>Gain combination!!</a:t>
            </a:r>
            <a:endParaRPr lang="zh-TW" altLang="en-US" sz="2000" dirty="0">
              <a:solidFill>
                <a:srgbClr val="008000"/>
              </a:solidFill>
            </a:endParaRPr>
          </a:p>
        </p:txBody>
      </p:sp>
    </p:spTree>
    <p:extLst>
      <p:ext uri="{BB962C8B-B14F-4D97-AF65-F5344CB8AC3E}">
        <p14:creationId xmlns:p14="http://schemas.microsoft.com/office/powerpoint/2010/main" val="1400133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735758"/>
            <a:ext cx="2216473" cy="212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dirty="0" smtClean="0"/>
              <a:t>QR factorization</a:t>
            </a:r>
            <a:endParaRPr lang="zh-TW" altLang="en-US" dirty="0"/>
          </a:p>
        </p:txBody>
      </p:sp>
      <p:sp>
        <p:nvSpPr>
          <p:cNvPr id="3" name="內容版面配置區 2"/>
          <p:cNvSpPr>
            <a:spLocks noGrp="1"/>
          </p:cNvSpPr>
          <p:nvPr>
            <p:ph idx="1"/>
          </p:nvPr>
        </p:nvSpPr>
        <p:spPr>
          <a:xfrm>
            <a:off x="-36512" y="1052736"/>
            <a:ext cx="9000000" cy="5580000"/>
          </a:xfrm>
        </p:spPr>
        <p:txBody>
          <a:bodyPr>
            <a:normAutofit/>
          </a:bodyPr>
          <a:lstStyle/>
          <a:p>
            <a:r>
              <a:rPr lang="en-US" altLang="zh-TW" dirty="0" smtClean="0">
                <a:solidFill>
                  <a:srgbClr val="FF0000"/>
                </a:solidFill>
              </a:rPr>
              <a:t>Gram-Schmidt </a:t>
            </a:r>
            <a:r>
              <a:rPr lang="en-US" altLang="zh-TW" dirty="0" err="1" smtClean="0">
                <a:solidFill>
                  <a:srgbClr val="FF0000"/>
                </a:solidFill>
              </a:rPr>
              <a:t>orthogonalization</a:t>
            </a:r>
            <a:r>
              <a:rPr lang="en-US" altLang="zh-TW" dirty="0" smtClean="0">
                <a:solidFill>
                  <a:srgbClr val="FF0000"/>
                </a:solidFill>
              </a:rPr>
              <a:t> </a:t>
            </a:r>
          </a:p>
          <a:p>
            <a:pPr lvl="1"/>
            <a:endParaRPr lang="en-US" altLang="zh-TW" sz="2400" dirty="0" smtClean="0"/>
          </a:p>
          <a:p>
            <a:r>
              <a:rPr lang="en-US" altLang="zh-TW" sz="2400" dirty="0" smtClean="0"/>
              <a:t>A=[member #1, member #2, … ,member #k, </a:t>
            </a:r>
            <a:r>
              <a:rPr lang="en-US" altLang="zh-TW" sz="2400" dirty="0" smtClean="0">
                <a:solidFill>
                  <a:srgbClr val="FF0000"/>
                </a:solidFill>
              </a:rPr>
              <a:t>analysis of VAR</a:t>
            </a:r>
            <a:r>
              <a:rPr lang="en-US" altLang="zh-TW" sz="2400" dirty="0" smtClean="0"/>
              <a:t>]</a:t>
            </a:r>
          </a:p>
          <a:p>
            <a:r>
              <a:rPr lang="en-US" altLang="zh-TW" sz="2400" dirty="0" smtClean="0"/>
              <a:t>Orthogonal component=last column of QR(A)</a:t>
            </a:r>
          </a:p>
        </p:txBody>
      </p:sp>
    </p:spTree>
    <p:extLst>
      <p:ext uri="{BB962C8B-B14F-4D97-AF65-F5344CB8AC3E}">
        <p14:creationId xmlns:p14="http://schemas.microsoft.com/office/powerpoint/2010/main" val="278153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r>
                  <a:rPr lang="en-US" altLang="zh-TW" dirty="0"/>
                  <a:t>Role of</a:t>
                </a:r>
                <a:r>
                  <a:rPr lang="en-US" altLang="zh-TW" dirty="0" smtClean="0"/>
                  <a:t> </a:t>
                </a:r>
                <a14:m>
                  <m:oMath xmlns:m="http://schemas.openxmlformats.org/officeDocument/2006/math">
                    <m:r>
                      <a:rPr lang="zh-TW" altLang="en-US" i="1">
                        <a:latin typeface="Cambria Math"/>
                      </a:rPr>
                      <m:t>𝛼</m:t>
                    </m:r>
                  </m:oMath>
                </a14:m>
                <a:r>
                  <a:rPr lang="en-US" altLang="zh-TW" dirty="0" smtClean="0"/>
                  <a:t> in </a:t>
                </a:r>
                <a:r>
                  <a:rPr lang="en-US" altLang="zh-TW" dirty="0"/>
                  <a:t>hybrids</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rotWithShape="1">
                <a:blip r:embed="rId3"/>
                <a:stretch>
                  <a:fillRect t="-15254" b="-3389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For </a:t>
                </a:r>
                <a:r>
                  <a:rPr lang="en-US" altLang="zh-TW" dirty="0" smtClean="0">
                    <a:solidFill>
                      <a:srgbClr val="FF0000"/>
                    </a:solidFill>
                  </a:rPr>
                  <a:t>HCDA</a:t>
                </a:r>
                <a:r>
                  <a:rPr lang="en-US" altLang="zh-TW" dirty="0" smtClean="0"/>
                  <a:t>:</a:t>
                </a:r>
              </a:p>
              <a:p>
                <a:pPr lvl="1"/>
                <a:r>
                  <a:rPr lang="en-US" altLang="zh-TW" dirty="0" smtClean="0"/>
                  <a:t>Blending the covariance information.</a:t>
                </a:r>
              </a:p>
              <a:p>
                <a:pPr lvl="1"/>
                <a14:m>
                  <m:oMath xmlns:m="http://schemas.openxmlformats.org/officeDocument/2006/math">
                    <m:sSub>
                      <m:sSubPr>
                        <m:ctrlPr>
                          <a:rPr lang="en-US" altLang="zh-TW" i="1" smtClean="0">
                            <a:latin typeface="Cambria Math"/>
                          </a:rPr>
                        </m:ctrlPr>
                      </m:sSubPr>
                      <m:e>
                        <m:r>
                          <a:rPr lang="zh-TW" altLang="en-US" i="1" smtClean="0">
                            <a:latin typeface="Cambria Math"/>
                          </a:rPr>
                          <m:t>𝛼</m:t>
                        </m:r>
                      </m:e>
                      <m:sub>
                        <m:r>
                          <a:rPr lang="en-US" altLang="zh-TW" b="0" i="1" smtClean="0">
                            <a:latin typeface="Cambria Math"/>
                          </a:rPr>
                          <m:t>1</m:t>
                        </m:r>
                      </m:sub>
                    </m:sSub>
                    <m:r>
                      <a:rPr lang="en-US" altLang="zh-TW" b="0" i="1" smtClean="0">
                        <a:latin typeface="Cambria Math"/>
                      </a:rPr>
                      <m:t>+</m:t>
                    </m:r>
                    <m:sSub>
                      <m:sSubPr>
                        <m:ctrlPr>
                          <a:rPr lang="en-US" altLang="zh-TW" i="1">
                            <a:latin typeface="Cambria Math"/>
                          </a:rPr>
                        </m:ctrlPr>
                      </m:sSubPr>
                      <m:e>
                        <m:r>
                          <a:rPr lang="zh-TW" altLang="en-US" i="1">
                            <a:latin typeface="Cambria Math"/>
                          </a:rPr>
                          <m:t>𝛼</m:t>
                        </m:r>
                      </m:e>
                      <m:sub>
                        <m:r>
                          <a:rPr lang="en-US" altLang="zh-TW" b="0" i="1" smtClean="0">
                            <a:latin typeface="Cambria Math"/>
                          </a:rPr>
                          <m:t>2</m:t>
                        </m:r>
                      </m:sub>
                    </m:sSub>
                    <m:r>
                      <a:rPr lang="en-US" altLang="zh-TW" b="0" i="1" smtClean="0">
                        <a:latin typeface="Cambria Math"/>
                      </a:rPr>
                      <m:t>+</m:t>
                    </m:r>
                    <m:sSub>
                      <m:sSubPr>
                        <m:ctrlPr>
                          <a:rPr lang="en-US" altLang="zh-TW" i="1">
                            <a:latin typeface="Cambria Math"/>
                          </a:rPr>
                        </m:ctrlPr>
                      </m:sSubPr>
                      <m:e>
                        <m:r>
                          <a:rPr lang="zh-TW" altLang="en-US" i="1">
                            <a:latin typeface="Cambria Math"/>
                          </a:rPr>
                          <m:t>𝛼</m:t>
                        </m:r>
                      </m:e>
                      <m:sub>
                        <m:r>
                          <a:rPr lang="en-US" altLang="zh-TW" b="0" i="1" smtClean="0">
                            <a:latin typeface="Cambria Math"/>
                          </a:rPr>
                          <m:t>3</m:t>
                        </m:r>
                      </m:sub>
                    </m:sSub>
                    <m:r>
                      <a:rPr lang="en-US" altLang="zh-TW" b="0" i="1" smtClean="0">
                        <a:latin typeface="Cambria Math"/>
                      </a:rPr>
                      <m:t>+…+</m:t>
                    </m:r>
                    <m:sSub>
                      <m:sSubPr>
                        <m:ctrlPr>
                          <a:rPr lang="en-US" altLang="zh-TW" i="1">
                            <a:latin typeface="Cambria Math"/>
                          </a:rPr>
                        </m:ctrlPr>
                      </m:sSubPr>
                      <m:e>
                        <m:r>
                          <a:rPr lang="zh-TW" altLang="en-US" i="1">
                            <a:latin typeface="Cambria Math"/>
                          </a:rPr>
                          <m:t>𝛼</m:t>
                        </m:r>
                      </m:e>
                      <m:sub>
                        <m:r>
                          <a:rPr lang="en-US" altLang="zh-TW" b="0" i="1" smtClean="0">
                            <a:latin typeface="Cambria Math"/>
                          </a:rPr>
                          <m:t>𝑛</m:t>
                        </m:r>
                      </m:sub>
                    </m:sSub>
                    <m:r>
                      <a:rPr lang="en-US" altLang="zh-TW" b="0" i="1" smtClean="0">
                        <a:latin typeface="Cambria Math"/>
                      </a:rPr>
                      <m:t>=1</m:t>
                    </m:r>
                  </m:oMath>
                </a14:m>
                <a:endParaRPr lang="en-US" altLang="zh-TW" dirty="0" smtClean="0"/>
              </a:p>
              <a:p>
                <a:pPr lvl="1"/>
                <a:endParaRPr lang="en-US" altLang="zh-TW" dirty="0"/>
              </a:p>
              <a:p>
                <a:r>
                  <a:rPr lang="en-US" altLang="zh-TW" dirty="0" smtClean="0"/>
                  <a:t>For </a:t>
                </a:r>
                <a:r>
                  <a:rPr lang="en-US" altLang="zh-TW" dirty="0" smtClean="0">
                    <a:solidFill>
                      <a:srgbClr val="0000FF"/>
                    </a:solidFill>
                  </a:rPr>
                  <a:t>HGDA</a:t>
                </a:r>
                <a:r>
                  <a:rPr lang="en-US" altLang="zh-TW" dirty="0" smtClean="0"/>
                  <a:t>:</a:t>
                </a:r>
              </a:p>
              <a:p>
                <a:pPr lvl="1"/>
                <a:r>
                  <a:rPr lang="en-US" altLang="zh-TW" dirty="0" smtClean="0"/>
                  <a:t>Adjust the analysis of VAR </a:t>
                </a:r>
                <a:r>
                  <a:rPr lang="en-US" altLang="zh-TW" dirty="0" smtClean="0">
                    <a:solidFill>
                      <a:srgbClr val="0000FF"/>
                    </a:solidFill>
                  </a:rPr>
                  <a:t>back toward</a:t>
                </a:r>
                <a:r>
                  <a:rPr lang="en-US" altLang="zh-TW" dirty="0" smtClean="0"/>
                  <a:t> the analysis ensemble mean state owing to the </a:t>
                </a:r>
                <a:r>
                  <a:rPr lang="en-US" altLang="zh-TW" dirty="0" smtClean="0">
                    <a:solidFill>
                      <a:srgbClr val="FF0000"/>
                    </a:solidFill>
                  </a:rPr>
                  <a:t>overestimated</a:t>
                </a:r>
                <a:r>
                  <a:rPr lang="en-US" altLang="zh-TW" dirty="0" smtClean="0"/>
                  <a:t> B.</a:t>
                </a:r>
              </a:p>
              <a:p>
                <a:pPr marL="457200" lvl="1" indent="0">
                  <a:buNone/>
                </a:pP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1">
                <a:blip r:embed="rId4"/>
                <a:stretch>
                  <a:fillRect l="-1526" t="-280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1EF1E174-B162-4B7A-8269-0E51F41C21E6}" type="slidenum">
              <a:rPr lang="zh-TW" altLang="en-US" smtClean="0">
                <a:solidFill>
                  <a:prstClr val="black"/>
                </a:solidFill>
              </a:rPr>
              <a:pPr/>
              <a:t>3</a:t>
            </a:fld>
            <a:endParaRPr lang="zh-TW" altLang="en-US" dirty="0">
              <a:solidFill>
                <a:prstClr val="black"/>
              </a:solidFill>
            </a:endParaRPr>
          </a:p>
        </p:txBody>
      </p:sp>
    </p:spTree>
    <p:extLst>
      <p:ext uri="{BB962C8B-B14F-4D97-AF65-F5344CB8AC3E}">
        <p14:creationId xmlns:p14="http://schemas.microsoft.com/office/powerpoint/2010/main" val="56331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AU" altLang="zh-TW" dirty="0" smtClean="0"/>
              <a:t>Motivation </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0" y="836712"/>
                <a:ext cx="9144000" cy="5472608"/>
              </a:xfrm>
            </p:spPr>
            <p:txBody>
              <a:bodyPr>
                <a:normAutofit/>
              </a:bodyPr>
              <a:lstStyle/>
              <a:p>
                <a:r>
                  <a:rPr lang="en-US" altLang="zh-TW" sz="2400" dirty="0" smtClean="0"/>
                  <a:t>Can we find an </a:t>
                </a:r>
                <a:r>
                  <a:rPr lang="en-US" altLang="zh-TW" sz="2400" dirty="0" smtClean="0">
                    <a:solidFill>
                      <a:srgbClr val="0000FF"/>
                    </a:solidFill>
                  </a:rPr>
                  <a:t>optimal correction component</a:t>
                </a:r>
                <a:r>
                  <a:rPr lang="en-US" altLang="zh-TW" sz="2400" dirty="0" smtClean="0"/>
                  <a:t> and add it into the EnKF analysis directly </a:t>
                </a:r>
                <a:r>
                  <a:rPr lang="en-US" altLang="zh-TW" sz="2400" dirty="0" smtClean="0">
                    <a:solidFill>
                      <a:srgbClr val="FF0000"/>
                    </a:solidFill>
                  </a:rPr>
                  <a:t>without any degradation</a:t>
                </a:r>
                <a:r>
                  <a:rPr lang="en-US" altLang="zh-TW" sz="2400" dirty="0" smtClean="0"/>
                  <a:t> and </a:t>
                </a:r>
                <a:r>
                  <a:rPr lang="en-US" altLang="zh-TW" sz="2400" dirty="0" smtClean="0">
                    <a:solidFill>
                      <a:srgbClr val="FF0000"/>
                    </a:solidFill>
                  </a:rPr>
                  <a:t>without using the tunable parameter, </a:t>
                </a:r>
                <a14:m>
                  <m:oMath xmlns:m="http://schemas.openxmlformats.org/officeDocument/2006/math">
                    <m:r>
                      <a:rPr lang="zh-TW" altLang="en-US" sz="2400" i="1">
                        <a:latin typeface="Cambria Math"/>
                      </a:rPr>
                      <m:t>𝛼</m:t>
                    </m:r>
                  </m:oMath>
                </a14:m>
                <a:r>
                  <a:rPr lang="en-US" altLang="zh-TW" sz="2400" dirty="0" smtClean="0"/>
                  <a:t>?</a:t>
                </a:r>
              </a:p>
              <a:p>
                <a:endParaRPr lang="en-US" altLang="zh-TW" sz="2400" dirty="0" smtClean="0"/>
              </a:p>
              <a:p>
                <a:r>
                  <a:rPr lang="en-US" altLang="zh-TW" sz="2400" dirty="0" smtClean="0"/>
                  <a:t>The VAR </a:t>
                </a:r>
                <a:r>
                  <a:rPr lang="en-US" altLang="zh-TW" sz="2400" dirty="0"/>
                  <a:t>used in the HGDA aims to </a:t>
                </a:r>
                <a:r>
                  <a:rPr lang="en-US" altLang="zh-TW" sz="2400" dirty="0">
                    <a:solidFill>
                      <a:srgbClr val="0000FF"/>
                    </a:solidFill>
                  </a:rPr>
                  <a:t>recover the missing growing modes</a:t>
                </a:r>
                <a:r>
                  <a:rPr lang="en-US" altLang="zh-TW" sz="2400" dirty="0"/>
                  <a:t> of the </a:t>
                </a:r>
                <a:r>
                  <a:rPr lang="en-US" altLang="zh-TW" sz="2400" dirty="0" smtClean="0"/>
                  <a:t>EnKF, </a:t>
                </a:r>
                <a:r>
                  <a:rPr lang="en-US" altLang="zh-TW" sz="2400" dirty="0"/>
                  <a:t>the useful correction should be </a:t>
                </a:r>
                <a:r>
                  <a:rPr lang="en-US" altLang="zh-TW" sz="2400" dirty="0" smtClean="0"/>
                  <a:t>outside the </a:t>
                </a:r>
                <a:r>
                  <a:rPr lang="en-US" altLang="zh-TW" sz="2400" dirty="0"/>
                  <a:t>ensemble </a:t>
                </a:r>
                <a:r>
                  <a:rPr lang="en-US" altLang="zh-TW" sz="2400" dirty="0" smtClean="0"/>
                  <a:t>subspace.  Hence, we </a:t>
                </a:r>
                <a:r>
                  <a:rPr lang="en-US" altLang="zh-TW" sz="2400" dirty="0"/>
                  <a:t>extract the component, which is </a:t>
                </a:r>
                <a:r>
                  <a:rPr lang="en-US" altLang="zh-TW" sz="2400" dirty="0">
                    <a:solidFill>
                      <a:srgbClr val="FF0000"/>
                    </a:solidFill>
                  </a:rPr>
                  <a:t>orthogonal to the ensemble </a:t>
                </a:r>
                <a:r>
                  <a:rPr lang="en-US" altLang="zh-TW" sz="2400" dirty="0" smtClean="0">
                    <a:solidFill>
                      <a:srgbClr val="FF0000"/>
                    </a:solidFill>
                  </a:rPr>
                  <a:t>subspace</a:t>
                </a:r>
                <a:r>
                  <a:rPr lang="en-US" altLang="zh-TW" sz="2400" dirty="0"/>
                  <a:t>, from </a:t>
                </a:r>
                <a:r>
                  <a:rPr lang="en-US" altLang="zh-TW" sz="2400" dirty="0" smtClean="0"/>
                  <a:t>the VAR </a:t>
                </a:r>
                <a:r>
                  <a:rPr lang="en-US" altLang="zh-TW" sz="2400" dirty="0"/>
                  <a:t>as the </a:t>
                </a:r>
                <a:r>
                  <a:rPr lang="en-US" altLang="zh-TW" sz="2400" dirty="0" smtClean="0"/>
                  <a:t>optimal correction. </a:t>
                </a:r>
              </a:p>
              <a:p>
                <a:endParaRPr lang="en-US" altLang="zh-TW" sz="2400" dirty="0"/>
              </a:p>
              <a:p>
                <a:r>
                  <a:rPr lang="en-US" altLang="zh-TW" sz="2400" dirty="0" smtClean="0">
                    <a:solidFill>
                      <a:srgbClr val="FF0000"/>
                    </a:solidFill>
                  </a:rPr>
                  <a:t>QR-HGDA</a:t>
                </a:r>
                <a:r>
                  <a:rPr lang="zh-TW" altLang="en-US" sz="2400" dirty="0" smtClean="0"/>
                  <a:t> </a:t>
                </a:r>
                <a:r>
                  <a:rPr lang="en-US" altLang="zh-TW" sz="2400" dirty="0"/>
                  <a:t>limits the VAR’s correction in the subspace that orthogonal </a:t>
                </a:r>
                <a:r>
                  <a:rPr lang="en-US" altLang="zh-TW" sz="2400"/>
                  <a:t>to </a:t>
                </a:r>
                <a:r>
                  <a:rPr lang="en-US" altLang="zh-TW" sz="2400" smtClean="0"/>
                  <a:t>the ensemble </a:t>
                </a:r>
                <a:r>
                  <a:rPr lang="en-US" altLang="zh-TW" sz="2400" dirty="0" smtClean="0"/>
                  <a:t>space</a:t>
                </a:r>
                <a:r>
                  <a:rPr lang="en-US" altLang="zh-TW" sz="2400" dirty="0"/>
                  <a:t>. </a:t>
                </a: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0" y="836712"/>
                <a:ext cx="9144000" cy="5472608"/>
              </a:xfrm>
              <a:blipFill rotWithShape="1">
                <a:blip r:embed="rId2"/>
                <a:stretch>
                  <a:fillRect l="-867" t="-1782"/>
                </a:stretch>
              </a:blipFill>
            </p:spPr>
            <p:txBody>
              <a:bodyPr/>
              <a:lstStyle/>
              <a:p>
                <a:r>
                  <a:rPr lang="zh-TW" altLang="en-US">
                    <a:noFill/>
                  </a:rPr>
                  <a:t> </a:t>
                </a:r>
              </a:p>
            </p:txBody>
          </p:sp>
        </mc:Fallback>
      </mc:AlternateContent>
      <p:sp>
        <p:nvSpPr>
          <p:cNvPr id="12" name="投影片編號版面配置區 3"/>
          <p:cNvSpPr>
            <a:spLocks noGrp="1"/>
          </p:cNvSpPr>
          <p:nvPr>
            <p:ph type="sldNum" sz="quarter" idx="12"/>
          </p:nvPr>
        </p:nvSpPr>
        <p:spPr>
          <a:xfrm>
            <a:off x="6553200" y="6356350"/>
            <a:ext cx="2133600" cy="365125"/>
          </a:xfrm>
        </p:spPr>
        <p:txBody>
          <a:bodyPr/>
          <a:lstStyle/>
          <a:p>
            <a:fld id="{1EF1E174-B162-4B7A-8269-0E51F41C21E6}" type="slidenum">
              <a:rPr lang="zh-TW" altLang="en-US" smtClean="0">
                <a:solidFill>
                  <a:prstClr val="black"/>
                </a:solidFill>
              </a:rPr>
              <a:pPr/>
              <a:t>4</a:t>
            </a:fld>
            <a:endParaRPr lang="zh-TW" altLang="en-US" dirty="0">
              <a:solidFill>
                <a:prstClr val="black"/>
              </a:solidFill>
            </a:endParaRPr>
          </a:p>
        </p:txBody>
      </p:sp>
    </p:spTree>
    <p:extLst>
      <p:ext uri="{BB962C8B-B14F-4D97-AF65-F5344CB8AC3E}">
        <p14:creationId xmlns:p14="http://schemas.microsoft.com/office/powerpoint/2010/main" val="2050812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Experiment </a:t>
            </a:r>
            <a:r>
              <a:rPr lang="en-US" altLang="zh-TW" dirty="0" smtClean="0"/>
              <a:t>setup</a:t>
            </a:r>
            <a:endParaRPr lang="zh-TW" altLang="en-US" dirty="0"/>
          </a:p>
        </p:txBody>
      </p:sp>
      <p:grpSp>
        <p:nvGrpSpPr>
          <p:cNvPr id="7" name="群組 6"/>
          <p:cNvGrpSpPr/>
          <p:nvPr/>
        </p:nvGrpSpPr>
        <p:grpSpPr>
          <a:xfrm>
            <a:off x="107504" y="3060000"/>
            <a:ext cx="1440000" cy="540000"/>
            <a:chOff x="3228361" y="1351835"/>
            <a:chExt cx="2687277" cy="819619"/>
          </a:xfrm>
        </p:grpSpPr>
        <p:sp>
          <p:nvSpPr>
            <p:cNvPr id="8" name="矩形 7"/>
            <p:cNvSpPr/>
            <p:nvPr/>
          </p:nvSpPr>
          <p:spPr>
            <a:xfrm>
              <a:off x="3228361" y="1351835"/>
              <a:ext cx="2687277" cy="819619"/>
            </a:xfrm>
            <a:prstGeom prst="rect">
              <a:avLst/>
            </a:prstGeom>
          </p:spPr>
          <p:style>
            <a:lnRef idx="0">
              <a:schemeClr val="accent6"/>
            </a:lnRef>
            <a:fillRef idx="3">
              <a:schemeClr val="accent6"/>
            </a:fillRef>
            <a:effectRef idx="3">
              <a:schemeClr val="accent6"/>
            </a:effectRef>
            <a:fontRef idx="minor">
              <a:schemeClr val="lt1"/>
            </a:fontRef>
          </p:style>
        </p:sp>
        <p:sp>
          <p:nvSpPr>
            <p:cNvPr id="9" name="矩形 8"/>
            <p:cNvSpPr/>
            <p:nvPr/>
          </p:nvSpPr>
          <p:spPr>
            <a:xfrm>
              <a:off x="3228361" y="1351835"/>
              <a:ext cx="2687277" cy="819619"/>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solidFill>
                    <a:schemeClr val="bg1"/>
                  </a:solidFill>
                </a:rPr>
                <a:t>Background </a:t>
              </a:r>
              <a:endParaRPr lang="zh-TW" altLang="en-US" sz="2000" kern="1200" dirty="0">
                <a:solidFill>
                  <a:schemeClr val="bg1"/>
                </a:solidFill>
              </a:endParaRPr>
            </a:p>
          </p:txBody>
        </p:sp>
      </p:grpSp>
      <p:grpSp>
        <p:nvGrpSpPr>
          <p:cNvPr id="10" name="群組 9"/>
          <p:cNvGrpSpPr/>
          <p:nvPr/>
        </p:nvGrpSpPr>
        <p:grpSpPr>
          <a:xfrm>
            <a:off x="1980000" y="972000"/>
            <a:ext cx="1440000" cy="540000"/>
            <a:chOff x="3228361" y="1351835"/>
            <a:chExt cx="2687277" cy="819619"/>
          </a:xfrm>
        </p:grpSpPr>
        <p:sp>
          <p:nvSpPr>
            <p:cNvPr id="11" name="矩形 10"/>
            <p:cNvSpPr/>
            <p:nvPr/>
          </p:nvSpPr>
          <p:spPr>
            <a:xfrm>
              <a:off x="3228361" y="1351835"/>
              <a:ext cx="2687277" cy="819619"/>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矩形 11"/>
            <p:cNvSpPr/>
            <p:nvPr/>
          </p:nvSpPr>
          <p:spPr>
            <a:xfrm>
              <a:off x="3228361" y="1351835"/>
              <a:ext cx="2687277" cy="819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EnKF DA</a:t>
              </a:r>
              <a:endParaRPr lang="zh-TW" altLang="en-US" sz="2000" kern="1200" dirty="0"/>
            </a:p>
          </p:txBody>
        </p:sp>
      </p:grpSp>
      <p:grpSp>
        <p:nvGrpSpPr>
          <p:cNvPr id="13" name="群組 12"/>
          <p:cNvGrpSpPr/>
          <p:nvPr/>
        </p:nvGrpSpPr>
        <p:grpSpPr>
          <a:xfrm>
            <a:off x="1980000" y="4437112"/>
            <a:ext cx="1440000" cy="540000"/>
            <a:chOff x="3228361" y="1351835"/>
            <a:chExt cx="2687277" cy="819619"/>
          </a:xfrm>
        </p:grpSpPr>
        <p:sp>
          <p:nvSpPr>
            <p:cNvPr id="14" name="矩形 13"/>
            <p:cNvSpPr/>
            <p:nvPr/>
          </p:nvSpPr>
          <p:spPr>
            <a:xfrm>
              <a:off x="3228361" y="1351835"/>
              <a:ext cx="2687277" cy="819619"/>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矩形 14"/>
            <p:cNvSpPr/>
            <p:nvPr/>
          </p:nvSpPr>
          <p:spPr>
            <a:xfrm>
              <a:off x="3228361" y="1351835"/>
              <a:ext cx="2687277" cy="819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EnKF DA</a:t>
              </a:r>
              <a:endParaRPr lang="zh-TW" altLang="en-US" sz="2000" kern="1200" dirty="0"/>
            </a:p>
          </p:txBody>
        </p:sp>
      </p:grpSp>
      <p:grpSp>
        <p:nvGrpSpPr>
          <p:cNvPr id="16" name="群組 15"/>
          <p:cNvGrpSpPr/>
          <p:nvPr/>
        </p:nvGrpSpPr>
        <p:grpSpPr>
          <a:xfrm>
            <a:off x="1980000" y="5229200"/>
            <a:ext cx="1440000" cy="540000"/>
            <a:chOff x="3228361" y="1351835"/>
            <a:chExt cx="2687277" cy="819619"/>
          </a:xfrm>
        </p:grpSpPr>
        <p:sp>
          <p:nvSpPr>
            <p:cNvPr id="17" name="矩形 16"/>
            <p:cNvSpPr/>
            <p:nvPr/>
          </p:nvSpPr>
          <p:spPr>
            <a:xfrm>
              <a:off x="3228361" y="1351835"/>
              <a:ext cx="2687277" cy="819619"/>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矩形 17"/>
            <p:cNvSpPr/>
            <p:nvPr/>
          </p:nvSpPr>
          <p:spPr>
            <a:xfrm>
              <a:off x="3228361" y="1351835"/>
              <a:ext cx="2687277" cy="819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VAR DA </a:t>
              </a:r>
              <a:endParaRPr lang="zh-TW" altLang="en-US" sz="2000" kern="1200" dirty="0"/>
            </a:p>
          </p:txBody>
        </p:sp>
      </p:grpSp>
      <p:cxnSp>
        <p:nvCxnSpPr>
          <p:cNvPr id="21" name="肘形接點 20"/>
          <p:cNvCxnSpPr>
            <a:stCxn id="9" idx="3"/>
            <a:endCxn id="14" idx="1"/>
          </p:cNvCxnSpPr>
          <p:nvPr/>
        </p:nvCxnSpPr>
        <p:spPr>
          <a:xfrm>
            <a:off x="1547504" y="3330000"/>
            <a:ext cx="432496" cy="1377112"/>
          </a:xfrm>
          <a:prstGeom prst="bentConnector3">
            <a:avLst>
              <a:gd name="adj1" fmla="val 50000"/>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接點 23"/>
          <p:cNvCxnSpPr>
            <a:stCxn id="8" idx="3"/>
            <a:endCxn id="18" idx="1"/>
          </p:cNvCxnSpPr>
          <p:nvPr/>
        </p:nvCxnSpPr>
        <p:spPr>
          <a:xfrm>
            <a:off x="1547504" y="3330000"/>
            <a:ext cx="432496" cy="2169200"/>
          </a:xfrm>
          <a:prstGeom prst="bentConnector3">
            <a:avLst>
              <a:gd name="adj1" fmla="val 50000"/>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a:xfrm>
            <a:off x="3960000" y="972000"/>
            <a:ext cx="1440000" cy="540000"/>
            <a:chOff x="3228361" y="1351835"/>
            <a:chExt cx="2687277" cy="819619"/>
          </a:xfrm>
        </p:grpSpPr>
        <p:sp>
          <p:nvSpPr>
            <p:cNvPr id="32" name="矩形 31"/>
            <p:cNvSpPr/>
            <p:nvPr/>
          </p:nvSpPr>
          <p:spPr>
            <a:xfrm>
              <a:off x="3228361" y="1351835"/>
              <a:ext cx="2687277" cy="819619"/>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矩形 32"/>
            <p:cNvSpPr/>
            <p:nvPr/>
          </p:nvSpPr>
          <p:spPr>
            <a:xfrm>
              <a:off x="3228361" y="1351835"/>
              <a:ext cx="2687277" cy="819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VAR DA</a:t>
              </a:r>
              <a:endParaRPr lang="zh-TW" altLang="en-US" sz="2000" kern="1200" dirty="0"/>
            </a:p>
          </p:txBody>
        </p:sp>
      </p:grpSp>
      <p:cxnSp>
        <p:nvCxnSpPr>
          <p:cNvPr id="36" name="直線單箭頭接點 35"/>
          <p:cNvCxnSpPr>
            <a:stCxn id="12" idx="3"/>
            <a:endCxn id="32" idx="1"/>
          </p:cNvCxnSpPr>
          <p:nvPr/>
        </p:nvCxnSpPr>
        <p:spPr>
          <a:xfrm>
            <a:off x="3420000" y="1242000"/>
            <a:ext cx="540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6516000" y="972000"/>
            <a:ext cx="2232000" cy="540000"/>
            <a:chOff x="3228361" y="1351835"/>
            <a:chExt cx="2687277" cy="819619"/>
          </a:xfrm>
          <a:solidFill>
            <a:srgbClr val="7030A0"/>
          </a:solidFill>
        </p:grpSpPr>
        <p:sp>
          <p:nvSpPr>
            <p:cNvPr id="38" name="矩形 37"/>
            <p:cNvSpPr/>
            <p:nvPr/>
          </p:nvSpPr>
          <p:spPr>
            <a:xfrm>
              <a:off x="3228361" y="1351835"/>
              <a:ext cx="2687277" cy="819619"/>
            </a:xfrm>
            <a:prstGeom prst="rect">
              <a:avLst/>
            </a:prstGeom>
          </p:spPr>
          <p:style>
            <a:lnRef idx="0">
              <a:schemeClr val="accent2"/>
            </a:lnRef>
            <a:fillRef idx="3">
              <a:schemeClr val="accent2"/>
            </a:fillRef>
            <a:effectRef idx="3">
              <a:schemeClr val="accent2"/>
            </a:effectRef>
            <a:fontRef idx="minor">
              <a:schemeClr val="lt1"/>
            </a:fontRef>
          </p:style>
        </p:sp>
        <p:sp>
          <p:nvSpPr>
            <p:cNvPr id="39" name="矩形 38"/>
            <p:cNvSpPr/>
            <p:nvPr/>
          </p:nvSpPr>
          <p:spPr>
            <a:xfrm>
              <a:off x="3228361" y="1351835"/>
              <a:ext cx="2687277" cy="819619"/>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HGDA (2-step )</a:t>
              </a:r>
              <a:endParaRPr lang="zh-TW" altLang="en-US" sz="2000" kern="1200" dirty="0"/>
            </a:p>
          </p:txBody>
        </p:sp>
      </p:grpSp>
      <p:sp>
        <p:nvSpPr>
          <p:cNvPr id="40" name="文字方塊 39"/>
          <p:cNvSpPr txBox="1"/>
          <p:nvPr/>
        </p:nvSpPr>
        <p:spPr>
          <a:xfrm>
            <a:off x="6328208" y="1578096"/>
            <a:ext cx="2123728" cy="369332"/>
          </a:xfrm>
          <a:prstGeom prst="rect">
            <a:avLst/>
          </a:prstGeom>
          <a:noFill/>
        </p:spPr>
        <p:txBody>
          <a:bodyPr wrap="square" rtlCol="0">
            <a:spAutoFit/>
          </a:bodyPr>
          <a:lstStyle/>
          <a:p>
            <a:r>
              <a:rPr lang="en-US" altLang="zh-TW" dirty="0" smtClean="0"/>
              <a:t>LETKF*</a:t>
            </a:r>
            <a:r>
              <a:rPr lang="el-GR" altLang="zh-TW" dirty="0" smtClean="0"/>
              <a:t>α</a:t>
            </a:r>
            <a:r>
              <a:rPr lang="en-US" altLang="zh-TW" dirty="0" smtClean="0"/>
              <a:t> + VAR*(1-</a:t>
            </a:r>
            <a:r>
              <a:rPr lang="el-GR" altLang="zh-TW" dirty="0" smtClean="0"/>
              <a:t>α</a:t>
            </a:r>
            <a:r>
              <a:rPr lang="en-US" altLang="zh-TW" dirty="0"/>
              <a:t>)</a:t>
            </a:r>
            <a:endParaRPr lang="zh-TW" altLang="en-US" dirty="0"/>
          </a:p>
        </p:txBody>
      </p:sp>
      <p:sp>
        <p:nvSpPr>
          <p:cNvPr id="41" name="矩形 40"/>
          <p:cNvSpPr/>
          <p:nvPr/>
        </p:nvSpPr>
        <p:spPr>
          <a:xfrm>
            <a:off x="8406210" y="1563594"/>
            <a:ext cx="723275" cy="369332"/>
          </a:xfrm>
          <a:prstGeom prst="rect">
            <a:avLst/>
          </a:prstGeom>
        </p:spPr>
        <p:txBody>
          <a:bodyPr wrap="none">
            <a:spAutoFit/>
          </a:bodyPr>
          <a:lstStyle/>
          <a:p>
            <a:r>
              <a:rPr lang="el-GR" altLang="zh-TW" dirty="0" smtClean="0">
                <a:solidFill>
                  <a:srgbClr val="FF0000"/>
                </a:solidFill>
              </a:rPr>
              <a:t>α</a:t>
            </a:r>
            <a:r>
              <a:rPr lang="en-US" altLang="zh-TW" dirty="0" smtClean="0">
                <a:solidFill>
                  <a:srgbClr val="FF0000"/>
                </a:solidFill>
              </a:rPr>
              <a:t>=0.5</a:t>
            </a:r>
            <a:endParaRPr lang="zh-TW" altLang="en-US" dirty="0">
              <a:solidFill>
                <a:srgbClr val="FF0000"/>
              </a:solidFill>
            </a:endParaRPr>
          </a:p>
        </p:txBody>
      </p:sp>
      <p:cxnSp>
        <p:nvCxnSpPr>
          <p:cNvPr id="42" name="直線單箭頭接點 41"/>
          <p:cNvCxnSpPr>
            <a:stCxn id="33" idx="2"/>
            <a:endCxn id="63" idx="0"/>
          </p:cNvCxnSpPr>
          <p:nvPr/>
        </p:nvCxnSpPr>
        <p:spPr>
          <a:xfrm>
            <a:off x="4680000" y="1512000"/>
            <a:ext cx="0" cy="43542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5" name="群組 44"/>
          <p:cNvGrpSpPr/>
          <p:nvPr/>
        </p:nvGrpSpPr>
        <p:grpSpPr>
          <a:xfrm>
            <a:off x="3960000" y="3060000"/>
            <a:ext cx="1440000" cy="540000"/>
            <a:chOff x="3228361" y="1351835"/>
            <a:chExt cx="2687277" cy="819619"/>
          </a:xfrm>
        </p:grpSpPr>
        <p:sp>
          <p:nvSpPr>
            <p:cNvPr id="46" name="矩形 45"/>
            <p:cNvSpPr/>
            <p:nvPr/>
          </p:nvSpPr>
          <p:spPr>
            <a:xfrm>
              <a:off x="3228361" y="1351835"/>
              <a:ext cx="2687277" cy="819619"/>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7" name="矩形 46"/>
            <p:cNvSpPr/>
            <p:nvPr/>
          </p:nvSpPr>
          <p:spPr>
            <a:xfrm>
              <a:off x="3228361" y="1474729"/>
              <a:ext cx="2687277" cy="614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1600" kern="1200" dirty="0" smtClean="0"/>
                <a:t>Orthogonal component </a:t>
              </a:r>
              <a:endParaRPr lang="zh-TW" altLang="en-US" sz="1600" kern="1200" dirty="0"/>
            </a:p>
          </p:txBody>
        </p:sp>
      </p:grpSp>
      <p:cxnSp>
        <p:nvCxnSpPr>
          <p:cNvPr id="49" name="直線單箭頭接點 48"/>
          <p:cNvCxnSpPr>
            <a:stCxn id="33" idx="3"/>
            <a:endCxn id="38" idx="1"/>
          </p:cNvCxnSpPr>
          <p:nvPr/>
        </p:nvCxnSpPr>
        <p:spPr>
          <a:xfrm>
            <a:off x="5400000" y="1242000"/>
            <a:ext cx="1116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46" idx="3"/>
            <a:endCxn id="58" idx="1"/>
          </p:cNvCxnSpPr>
          <p:nvPr/>
        </p:nvCxnSpPr>
        <p:spPr>
          <a:xfrm>
            <a:off x="5400000" y="3330000"/>
            <a:ext cx="111600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6" name="群組 55"/>
          <p:cNvGrpSpPr/>
          <p:nvPr/>
        </p:nvGrpSpPr>
        <p:grpSpPr>
          <a:xfrm>
            <a:off x="6516000" y="3060000"/>
            <a:ext cx="2232248" cy="540000"/>
            <a:chOff x="3228361" y="1351835"/>
            <a:chExt cx="2687277" cy="819619"/>
          </a:xfrm>
        </p:grpSpPr>
        <p:sp>
          <p:nvSpPr>
            <p:cNvPr id="57" name="矩形 56"/>
            <p:cNvSpPr/>
            <p:nvPr/>
          </p:nvSpPr>
          <p:spPr>
            <a:xfrm>
              <a:off x="3228361" y="1351835"/>
              <a:ext cx="2687277" cy="819619"/>
            </a:xfrm>
            <a:prstGeom prst="rect">
              <a:avLst/>
            </a:prstGeom>
          </p:spPr>
          <p:style>
            <a:lnRef idx="0">
              <a:schemeClr val="accent3"/>
            </a:lnRef>
            <a:fillRef idx="3">
              <a:schemeClr val="accent3"/>
            </a:fillRef>
            <a:effectRef idx="3">
              <a:schemeClr val="accent3"/>
            </a:effectRef>
            <a:fontRef idx="minor">
              <a:schemeClr val="lt1"/>
            </a:fontRef>
          </p:style>
        </p:sp>
        <p:sp>
          <p:nvSpPr>
            <p:cNvPr id="58" name="矩形 57"/>
            <p:cNvSpPr/>
            <p:nvPr/>
          </p:nvSpPr>
          <p:spPr>
            <a:xfrm>
              <a:off x="3228361" y="1351835"/>
              <a:ext cx="2687277" cy="819619"/>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QR-HGDA</a:t>
              </a:r>
              <a:endParaRPr lang="zh-TW" altLang="en-US" sz="2000" kern="1200" dirty="0"/>
            </a:p>
          </p:txBody>
        </p:sp>
      </p:grpSp>
      <p:sp>
        <p:nvSpPr>
          <p:cNvPr id="60" name="文字方塊 59"/>
          <p:cNvSpPr txBox="1"/>
          <p:nvPr/>
        </p:nvSpPr>
        <p:spPr>
          <a:xfrm>
            <a:off x="5861124" y="3563724"/>
            <a:ext cx="3282876" cy="646331"/>
          </a:xfrm>
          <a:prstGeom prst="rect">
            <a:avLst/>
          </a:prstGeom>
          <a:noFill/>
        </p:spPr>
        <p:txBody>
          <a:bodyPr wrap="square" rtlCol="0">
            <a:spAutoFit/>
          </a:bodyPr>
          <a:lstStyle/>
          <a:p>
            <a:r>
              <a:rPr lang="en-US" altLang="zh-TW" dirty="0" smtClean="0"/>
              <a:t>LETKF + orthogonal component</a:t>
            </a:r>
            <a:endParaRPr lang="en-US" altLang="zh-TW" dirty="0" smtClean="0">
              <a:solidFill>
                <a:srgbClr val="FF0000"/>
              </a:solidFill>
            </a:endParaRPr>
          </a:p>
          <a:p>
            <a:r>
              <a:rPr lang="en-US" altLang="zh-TW" dirty="0" smtClean="0">
                <a:solidFill>
                  <a:srgbClr val="FF0000"/>
                </a:solidFill>
              </a:rPr>
              <a:t>DO NOT NEED the </a:t>
            </a:r>
            <a:r>
              <a:rPr lang="el-GR" altLang="zh-TW" dirty="0">
                <a:solidFill>
                  <a:srgbClr val="FF0000"/>
                </a:solidFill>
              </a:rPr>
              <a:t>α</a:t>
            </a:r>
            <a:endParaRPr lang="zh-TW" altLang="en-US" dirty="0">
              <a:solidFill>
                <a:srgbClr val="FF0000"/>
              </a:solidFill>
            </a:endParaRPr>
          </a:p>
        </p:txBody>
      </p:sp>
      <p:grpSp>
        <p:nvGrpSpPr>
          <p:cNvPr id="61" name="群組 60"/>
          <p:cNvGrpSpPr/>
          <p:nvPr/>
        </p:nvGrpSpPr>
        <p:grpSpPr>
          <a:xfrm>
            <a:off x="3960000" y="1947427"/>
            <a:ext cx="1440000" cy="540000"/>
            <a:chOff x="3228361" y="1351835"/>
            <a:chExt cx="2687277" cy="819620"/>
          </a:xfrm>
        </p:grpSpPr>
        <p:sp>
          <p:nvSpPr>
            <p:cNvPr id="62" name="矩形 61"/>
            <p:cNvSpPr/>
            <p:nvPr/>
          </p:nvSpPr>
          <p:spPr>
            <a:xfrm>
              <a:off x="3228361" y="1351835"/>
              <a:ext cx="2687277" cy="819619"/>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3" name="矩形 62"/>
            <p:cNvSpPr/>
            <p:nvPr/>
          </p:nvSpPr>
          <p:spPr>
            <a:xfrm>
              <a:off x="3228361" y="1351837"/>
              <a:ext cx="2687277" cy="819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t>QR decompose</a:t>
              </a:r>
              <a:endParaRPr lang="zh-TW" altLang="en-US" sz="2000" kern="1200" dirty="0"/>
            </a:p>
          </p:txBody>
        </p:sp>
      </p:grpSp>
      <p:cxnSp>
        <p:nvCxnSpPr>
          <p:cNvPr id="65" name="直線單箭頭接點 64"/>
          <p:cNvCxnSpPr>
            <a:stCxn id="63" idx="2"/>
            <a:endCxn id="46" idx="0"/>
          </p:cNvCxnSpPr>
          <p:nvPr/>
        </p:nvCxnSpPr>
        <p:spPr>
          <a:xfrm>
            <a:off x="4680000" y="2487427"/>
            <a:ext cx="0" cy="57257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3" name="肘形接點 72"/>
          <p:cNvCxnSpPr>
            <a:stCxn id="15" idx="3"/>
            <a:endCxn id="92" idx="1"/>
          </p:cNvCxnSpPr>
          <p:nvPr/>
        </p:nvCxnSpPr>
        <p:spPr>
          <a:xfrm>
            <a:off x="3420000" y="4707112"/>
            <a:ext cx="3096000" cy="388272"/>
          </a:xfrm>
          <a:prstGeom prst="bentConnector3">
            <a:avLst>
              <a:gd name="adj1" fmla="val 50000"/>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9" name="肘形接點 78"/>
          <p:cNvCxnSpPr>
            <a:stCxn id="18" idx="3"/>
            <a:endCxn id="92" idx="1"/>
          </p:cNvCxnSpPr>
          <p:nvPr/>
        </p:nvCxnSpPr>
        <p:spPr>
          <a:xfrm flipV="1">
            <a:off x="3420000" y="5095384"/>
            <a:ext cx="3096000" cy="403816"/>
          </a:xfrm>
          <a:prstGeom prst="bentConnector3">
            <a:avLst>
              <a:gd name="adj1" fmla="val 50000"/>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91" name="群組 90"/>
          <p:cNvGrpSpPr/>
          <p:nvPr/>
        </p:nvGrpSpPr>
        <p:grpSpPr>
          <a:xfrm>
            <a:off x="6516000" y="4825384"/>
            <a:ext cx="2232248" cy="540000"/>
            <a:chOff x="3228361" y="1351835"/>
            <a:chExt cx="2687277" cy="819619"/>
          </a:xfrm>
        </p:grpSpPr>
        <p:sp>
          <p:nvSpPr>
            <p:cNvPr id="92" name="矩形 91"/>
            <p:cNvSpPr/>
            <p:nvPr/>
          </p:nvSpPr>
          <p:spPr>
            <a:xfrm>
              <a:off x="3228361" y="1351835"/>
              <a:ext cx="2687277" cy="819619"/>
            </a:xfrm>
            <a:prstGeom prst="rect">
              <a:avLst/>
            </a:prstGeom>
          </p:spPr>
          <p:style>
            <a:lnRef idx="0">
              <a:schemeClr val="accent4"/>
            </a:lnRef>
            <a:fillRef idx="3">
              <a:schemeClr val="accent4"/>
            </a:fillRef>
            <a:effectRef idx="3">
              <a:schemeClr val="accent4"/>
            </a:effectRef>
            <a:fontRef idx="minor">
              <a:schemeClr val="lt1"/>
            </a:fontRef>
          </p:style>
        </p:sp>
        <p:sp>
          <p:nvSpPr>
            <p:cNvPr id="93" name="矩形 92"/>
            <p:cNvSpPr/>
            <p:nvPr/>
          </p:nvSpPr>
          <p:spPr>
            <a:xfrm>
              <a:off x="3228361" y="1351835"/>
              <a:ext cx="2687277" cy="819619"/>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t> </a:t>
              </a:r>
              <a:r>
                <a:rPr lang="en-US" altLang="zh-TW" sz="2000" kern="1200" dirty="0" smtClean="0"/>
                <a:t>another HGDA  version</a:t>
              </a:r>
              <a:r>
                <a:rPr lang="zh-TW" altLang="en-US" sz="2000" kern="1200" dirty="0" smtClean="0"/>
                <a:t> </a:t>
              </a:r>
              <a:endParaRPr lang="zh-TW" altLang="en-US" sz="2000" kern="1200" dirty="0"/>
            </a:p>
          </p:txBody>
        </p:sp>
      </p:grpSp>
      <p:cxnSp>
        <p:nvCxnSpPr>
          <p:cNvPr id="20" name="肘形接點 19"/>
          <p:cNvCxnSpPr>
            <a:stCxn id="9" idx="3"/>
            <a:endCxn id="12" idx="1"/>
          </p:cNvCxnSpPr>
          <p:nvPr/>
        </p:nvCxnSpPr>
        <p:spPr>
          <a:xfrm flipV="1">
            <a:off x="1547504" y="1242000"/>
            <a:ext cx="432496" cy="2088000"/>
          </a:xfrm>
          <a:prstGeom prst="bentConnector3">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投影片編號版面配置區 3"/>
          <p:cNvSpPr>
            <a:spLocks noGrp="1"/>
          </p:cNvSpPr>
          <p:nvPr>
            <p:ph type="sldNum" sz="quarter" idx="12"/>
          </p:nvPr>
        </p:nvSpPr>
        <p:spPr>
          <a:xfrm>
            <a:off x="6553200" y="6356350"/>
            <a:ext cx="2133600" cy="365125"/>
          </a:xfrm>
        </p:spPr>
        <p:txBody>
          <a:bodyPr/>
          <a:lstStyle/>
          <a:p>
            <a:fld id="{1EF1E174-B162-4B7A-8269-0E51F41C21E6}" type="slidenum">
              <a:rPr lang="zh-TW" altLang="en-US" smtClean="0">
                <a:solidFill>
                  <a:prstClr val="black"/>
                </a:solidFill>
              </a:rPr>
              <a:pPr/>
              <a:t>5</a:t>
            </a:fld>
            <a:endParaRPr lang="zh-TW" altLang="en-US" dirty="0">
              <a:solidFill>
                <a:prstClr val="black"/>
              </a:solidFill>
            </a:endParaRPr>
          </a:p>
        </p:txBody>
      </p:sp>
    </p:spTree>
    <p:extLst>
      <p:ext uri="{BB962C8B-B14F-4D97-AF65-F5344CB8AC3E}">
        <p14:creationId xmlns:p14="http://schemas.microsoft.com/office/powerpoint/2010/main" val="44109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setting</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sz="2800" dirty="0" smtClean="0"/>
              <a:t>The </a:t>
            </a:r>
            <a:r>
              <a:rPr lang="en-US" altLang="zh-TW" sz="2800" dirty="0">
                <a:solidFill>
                  <a:srgbClr val="0000FF"/>
                </a:solidFill>
              </a:rPr>
              <a:t>quasi-geostrophic (QG</a:t>
            </a:r>
            <a:r>
              <a:rPr lang="en-US" altLang="zh-TW" sz="2800" dirty="0"/>
              <a:t>) model (</a:t>
            </a:r>
            <a:r>
              <a:rPr lang="en-US" altLang="zh-TW" sz="2800" dirty="0" err="1"/>
              <a:t>Rotunno</a:t>
            </a:r>
            <a:r>
              <a:rPr lang="en-US" altLang="zh-TW" sz="2800" dirty="0"/>
              <a:t> and </a:t>
            </a:r>
            <a:r>
              <a:rPr lang="en-US" altLang="zh-TW" sz="2800" dirty="0" err="1" smtClean="0"/>
              <a:t>Bao</a:t>
            </a:r>
            <a:r>
              <a:rPr lang="en-US" altLang="zh-TW" sz="2800" dirty="0" smtClean="0"/>
              <a:t>, 1996) is used in this study. </a:t>
            </a:r>
          </a:p>
          <a:p>
            <a:endParaRPr kumimoji="1" lang="en-US" altLang="zh-TW" sz="2800" dirty="0" smtClean="0"/>
          </a:p>
          <a:p>
            <a:r>
              <a:rPr kumimoji="1" lang="en-US" altLang="zh-TW" sz="2800" dirty="0" smtClean="0"/>
              <a:t>The HGDA algorithm is implemented with the </a:t>
            </a:r>
            <a:r>
              <a:rPr kumimoji="1" lang="en-US" altLang="zh-TW" sz="2800" dirty="0" smtClean="0">
                <a:solidFill>
                  <a:srgbClr val="0000FF"/>
                </a:solidFill>
              </a:rPr>
              <a:t>QG-3DVAR</a:t>
            </a:r>
            <a:r>
              <a:rPr kumimoji="1" lang="en-US" altLang="zh-TW" sz="2800" dirty="0" smtClean="0"/>
              <a:t> system (</a:t>
            </a:r>
            <a:r>
              <a:rPr lang="en-US" altLang="zh-TW" sz="2800" dirty="0" err="1" smtClean="0"/>
              <a:t>Morss</a:t>
            </a:r>
            <a:r>
              <a:rPr lang="en-US" altLang="zh-TW" sz="2800" dirty="0" smtClean="0"/>
              <a:t> ,1999) and the </a:t>
            </a:r>
            <a:r>
              <a:rPr lang="en-US" altLang="zh-TW" sz="2800" dirty="0" smtClean="0">
                <a:solidFill>
                  <a:srgbClr val="0000FF"/>
                </a:solidFill>
              </a:rPr>
              <a:t>QG-LETKF</a:t>
            </a:r>
            <a:r>
              <a:rPr lang="en-US" altLang="zh-TW" sz="2800" dirty="0" smtClean="0"/>
              <a:t> system (Yang et. al., 2009).</a:t>
            </a:r>
          </a:p>
          <a:p>
            <a:endParaRPr kumimoji="1" lang="en-US" altLang="zh-TW" sz="2800" dirty="0" smtClean="0"/>
          </a:p>
          <a:p>
            <a:r>
              <a:rPr kumimoji="1" lang="en-US" altLang="zh-TW" sz="2800" dirty="0" smtClean="0"/>
              <a:t>Dimension</a:t>
            </a:r>
            <a:r>
              <a:rPr kumimoji="1" lang="en-US" altLang="zh-TW" sz="2800" dirty="0"/>
              <a:t>:</a:t>
            </a:r>
            <a:r>
              <a:rPr kumimoji="1" lang="zh-TW" altLang="en-US" sz="2800" dirty="0"/>
              <a:t> </a:t>
            </a:r>
            <a:r>
              <a:rPr kumimoji="1" lang="en-US" altLang="zh-TW" sz="2800" dirty="0" smtClean="0"/>
              <a:t>65x33x7</a:t>
            </a:r>
          </a:p>
          <a:p>
            <a:endParaRPr kumimoji="1" lang="en-US" altLang="zh-TW" sz="2800" dirty="0" smtClean="0"/>
          </a:p>
          <a:p>
            <a:r>
              <a:rPr kumimoji="1" lang="en-US" altLang="zh-TW" sz="2800" dirty="0" smtClean="0"/>
              <a:t>Model </a:t>
            </a:r>
            <a:r>
              <a:rPr kumimoji="1" lang="en-US" altLang="zh-TW" sz="2800" dirty="0"/>
              <a:t>variables: </a:t>
            </a:r>
          </a:p>
          <a:p>
            <a:pPr lvl="1"/>
            <a:r>
              <a:rPr kumimoji="1" lang="en-US" altLang="zh-TW" sz="2400" dirty="0">
                <a:solidFill>
                  <a:srgbClr val="0000FF"/>
                </a:solidFill>
              </a:rPr>
              <a:t>potential temperatures</a:t>
            </a:r>
            <a:r>
              <a:rPr kumimoji="1" lang="en-US" altLang="zh-TW" sz="2400" dirty="0"/>
              <a:t> at the bottom and top levels</a:t>
            </a:r>
          </a:p>
          <a:p>
            <a:pPr lvl="1"/>
            <a:r>
              <a:rPr kumimoji="1" lang="en-US" altLang="zh-TW" sz="2400" dirty="0">
                <a:solidFill>
                  <a:srgbClr val="0000FF"/>
                </a:solidFill>
              </a:rPr>
              <a:t>potential vorticity</a:t>
            </a:r>
            <a:r>
              <a:rPr kumimoji="1" lang="en-US" altLang="zh-TW" sz="2400" dirty="0"/>
              <a:t> at the interior levels</a:t>
            </a:r>
            <a:r>
              <a:rPr kumimoji="1" lang="en-US" altLang="zh-TW" sz="2400" dirty="0" smtClean="0"/>
              <a:t>.</a:t>
            </a:r>
          </a:p>
          <a:p>
            <a:pPr lvl="1"/>
            <a:endParaRPr kumimoji="1" lang="en-US" altLang="zh-TW" sz="2400" dirty="0" smtClean="0"/>
          </a:p>
          <a:p>
            <a:r>
              <a:rPr kumimoji="1" lang="en-US" altLang="zh-TW" sz="2800" dirty="0"/>
              <a:t>Observations: 64 profiles of (</a:t>
            </a:r>
            <a:r>
              <a:rPr kumimoji="1" lang="en-US" altLang="zh-TW" sz="2800" dirty="0" err="1"/>
              <a:t>u,v,t</a:t>
            </a:r>
            <a:r>
              <a:rPr kumimoji="1" lang="en-US" altLang="zh-TW" sz="2800" dirty="0" smtClean="0"/>
              <a:t>) (</a:t>
            </a:r>
            <a:r>
              <a:rPr kumimoji="1" lang="en-US" altLang="zh-TW" sz="2800" dirty="0" smtClean="0">
                <a:solidFill>
                  <a:srgbClr val="FF0000"/>
                </a:solidFill>
              </a:rPr>
              <a:t>3% coverage</a:t>
            </a:r>
            <a:r>
              <a:rPr kumimoji="1" lang="en-US" altLang="zh-TW" sz="2800" dirty="0" smtClean="0"/>
              <a:t>) </a:t>
            </a:r>
          </a:p>
          <a:p>
            <a:endParaRPr kumimoji="1" lang="en-US" altLang="zh-TW" sz="2800" dirty="0"/>
          </a:p>
          <a:p>
            <a:r>
              <a:rPr kumimoji="1" lang="en-US" altLang="zh-TW" sz="2800" dirty="0"/>
              <a:t>Assimilation interval : 12 </a:t>
            </a:r>
            <a:r>
              <a:rPr kumimoji="1" lang="en-US" altLang="zh-TW" sz="2800" dirty="0" err="1"/>
              <a:t>hrs</a:t>
            </a:r>
            <a:endParaRPr kumimoji="1" lang="en-US" altLang="zh-TW" sz="2800" dirty="0"/>
          </a:p>
          <a:p>
            <a:endParaRPr lang="zh-TW" altLang="en-US" dirty="0"/>
          </a:p>
        </p:txBody>
      </p:sp>
      <p:sp>
        <p:nvSpPr>
          <p:cNvPr id="4" name="投影片編號版面配置區 3"/>
          <p:cNvSpPr>
            <a:spLocks noGrp="1"/>
          </p:cNvSpPr>
          <p:nvPr>
            <p:ph type="sldNum" sz="quarter" idx="12"/>
          </p:nvPr>
        </p:nvSpPr>
        <p:spPr/>
        <p:txBody>
          <a:bodyPr/>
          <a:lstStyle/>
          <a:p>
            <a:fld id="{1EF1E174-B162-4B7A-8269-0E51F41C21E6}" type="slidenum">
              <a:rPr lang="zh-TW" altLang="en-US" smtClean="0">
                <a:solidFill>
                  <a:prstClr val="black"/>
                </a:solidFill>
              </a:rPr>
              <a:pPr/>
              <a:t>6</a:t>
            </a:fld>
            <a:endParaRPr lang="zh-TW" altLang="en-US" dirty="0">
              <a:solidFill>
                <a:prstClr val="black"/>
              </a:solidFill>
            </a:endParaRPr>
          </a:p>
        </p:txBody>
      </p:sp>
    </p:spTree>
    <p:extLst>
      <p:ext uri="{BB962C8B-B14F-4D97-AF65-F5344CB8AC3E}">
        <p14:creationId xmlns:p14="http://schemas.microsoft.com/office/powerpoint/2010/main" val="3244427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Time series RMSE for DA systems</a:t>
            </a:r>
            <a:endParaRPr lang="zh-TW" alt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946" y="1440000"/>
            <a:ext cx="4500000" cy="397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0000"/>
            <a:ext cx="4500000" cy="3975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385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8406" y="188640"/>
            <a:ext cx="1817290" cy="738664"/>
          </a:xfrm>
          <a:prstGeom prst="rect">
            <a:avLst/>
          </a:prstGeom>
          <a:noFill/>
        </p:spPr>
        <p:txBody>
          <a:bodyPr wrap="square" rtlCol="0">
            <a:spAutoFit/>
          </a:bodyPr>
          <a:lstStyle/>
          <a:p>
            <a:r>
              <a:rPr lang="en-US" altLang="zh-TW" sz="2400" dirty="0" smtClean="0">
                <a:solidFill>
                  <a:srgbClr val="FF0000"/>
                </a:solidFill>
              </a:rPr>
              <a:t>K=6  t=240</a:t>
            </a:r>
            <a:endParaRPr lang="en-US" altLang="zh-TW" dirty="0" smtClean="0">
              <a:solidFill>
                <a:srgbClr val="FF0000"/>
              </a:solidFill>
            </a:endParaRPr>
          </a:p>
          <a:p>
            <a:endParaRPr lang="zh-TW" altLang="en-US" dirty="0"/>
          </a:p>
        </p:txBody>
      </p:sp>
      <p:grpSp>
        <p:nvGrpSpPr>
          <p:cNvPr id="24" name="群組 23"/>
          <p:cNvGrpSpPr/>
          <p:nvPr/>
        </p:nvGrpSpPr>
        <p:grpSpPr>
          <a:xfrm>
            <a:off x="5580000" y="720000"/>
            <a:ext cx="3600000" cy="2250000"/>
            <a:chOff x="5580000" y="108000"/>
            <a:chExt cx="3600000" cy="2250000"/>
          </a:xfrm>
        </p:grpSpPr>
        <p:pic>
          <p:nvPicPr>
            <p:cNvPr id="1028" name="Picture 4" descr="C:\Users\chihchien\Downloads\Downloaded_fig\IncBe_HGDA.png"/>
            <p:cNvPicPr>
              <a:picLocks noChangeAspect="1" noChangeArrowheads="1"/>
            </p:cNvPicPr>
            <p:nvPr/>
          </p:nvPicPr>
          <p:blipFill rotWithShape="1">
            <a:blip r:embed="rId3">
              <a:extLst>
                <a:ext uri="{28A0092B-C50C-407E-A947-70E740481C1C}">
                  <a14:useLocalDpi xmlns:a14="http://schemas.microsoft.com/office/drawing/2010/main" val="0"/>
                </a:ext>
              </a:extLst>
            </a:blip>
            <a:srcRect t="8333" b="8333"/>
            <a:stretch/>
          </p:blipFill>
          <p:spPr bwMode="auto">
            <a:xfrm>
              <a:off x="5580000" y="108000"/>
              <a:ext cx="3600000" cy="22500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6416588" y="557972"/>
              <a:ext cx="360040" cy="567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7056194" y="260648"/>
              <a:ext cx="989079" cy="39406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p:cNvGrpSpPr/>
          <p:nvPr/>
        </p:nvGrpSpPr>
        <p:grpSpPr>
          <a:xfrm>
            <a:off x="2088000" y="720000"/>
            <a:ext cx="3600000" cy="2250000"/>
            <a:chOff x="2088000" y="692696"/>
            <a:chExt cx="3600000" cy="2250000"/>
          </a:xfrm>
        </p:grpSpPr>
        <p:pic>
          <p:nvPicPr>
            <p:cNvPr id="1027" name="Picture 3" descr="C:\Users\chihchien\Downloads\Downloaded_fig\IncBe_VAR.png"/>
            <p:cNvPicPr>
              <a:picLocks noChangeAspect="1" noChangeArrowheads="1"/>
            </p:cNvPicPr>
            <p:nvPr/>
          </p:nvPicPr>
          <p:blipFill rotWithShape="1">
            <a:blip r:embed="rId4">
              <a:extLst>
                <a:ext uri="{28A0092B-C50C-407E-A947-70E740481C1C}">
                  <a14:useLocalDpi xmlns:a14="http://schemas.microsoft.com/office/drawing/2010/main" val="0"/>
                </a:ext>
              </a:extLst>
            </a:blip>
            <a:srcRect t="8333" b="8333"/>
            <a:stretch/>
          </p:blipFill>
          <p:spPr bwMode="auto">
            <a:xfrm>
              <a:off x="2088000" y="692696"/>
              <a:ext cx="3600000" cy="2250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915816" y="1277796"/>
              <a:ext cx="360040" cy="567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3491880" y="872472"/>
              <a:ext cx="989079" cy="40432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p:cNvGrpSpPr/>
          <p:nvPr/>
        </p:nvGrpSpPr>
        <p:grpSpPr>
          <a:xfrm>
            <a:off x="-1" y="720000"/>
            <a:ext cx="2160000" cy="1350000"/>
            <a:chOff x="-1" y="720000"/>
            <a:chExt cx="2160000" cy="1350000"/>
          </a:xfrm>
        </p:grpSpPr>
        <p:pic>
          <p:nvPicPr>
            <p:cNvPr id="11" name="Picture 2" descr="C:\Users\chihchien\Downloads\Downloaded_fig\IncBe_LETKF.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333" b="8333"/>
            <a:stretch/>
          </p:blipFill>
          <p:spPr bwMode="auto">
            <a:xfrm>
              <a:off x="-1" y="720000"/>
              <a:ext cx="2160000" cy="1350000"/>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486458" y="1016418"/>
              <a:ext cx="269118" cy="3785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846617" y="841486"/>
              <a:ext cx="629039" cy="22983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FF"/>
                </a:solidFill>
              </a:endParaRPr>
            </a:p>
          </p:txBody>
        </p:sp>
      </p:grpSp>
      <p:sp>
        <p:nvSpPr>
          <p:cNvPr id="21" name="文字方塊 20"/>
          <p:cNvSpPr txBox="1"/>
          <p:nvPr/>
        </p:nvSpPr>
        <p:spPr>
          <a:xfrm>
            <a:off x="18405" y="5301208"/>
            <a:ext cx="2087267" cy="646331"/>
          </a:xfrm>
          <a:prstGeom prst="rect">
            <a:avLst/>
          </a:prstGeom>
          <a:noFill/>
        </p:spPr>
        <p:txBody>
          <a:bodyPr wrap="square" rtlCol="0">
            <a:spAutoFit/>
          </a:bodyPr>
          <a:lstStyle/>
          <a:p>
            <a:r>
              <a:rPr lang="en-US" altLang="zh-TW" dirty="0" smtClean="0">
                <a:solidFill>
                  <a:srgbClr val="FF0000"/>
                </a:solidFill>
              </a:rPr>
              <a:t>Shaded: </a:t>
            </a:r>
            <a:r>
              <a:rPr lang="en-US" altLang="zh-TW" dirty="0" smtClean="0"/>
              <a:t>increment</a:t>
            </a:r>
          </a:p>
          <a:p>
            <a:r>
              <a:rPr lang="en-US" altLang="zh-TW" dirty="0" smtClean="0">
                <a:solidFill>
                  <a:srgbClr val="FF0000"/>
                </a:solidFill>
              </a:rPr>
              <a:t>Contour: </a:t>
            </a:r>
            <a:r>
              <a:rPr lang="en-US" altLang="zh-TW" dirty="0" err="1" smtClean="0"/>
              <a:t>bg</a:t>
            </a:r>
            <a:r>
              <a:rPr lang="en-US" altLang="zh-TW" dirty="0" smtClean="0"/>
              <a:t> error </a:t>
            </a:r>
            <a:endParaRPr lang="zh-TW" altLang="en-US" dirty="0"/>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525926"/>
            <a:ext cx="2151670" cy="153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251520" y="3140968"/>
            <a:ext cx="8748464" cy="523220"/>
          </a:xfrm>
          <a:prstGeom prst="rect">
            <a:avLst/>
          </a:prstGeom>
          <a:solidFill>
            <a:schemeClr val="bg1"/>
          </a:solidFill>
        </p:spPr>
        <p:txBody>
          <a:bodyPr wrap="square" rtlCol="0">
            <a:spAutoFit/>
          </a:bodyPr>
          <a:lstStyle/>
          <a:p>
            <a:r>
              <a:rPr lang="en-US" altLang="zh-TW" sz="2800" dirty="0" smtClean="0">
                <a:latin typeface="Tunga" pitchFamily="34" charset="0"/>
                <a:cs typeface="Tunga" pitchFamily="34" charset="0"/>
              </a:rPr>
              <a:t>It seems that correction of VAR is quite independent to the LETKF </a:t>
            </a:r>
            <a:endParaRPr lang="zh-TW" altLang="en-US" sz="2800" dirty="0">
              <a:latin typeface="Tunga" pitchFamily="34" charset="0"/>
              <a:cs typeface="Tunga" pitchFamily="34" charset="0"/>
            </a:endParaRPr>
          </a:p>
        </p:txBody>
      </p:sp>
      <p:grpSp>
        <p:nvGrpSpPr>
          <p:cNvPr id="23" name="群組 22"/>
          <p:cNvGrpSpPr/>
          <p:nvPr/>
        </p:nvGrpSpPr>
        <p:grpSpPr>
          <a:xfrm>
            <a:off x="2088000" y="3852000"/>
            <a:ext cx="3600000" cy="2250000"/>
            <a:chOff x="2088000" y="4536000"/>
            <a:chExt cx="3600000" cy="2250000"/>
          </a:xfrm>
        </p:grpSpPr>
        <p:pic>
          <p:nvPicPr>
            <p:cNvPr id="1029" name="Picture 5" descr="C:\Users\chihchien\Downloads\Downloaded_fig\IncBe_QR.png"/>
            <p:cNvPicPr>
              <a:picLocks noChangeAspect="1" noChangeArrowheads="1"/>
            </p:cNvPicPr>
            <p:nvPr/>
          </p:nvPicPr>
          <p:blipFill rotWithShape="1">
            <a:blip r:embed="rId7">
              <a:extLst>
                <a:ext uri="{28A0092B-C50C-407E-A947-70E740481C1C}">
                  <a14:useLocalDpi xmlns:a14="http://schemas.microsoft.com/office/drawing/2010/main" val="0"/>
                </a:ext>
              </a:extLst>
            </a:blip>
            <a:srcRect t="8333" b="8333"/>
            <a:stretch/>
          </p:blipFill>
          <p:spPr bwMode="auto">
            <a:xfrm>
              <a:off x="2088000" y="4536000"/>
              <a:ext cx="3600000" cy="225000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2915816" y="5085184"/>
              <a:ext cx="360040" cy="567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3491880" y="4691117"/>
              <a:ext cx="989079" cy="39406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030" name="Picture 6" descr="C:\Users\chihchien\Downloads\Downloaded_fig\IncBe_QRHGDA.png"/>
          <p:cNvPicPr>
            <a:picLocks noChangeAspect="1" noChangeArrowheads="1"/>
          </p:cNvPicPr>
          <p:nvPr/>
        </p:nvPicPr>
        <p:blipFill rotWithShape="1">
          <a:blip r:embed="rId8">
            <a:extLst>
              <a:ext uri="{28A0092B-C50C-407E-A947-70E740481C1C}">
                <a14:useLocalDpi xmlns:a14="http://schemas.microsoft.com/office/drawing/2010/main" val="0"/>
              </a:ext>
            </a:extLst>
          </a:blip>
          <a:srcRect t="8333" b="8333"/>
          <a:stretch/>
        </p:blipFill>
        <p:spPr bwMode="auto">
          <a:xfrm>
            <a:off x="5580000" y="3852000"/>
            <a:ext cx="3600000" cy="22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8406" y="188640"/>
            <a:ext cx="2249338" cy="1107996"/>
          </a:xfrm>
          <a:prstGeom prst="rect">
            <a:avLst/>
          </a:prstGeom>
          <a:noFill/>
        </p:spPr>
        <p:txBody>
          <a:bodyPr wrap="square" rtlCol="0">
            <a:spAutoFit/>
          </a:bodyPr>
          <a:lstStyle/>
          <a:p>
            <a:r>
              <a:rPr lang="en-US" altLang="zh-TW" sz="2400" dirty="0" smtClean="0">
                <a:solidFill>
                  <a:srgbClr val="FF0000"/>
                </a:solidFill>
              </a:rPr>
              <a:t>K=20  t=240</a:t>
            </a:r>
            <a:endParaRPr lang="en-US" altLang="zh-TW" sz="2400" dirty="0">
              <a:solidFill>
                <a:srgbClr val="FF0000"/>
              </a:solidFill>
            </a:endParaRPr>
          </a:p>
          <a:p>
            <a:r>
              <a:rPr lang="en-US" altLang="zh-TW" sz="2400" dirty="0" smtClean="0">
                <a:solidFill>
                  <a:srgbClr val="FF0000"/>
                </a:solidFill>
              </a:rPr>
              <a:t> </a:t>
            </a:r>
            <a:endParaRPr lang="en-US" altLang="zh-TW" dirty="0" smtClean="0">
              <a:solidFill>
                <a:srgbClr val="FF0000"/>
              </a:solidFill>
            </a:endParaRPr>
          </a:p>
          <a:p>
            <a:endParaRPr lang="zh-TW" altLang="en-US" dirty="0"/>
          </a:p>
        </p:txBody>
      </p:sp>
      <p:pic>
        <p:nvPicPr>
          <p:cNvPr id="4098" name="Picture 2" descr="C:\Users\chihchien\Downloads\Downloaded_fig\01_IncBe_LETKF.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b="8333"/>
          <a:stretch/>
        </p:blipFill>
        <p:spPr bwMode="auto">
          <a:xfrm>
            <a:off x="0" y="720000"/>
            <a:ext cx="2160000" cy="1350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群組 3"/>
          <p:cNvGrpSpPr/>
          <p:nvPr/>
        </p:nvGrpSpPr>
        <p:grpSpPr>
          <a:xfrm>
            <a:off x="2088000" y="720000"/>
            <a:ext cx="3600000" cy="2250000"/>
            <a:chOff x="2088000" y="108000"/>
            <a:chExt cx="3600000" cy="2250000"/>
          </a:xfrm>
        </p:grpSpPr>
        <p:pic>
          <p:nvPicPr>
            <p:cNvPr id="4099" name="Picture 3" descr="C:\Users\chihchien\Downloads\Downloaded_fig\02_IncBe_VAR.png"/>
            <p:cNvPicPr>
              <a:picLocks noChangeAspect="1" noChangeArrowheads="1"/>
            </p:cNvPicPr>
            <p:nvPr/>
          </p:nvPicPr>
          <p:blipFill rotWithShape="1">
            <a:blip r:embed="rId4">
              <a:extLst>
                <a:ext uri="{28A0092B-C50C-407E-A947-70E740481C1C}">
                  <a14:useLocalDpi xmlns:a14="http://schemas.microsoft.com/office/drawing/2010/main" val="0"/>
                </a:ext>
              </a:extLst>
            </a:blip>
            <a:srcRect t="8333" b="8333"/>
            <a:stretch/>
          </p:blipFill>
          <p:spPr bwMode="auto">
            <a:xfrm>
              <a:off x="2088000" y="108000"/>
              <a:ext cx="3600000" cy="2250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260648"/>
              <a:ext cx="314519" cy="2880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FF"/>
                </a:solidFill>
              </a:endParaRPr>
            </a:p>
          </p:txBody>
        </p:sp>
      </p:grpSp>
      <p:grpSp>
        <p:nvGrpSpPr>
          <p:cNvPr id="5" name="群組 4"/>
          <p:cNvGrpSpPr/>
          <p:nvPr/>
        </p:nvGrpSpPr>
        <p:grpSpPr>
          <a:xfrm>
            <a:off x="5580000" y="720000"/>
            <a:ext cx="3600000" cy="2250000"/>
            <a:chOff x="5580000" y="108000"/>
            <a:chExt cx="3600000" cy="2250000"/>
          </a:xfrm>
        </p:grpSpPr>
        <p:pic>
          <p:nvPicPr>
            <p:cNvPr id="4100" name="Picture 4" descr="C:\Users\chihchien\Downloads\Downloaded_fig\03_IncBe_HGDA.png"/>
            <p:cNvPicPr>
              <a:picLocks noChangeAspect="1" noChangeArrowheads="1"/>
            </p:cNvPicPr>
            <p:nvPr/>
          </p:nvPicPr>
          <p:blipFill rotWithShape="1">
            <a:blip r:embed="rId5">
              <a:extLst>
                <a:ext uri="{28A0092B-C50C-407E-A947-70E740481C1C}">
                  <a14:useLocalDpi xmlns:a14="http://schemas.microsoft.com/office/drawing/2010/main" val="0"/>
                </a:ext>
              </a:extLst>
            </a:blip>
            <a:srcRect t="8333" b="8333"/>
            <a:stretch/>
          </p:blipFill>
          <p:spPr bwMode="auto">
            <a:xfrm>
              <a:off x="5580000" y="108000"/>
              <a:ext cx="3600000" cy="2250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8100392" y="260648"/>
              <a:ext cx="314519" cy="2880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FF"/>
                </a:solidFill>
              </a:endParaRPr>
            </a:p>
          </p:txBody>
        </p:sp>
      </p:grpSp>
      <p:grpSp>
        <p:nvGrpSpPr>
          <p:cNvPr id="7" name="群組 6"/>
          <p:cNvGrpSpPr/>
          <p:nvPr/>
        </p:nvGrpSpPr>
        <p:grpSpPr>
          <a:xfrm>
            <a:off x="2088000" y="3841200"/>
            <a:ext cx="3600000" cy="2250000"/>
            <a:chOff x="2088000" y="4536000"/>
            <a:chExt cx="3600000" cy="2250000"/>
          </a:xfrm>
        </p:grpSpPr>
        <p:pic>
          <p:nvPicPr>
            <p:cNvPr id="4101" name="Picture 5" descr="C:\Users\chihchien\Downloads\Downloaded_fig\04_IncBe_QR.png"/>
            <p:cNvPicPr>
              <a:picLocks noChangeAspect="1" noChangeArrowheads="1"/>
            </p:cNvPicPr>
            <p:nvPr/>
          </p:nvPicPr>
          <p:blipFill rotWithShape="1">
            <a:blip r:embed="rId6">
              <a:extLst>
                <a:ext uri="{28A0092B-C50C-407E-A947-70E740481C1C}">
                  <a14:useLocalDpi xmlns:a14="http://schemas.microsoft.com/office/drawing/2010/main" val="0"/>
                </a:ext>
              </a:extLst>
            </a:blip>
            <a:srcRect t="8333" b="8333"/>
            <a:stretch/>
          </p:blipFill>
          <p:spPr bwMode="auto">
            <a:xfrm>
              <a:off x="2088000" y="4536000"/>
              <a:ext cx="3600000" cy="2250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4572000" y="4725144"/>
              <a:ext cx="314519" cy="2880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FF"/>
                </a:solidFill>
              </a:endParaRPr>
            </a:p>
          </p:txBody>
        </p:sp>
      </p:grpSp>
      <p:grpSp>
        <p:nvGrpSpPr>
          <p:cNvPr id="6" name="群組 5"/>
          <p:cNvGrpSpPr/>
          <p:nvPr/>
        </p:nvGrpSpPr>
        <p:grpSpPr>
          <a:xfrm>
            <a:off x="5580000" y="3841200"/>
            <a:ext cx="3600000" cy="2250000"/>
            <a:chOff x="5580000" y="4536000"/>
            <a:chExt cx="3600000" cy="2250000"/>
          </a:xfrm>
        </p:grpSpPr>
        <p:pic>
          <p:nvPicPr>
            <p:cNvPr id="4102" name="Picture 6" descr="C:\Users\chihchien\Downloads\Downloaded_fig\05_IncBe_QRHGDA.png"/>
            <p:cNvPicPr>
              <a:picLocks noChangeAspect="1" noChangeArrowheads="1"/>
            </p:cNvPicPr>
            <p:nvPr/>
          </p:nvPicPr>
          <p:blipFill rotWithShape="1">
            <a:blip r:embed="rId7">
              <a:extLst>
                <a:ext uri="{28A0092B-C50C-407E-A947-70E740481C1C}">
                  <a14:useLocalDpi xmlns:a14="http://schemas.microsoft.com/office/drawing/2010/main" val="0"/>
                </a:ext>
              </a:extLst>
            </a:blip>
            <a:srcRect t="8333" b="8333"/>
            <a:stretch/>
          </p:blipFill>
          <p:spPr bwMode="auto">
            <a:xfrm>
              <a:off x="5580000" y="4536000"/>
              <a:ext cx="3600000" cy="2250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8073905" y="4725144"/>
              <a:ext cx="314519" cy="2880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FF"/>
                </a:solidFill>
              </a:endParaRPr>
            </a:p>
          </p:txBody>
        </p:sp>
      </p:grpSp>
      <p:sp>
        <p:nvSpPr>
          <p:cNvPr id="15" name="文字方塊 14"/>
          <p:cNvSpPr txBox="1"/>
          <p:nvPr/>
        </p:nvSpPr>
        <p:spPr>
          <a:xfrm>
            <a:off x="18405" y="5301208"/>
            <a:ext cx="2087267" cy="646331"/>
          </a:xfrm>
          <a:prstGeom prst="rect">
            <a:avLst/>
          </a:prstGeom>
          <a:noFill/>
        </p:spPr>
        <p:txBody>
          <a:bodyPr wrap="square" rtlCol="0">
            <a:spAutoFit/>
          </a:bodyPr>
          <a:lstStyle/>
          <a:p>
            <a:r>
              <a:rPr lang="en-US" altLang="zh-TW" dirty="0" smtClean="0">
                <a:solidFill>
                  <a:srgbClr val="FF0000"/>
                </a:solidFill>
              </a:rPr>
              <a:t>Shaded: </a:t>
            </a:r>
            <a:r>
              <a:rPr lang="en-US" altLang="zh-TW" dirty="0" smtClean="0"/>
              <a:t>increment</a:t>
            </a:r>
          </a:p>
          <a:p>
            <a:r>
              <a:rPr lang="en-US" altLang="zh-TW" dirty="0" smtClean="0">
                <a:solidFill>
                  <a:srgbClr val="FF0000"/>
                </a:solidFill>
              </a:rPr>
              <a:t>Contour: </a:t>
            </a:r>
            <a:r>
              <a:rPr lang="en-US" altLang="zh-TW" dirty="0" err="1" smtClean="0"/>
              <a:t>bg</a:t>
            </a:r>
            <a:r>
              <a:rPr lang="en-US" altLang="zh-TW" dirty="0" smtClean="0"/>
              <a:t> error </a:t>
            </a:r>
            <a:endParaRPr lang="zh-TW" altLang="en-US" dirty="0"/>
          </a:p>
        </p:txBody>
      </p:sp>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520000"/>
            <a:ext cx="2160000" cy="153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51520" y="3030051"/>
            <a:ext cx="8892480" cy="830997"/>
          </a:xfrm>
          <a:prstGeom prst="rect">
            <a:avLst/>
          </a:prstGeom>
          <a:solidFill>
            <a:schemeClr val="bg1"/>
          </a:solidFill>
        </p:spPr>
        <p:txBody>
          <a:bodyPr wrap="square">
            <a:spAutoFit/>
          </a:bodyPr>
          <a:lstStyle/>
          <a:p>
            <a:r>
              <a:rPr lang="en-US" altLang="zh-TW" sz="2400" dirty="0">
                <a:latin typeface="Tunga" pitchFamily="34" charset="0"/>
                <a:cs typeface="Tunga" pitchFamily="34" charset="0"/>
              </a:rPr>
              <a:t>If VAR provides inaccurate correction, HGDA is able to </a:t>
            </a:r>
            <a:r>
              <a:rPr lang="en-US" altLang="zh-TW" sz="2400" b="1" dirty="0">
                <a:solidFill>
                  <a:srgbClr val="0000FF"/>
                </a:solidFill>
                <a:latin typeface="Tunga" pitchFamily="34" charset="0"/>
                <a:cs typeface="Tunga" pitchFamily="34" charset="0"/>
              </a:rPr>
              <a:t>smooth out </a:t>
            </a:r>
            <a:r>
              <a:rPr lang="en-US" altLang="zh-TW" sz="2400" dirty="0">
                <a:latin typeface="Tunga" pitchFamily="34" charset="0"/>
                <a:cs typeface="Tunga" pitchFamily="34" charset="0"/>
              </a:rPr>
              <a:t>the negative impact. But, </a:t>
            </a:r>
            <a:r>
              <a:rPr lang="en-US" altLang="zh-TW" sz="2400" dirty="0" smtClean="0">
                <a:latin typeface="Tunga" pitchFamily="34" charset="0"/>
                <a:cs typeface="Tunga" pitchFamily="34" charset="0"/>
              </a:rPr>
              <a:t>QR-HGDA </a:t>
            </a:r>
            <a:r>
              <a:rPr lang="en-US" altLang="zh-TW" sz="2400" dirty="0">
                <a:latin typeface="Tunga" pitchFamily="34" charset="0"/>
                <a:cs typeface="Tunga" pitchFamily="34" charset="0"/>
              </a:rPr>
              <a:t>can not.</a:t>
            </a:r>
            <a:endParaRPr lang="zh-TW" altLang="en-US" sz="2400" dirty="0">
              <a:latin typeface="Tunga" pitchFamily="34" charset="0"/>
              <a:cs typeface="Tunga" pitchFamily="34" charset="0"/>
            </a:endParaRPr>
          </a:p>
        </p:txBody>
      </p:sp>
    </p:spTree>
    <p:extLst>
      <p:ext uri="{BB962C8B-B14F-4D97-AF65-F5344CB8AC3E}">
        <p14:creationId xmlns:p14="http://schemas.microsoft.com/office/powerpoint/2010/main" val="35041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C1</Template>
  <TotalTime>675</TotalTime>
  <Words>1219</Words>
  <Application>Microsoft Office PowerPoint</Application>
  <PresentationFormat>如螢幕大小 (4:3)</PresentationFormat>
  <Paragraphs>249</Paragraphs>
  <Slides>23</Slides>
  <Notes>8</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C1</vt:lpstr>
      <vt:lpstr>Exploring the impacts of orthogonal updates in Hybrid Gain Data assimilation </vt:lpstr>
      <vt:lpstr>Hybrid-Gain DA algorithm</vt:lpstr>
      <vt:lpstr>Role of α in hybrids</vt:lpstr>
      <vt:lpstr>Motivation </vt:lpstr>
      <vt:lpstr>Experiment setup</vt:lpstr>
      <vt:lpstr>Model setting</vt:lpstr>
      <vt:lpstr>Time series RMSE for DA systems</vt:lpstr>
      <vt:lpstr>PowerPoint 簡報</vt:lpstr>
      <vt:lpstr>PowerPoint 簡報</vt:lpstr>
      <vt:lpstr>PowerPoint 簡報</vt:lpstr>
      <vt:lpstr>Imperfect QG model </vt:lpstr>
      <vt:lpstr>Imperfect QG model </vt:lpstr>
      <vt:lpstr>Imperfect QG model </vt:lpstr>
      <vt:lpstr>PowerPoint 簡報</vt:lpstr>
      <vt:lpstr>PowerPoint 簡報</vt:lpstr>
      <vt:lpstr>PowerPoint 簡報</vt:lpstr>
      <vt:lpstr>PowerPoint 簡報</vt:lpstr>
      <vt:lpstr>PowerPoint 簡報</vt:lpstr>
      <vt:lpstr>Conclusion </vt:lpstr>
      <vt:lpstr>PowerPoint 簡報</vt:lpstr>
      <vt:lpstr>PowerPoint 簡報</vt:lpstr>
      <vt:lpstr>Hybrid Gain algorithm</vt:lpstr>
      <vt:lpstr>QR factorization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impacts of orthogonal updates in Hybrid Gain Data Assimilation</dc:title>
  <dc:creator>chihchien</dc:creator>
  <cp:lastModifiedBy>chihchien</cp:lastModifiedBy>
  <cp:revision>252</cp:revision>
  <dcterms:created xsi:type="dcterms:W3CDTF">2018-05-01T03:55:05Z</dcterms:created>
  <dcterms:modified xsi:type="dcterms:W3CDTF">2018-05-07T14:05:04Z</dcterms:modified>
</cp:coreProperties>
</file>