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6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5"/>
  </p:normalViewPr>
  <p:slideViewPr>
    <p:cSldViewPr snapToGrid="0">
      <p:cViewPr varScale="1">
        <p:scale>
          <a:sx n="137" d="100"/>
          <a:sy n="137" d="100"/>
        </p:scale>
        <p:origin x="3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3" name="Shape 3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Always use a cover slide to start your presentation. There are three to choose from within the template.</a:t>
            </a:r>
          </a:p>
          <a:p>
            <a:endParaRPr/>
          </a:p>
          <a:p>
            <a:r>
              <a:t>If you require a bespoke image please email the studio design.studio@metoffice.gov.uk</a:t>
            </a:r>
          </a:p>
          <a:p>
            <a:endParaRPr/>
          </a:p>
          <a:p>
            <a:r>
              <a:t>Please allow 2 working days</a:t>
            </a:r>
          </a:p>
        </p:txBody>
      </p:sp>
    </p:spTree>
    <p:extLst>
      <p:ext uri="{BB962C8B-B14F-4D97-AF65-F5344CB8AC3E}">
        <p14:creationId xmlns:p14="http://schemas.microsoft.com/office/powerpoint/2010/main" val="4102488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Title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Shape 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30750"/>
            <a:ext cx="1347500" cy="2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152400" y="4800600"/>
            <a:ext cx="84663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167500" y="951700"/>
            <a:ext cx="8831700" cy="3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96">
          <p15:clr>
            <a:srgbClr val="F9AD4C"/>
          </p15:clr>
        </p15:guide>
        <p15:guide id="2" orient="horz" pos="216">
          <p15:clr>
            <a:srgbClr val="F9AD4C"/>
          </p15:clr>
        </p15:guide>
        <p15:guide id="3" orient="horz" pos="3024">
          <p15:clr>
            <a:srgbClr val="F9AD4C"/>
          </p15:clr>
        </p15:guide>
        <p15:guide id="4" orient="horz" pos="1620">
          <p15:clr>
            <a:srgbClr val="F9AD4C"/>
          </p15:clr>
        </p15:guide>
        <p15:guide id="5" orient="horz" pos="918">
          <p15:clr>
            <a:srgbClr val="F9AD4C"/>
          </p15:clr>
        </p15:guide>
        <p15:guide id="6" pos="5664">
          <p15:clr>
            <a:srgbClr val="F9AD4C"/>
          </p15:clr>
        </p15:guide>
        <p15:guide id="7" orient="horz" pos="590">
          <p15:clr>
            <a:srgbClr val="F9AD4C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estions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oup 285"/>
          <p:cNvGrpSpPr/>
          <p:nvPr/>
        </p:nvGrpSpPr>
        <p:grpSpPr>
          <a:xfrm>
            <a:off x="-2" y="1761530"/>
            <a:ext cx="9144005" cy="3115576"/>
            <a:chOff x="-1" y="0"/>
            <a:chExt cx="12192004" cy="4154100"/>
          </a:xfrm>
        </p:grpSpPr>
        <p:sp>
          <p:nvSpPr>
            <p:cNvPr id="283" name="Shape 283"/>
            <p:cNvSpPr/>
            <p:nvPr/>
          </p:nvSpPr>
          <p:spPr>
            <a:xfrm>
              <a:off x="-1" y="0"/>
              <a:ext cx="12192004" cy="41541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219075">
                <a:defRPr sz="3200">
                  <a:solidFill>
                    <a:schemeClr val="accent5">
                      <a:lumOff val="44000"/>
                    </a:schemeClr>
                  </a:solidFill>
                </a:defRPr>
              </a:pPr>
              <a:endParaRPr sz="2400"/>
            </a:p>
          </p:txBody>
        </p:sp>
        <p:sp>
          <p:nvSpPr>
            <p:cNvPr id="284" name="Shape 284"/>
            <p:cNvSpPr/>
            <p:nvPr/>
          </p:nvSpPr>
          <p:spPr>
            <a:xfrm>
              <a:off x="-1" y="0"/>
              <a:ext cx="12192004" cy="342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>
              <a:lvl1pPr algn="ctr" defTabSz="292100">
                <a:defRPr sz="1600">
                  <a:solidFill>
                    <a:schemeClr val="accent5">
                      <a:lumOff val="44000"/>
                    </a:schemeClr>
                  </a:solidFill>
                </a:defRPr>
              </a:lvl1pPr>
            </a:lstStyle>
            <a:p>
              <a:r>
                <a:rPr sz="1200"/>
                <a:t>  </a:t>
              </a:r>
            </a:p>
          </p:txBody>
        </p:sp>
      </p:grp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xfrm>
            <a:off x="107157" y="2021682"/>
            <a:ext cx="7975402" cy="2700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87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460" y="3131814"/>
            <a:ext cx="350572" cy="38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7502" y="3675572"/>
            <a:ext cx="404487" cy="38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7503" y="2617307"/>
            <a:ext cx="404487" cy="343365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197644" y="1039783"/>
            <a:ext cx="8437501" cy="6232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3"/>
          </p:nvPr>
        </p:nvSpPr>
        <p:spPr>
          <a:xfrm>
            <a:off x="527592" y="2571740"/>
            <a:ext cx="7837741" cy="415500"/>
          </a:xfrm>
          <a:prstGeom prst="rect">
            <a:avLst/>
          </a:prstGeom>
        </p:spPr>
        <p:txBody>
          <a:bodyPr>
            <a:normAutofit/>
          </a:bodyPr>
          <a:lstStyle>
            <a:lvl1pPr defTabSz="342900">
              <a:lnSpc>
                <a:spcPct val="150000"/>
              </a:lnSpc>
              <a:spcBef>
                <a:spcPts val="300"/>
              </a:spcBef>
              <a:defRPr b="1"/>
            </a:lvl1pPr>
          </a:lstStyle>
          <a:p>
            <a:pPr defTabSz="457200">
              <a:lnSpc>
                <a:spcPct val="150000"/>
              </a:lnSpc>
              <a:spcBef>
                <a:spcPts val="400"/>
              </a:spcBef>
              <a:defRPr b="1"/>
            </a:pPr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4"/>
          </p:nvPr>
        </p:nvSpPr>
        <p:spPr>
          <a:xfrm>
            <a:off x="534590" y="3107335"/>
            <a:ext cx="7830743" cy="415499"/>
          </a:xfrm>
          <a:prstGeom prst="rect">
            <a:avLst/>
          </a:prstGeom>
        </p:spPr>
        <p:txBody>
          <a:bodyPr>
            <a:normAutofit/>
          </a:bodyPr>
          <a:lstStyle>
            <a:lvl1pPr defTabSz="342900">
              <a:lnSpc>
                <a:spcPct val="150000"/>
              </a:lnSpc>
              <a:spcBef>
                <a:spcPts val="300"/>
              </a:spcBef>
              <a:defRPr b="1"/>
            </a:lvl1pPr>
          </a:lstStyle>
          <a:p>
            <a:pPr defTabSz="457200">
              <a:lnSpc>
                <a:spcPct val="150000"/>
              </a:lnSpc>
              <a:spcBef>
                <a:spcPts val="400"/>
              </a:spcBef>
              <a:defRPr b="1"/>
            </a:pPr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5"/>
          </p:nvPr>
        </p:nvSpPr>
        <p:spPr>
          <a:xfrm>
            <a:off x="527593" y="3663112"/>
            <a:ext cx="1330302" cy="761748"/>
          </a:xfrm>
          <a:prstGeom prst="rect">
            <a:avLst/>
          </a:prstGeom>
        </p:spPr>
        <p:txBody>
          <a:bodyPr>
            <a:normAutofit/>
          </a:bodyPr>
          <a:lstStyle>
            <a:lvl1pPr defTabSz="342900">
              <a:lnSpc>
                <a:spcPct val="150000"/>
              </a:lnSpc>
              <a:spcBef>
                <a:spcPts val="300"/>
              </a:spcBef>
              <a:defRPr/>
            </a:lvl1pPr>
          </a:lstStyle>
          <a:p>
            <a:pPr defTabSz="457200">
              <a:lnSpc>
                <a:spcPct val="150000"/>
              </a:lnSpc>
              <a:spcBef>
                <a:spcPts val="400"/>
              </a:spcBef>
            </a:pPr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6"/>
          </p:nvPr>
        </p:nvSpPr>
        <p:spPr>
          <a:xfrm>
            <a:off x="1733114" y="3663112"/>
            <a:ext cx="1691733" cy="415499"/>
          </a:xfrm>
          <a:prstGeom prst="rect">
            <a:avLst/>
          </a:prstGeom>
        </p:spPr>
        <p:txBody>
          <a:bodyPr>
            <a:normAutofit/>
          </a:bodyPr>
          <a:lstStyle>
            <a:lvl1pPr defTabSz="342900">
              <a:lnSpc>
                <a:spcPct val="150000"/>
              </a:lnSpc>
              <a:spcBef>
                <a:spcPts val="300"/>
              </a:spcBef>
              <a:defRPr b="1"/>
            </a:lvl1pPr>
          </a:lstStyle>
          <a:p>
            <a:pPr defTabSz="457200">
              <a:lnSpc>
                <a:spcPct val="150000"/>
              </a:lnSpc>
              <a:spcBef>
                <a:spcPts val="400"/>
              </a:spcBef>
              <a:defRPr b="1"/>
            </a:pPr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body" sz="quarter" idx="17"/>
          </p:nvPr>
        </p:nvSpPr>
        <p:spPr>
          <a:xfrm>
            <a:off x="3588087" y="3663112"/>
            <a:ext cx="1984930" cy="761748"/>
          </a:xfrm>
          <a:prstGeom prst="rect">
            <a:avLst/>
          </a:prstGeom>
        </p:spPr>
        <p:txBody>
          <a:bodyPr>
            <a:normAutofit/>
          </a:bodyPr>
          <a:lstStyle>
            <a:lvl1pPr defTabSz="342900">
              <a:lnSpc>
                <a:spcPct val="150000"/>
              </a:lnSpc>
              <a:spcBef>
                <a:spcPts val="300"/>
              </a:spcBef>
              <a:defRPr/>
            </a:lvl1pPr>
          </a:lstStyle>
          <a:p>
            <a:pPr defTabSz="457200">
              <a:lnSpc>
                <a:spcPct val="150000"/>
              </a:lnSpc>
              <a:spcBef>
                <a:spcPts val="400"/>
              </a:spcBef>
            </a:pPr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8"/>
          </p:nvPr>
        </p:nvSpPr>
        <p:spPr>
          <a:xfrm>
            <a:off x="5429622" y="3663112"/>
            <a:ext cx="1691734" cy="761748"/>
          </a:xfrm>
          <a:prstGeom prst="rect">
            <a:avLst/>
          </a:prstGeom>
        </p:spPr>
        <p:txBody>
          <a:bodyPr>
            <a:normAutofit/>
          </a:bodyPr>
          <a:lstStyle>
            <a:lvl1pPr defTabSz="342900">
              <a:lnSpc>
                <a:spcPct val="150000"/>
              </a:lnSpc>
              <a:spcBef>
                <a:spcPts val="300"/>
              </a:spcBef>
              <a:defRPr b="1"/>
            </a:lvl1pPr>
          </a:lstStyle>
          <a:p>
            <a:pPr defTabSz="457200">
              <a:lnSpc>
                <a:spcPct val="150000"/>
              </a:lnSpc>
              <a:spcBef>
                <a:spcPts val="400"/>
              </a:spcBef>
              <a:defRPr b="1"/>
            </a:pPr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13631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4.wmf"/><Relationship Id="rId4" Type="http://schemas.openxmlformats.org/officeDocument/2006/relationships/hyperlink" Target="https://doi.org/10.1002/qj.3004" TargetMode="External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MWR-D-10-05052.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qj.2990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metoffice.gov.uk/learning/library/publications/science/weather-science-technical-report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2/qj.2990" TargetMode="External"/><Relationship Id="rId3" Type="http://schemas.openxmlformats.org/officeDocument/2006/relationships/hyperlink" Target="https://doi.org/10.1002/qj.3004" TargetMode="External"/><Relationship Id="rId7" Type="http://schemas.openxmlformats.org/officeDocument/2006/relationships/hyperlink" Target="https://doi.org/10.1002/qj.2965" TargetMode="External"/><Relationship Id="rId12" Type="http://schemas.openxmlformats.org/officeDocument/2006/relationships/hyperlink" Target="https://doi.org/10.1175/MWR-D-11-00276.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metoffice.gov.uk/learning/library/publications/science/weather-science-technical-reports" TargetMode="External"/><Relationship Id="rId11" Type="http://schemas.openxmlformats.org/officeDocument/2006/relationships/hyperlink" Target="https://doi.org/10.1175/1520-0493(2004)132%3c1238:IOIEAO%3e2.0.CO;2" TargetMode="External"/><Relationship Id="rId5" Type="http://schemas.openxmlformats.org/officeDocument/2006/relationships/hyperlink" Target="https://doi.org/10.1002/qj.2054" TargetMode="External"/><Relationship Id="rId10" Type="http://schemas.openxmlformats.org/officeDocument/2006/relationships/hyperlink" Target="https://doi.org/10.1175/MWR-D-15-0270.1" TargetMode="External"/><Relationship Id="rId4" Type="http://schemas.openxmlformats.org/officeDocument/2006/relationships/hyperlink" Target="https://doi.org/10.1175/MWR-D-10-05052.1" TargetMode="External"/><Relationship Id="rId9" Type="http://schemas.openxmlformats.org/officeDocument/2006/relationships/hyperlink" Target="https://doi.org/10.1175/MWR-D-15-0057.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doi.org/10.1002/qj.3004" TargetMode="Externa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qj.300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png"/><Relationship Id="rId4" Type="http://schemas.openxmlformats.org/officeDocument/2006/relationships/hyperlink" Target="https://doi.org/10.1175/MWR-D-15-0270.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qj.299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6.png"/><Relationship Id="rId4" Type="http://schemas.openxmlformats.org/officeDocument/2006/relationships/hyperlink" Target="https://doi.org/10.1175/MWR-D-15-0057.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qj.205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qj.205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qj.205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15200493(2004)132%3c1238:IOIEAO$3E2.0.CO;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853" y="0"/>
            <a:ext cx="9647853" cy="5143500"/>
          </a:xfrm>
          <a:prstGeom prst="rect">
            <a:avLst/>
          </a:prstGeom>
        </p:spPr>
      </p:pic>
      <p:sp>
        <p:nvSpPr>
          <p:cNvPr id="356" name="Shape 356"/>
          <p:cNvSpPr/>
          <p:nvPr/>
        </p:nvSpPr>
        <p:spPr>
          <a:xfrm>
            <a:off x="79804" y="4681889"/>
            <a:ext cx="9144000" cy="285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7000" tIns="27000" rIns="27000" bIns="27000" anchor="ctr">
            <a:spAutoFit/>
          </a:bodyPr>
          <a:lstStyle>
            <a:lvl1pPr defTabSz="292100">
              <a:defRPr sz="1000">
                <a:solidFill>
                  <a:schemeClr val="accent5">
                    <a:lumOff val="44000"/>
                  </a:schemeClr>
                </a:solidFill>
              </a:defRPr>
            </a:lvl1pPr>
          </a:lstStyle>
          <a:p>
            <a:r>
              <a:rPr sz="750" dirty="0"/>
              <a:t>www.metoffice.gov.uk																										                </a:t>
            </a:r>
            <a:r>
              <a:rPr lang="en-GB" sz="750" dirty="0"/>
              <a:t>                  </a:t>
            </a:r>
            <a:r>
              <a:rPr sz="750" dirty="0"/>
              <a:t> © Crown Copyright 201</a:t>
            </a:r>
            <a:r>
              <a:rPr lang="en-GB" sz="750" dirty="0"/>
              <a:t>8</a:t>
            </a:r>
            <a:r>
              <a:rPr sz="750" dirty="0"/>
              <a:t>, Met Office</a:t>
            </a:r>
          </a:p>
        </p:txBody>
      </p:sp>
      <p:sp>
        <p:nvSpPr>
          <p:cNvPr id="357" name="Shape 357"/>
          <p:cNvSpPr>
            <a:spLocks noGrp="1"/>
          </p:cNvSpPr>
          <p:nvPr>
            <p:ph type="title"/>
          </p:nvPr>
        </p:nvSpPr>
        <p:spPr>
          <a:xfrm>
            <a:off x="98473" y="471456"/>
            <a:ext cx="8437501" cy="162721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Recent Developments in the Met Office Ensemble Prediction System MOGREPS-G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58" name="Shape 358"/>
          <p:cNvSpPr>
            <a:spLocks noGrp="1"/>
          </p:cNvSpPr>
          <p:nvPr>
            <p:ph type="body" sz="quarter" idx="1"/>
          </p:nvPr>
        </p:nvSpPr>
        <p:spPr>
          <a:xfrm>
            <a:off x="-7260" y="2080313"/>
            <a:ext cx="8437501" cy="84949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114300" indent="0">
              <a:buNone/>
              <a:defRPr b="1"/>
            </a:pPr>
            <a:r>
              <a:rPr lang="en-GB" sz="3400" dirty="0">
                <a:solidFill>
                  <a:schemeClr val="bg1"/>
                </a:solidFill>
              </a:rPr>
              <a:t>Mohamed </a:t>
            </a:r>
            <a:r>
              <a:rPr lang="en-GB" sz="3400" dirty="0" err="1">
                <a:solidFill>
                  <a:schemeClr val="bg1"/>
                </a:solidFill>
              </a:rPr>
              <a:t>Jardak</a:t>
            </a:r>
            <a:r>
              <a:rPr lang="en-GB" sz="3400" dirty="0">
                <a:solidFill>
                  <a:schemeClr val="bg1"/>
                </a:solidFill>
              </a:rPr>
              <a:t> (presenter), N.E. Bowler, A.M. Clayton, G.W. Inverarity, A.C. </a:t>
            </a:r>
            <a:r>
              <a:rPr lang="en-GB" sz="3400" dirty="0" err="1">
                <a:solidFill>
                  <a:schemeClr val="bg1"/>
                </a:solidFill>
              </a:rPr>
              <a:t>Lorenc</a:t>
            </a:r>
            <a:r>
              <a:rPr lang="en-GB" sz="3400" dirty="0">
                <a:solidFill>
                  <a:schemeClr val="bg1"/>
                </a:solidFill>
              </a:rPr>
              <a:t>, M.A. </a:t>
            </a:r>
            <a:r>
              <a:rPr lang="en-GB" sz="3400" dirty="0" err="1">
                <a:solidFill>
                  <a:schemeClr val="bg1"/>
                </a:solidFill>
              </a:rPr>
              <a:t>Wlasak</a:t>
            </a:r>
            <a:r>
              <a:rPr lang="en-GB" sz="3400" dirty="0">
                <a:solidFill>
                  <a:schemeClr val="bg1"/>
                </a:solidFill>
              </a:rPr>
              <a:t> and L. Anton</a:t>
            </a:r>
          </a:p>
          <a:p>
            <a:pPr marL="114300" indent="0">
              <a:buNone/>
              <a:defRPr b="1"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8395" y="3363615"/>
            <a:ext cx="8066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b="1"/>
            </a:pPr>
            <a:endParaRPr lang="en-GB" dirty="0"/>
          </a:p>
          <a:p>
            <a:pPr>
              <a:defRPr b="1"/>
            </a:pPr>
            <a:r>
              <a:rPr lang="en-GB" dirty="0">
                <a:solidFill>
                  <a:schemeClr val="bg1"/>
                </a:solidFill>
              </a:rPr>
              <a:t>The 8th </a:t>
            </a:r>
            <a:r>
              <a:rPr lang="en-GB" dirty="0" err="1">
                <a:solidFill>
                  <a:schemeClr val="bg1"/>
                </a:solidFill>
              </a:rPr>
              <a:t>EnKF</a:t>
            </a:r>
            <a:r>
              <a:rPr lang="en-GB" dirty="0">
                <a:solidFill>
                  <a:schemeClr val="bg1"/>
                </a:solidFill>
              </a:rPr>
              <a:t> Data Assimilation Workshop. Sainte-Adèle, Québec Canada   May 8</a:t>
            </a:r>
            <a:r>
              <a:rPr lang="en-GB" baseline="30000" dirty="0">
                <a:solidFill>
                  <a:schemeClr val="bg1"/>
                </a:solidFill>
              </a:rPr>
              <a:t>th </a:t>
            </a:r>
            <a:r>
              <a:rPr lang="en-GB" dirty="0">
                <a:solidFill>
                  <a:schemeClr val="bg1"/>
                </a:solidFill>
              </a:rPr>
              <a:t>2018  </a:t>
            </a:r>
          </a:p>
        </p:txBody>
      </p:sp>
    </p:spTree>
    <p:extLst>
      <p:ext uri="{BB962C8B-B14F-4D97-AF65-F5344CB8AC3E}">
        <p14:creationId xmlns:p14="http://schemas.microsoft.com/office/powerpoint/2010/main" val="293879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10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4DEnVar-based Ensemble Design Features: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125"/>
                </a:solidFill>
              </a:rPr>
              <a:t>Model Uncertainties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167500" y="1457325"/>
            <a:ext cx="8831700" cy="33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To account for model uncertainties:</a:t>
            </a:r>
            <a:endParaRPr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Random parameters in physics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SKEB: Stochastic Kinetic Energy Backscatter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Additive inflation based on scaled historical analysis increments plus bias correction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To account for other uncertainties:</a:t>
            </a:r>
            <a:endParaRPr sz="2200">
              <a:solidFill>
                <a:schemeClr val="dk1"/>
              </a:solidFill>
            </a:endParaRPr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Random perturbations to SST, soil moisture and soil temperature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Additive Inflation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Details in: Bowler et al. (2017). </a:t>
            </a:r>
            <a:r>
              <a:rPr lang="en" sz="1200" i="1" dirty="0"/>
              <a:t>Q. J. R. </a:t>
            </a:r>
            <a:r>
              <a:rPr lang="en" sz="1200" i="1" dirty="0" err="1"/>
              <a:t>Meteorol</a:t>
            </a:r>
            <a:r>
              <a:rPr lang="en" sz="1200" i="1" dirty="0"/>
              <a:t>. Soc</a:t>
            </a:r>
            <a:r>
              <a:rPr lang="en" sz="1200" dirty="0"/>
              <a:t>., </a:t>
            </a:r>
            <a:r>
              <a:rPr lang="en" sz="1200" u="sng" dirty="0">
                <a:solidFill>
                  <a:srgbClr val="000000"/>
                </a:solidFill>
                <a:hlinkClick r:id="rId4"/>
              </a:rPr>
              <a:t>https://doi.org/10.1002/qj.3004</a:t>
            </a:r>
            <a:endParaRPr sz="1200" dirty="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167500" y="821094"/>
            <a:ext cx="8831700" cy="3979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Archive of analysis increments:</a:t>
            </a:r>
            <a:endParaRPr dirty="0"/>
          </a:p>
          <a:p>
            <a:pPr marL="0" lvl="0" indent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Average analysis increment:   </a:t>
            </a:r>
            <a:endParaRPr dirty="0"/>
          </a:p>
          <a:p>
            <a:pPr marL="0" lvl="0" indent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Randomly select          increments from the archive: 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For each 6-hour window, add these increments to </a:t>
            </a:r>
            <a:r>
              <a:rPr lang="en"/>
              <a:t>the analysis mean</a:t>
            </a:r>
            <a:r>
              <a:rPr lang="en" dirty="0"/>
              <a:t>, removing the sample average:</a:t>
            </a:r>
            <a:endParaRPr dirty="0"/>
          </a:p>
        </p:txBody>
      </p:sp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6638" y="3394750"/>
            <a:ext cx="5870727" cy="10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7247" y="880564"/>
            <a:ext cx="3124649" cy="5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5387" y="2155215"/>
            <a:ext cx="2312240" cy="5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84872" y="2154263"/>
            <a:ext cx="343711" cy="520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8E4FB4AE-F27B-B443-9BA5-A731FCDCB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741398"/>
              </p:ext>
            </p:extLst>
          </p:nvPr>
        </p:nvGraphicFramePr>
        <p:xfrm>
          <a:off x="3156579" y="1235355"/>
          <a:ext cx="334010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9" imgW="1041400" imgH="457200" progId="Equation.3">
                  <p:embed/>
                </p:oleObj>
              </mc:Choice>
              <mc:Fallback>
                <p:oleObj name="Equation" r:id="rId9" imgW="1041400" imgH="457200" progId="Equation.3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A33B1A8F-689B-6A47-AF68-6798A6BC1D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579" y="1235355"/>
                        <a:ext cx="3340100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Recentering versus No Recentering: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152400" y="4321200"/>
            <a:ext cx="17160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CC4125"/>
                </a:solidFill>
              </a:rPr>
              <a:t>No recentering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3094700" y="4321200"/>
            <a:ext cx="17160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CC4125"/>
                </a:solidFill>
              </a:rPr>
              <a:t>full recentering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6864625" y="4321200"/>
            <a:ext cx="21345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CC4125"/>
                </a:solidFill>
              </a:rPr>
              <a:t>Partial recentering</a:t>
            </a:r>
            <a:endParaRPr>
              <a:solidFill>
                <a:srgbClr val="CC4125"/>
              </a:solidFill>
            </a:endParaRP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57325"/>
            <a:ext cx="8839202" cy="294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Recentering versus No Recentering: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159875" y="936550"/>
            <a:ext cx="45978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CC4125"/>
                </a:solidFill>
              </a:rPr>
              <a:t>% change in CRPS vs. ECMWF analyses:</a:t>
            </a:r>
            <a:endParaRPr>
              <a:solidFill>
                <a:srgbClr val="CC4125"/>
              </a:solidFill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712" y="936550"/>
            <a:ext cx="1883078" cy="386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8528" y="936562"/>
            <a:ext cx="1883076" cy="3864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152400" y="1457325"/>
            <a:ext cx="4419600" cy="3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Change 𑁛 Area of Triangle:</a:t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874" y="1927000"/>
            <a:ext cx="396475" cy="3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875" y="2422400"/>
            <a:ext cx="396475" cy="39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659775" y="1924300"/>
            <a:ext cx="3912300" cy="3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: at least 20% better</a:t>
            </a: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659675" y="2422338"/>
            <a:ext cx="3912300" cy="3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: statistically significant change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Improved Processing of Ensemble Data: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125"/>
                </a:solidFill>
              </a:rPr>
              <a:t>Horizontal Waveband Localisation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Details in: Buehner (2012). </a:t>
            </a:r>
            <a:r>
              <a:rPr lang="en" sz="1200" i="1"/>
              <a:t>Mon. Weather Rev.</a:t>
            </a:r>
            <a:r>
              <a:rPr lang="en" sz="1200"/>
              <a:t> </a:t>
            </a:r>
            <a:r>
              <a:rPr lang="en" sz="1200" u="sng">
                <a:solidFill>
                  <a:schemeClr val="dk1"/>
                </a:solidFill>
                <a:hlinkClick r:id="rId3"/>
              </a:rPr>
              <a:t>https://doi.org/10.1175/MWR-D-10-05052.1</a:t>
            </a:r>
            <a:endParaRPr sz="1200"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  <p:sp>
        <p:nvSpPr>
          <p:cNvPr id="170" name="Shape 170"/>
          <p:cNvSpPr txBox="1">
            <a:spLocks noGrp="1"/>
          </p:cNvSpPr>
          <p:nvPr>
            <p:ph type="body" idx="2"/>
          </p:nvPr>
        </p:nvSpPr>
        <p:spPr>
          <a:xfrm>
            <a:off x="167500" y="1457325"/>
            <a:ext cx="4404600" cy="33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Correlations decrease with distance between horizontal wavenumbers, therefore split ensemble error modes into wavebands and assume they are uncorrelated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Apply shorter localisation scales to shorter scale bands</a:t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7000" y="1457325"/>
            <a:ext cx="4404602" cy="2600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10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Improved Processing of  Ensemble Data: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CC4125"/>
                </a:solidFill>
              </a:rPr>
              <a:t>Hybrid_diag</a:t>
            </a:r>
            <a:r>
              <a:rPr lang="en" dirty="0">
                <a:solidFill>
                  <a:srgbClr val="CC4125"/>
                </a:solidFill>
              </a:rPr>
              <a:t> </a:t>
            </a:r>
            <a:r>
              <a:rPr lang="en" dirty="0" err="1">
                <a:solidFill>
                  <a:srgbClr val="CC4125"/>
                </a:solidFill>
              </a:rPr>
              <a:t>localisation</a:t>
            </a:r>
            <a:endParaRPr dirty="0">
              <a:solidFill>
                <a:srgbClr val="CC4125"/>
              </a:solidFill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ubTitle" idx="1"/>
          </p:nvPr>
        </p:nvSpPr>
        <p:spPr>
          <a:xfrm>
            <a:off x="167500" y="4626350"/>
            <a:ext cx="85500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Details in: Lorenc (2017). </a:t>
            </a:r>
            <a:r>
              <a:rPr lang="en" sz="1200" i="1"/>
              <a:t>Q.J.R. Meteorol. Soc.,</a:t>
            </a:r>
            <a:r>
              <a:rPr lang="en" sz="1200"/>
              <a:t> </a:t>
            </a:r>
            <a:r>
              <a:rPr lang="en" sz="1200" u="sng">
                <a:solidFill>
                  <a:srgbClr val="000000"/>
                </a:solidFill>
                <a:hlinkClick r:id="rId3"/>
              </a:rPr>
              <a:t>https://doi.org/10.1002/qj.2990</a:t>
            </a:r>
            <a:r>
              <a:rPr lang="en" sz="1200"/>
              <a:t> and Inverarity et al. (2018). </a:t>
            </a:r>
            <a:r>
              <a:rPr lang="en" sz="1200" u="sng">
                <a:solidFill>
                  <a:srgbClr val="000000"/>
                </a:solidFill>
                <a:hlinkClick r:id="rId4"/>
              </a:rPr>
              <a:t>https://www.metoffice.gov.uk/learning/library/publications/science/weather-science-technical-reports</a:t>
            </a:r>
            <a:r>
              <a:rPr lang="en" sz="12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167500" y="1457325"/>
            <a:ext cx="88317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Software also used to diagnose a new vertical </a:t>
            </a:r>
            <a:r>
              <a:rPr lang="en" dirty="0" err="1">
                <a:solidFill>
                  <a:schemeClr val="dk1"/>
                </a:solidFill>
              </a:rPr>
              <a:t>localisation</a:t>
            </a:r>
            <a:r>
              <a:rPr lang="en" dirty="0">
                <a:solidFill>
                  <a:schemeClr val="dk1"/>
                </a:solidFill>
              </a:rPr>
              <a:t> matrix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167500" y="3964250"/>
            <a:ext cx="22992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CC4125"/>
                </a:solidFill>
              </a:rPr>
              <a:t>Raw diagnosed localisations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3433750" y="3964250"/>
            <a:ext cx="22992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CC4125"/>
                </a:solidFill>
              </a:rPr>
              <a:t>Retained eigenvectors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6149000" y="3964250"/>
            <a:ext cx="285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CC4125"/>
                </a:solidFill>
              </a:rPr>
              <a:t>Truncated &amp; renormalized localisations</a:t>
            </a:r>
            <a:endParaRPr>
              <a:solidFill>
                <a:srgbClr val="CC4125"/>
              </a:solidFill>
            </a:endParaRPr>
          </a:p>
        </p:txBody>
      </p:sp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881826"/>
            <a:ext cx="2561614" cy="224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2537" y="1947353"/>
            <a:ext cx="2561625" cy="212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9925" y="1947350"/>
            <a:ext cx="2561650" cy="213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10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4DEnVar-based Ensemble Design Features: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125"/>
                </a:solidFill>
              </a:rPr>
              <a:t>Trial Setup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167500" y="1457325"/>
            <a:ext cx="8831700" cy="33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44 and 100 perturbed members (12-minutes used to produce forecast for 44 perturbed members)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Experiments with N400L70 model at approximately 32 km grid spacing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Operational system used N64L70 model at approximately 21 km grid spacing and full </a:t>
            </a:r>
            <a:r>
              <a:rPr lang="en" dirty="0" err="1"/>
              <a:t>recentering</a:t>
            </a:r>
            <a:r>
              <a:rPr lang="en" dirty="0"/>
              <a:t> around the deterministic analysis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RTPP factor = 0.5 and RTPS factor = 0.7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Waveband horizontal </a:t>
            </a:r>
            <a:r>
              <a:rPr lang="en" dirty="0" err="1"/>
              <a:t>localisation</a:t>
            </a:r>
            <a:r>
              <a:rPr lang="en" dirty="0"/>
              <a:t> scales (6241,919,389,256) km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err="1"/>
              <a:t>Ménétrier</a:t>
            </a:r>
            <a:r>
              <a:rPr lang="en" dirty="0"/>
              <a:t> vertical </a:t>
            </a:r>
            <a:r>
              <a:rPr lang="en" dirty="0" err="1"/>
              <a:t>localisation</a:t>
            </a:r>
            <a:endParaRPr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Hybrid covariance weights</a:t>
            </a:r>
            <a:endParaRPr dirty="0"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288" y="4024675"/>
            <a:ext cx="2709425" cy="38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167500" y="951700"/>
            <a:ext cx="2549100" cy="3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January to March 2016:</a:t>
            </a:r>
            <a:endParaRPr sz="2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Full recentred 44 member ETKF</a:t>
            </a:r>
            <a:endParaRPr sz="2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versus </a:t>
            </a:r>
            <a:endParaRPr sz="22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Half recentred 44 member En-4DEnVar</a:t>
            </a:r>
            <a:endParaRPr sz="2200"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950" y="951700"/>
            <a:ext cx="3067899" cy="397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3700" y="951687"/>
            <a:ext cx="3067899" cy="3970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167500" y="951700"/>
            <a:ext cx="2549100" cy="3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May to July 2015:</a:t>
            </a:r>
            <a:endParaRPr sz="22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Full recentred 44 member ETKF</a:t>
            </a:r>
            <a:endParaRPr sz="22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versus </a:t>
            </a:r>
            <a:endParaRPr sz="22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Half recentred 44 member En-4DEnVar</a:t>
            </a:r>
            <a:endParaRPr sz="2200"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588" y="951688"/>
            <a:ext cx="2646816" cy="397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2991" y="951675"/>
            <a:ext cx="2708584" cy="397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2"/>
          </p:nvPr>
        </p:nvSpPr>
        <p:spPr>
          <a:xfrm>
            <a:off x="167500" y="951700"/>
            <a:ext cx="2549100" cy="3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May to July 2015:</a:t>
            </a:r>
            <a:endParaRPr sz="22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Full recentred 44 member ETKF</a:t>
            </a:r>
            <a:endParaRPr sz="22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versus </a:t>
            </a:r>
            <a:endParaRPr sz="22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Half recentred </a:t>
            </a:r>
            <a:r>
              <a:rPr lang="en" sz="2200">
                <a:solidFill>
                  <a:srgbClr val="CC4125"/>
                </a:solidFill>
              </a:rPr>
              <a:t>100</a:t>
            </a:r>
            <a:r>
              <a:rPr lang="en" sz="2200"/>
              <a:t> member En-4DEnVar</a:t>
            </a:r>
            <a:endParaRPr sz="2200"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175" y="936550"/>
            <a:ext cx="2599350" cy="398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6119" y="936550"/>
            <a:ext cx="2745481" cy="398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ETKF Replacement Project</a:t>
            </a: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163400" y="915600"/>
            <a:ext cx="8828100" cy="3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Replace ETKF with more sophisticated, sustainable update:</a:t>
            </a:r>
            <a:endParaRPr sz="2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C4125"/>
                </a:solidFill>
              </a:rPr>
              <a:t>ETKF-based ensemble:</a:t>
            </a:r>
            <a:r>
              <a:rPr lang="en" sz="2200"/>
              <a:t> </a:t>
            </a:r>
            <a:r>
              <a:rPr lang="en" sz="2200">
                <a:solidFill>
                  <a:schemeClr val="dk1"/>
                </a:solidFill>
              </a:rPr>
              <a:t>transform ensemble perturbations using information from latest observations</a:t>
            </a:r>
            <a:endParaRPr sz="22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Sophisticated adaptive inflation scheme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Simple localisation</a:t>
            </a:r>
            <a:endParaRPr sz="1800">
              <a:solidFill>
                <a:schemeClr val="dk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C4125"/>
                </a:solidFill>
              </a:rPr>
              <a:t>4DEnVar-based ensemble:</a:t>
            </a:r>
            <a:r>
              <a:rPr lang="en" sz="2200">
                <a:solidFill>
                  <a:schemeClr val="dk1"/>
                </a:solidFill>
              </a:rPr>
              <a:t> Perform data assimilation for each member using VAR code</a:t>
            </a:r>
            <a:endParaRPr sz="22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Sophisticated localisation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Easier to maintain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Closer to DA system (hybrid covariances)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Cheaper than an ensemble of 4DVar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00" y="1193763"/>
            <a:ext cx="8839198" cy="3360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10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En-4DEnVar driving Hybrid 4DVar: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125"/>
                </a:solidFill>
              </a:rPr>
              <a:t>Verification Against Observations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525" y="1859200"/>
            <a:ext cx="5834928" cy="30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0237" y="1457326"/>
            <a:ext cx="4290976" cy="4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10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En-4DEnVar driving Hybrid 4DVar: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125"/>
                </a:solidFill>
              </a:rPr>
              <a:t>Verification Against ECMWF Analyses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462" y="1859200"/>
            <a:ext cx="5742083" cy="30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0374" y="1457350"/>
            <a:ext cx="4190701" cy="4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2"/>
          </p:nvPr>
        </p:nvSpPr>
        <p:spPr>
          <a:xfrm>
            <a:off x="167500" y="951700"/>
            <a:ext cx="8831700" cy="3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En-4DEnVar performs much better than ETKF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Partially recentring around deterministic analysis gives small benefits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Additive inflation very effective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Horizontal localisation using wavebands gives big benefits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Vertical localisation gives little to no benefits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Aspire to implement operationally early 2019</a:t>
            </a:r>
            <a:r>
              <a:rPr lang="en" sz="2200"/>
              <a:t> </a:t>
            </a:r>
            <a:endParaRPr sz="2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2"/>
          </p:nvPr>
        </p:nvSpPr>
        <p:spPr>
          <a:xfrm>
            <a:off x="167500" y="951700"/>
            <a:ext cx="8831700" cy="3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Bowler NE, Clayton AM, </a:t>
            </a:r>
            <a:r>
              <a:rPr lang="en-GB" sz="13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Jardak</a:t>
            </a:r>
            <a:r>
              <a:rPr lang="en-GB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M, Lee E, </a:t>
            </a:r>
            <a:r>
              <a:rPr lang="en-GB" sz="13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Lorenc</a:t>
            </a:r>
            <a:r>
              <a:rPr lang="en-GB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AC, Piccolo C, </a:t>
            </a:r>
            <a:r>
              <a:rPr lang="en-GB" sz="13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Pring</a:t>
            </a:r>
            <a:r>
              <a:rPr lang="en-GB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SR, </a:t>
            </a:r>
            <a:r>
              <a:rPr lang="en-GB" sz="13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Wlasak</a:t>
            </a:r>
            <a:r>
              <a:rPr lang="en-GB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MA, Barker DM, Inverarity GW and </a:t>
            </a:r>
            <a:r>
              <a:rPr lang="en-GB" sz="13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Swinbank</a:t>
            </a:r>
            <a:r>
              <a:rPr lang="en-GB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R (2017). 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Q. J. R.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Meteorol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. Soc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., </a:t>
            </a:r>
            <a:r>
              <a:rPr lang="en-US" sz="13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143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: 785-797. </a:t>
            </a:r>
            <a:r>
              <a:rPr lang="en-US" sz="1300" dirty="0">
                <a:solidFill>
                  <a:srgbClr val="FF0000"/>
                </a:solidFill>
                <a:ea typeface="ＭＳ Ｐゴシック" charset="0"/>
                <a:hlinkClick r:id="rId3"/>
              </a:rPr>
              <a:t>https://doi.org/10.1002/qj.3004</a:t>
            </a:r>
            <a:endParaRPr lang="en-US" sz="13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sz="13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Buehner</a:t>
            </a:r>
            <a:r>
              <a:rPr lang="en-GB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M (2012). </a:t>
            </a:r>
            <a:r>
              <a:rPr lang="en-GB" sz="13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Mon. Weather Rev</a:t>
            </a:r>
            <a:r>
              <a:rPr lang="en-GB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., </a:t>
            </a:r>
            <a:r>
              <a:rPr lang="en-GB" sz="13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140</a:t>
            </a:r>
            <a:r>
              <a:rPr lang="en-GB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:  617–636.</a:t>
            </a:r>
            <a:r>
              <a:rPr lang="en-GB" sz="1300" dirty="0">
                <a:solidFill>
                  <a:srgbClr val="FF0000"/>
                </a:solidFill>
                <a:latin typeface="Arial" charset="0"/>
                <a:ea typeface="ＭＳ Ｐゴシック" charset="0"/>
                <a:hlinkClick r:id="rId4"/>
              </a:rPr>
              <a:t> https://doi.org/10.1175/MWR-D-10-05052.1</a:t>
            </a:r>
            <a:r>
              <a:rPr lang="en-GB" sz="13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endParaRPr lang="en-US" sz="13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Clayton AM,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Lorenc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AC and Barker DM (2013). 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Q. J. R.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Meteorol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, </a:t>
            </a:r>
            <a:r>
              <a:rPr lang="en-US" sz="13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139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: 1445-1461 </a:t>
            </a:r>
            <a:r>
              <a:rPr lang="en-GB" sz="1300" dirty="0">
                <a:solidFill>
                  <a:srgbClr val="FF0000"/>
                </a:solidFill>
                <a:hlinkClick r:id="rId5"/>
              </a:rPr>
              <a:t>https://doi.org/10.1002/qj.2054</a:t>
            </a:r>
            <a:r>
              <a:rPr lang="en-GB" sz="1300" dirty="0">
                <a:solidFill>
                  <a:srgbClr val="FF0000"/>
                </a:solidFill>
              </a:rPr>
              <a:t> </a:t>
            </a:r>
            <a:endParaRPr lang="en-US" sz="13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Inverarity,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Wlasak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Jardak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and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Lorenc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(2018) Forecasting Research Tech. Report 625, Met Office, Exeter, U.K.  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ＭＳ Ｐゴシック" charset="0"/>
                <a:hlinkClick r:id="rId6"/>
              </a:rPr>
              <a:t>https://www.metoffice.gov.uk/learning/library/publications/science/weather-science-technical-reports</a:t>
            </a:r>
            <a:endParaRPr lang="en-GB" sz="1300" dirty="0">
              <a:solidFill>
                <a:schemeClr val="tx1"/>
              </a:solidFill>
            </a:endParaRPr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sz="1300" dirty="0" err="1">
                <a:solidFill>
                  <a:schemeClr val="tx1"/>
                </a:solidFill>
              </a:rPr>
              <a:t>Lorenc</a:t>
            </a:r>
            <a:r>
              <a:rPr lang="en-GB" sz="1300" dirty="0">
                <a:solidFill>
                  <a:schemeClr val="tx1"/>
                </a:solidFill>
              </a:rPr>
              <a:t> AC, </a:t>
            </a:r>
            <a:r>
              <a:rPr lang="en-GB" sz="1300" dirty="0" err="1">
                <a:solidFill>
                  <a:schemeClr val="tx1"/>
                </a:solidFill>
              </a:rPr>
              <a:t>Jardak</a:t>
            </a:r>
            <a:r>
              <a:rPr lang="en-GB" sz="1300" dirty="0">
                <a:solidFill>
                  <a:schemeClr val="tx1"/>
                </a:solidFill>
              </a:rPr>
              <a:t> M,  Payne T, Bowler NE and </a:t>
            </a:r>
            <a:r>
              <a:rPr lang="en-GB" sz="1300" dirty="0" err="1">
                <a:solidFill>
                  <a:schemeClr val="tx1"/>
                </a:solidFill>
              </a:rPr>
              <a:t>Wlasak</a:t>
            </a:r>
            <a:r>
              <a:rPr lang="en-GB" sz="1300" dirty="0">
                <a:solidFill>
                  <a:schemeClr val="tx1"/>
                </a:solidFill>
              </a:rPr>
              <a:t> MA (2017). 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Q. J. R.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Meteorol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.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Soc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, </a:t>
            </a:r>
            <a:r>
              <a:rPr lang="en-US" sz="13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143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: 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798-805</a:t>
            </a:r>
            <a:r>
              <a:rPr lang="en-GB" sz="1300" dirty="0">
                <a:solidFill>
                  <a:schemeClr val="tx1"/>
                </a:solidFill>
              </a:rPr>
              <a:t> </a:t>
            </a:r>
            <a:r>
              <a:rPr lang="en-US" sz="1300" dirty="0">
                <a:solidFill>
                  <a:srgbClr val="FF0000"/>
                </a:solidFill>
                <a:ea typeface="ＭＳ Ｐゴシック" charset="0"/>
                <a:hlinkClick r:id="rId7"/>
              </a:rPr>
              <a:t>https://doi.org/10.1002/qj.2965</a:t>
            </a:r>
            <a:r>
              <a:rPr lang="en-GB" sz="1300" dirty="0">
                <a:solidFill>
                  <a:schemeClr val="tx1"/>
                </a:solidFill>
              </a:rPr>
              <a:t>  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sz="1300" dirty="0" err="1">
                <a:solidFill>
                  <a:schemeClr val="tx1"/>
                </a:solidFill>
              </a:rPr>
              <a:t>Lorenc</a:t>
            </a:r>
            <a:r>
              <a:rPr lang="en-GB" sz="1300" dirty="0">
                <a:solidFill>
                  <a:schemeClr val="tx1"/>
                </a:solidFill>
              </a:rPr>
              <a:t> AC(2017). </a:t>
            </a:r>
            <a:r>
              <a:rPr lang="en-GB" sz="1300" i="1" dirty="0">
                <a:solidFill>
                  <a:schemeClr val="tx1"/>
                </a:solidFill>
              </a:rPr>
              <a:t>Q. J . R. </a:t>
            </a:r>
            <a:r>
              <a:rPr lang="en-GB" sz="1300" i="1" dirty="0" err="1">
                <a:solidFill>
                  <a:schemeClr val="tx1"/>
                </a:solidFill>
              </a:rPr>
              <a:t>Meteorol</a:t>
            </a:r>
            <a:r>
              <a:rPr lang="en-GB" sz="1300" i="1" dirty="0">
                <a:solidFill>
                  <a:schemeClr val="tx1"/>
                </a:solidFill>
              </a:rPr>
              <a:t>. Soc</a:t>
            </a:r>
            <a:r>
              <a:rPr lang="en-GB" sz="1300" dirty="0">
                <a:solidFill>
                  <a:schemeClr val="tx1"/>
                </a:solidFill>
              </a:rPr>
              <a:t>., </a:t>
            </a:r>
            <a:r>
              <a:rPr lang="en-GB" sz="1300" b="1" dirty="0">
                <a:solidFill>
                  <a:schemeClr val="tx1"/>
                </a:solidFill>
              </a:rPr>
              <a:t>143: </a:t>
            </a:r>
            <a:r>
              <a:rPr lang="en-GB" sz="1300" dirty="0">
                <a:solidFill>
                  <a:schemeClr val="tx1"/>
                </a:solidFill>
              </a:rPr>
              <a:t>1062-1072 </a:t>
            </a:r>
            <a:r>
              <a:rPr lang="en-GB" sz="1300" dirty="0">
                <a:solidFill>
                  <a:srgbClr val="FF0000"/>
                </a:solidFill>
                <a:hlinkClick r:id="rId8"/>
              </a:rPr>
              <a:t>https://doi.org/10.1002/qj.2990</a:t>
            </a:r>
            <a:r>
              <a:rPr lang="en-GB" sz="1300" dirty="0">
                <a:solidFill>
                  <a:srgbClr val="FF0000"/>
                </a:solidFill>
              </a:rPr>
              <a:t> </a:t>
            </a:r>
            <a:endParaRPr lang="en-GB" sz="1300" dirty="0">
              <a:solidFill>
                <a:schemeClr val="tx1"/>
              </a:solidFill>
            </a:endParaRPr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sz="1300" dirty="0" err="1">
                <a:solidFill>
                  <a:schemeClr val="tx1"/>
                </a:solidFill>
              </a:rPr>
              <a:t>Ménétrier</a:t>
            </a:r>
            <a:r>
              <a:rPr lang="en-GB" sz="1300" dirty="0">
                <a:solidFill>
                  <a:schemeClr val="tx1"/>
                </a:solidFill>
              </a:rPr>
              <a:t> B and </a:t>
            </a:r>
            <a:r>
              <a:rPr lang="en-GB" sz="1300" dirty="0" err="1">
                <a:solidFill>
                  <a:schemeClr val="tx1"/>
                </a:solidFill>
              </a:rPr>
              <a:t>Auligné</a:t>
            </a:r>
            <a:r>
              <a:rPr lang="en-GB" sz="1300" dirty="0">
                <a:solidFill>
                  <a:schemeClr val="tx1"/>
                </a:solidFill>
              </a:rPr>
              <a:t> T (2015). </a:t>
            </a:r>
            <a:r>
              <a:rPr lang="en-GB" sz="1300" i="1" dirty="0">
                <a:solidFill>
                  <a:schemeClr val="tx1"/>
                </a:solidFill>
              </a:rPr>
              <a:t>Mon. Weather Rev.</a:t>
            </a:r>
            <a:r>
              <a:rPr lang="en-GB" sz="1300" dirty="0">
                <a:solidFill>
                  <a:schemeClr val="tx1"/>
                </a:solidFill>
              </a:rPr>
              <a:t>, </a:t>
            </a:r>
            <a:r>
              <a:rPr lang="en-GB" sz="1300" b="1" dirty="0">
                <a:solidFill>
                  <a:schemeClr val="tx1"/>
                </a:solidFill>
              </a:rPr>
              <a:t>143</a:t>
            </a:r>
            <a:r>
              <a:rPr lang="en-GB" sz="1300" dirty="0">
                <a:solidFill>
                  <a:schemeClr val="tx1"/>
                </a:solidFill>
              </a:rPr>
              <a:t>: 3931-3947 </a:t>
            </a:r>
            <a:r>
              <a:rPr lang="en-GB" sz="1300" dirty="0">
                <a:solidFill>
                  <a:schemeClr val="tx1"/>
                </a:solidFill>
                <a:hlinkClick r:id="rId9"/>
              </a:rPr>
              <a:t>https://doi.org/10.1175/MWR-D-15-0057.1</a:t>
            </a:r>
            <a:endParaRPr lang="en-GB" sz="1300" dirty="0">
              <a:solidFill>
                <a:schemeClr val="tx1"/>
              </a:solidFill>
            </a:endParaRPr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Piccolo C and Cullen M (2016</a:t>
            </a:r>
            <a:r>
              <a:rPr lang="en-GB" sz="1300" i="1" dirty="0">
                <a:solidFill>
                  <a:schemeClr val="tx1"/>
                </a:solidFill>
              </a:rPr>
              <a:t>). Mon. Weather Rev</a:t>
            </a:r>
            <a:r>
              <a:rPr lang="en-GB" sz="1300" dirty="0">
                <a:solidFill>
                  <a:schemeClr val="tx1"/>
                </a:solidFill>
              </a:rPr>
              <a:t>., </a:t>
            </a:r>
            <a:r>
              <a:rPr lang="en-GB" sz="1300" b="1" dirty="0">
                <a:solidFill>
                  <a:schemeClr val="tx1"/>
                </a:solidFill>
              </a:rPr>
              <a:t>144: </a:t>
            </a:r>
            <a:r>
              <a:rPr lang="en-GB" sz="1300" dirty="0">
                <a:solidFill>
                  <a:schemeClr val="tx1"/>
                </a:solidFill>
              </a:rPr>
              <a:t>213-224</a:t>
            </a:r>
            <a:r>
              <a:rPr lang="en-GB" sz="1300" b="1" dirty="0">
                <a:solidFill>
                  <a:schemeClr val="tx1"/>
                </a:solidFill>
              </a:rPr>
              <a:t> </a:t>
            </a:r>
            <a:r>
              <a:rPr lang="en-US" sz="1300" dirty="0">
                <a:solidFill>
                  <a:srgbClr val="FF0000"/>
                </a:solidFill>
                <a:ea typeface="ＭＳ Ｐゴシック" charset="0"/>
                <a:hlinkClick r:id="rId10"/>
              </a:rPr>
              <a:t>https://doi.org/10.1175/MWR-D-15-0270.1</a:t>
            </a:r>
            <a:endParaRPr lang="en-GB" sz="1300" dirty="0">
              <a:solidFill>
                <a:schemeClr val="tx1"/>
              </a:solidFill>
            </a:endParaRPr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Zhang F, Snyder C and </a:t>
            </a:r>
            <a:r>
              <a:rPr lang="en-GB" sz="1300" dirty="0" err="1">
                <a:solidFill>
                  <a:schemeClr val="tx1"/>
                </a:solidFill>
              </a:rPr>
              <a:t>Juanzhen</a:t>
            </a:r>
            <a:r>
              <a:rPr lang="en-GB" sz="1300" dirty="0">
                <a:solidFill>
                  <a:schemeClr val="tx1"/>
                </a:solidFill>
              </a:rPr>
              <a:t> S (2004). </a:t>
            </a:r>
            <a:r>
              <a:rPr lang="en-GB" sz="1300" i="1" dirty="0">
                <a:solidFill>
                  <a:schemeClr val="tx1"/>
                </a:solidFill>
              </a:rPr>
              <a:t>Mon. Weather Rev.</a:t>
            </a:r>
            <a:r>
              <a:rPr lang="en-GB" sz="1300" dirty="0">
                <a:solidFill>
                  <a:schemeClr val="tx1"/>
                </a:solidFill>
              </a:rPr>
              <a:t>, </a:t>
            </a:r>
            <a:r>
              <a:rPr lang="en-GB" sz="1300" b="1" dirty="0">
                <a:solidFill>
                  <a:schemeClr val="tx1"/>
                </a:solidFill>
              </a:rPr>
              <a:t>132</a:t>
            </a:r>
            <a:r>
              <a:rPr lang="en-GB" sz="1300" dirty="0">
                <a:solidFill>
                  <a:schemeClr val="tx1"/>
                </a:solidFill>
              </a:rPr>
              <a:t>: 1238–1253 </a:t>
            </a:r>
            <a:r>
              <a:rPr lang="en-GB" sz="1300" dirty="0">
                <a:solidFill>
                  <a:srgbClr val="FF0000"/>
                </a:solidFill>
                <a:hlinkClick r:id="rId11"/>
              </a:rPr>
              <a:t>https://doi.org/10.1175/1520-0493(2004)132%3C1238:IOIEAO%3E2.0.CO;2</a:t>
            </a:r>
            <a:r>
              <a:rPr lang="en-GB" sz="1300" dirty="0">
                <a:solidFill>
                  <a:srgbClr val="FF0000"/>
                </a:solidFill>
              </a:rPr>
              <a:t> </a:t>
            </a:r>
            <a:endParaRPr lang="en-GB" sz="1300" dirty="0">
              <a:solidFill>
                <a:schemeClr val="tx1"/>
              </a:solidFill>
            </a:endParaRP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Whitaker JS and Hamill  TM (2012). </a:t>
            </a:r>
            <a:r>
              <a:rPr lang="en-GB" sz="1300" i="1" dirty="0">
                <a:solidFill>
                  <a:schemeClr val="tx1"/>
                </a:solidFill>
              </a:rPr>
              <a:t>Mon. Weather Rev.</a:t>
            </a:r>
            <a:r>
              <a:rPr lang="en-GB" sz="1300" dirty="0">
                <a:solidFill>
                  <a:schemeClr val="tx1"/>
                </a:solidFill>
              </a:rPr>
              <a:t>, </a:t>
            </a:r>
            <a:r>
              <a:rPr lang="en-GB" sz="1300" b="1" dirty="0">
                <a:solidFill>
                  <a:schemeClr val="tx1"/>
                </a:solidFill>
              </a:rPr>
              <a:t>140</a:t>
            </a:r>
            <a:r>
              <a:rPr lang="en-GB" sz="1300" dirty="0">
                <a:solidFill>
                  <a:schemeClr val="tx1"/>
                </a:solidFill>
              </a:rPr>
              <a:t>: 3078–3089 </a:t>
            </a:r>
            <a:r>
              <a:rPr lang="en-GB" sz="1300" dirty="0">
                <a:solidFill>
                  <a:srgbClr val="FF0000"/>
                </a:solidFill>
                <a:hlinkClick r:id="rId12"/>
              </a:rPr>
              <a:t>https://doi.org/10.1175/MWR-D-11-00276.1</a:t>
            </a:r>
            <a:endParaRPr lang="en-GB" sz="1300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/>
          </p:cNvSpPr>
          <p:nvPr>
            <p:ph type="body" sz="quarter" idx="1"/>
          </p:nvPr>
        </p:nvSpPr>
        <p:spPr>
          <a:xfrm>
            <a:off x="206808" y="1886634"/>
            <a:ext cx="7975402" cy="368496"/>
          </a:xfrm>
          <a:prstGeom prst="rect">
            <a:avLst/>
          </a:prstGeom>
        </p:spPr>
        <p:txBody>
          <a:bodyPr>
            <a:noAutofit/>
          </a:bodyPr>
          <a:lstStyle>
            <a:lvl1pPr defTabSz="280415">
              <a:spcBef>
                <a:spcPts val="900"/>
              </a:spcBef>
              <a:defRPr sz="1919"/>
            </a:lvl1pPr>
          </a:lstStyle>
          <a:p>
            <a:pPr marL="114300" indent="0">
              <a:buNone/>
            </a:pPr>
            <a:r>
              <a:rPr lang="en-GB" sz="1100" b="1" dirty="0"/>
              <a:t>For more information please contact </a:t>
            </a:r>
            <a:endParaRPr sz="1100" b="1" dirty="0"/>
          </a:p>
        </p:txBody>
      </p:sp>
      <p:sp>
        <p:nvSpPr>
          <p:cNvPr id="505" name="Shape 505"/>
          <p:cNvSpPr>
            <a:spLocks noGrp="1"/>
          </p:cNvSpPr>
          <p:nvPr>
            <p:ph type="title"/>
          </p:nvPr>
        </p:nvSpPr>
        <p:spPr>
          <a:xfrm>
            <a:off x="185922" y="629475"/>
            <a:ext cx="8437501" cy="6232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700" dirty="0"/>
              <a:t>Q</a:t>
            </a:r>
            <a:r>
              <a:rPr sz="2700" dirty="0" err="1"/>
              <a:t>uestions</a:t>
            </a:r>
            <a:r>
              <a:rPr sz="2700" dirty="0"/>
              <a:t>…</a:t>
            </a:r>
          </a:p>
        </p:txBody>
      </p:sp>
      <p:sp>
        <p:nvSpPr>
          <p:cNvPr id="506" name="Shape 506"/>
          <p:cNvSpPr>
            <a:spLocks noGrp="1"/>
          </p:cNvSpPr>
          <p:nvPr>
            <p:ph type="body" sz="quarter" idx="13"/>
          </p:nvPr>
        </p:nvSpPr>
        <p:spPr>
          <a:xfrm>
            <a:off x="527592" y="2525085"/>
            <a:ext cx="7837741" cy="415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defTabSz="457200">
              <a:lnSpc>
                <a:spcPct val="150000"/>
              </a:lnSpc>
              <a:spcBef>
                <a:spcPts val="400"/>
              </a:spcBef>
              <a:defRPr b="1"/>
            </a:lvl1pPr>
          </a:lstStyle>
          <a:p>
            <a:r>
              <a:rPr sz="1100" dirty="0"/>
              <a:t>www.metoffice.gov.uk</a:t>
            </a:r>
          </a:p>
        </p:txBody>
      </p:sp>
      <p:sp>
        <p:nvSpPr>
          <p:cNvPr id="507" name="Shape 507"/>
          <p:cNvSpPr>
            <a:spLocks noGrp="1"/>
          </p:cNvSpPr>
          <p:nvPr>
            <p:ph type="body" sz="quarter" idx="14"/>
          </p:nvPr>
        </p:nvSpPr>
        <p:spPr>
          <a:xfrm>
            <a:off x="525259" y="3042018"/>
            <a:ext cx="7830743" cy="4154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defTabSz="457200">
              <a:lnSpc>
                <a:spcPct val="150000"/>
              </a:lnSpc>
              <a:spcBef>
                <a:spcPts val="400"/>
              </a:spcBef>
              <a:defRPr b="1"/>
            </a:lvl1pPr>
          </a:lstStyle>
          <a:p>
            <a:r>
              <a:rPr lang="en-GB" sz="1100" dirty="0"/>
              <a:t>mohamed.jardak</a:t>
            </a:r>
            <a:r>
              <a:rPr sz="1100" dirty="0"/>
              <a:t>@metoffice.gov.uk</a:t>
            </a:r>
          </a:p>
        </p:txBody>
      </p:sp>
      <p:sp>
        <p:nvSpPr>
          <p:cNvPr id="508" name="Shape 508"/>
          <p:cNvSpPr>
            <a:spLocks noGrp="1"/>
          </p:cNvSpPr>
          <p:nvPr>
            <p:ph type="body" sz="quarter" idx="15"/>
          </p:nvPr>
        </p:nvSpPr>
        <p:spPr>
          <a:xfrm>
            <a:off x="527592" y="3616457"/>
            <a:ext cx="2094309" cy="76174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457200">
              <a:lnSpc>
                <a:spcPct val="150000"/>
              </a:lnSpc>
              <a:spcBef>
                <a:spcPts val="400"/>
              </a:spcBef>
            </a:lvl1pPr>
          </a:lstStyle>
          <a:p>
            <a:r>
              <a:rPr lang="en-GB" sz="1100" b="1" dirty="0"/>
              <a:t>+44 01392 884065</a:t>
            </a:r>
            <a:endParaRPr sz="1100" b="1" dirty="0"/>
          </a:p>
        </p:txBody>
      </p:sp>
      <p:grpSp>
        <p:nvGrpSpPr>
          <p:cNvPr id="511" name="Group 511"/>
          <p:cNvGrpSpPr/>
          <p:nvPr/>
        </p:nvGrpSpPr>
        <p:grpSpPr>
          <a:xfrm>
            <a:off x="0" y="4620167"/>
            <a:ext cx="9195505" cy="411363"/>
            <a:chOff x="0" y="-1"/>
            <a:chExt cx="12260673" cy="548483"/>
          </a:xfrm>
        </p:grpSpPr>
        <p:sp>
          <p:nvSpPr>
            <p:cNvPr id="509" name="Shape 509"/>
            <p:cNvSpPr/>
            <p:nvPr/>
          </p:nvSpPr>
          <p:spPr>
            <a:xfrm>
              <a:off x="0" y="-1"/>
              <a:ext cx="12192000" cy="548483"/>
            </a:xfrm>
            <a:prstGeom prst="rect">
              <a:avLst/>
            </a:prstGeom>
            <a:solidFill>
              <a:srgbClr val="B9DC0C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219075">
                <a:defRPr sz="1000"/>
              </a:pPr>
              <a:endParaRPr sz="750"/>
            </a:p>
          </p:txBody>
        </p:sp>
        <p:sp>
          <p:nvSpPr>
            <p:cNvPr id="510" name="Shape 510"/>
            <p:cNvSpPr/>
            <p:nvPr/>
          </p:nvSpPr>
          <p:spPr>
            <a:xfrm>
              <a:off x="68673" y="84002"/>
              <a:ext cx="12192000" cy="380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7000" tIns="27000" rIns="27000" bIns="27000" numCol="1" anchor="ctr">
              <a:spAutoFit/>
            </a:bodyPr>
            <a:lstStyle>
              <a:lvl1pPr defTabSz="292100">
                <a:defRPr sz="1000"/>
              </a:lvl1pPr>
            </a:lstStyle>
            <a:p>
              <a:r>
                <a:rPr sz="750" dirty="0"/>
                <a:t>www.metoffice.gov.uk																										                </a:t>
              </a:r>
              <a:endParaRPr lang="fr-FR" sz="750" dirty="0"/>
            </a:p>
            <a:p>
              <a:r>
                <a:rPr sz="750" dirty="0"/>
                <a:t> © Crown Copyright 201</a:t>
              </a:r>
              <a:r>
                <a:rPr lang="en-GB" sz="750" dirty="0"/>
                <a:t>8</a:t>
              </a:r>
              <a:r>
                <a:rPr sz="750" dirty="0"/>
                <a:t>, Met Office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25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Slides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2"/>
          </p:nvPr>
        </p:nvSpPr>
        <p:spPr>
          <a:xfrm>
            <a:off x="167500" y="951700"/>
            <a:ext cx="8831700" cy="3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Self-Exclusion Method: </a:t>
            </a:r>
            <a:r>
              <a:rPr lang="en">
                <a:solidFill>
                  <a:srgbClr val="CC4125"/>
                </a:solidFill>
              </a:rPr>
              <a:t>Prevent Inbreeding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Details in: Bowler et al. (2017). </a:t>
            </a:r>
            <a:r>
              <a:rPr lang="en" sz="1200" i="1"/>
              <a:t>Q.J.R. Meteorol. Soc., </a:t>
            </a:r>
            <a:r>
              <a:rPr lang="en" sz="1200" u="sng">
                <a:solidFill>
                  <a:schemeClr val="dk1"/>
                </a:solidFill>
                <a:hlinkClick r:id="rId3"/>
              </a:rPr>
              <a:t>https://doi.org/10.1002/qj.3004</a:t>
            </a:r>
            <a:r>
              <a:rPr lang="en" sz="1200"/>
              <a:t> </a:t>
            </a:r>
            <a:endParaRPr sz="1200"/>
          </a:p>
        </p:txBody>
      </p:sp>
      <p:sp>
        <p:nvSpPr>
          <p:cNvPr id="277" name="Shape 277"/>
          <p:cNvSpPr txBox="1">
            <a:spLocks noGrp="1"/>
          </p:cNvSpPr>
          <p:nvPr>
            <p:ph type="body" idx="2"/>
          </p:nvPr>
        </p:nvSpPr>
        <p:spPr>
          <a:xfrm>
            <a:off x="167500" y="951700"/>
            <a:ext cx="8831700" cy="3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Ensemble covariance used to analyse member    includes the forecast from its own member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“In-breeding”: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      Generally larger than 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Analysis spread smaller than it should be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Should: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Remove index    from the sum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Remove member    from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Scale with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fit in with Mean-Pert, we just do 1, neglecting 2 and 3</a:t>
            </a:r>
            <a:endParaRPr sz="1800"/>
          </a:p>
        </p:txBody>
      </p:sp>
      <p:pic>
        <p:nvPicPr>
          <p:cNvPr id="278" name="Shape 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6450" y="1035329"/>
            <a:ext cx="197600" cy="2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7349" y="2009600"/>
            <a:ext cx="369475" cy="25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3816" y="2009600"/>
            <a:ext cx="647287" cy="25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2900" y="3208904"/>
            <a:ext cx="197600" cy="2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1650" y="2912529"/>
            <a:ext cx="197600" cy="2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8625" y="3201905"/>
            <a:ext cx="369475" cy="310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3866" y="3512275"/>
            <a:ext cx="906622" cy="31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Additive Inflation</a:t>
            </a: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ubTitle" idx="1"/>
          </p:nvPr>
        </p:nvSpPr>
        <p:spPr>
          <a:xfrm>
            <a:off x="167500" y="4542900"/>
            <a:ext cx="85500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Details in: Bowler et al. (2017). </a:t>
            </a:r>
            <a:r>
              <a:rPr lang="en" sz="1200" i="1"/>
              <a:t>Q.J.R. Meteorol. Soc., </a:t>
            </a:r>
            <a:r>
              <a:rPr lang="en" sz="1200" u="sng">
                <a:solidFill>
                  <a:srgbClr val="000000"/>
                </a:solidFill>
                <a:hlinkClick r:id="rId3"/>
              </a:rPr>
              <a:t>https://doi.org/10.1002/qj.3004</a:t>
            </a:r>
            <a:r>
              <a:rPr lang="en" sz="1200"/>
              <a:t> and Piccolo and Cullen (2016). </a:t>
            </a:r>
            <a:r>
              <a:rPr lang="en" sz="1200" i="1"/>
              <a:t>Mon. weather Rev. </a:t>
            </a:r>
            <a:r>
              <a:rPr lang="en" sz="1200" u="sng">
                <a:solidFill>
                  <a:srgbClr val="000000"/>
                </a:solidFill>
                <a:hlinkClick r:id="rId4"/>
              </a:rPr>
              <a:t>https://doi.org/10.1175/MWR-D-15-0270.1</a:t>
            </a:r>
            <a:r>
              <a:rPr lang="en" sz="12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body" idx="2"/>
          </p:nvPr>
        </p:nvSpPr>
        <p:spPr>
          <a:xfrm>
            <a:off x="167500" y="951700"/>
            <a:ext cx="8831700" cy="1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CC4125"/>
                </a:solidFill>
              </a:rPr>
              <a:t>AddInfX</a:t>
            </a:r>
            <a:r>
              <a:rPr lang="en"/>
              <a:t>: Randomly selected historical analysis increment (with scaling)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From 3-month archive for the same season, but from a different year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add in the 3-month mean increment, as a bias correction (with no scaling)</a:t>
            </a:r>
            <a:endParaRPr/>
          </a:p>
        </p:txBody>
      </p:sp>
      <p:pic>
        <p:nvPicPr>
          <p:cNvPr id="292" name="Shape 2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206600"/>
            <a:ext cx="8839207" cy="210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10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Improved Processing of Ensemble Data: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125"/>
                </a:solidFill>
              </a:rPr>
              <a:t>Hybrid_diag localisation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subTitle" idx="1"/>
          </p:nvPr>
        </p:nvSpPr>
        <p:spPr>
          <a:xfrm>
            <a:off x="167500" y="4516350"/>
            <a:ext cx="85500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Details in: Lorenc (2017). </a:t>
            </a:r>
            <a:r>
              <a:rPr lang="en" sz="1200" i="1"/>
              <a:t>Q.J.R. Meteorol. Soc., </a:t>
            </a:r>
            <a:r>
              <a:rPr lang="en" sz="1200" u="sng">
                <a:solidFill>
                  <a:srgbClr val="000000"/>
                </a:solidFill>
                <a:hlinkClick r:id="rId3"/>
              </a:rPr>
              <a:t>https://doi.org/10.1002/qj.2990</a:t>
            </a:r>
            <a:r>
              <a:rPr lang="en" sz="1200"/>
              <a:t> and Ménétrier and Auligné </a:t>
            </a:r>
            <a:r>
              <a:rPr lang="en" sz="1200" u="sng">
                <a:solidFill>
                  <a:srgbClr val="000000"/>
                </a:solidFill>
                <a:hlinkClick r:id="rId4"/>
              </a:rPr>
              <a:t>https://doi.org/10.1175/MWR-D-15-0057.1</a:t>
            </a:r>
            <a:r>
              <a:rPr lang="en" sz="1200"/>
              <a:t> </a:t>
            </a:r>
            <a:endParaRPr sz="1200"/>
          </a:p>
        </p:txBody>
      </p:sp>
      <p:sp>
        <p:nvSpPr>
          <p:cNvPr id="299" name="Shape 299"/>
          <p:cNvSpPr txBox="1">
            <a:spLocks noGrp="1"/>
          </p:cNvSpPr>
          <p:nvPr>
            <p:ph type="body" idx="2"/>
          </p:nvPr>
        </p:nvSpPr>
        <p:spPr>
          <a:xfrm>
            <a:off x="167500" y="1457325"/>
            <a:ext cx="4404600" cy="23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Diagnosed horizontal localisation functions differ between variables and model levels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wavebands, best results obtained by using means over all localised variables for a thinned set of model levels</a:t>
            </a:r>
            <a:endParaRPr/>
          </a:p>
        </p:txBody>
      </p:sp>
      <p:pic>
        <p:nvPicPr>
          <p:cNvPr id="300" name="Shape 3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3775" y="1457350"/>
            <a:ext cx="3693726" cy="298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4DEnVar-based Ensemble: </a:t>
            </a:r>
            <a:r>
              <a:rPr lang="en">
                <a:solidFill>
                  <a:srgbClr val="CC41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Design Features</a:t>
            </a:r>
            <a:endParaRPr>
              <a:solidFill>
                <a:srgbClr val="CC412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167500" y="951700"/>
            <a:ext cx="8831700" cy="3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Ensemble of data assimilations (En-4DEnVar step):</a:t>
            </a:r>
            <a:endParaRPr sz="22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“Simple self-exclusion” method to prevent inbreeding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“Mean-pert” method to reduce computational cost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Inflation to account for data assimilation deficiencies:</a:t>
            </a:r>
            <a:endParaRPr sz="220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RTPP: Relaxation to Prior Perturbations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RTPS: Relaxation to Prior Spread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4DEnVar-based Ensemble: </a:t>
            </a:r>
            <a:r>
              <a:rPr lang="en">
                <a:solidFill>
                  <a:srgbClr val="CC41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Design Features</a:t>
            </a:r>
            <a:endParaRPr>
              <a:solidFill>
                <a:srgbClr val="CC412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167500" y="951700"/>
            <a:ext cx="8831700" cy="3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To account for model uncertainties:</a:t>
            </a:r>
            <a:endParaRPr sz="22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Random parameters in physics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SKEB: Stochastic Kinetic Energy Backscatter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Additive inflation based on scaled historical analysis increments, plus bias corrections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To account for other uncertainties:</a:t>
            </a:r>
            <a:endParaRPr sz="22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Random perturbations to SST, soil moisture and soil temperature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Hybrid-4DVar versus Hybrid-4DEnVar: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125"/>
                </a:solidFill>
              </a:rPr>
              <a:t>Hybrid-4DVar schematic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/>
              <a:t>Details in: Clayton et al (2013) </a:t>
            </a:r>
            <a:r>
              <a:rPr lang="en" sz="1200" i="1" dirty="0"/>
              <a:t>Q.J.R. </a:t>
            </a:r>
            <a:r>
              <a:rPr lang="en" sz="1200" i="1" dirty="0" err="1"/>
              <a:t>Meteorol</a:t>
            </a:r>
            <a:r>
              <a:rPr lang="en" sz="1200" i="1" dirty="0"/>
              <a:t>.,Soc.</a:t>
            </a:r>
            <a:r>
              <a:rPr lang="en" sz="1200" dirty="0"/>
              <a:t>, </a:t>
            </a:r>
            <a:r>
              <a:rPr lang="en" sz="1200" u="sng" dirty="0">
                <a:solidFill>
                  <a:srgbClr val="000000"/>
                </a:solidFill>
                <a:hlinkClick r:id="rId3"/>
              </a:rPr>
              <a:t>https://doi.org/10.1002/qj.2054</a:t>
            </a:r>
            <a:endParaRPr sz="1200" dirty="0">
              <a:solidFill>
                <a:srgbClr val="000000"/>
              </a:solidFill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9026" y="1457325"/>
            <a:ext cx="5133398" cy="33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Hybrid-4DVar versus Hybrid-4DEnVar: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125"/>
                </a:solidFill>
              </a:rPr>
              <a:t>Hybrid-4DEnVar schematic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Details in: Clayton et al (2013) </a:t>
            </a:r>
            <a:r>
              <a:rPr lang="en" sz="1200" i="1"/>
              <a:t>Q.J.R. Meteorol., Soc.</a:t>
            </a:r>
            <a:r>
              <a:rPr lang="en" sz="1200"/>
              <a:t>, </a:t>
            </a:r>
            <a:r>
              <a:rPr lang="en" sz="1200" u="sng">
                <a:solidFill>
                  <a:srgbClr val="000000"/>
                </a:solidFill>
                <a:hlinkClick r:id="rId3"/>
              </a:rPr>
              <a:t>https://doi.org/10.1002/qj.2054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1700" y="1457313"/>
            <a:ext cx="5900605" cy="33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Mean-Pert Method: </a:t>
            </a:r>
            <a:r>
              <a:rPr lang="en">
                <a:solidFill>
                  <a:srgbClr val="CC4125"/>
                </a:solidFill>
              </a:rPr>
              <a:t>Reduce Computation Cost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Details in: Lorenc et al (2013) </a:t>
            </a:r>
            <a:r>
              <a:rPr lang="en" sz="1200" i="1"/>
              <a:t>Q.J.R. Meteorol., Soc.</a:t>
            </a:r>
            <a:r>
              <a:rPr lang="en" sz="1200"/>
              <a:t>, </a:t>
            </a:r>
            <a:r>
              <a:rPr lang="en" sz="1200" u="sng">
                <a:solidFill>
                  <a:srgbClr val="000000"/>
                </a:solidFill>
                <a:hlinkClick r:id="rId3"/>
              </a:rPr>
              <a:t>https://doi.org/10.1002/qj.2965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167500" y="1446200"/>
            <a:ext cx="4404600" cy="3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Calculate ensemble </a:t>
            </a:r>
            <a:r>
              <a:rPr lang="en">
                <a:solidFill>
                  <a:srgbClr val="CC4125"/>
                </a:solidFill>
              </a:rPr>
              <a:t>mean</a:t>
            </a:r>
            <a:r>
              <a:rPr lang="en"/>
              <a:t> analysis using fully nonlinear analysis equations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Calculate </a:t>
            </a:r>
            <a:r>
              <a:rPr lang="en">
                <a:solidFill>
                  <a:srgbClr val="CC4125"/>
                </a:solidFill>
              </a:rPr>
              <a:t>pert</a:t>
            </a:r>
            <a:r>
              <a:rPr lang="en"/>
              <a:t>urbations from mean analysis for each member, using linear equations and a </a:t>
            </a:r>
            <a:r>
              <a:rPr lang="en">
                <a:solidFill>
                  <a:srgbClr val="CC4125"/>
                </a:solidFill>
              </a:rPr>
              <a:t>reduced iteration count</a:t>
            </a:r>
            <a:endParaRPr>
              <a:solidFill>
                <a:srgbClr val="CC4125"/>
              </a:solidFill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525" y="1457325"/>
            <a:ext cx="4181477" cy="33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Mean-Pert Method: </a:t>
            </a:r>
            <a:r>
              <a:rPr lang="en">
                <a:solidFill>
                  <a:srgbClr val="CC4125"/>
                </a:solidFill>
              </a:rPr>
              <a:t>Reduce Run Time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167500" y="4811825"/>
            <a:ext cx="8550000" cy="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57325"/>
            <a:ext cx="4298484" cy="334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3284" y="1532600"/>
            <a:ext cx="4388315" cy="319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59875" y="357850"/>
            <a:ext cx="8831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4DEnVar-based Ensemble Design Features: </a:t>
            </a:r>
            <a:r>
              <a:rPr lang="en">
                <a:solidFill>
                  <a:srgbClr val="CC4125"/>
                </a:solidFill>
              </a:rPr>
              <a:t>Inflation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xfrm>
            <a:off x="167500" y="4389175"/>
            <a:ext cx="85500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Details in: Zhang et al. (2004) </a:t>
            </a:r>
            <a:r>
              <a:rPr lang="en" sz="1200" i="1"/>
              <a:t>Mon. Weather Rev. </a:t>
            </a:r>
            <a:r>
              <a:rPr lang="en" sz="1200" u="sng">
                <a:solidFill>
                  <a:srgbClr val="000000"/>
                </a:solidFill>
                <a:hlinkClick r:id="rId3"/>
              </a:rPr>
              <a:t>https://doi.org/10.1175/15200493(2004)132%3C1238:IOIEAO$3E2.0.CO;2</a:t>
            </a:r>
            <a:r>
              <a:rPr lang="en" sz="1200"/>
              <a:t> and Whitaker and Hamill (2012), </a:t>
            </a:r>
            <a:r>
              <a:rPr lang="en" sz="1200" i="1"/>
              <a:t>Mon. Weather Rev. </a:t>
            </a:r>
            <a:r>
              <a:rPr lang="en" sz="1200" u="sng"/>
              <a:t>https:/doi.org/10.1175/MWR-D-11-00276.1</a:t>
            </a:r>
            <a:endParaRPr sz="1200" u="sng"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159875" y="949698"/>
            <a:ext cx="8831700" cy="32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Inflation to account for DA deficiencies:</a:t>
            </a:r>
            <a:endParaRPr sz="22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RTPP: Relaxation to Prior Perturbations - factor 0.5 mimic EnSRF/DEnKF</a:t>
            </a:r>
            <a:endParaRPr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RTPP good at maintaining ensemble spread 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Makes perturbations too large-scale and too balanced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RTPS: Relaxation to Prior Spread </a:t>
            </a:r>
            <a:endParaRPr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More realistic effect on scale and balance of perturbations</a:t>
            </a:r>
            <a:endParaRPr sz="1800"/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Relatively poor at maintaining ensemble spread</a:t>
            </a:r>
            <a:endParaRPr sz="1800"/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050" y="1889400"/>
            <a:ext cx="2068401" cy="3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8976" y="2571761"/>
            <a:ext cx="2287249" cy="2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1651</Words>
  <Application>Microsoft Macintosh PowerPoint</Application>
  <PresentationFormat>On-screen Show (16:9)</PresentationFormat>
  <Paragraphs>167</Paragraphs>
  <Slides>29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ＭＳ Ｐゴシック</vt:lpstr>
      <vt:lpstr>Helvetica Neue</vt:lpstr>
      <vt:lpstr>Simple Light</vt:lpstr>
      <vt:lpstr>Equation</vt:lpstr>
      <vt:lpstr>Recent Developments in the Met Office Ensemble Prediction System MOGREPS-G</vt:lpstr>
      <vt:lpstr>ETKF Replacement Project</vt:lpstr>
      <vt:lpstr>4DEnVar-based Ensemble: Key Design Features</vt:lpstr>
      <vt:lpstr>4DEnVar-based Ensemble: Key Design Features</vt:lpstr>
      <vt:lpstr>Hybrid-4DVar versus Hybrid-4DEnVar:  Hybrid-4DVar schematic</vt:lpstr>
      <vt:lpstr>Hybrid-4DVar versus Hybrid-4DEnVar:  Hybrid-4DEnVar schematic</vt:lpstr>
      <vt:lpstr>Mean-Pert Method: Reduce Computation Cost</vt:lpstr>
      <vt:lpstr>Mean-Pert Method: Reduce Run Time</vt:lpstr>
      <vt:lpstr>4DEnVar-based Ensemble Design Features: Inflation</vt:lpstr>
      <vt:lpstr>4DEnVar-based Ensemble Design Features:  Model Uncertainties</vt:lpstr>
      <vt:lpstr>Additive Inflation</vt:lpstr>
      <vt:lpstr>Recentering versus No Recentering:</vt:lpstr>
      <vt:lpstr>Recentering versus No Recentering:</vt:lpstr>
      <vt:lpstr>Improved Processing of Ensemble Data: Horizontal Waveband Localisation</vt:lpstr>
      <vt:lpstr>Improved Processing of  Ensemble Data: Hybrid_diag localisation</vt:lpstr>
      <vt:lpstr>4DEnVar-based Ensemble Design Features: Trial Setup</vt:lpstr>
      <vt:lpstr>Results  </vt:lpstr>
      <vt:lpstr>Results </vt:lpstr>
      <vt:lpstr>Results </vt:lpstr>
      <vt:lpstr>Results</vt:lpstr>
      <vt:lpstr>En-4DEnVar driving Hybrid 4DVar: Verification Against Observations</vt:lpstr>
      <vt:lpstr>En-4DEnVar driving Hybrid 4DVar: Verification Against ECMWF Analyses</vt:lpstr>
      <vt:lpstr>Conclusions</vt:lpstr>
      <vt:lpstr>References</vt:lpstr>
      <vt:lpstr>Questions…</vt:lpstr>
      <vt:lpstr>Additional Slides </vt:lpstr>
      <vt:lpstr>Simple Self-Exclusion Method: Prevent Inbreeding</vt:lpstr>
      <vt:lpstr>Additive Inflation</vt:lpstr>
      <vt:lpstr>Improved Processing of Ensemble Data:  Hybrid_diag localisation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in the Met Office Ensemble Prediction System MOGREPS-G</dc:title>
  <cp:lastModifiedBy>Mohamed Jardak</cp:lastModifiedBy>
  <cp:revision>8</cp:revision>
  <dcterms:modified xsi:type="dcterms:W3CDTF">2018-05-08T12:49:22Z</dcterms:modified>
</cp:coreProperties>
</file>