
<file path=[Content_Types].xml><?xml version="1.0" encoding="utf-8"?>
<Types xmlns="http://schemas.openxmlformats.org/package/2006/content-types">
  <Default Extension="xml" ContentType="application/xml"/>
  <Default Extension="(null)" ContentType="image/x-e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7" r:id="rId2"/>
    <p:sldId id="289" r:id="rId3"/>
    <p:sldId id="344" r:id="rId4"/>
    <p:sldId id="294" r:id="rId5"/>
    <p:sldId id="267" r:id="rId6"/>
    <p:sldId id="346" r:id="rId7"/>
    <p:sldId id="308" r:id="rId8"/>
    <p:sldId id="347" r:id="rId9"/>
    <p:sldId id="350" r:id="rId10"/>
    <p:sldId id="363" r:id="rId11"/>
    <p:sldId id="348" r:id="rId12"/>
    <p:sldId id="383" r:id="rId13"/>
    <p:sldId id="373" r:id="rId14"/>
    <p:sldId id="367" r:id="rId15"/>
    <p:sldId id="375" r:id="rId16"/>
    <p:sldId id="370" r:id="rId17"/>
    <p:sldId id="377" r:id="rId18"/>
    <p:sldId id="352" r:id="rId19"/>
    <p:sldId id="353" r:id="rId20"/>
    <p:sldId id="351" r:id="rId21"/>
    <p:sldId id="349" r:id="rId22"/>
    <p:sldId id="382" r:id="rId23"/>
    <p:sldId id="299" r:id="rId24"/>
    <p:sldId id="315" r:id="rId25"/>
    <p:sldId id="384" r:id="rId26"/>
    <p:sldId id="354" r:id="rId27"/>
    <p:sldId id="364" r:id="rId28"/>
    <p:sldId id="374" r:id="rId29"/>
    <p:sldId id="376" r:id="rId30"/>
    <p:sldId id="378" r:id="rId31"/>
    <p:sldId id="379" r:id="rId32"/>
    <p:sldId id="380" r:id="rId33"/>
    <p:sldId id="381" r:id="rId34"/>
    <p:sldId id="34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5714" autoAdjust="0"/>
  </p:normalViewPr>
  <p:slideViewPr>
    <p:cSldViewPr snapToGrid="0" snapToObjects="1">
      <p:cViewPr varScale="1">
        <p:scale>
          <a:sx n="74" d="100"/>
          <a:sy n="74" d="100"/>
        </p:scale>
        <p:origin x="-904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794B1-2D55-4C4B-BDF1-73F29F8BCA8B}" type="datetimeFigureOut">
              <a:rPr lang="en-US" smtClean="0"/>
              <a:t>5/8/18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71030-5D29-874E-BC94-EDB5DA78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27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06BA0-A48A-D748-9402-8A4F0FB20B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76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-only difference is surface flux parameterization (mainly Cd wind speed relationship)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29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47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93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-stronger eyewall surface convergence from larger Cd </a:t>
            </a:r>
            <a:r>
              <a:rPr lang="en-US" dirty="0">
                <a:sym typeface="Wingdings" pitchFamily="2" charset="2"/>
              </a:rPr>
              <a:t> increased frictional effect</a:t>
            </a:r>
          </a:p>
          <a:p>
            <a:r>
              <a:rPr lang="en-US" dirty="0">
                <a:sym typeface="Wingdings" pitchFamily="2" charset="2"/>
              </a:rPr>
              <a:t>-also stronger outflow from larger Cd (GZ)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38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71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-Now</a:t>
            </a:r>
            <a:r>
              <a:rPr lang="en-US"/>
              <a:t>, </a:t>
            </a:r>
            <a:r>
              <a:rPr lang="en-US" smtClean="0"/>
              <a:t>smaller </a:t>
            </a:r>
            <a:r>
              <a:rPr lang="en-US" dirty="0"/>
              <a:t>Cd has stronger </a:t>
            </a:r>
            <a:r>
              <a:rPr lang="en-US" dirty="0" err="1"/>
              <a:t>Vt</a:t>
            </a:r>
            <a:r>
              <a:rPr lang="en-US" dirty="0"/>
              <a:t> at surface and throughout vertical extent of vortex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82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-AOEI and ABEI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17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-AOEI and ABEI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17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 demonstrated sensitivity between surface flux parameterization and wind speed (shown) and minimum SLP (not shown here)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52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Significant correlation between BT and Alpha all over</a:t>
            </a:r>
          </a:p>
          <a:p>
            <a:r>
              <a:rPr lang="en-US" dirty="0"/>
              <a:t>BT and m correlation only significant in eyewall region where winds are strongest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55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 observed by TCI field campaign (high density </a:t>
            </a:r>
            <a:r>
              <a:rPr lang="en-US" dirty="0" err="1"/>
              <a:t>dropsondes</a:t>
            </a:r>
            <a:r>
              <a:rPr lang="en-US" dirty="0"/>
              <a:t>) and NOAA P-3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06BA0-A48A-D748-9402-8A4F0FB20B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79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Significant correlation between BT and Alpha all over</a:t>
            </a:r>
          </a:p>
          <a:p>
            <a:r>
              <a:rPr lang="en-US" dirty="0"/>
              <a:t>BT and m correlation only significant in eyewall region where winds are strongest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22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707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022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31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11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131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79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specifications</a:t>
            </a:r>
            <a:r>
              <a:rPr lang="en-US" baseline="0" dirty="0"/>
              <a:t> of PSU WRF-EnKF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-</a:t>
            </a:r>
            <a:r>
              <a:rPr lang="en-US" sz="12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WRF v3.5.1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rgbClr val="002060"/>
                </a:solidFill>
                <a:latin typeface="Gill Sans" charset="0"/>
                <a:cs typeface="Gill Sans" charset="0"/>
              </a:rPr>
              <a:t>-</a:t>
            </a:r>
            <a:r>
              <a:rPr lang="en-US" sz="12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4 two-way nested domains</a:t>
            </a: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-Assimilate all conventional </a:t>
            </a:r>
            <a:r>
              <a:rPr lang="en-US" baseline="0" dirty="0" err="1"/>
              <a:t>obs</a:t>
            </a:r>
            <a:r>
              <a:rPr lang="en-US" baseline="0" dirty="0"/>
              <a:t> as well as aircraft radar (radial velocities)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76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Flight 1,</a:t>
            </a:r>
            <a:r>
              <a:rPr lang="en-US" baseline="0" dirty="0"/>
              <a:t> 21st 19-21z compared with EnKF Analysis at 21z 21</a:t>
            </a:r>
            <a:r>
              <a:rPr lang="en-US" baseline="30000" dirty="0"/>
              <a:t>st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Dropsondes location relative to NOAA HRD wind center track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8A760-D4BE-B443-A240-3F39017648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95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Flight 2,</a:t>
            </a:r>
            <a:r>
              <a:rPr lang="en-US" baseline="0" dirty="0"/>
              <a:t> 22nd 17-19z compared with EnKF Analysis at 22z 22nd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8A760-D4BE-B443-A240-3F39017648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02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confidence from ensemble forecast in RI of Patricia but uncertainty in timing and rate. Plan to look into this further in the near future.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55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-same ICs</a:t>
            </a:r>
          </a:p>
          <a:p>
            <a:r>
              <a:rPr lang="en-US" dirty="0"/>
              <a:t>-small inner-core for Patricia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70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-small inner-core for Patricia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-white lines are pressure perturbation from environment (helps depict radial pressure gradient)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53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-small inner-core for Patricia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-white lines are pressure perturbation from environment (helps depict radial pressure gradient)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01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649EA5-4A0B-2445-81A1-A586CCAA2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F53E6AD-1514-5A43-ADAB-FDDD301739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82439F-A82A-4C4D-AB43-1B53D9131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F14B24-7FAB-0340-8379-222F364C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B3E4EB-AC49-EE47-AC28-3154CC3B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8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84BC2D-06B9-8148-8240-D07010B5C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1E1DCBE-B0D1-804F-8846-476E601CF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DC55F7-8947-184F-AB72-7D6BC893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9B34FA-B86A-954E-8B0D-8851BF610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723A2A-E6CB-B14C-B373-4660657F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43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7EAF609-C6B2-2943-B114-4AFA35568A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D3F5617-BA04-0149-A90A-151BF6FCC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36C14A-120E-DC49-9E54-F2C1FC58A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5FEF2A-8911-F649-9FF3-876B0C8AD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F4FE8D-122E-3A4B-AC13-955A326A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39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36AF1C-63B7-9B49-84CF-DD1CFEDA2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10FB4C-91C7-054C-8D6E-C4F15ABCE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0AB735-7F67-224F-A31A-421E5EF7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35BDCF-AD1A-B143-9385-95E9A03C9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8206F8-F1A9-814E-AE5B-ACE543234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59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4798EB-AD8B-8E4F-A5F3-896D693FC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675C0BE-0930-7149-AB1F-E2D5058E6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26B813-FFFD-6345-991E-B3A291815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F4FB60-E4E9-0747-86C7-E321EAB15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862E52-9FB5-EC42-99CA-266F7052B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62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531BC9-99D9-854C-94D9-7B5E93A60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7EECB3-D656-D741-BDFD-ED40B722A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80789AD-8D4C-014D-BCEB-2CFC0DE82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661A0A1-B1BD-6845-8AC2-35BE43CEE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0D9934E-D5AC-DD43-88DA-AC415B0C8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B5825D1-453D-AA4B-9D14-727D00A78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84C81B-E591-614A-A428-9900FD6F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1697548-F5D9-AA46-9972-FF8DC54F2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90FFBA-0CB3-C74C-A630-60EF6094F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2D2E8D9-C2F0-C644-8F92-2CF3266659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B8A47C3-C965-6C44-AD98-0565E940C8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3BC8316-F757-EC42-89B7-E0C9223B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7554962-2DD1-F843-B2CB-1E7052453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F738426-B478-8842-ADBE-5F5F0AC0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99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A58075-4675-594F-B73D-32F0C3BA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8BF7747-EB9B-9A42-A409-438D9C06E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ACC991E-6EB9-904F-B91B-DA325AE6C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8686B0C-47EF-D344-B7AC-62435860F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6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E90AB29-A271-924B-9715-8D16BEAF3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E823513-3434-9E46-AB64-07E8B78C2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A6814C0-006B-894E-AB42-7C478170E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92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99C4DE-733B-A440-8EFE-E03340C57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03757D-EE33-B64B-9039-950DD32EE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E65E0B8-A5D9-1847-B156-79D0FD2FF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EBC2151-C918-B84E-AAF9-FC932D4F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CAF23B2-952E-BE48-9A61-36C77E696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BFCDC00-2339-224C-85F8-152AC33C4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8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F08056-EB97-894B-83D3-F25EA567D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A1901B5-F521-0B46-810C-AACECB75C9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9C1C7DC-8735-554A-82FC-D6C216DD4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A82AEF2-8184-C940-A27C-44BB5C0F6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3735725-F28F-4B45-A4F7-AA0121A33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27FF688-DAB8-B749-BAEC-C08007733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9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D075F17-6DAE-9146-8CF4-67B6CB492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539771-0FA2-784C-A5FB-746EE20BF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19C012-50F1-664B-AB69-97B4E94B2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05633-BFEE-0E4A-BCEF-5D6708C4DD35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F90246-638C-A845-B786-DA97D3AF6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2AC82C-A160-5F4F-B63E-5DCA23FD7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4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(null)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36.(null)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6.(null)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36.(null)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(null)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36.(null)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36.(null)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36.(null)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36.(null)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36.(null)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786" y="1112776"/>
            <a:ext cx="11996791" cy="23876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Historic Rapid Intensification of Hurricane Patricia (2015): Challenges in Cloud-Resolving Ensemble Analysis and Prediction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09" y="5897625"/>
            <a:ext cx="2507982" cy="829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07" y="5638843"/>
            <a:ext cx="3510481" cy="1144417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9370" y="3778851"/>
            <a:ext cx="9144000" cy="167616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Robert Nystrom</a:t>
            </a:r>
            <a:r>
              <a:rPr lang="en-US" dirty="0">
                <a:solidFill>
                  <a:srgbClr val="002060"/>
                </a:solidFill>
                <a:latin typeface="Gill Sans" panose="020B0502020104020203" pitchFamily="34" charset="-79"/>
                <a:ea typeface="Gill Sans SemiBold" charset="0"/>
                <a:cs typeface="Gill Sans" panose="020B0502020104020203" pitchFamily="34" charset="-79"/>
              </a:rPr>
              <a:t> and Fuqing Zhang</a:t>
            </a:r>
            <a:endParaRPr lang="en-US" sz="800" dirty="0">
              <a:solidFill>
                <a:srgbClr val="002060"/>
              </a:solidFill>
              <a:latin typeface="Gill Sans" charset="0"/>
              <a:ea typeface="Gill Sans" charset="0"/>
              <a:cs typeface="Gill Sans" charset="0"/>
            </a:endParaRPr>
          </a:p>
          <a:p>
            <a:r>
              <a:rPr lang="en-US" sz="1800" dirty="0" smtClean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The Pennsylvania State University Department of Meteorology, Center for Advanced </a:t>
            </a:r>
            <a:r>
              <a:rPr lang="en-US" sz="1800" dirty="0" smtClean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Data Assimilation and Predictability Techniques</a:t>
            </a:r>
            <a:endParaRPr lang="en-US" sz="1800" dirty="0" smtClean="0">
              <a:solidFill>
                <a:srgbClr val="002060"/>
              </a:solidFill>
              <a:latin typeface="Gill Sans SemiBold" charset="0"/>
              <a:ea typeface="Gill Sans SemiBold" charset="0"/>
              <a:cs typeface="Gill Sans SemiBold" charset="0"/>
            </a:endParaRPr>
          </a:p>
          <a:p>
            <a:r>
              <a:rPr lang="en-US" sz="1800" b="1" dirty="0" smtClean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Funding</a:t>
            </a:r>
            <a:r>
              <a:rPr lang="en-US" sz="1800" b="1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: </a:t>
            </a:r>
            <a:r>
              <a:rPr lang="en-US" sz="18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NASA Earth and Space Science Fellowship Program (NESSF) </a:t>
            </a:r>
          </a:p>
          <a:p>
            <a:r>
              <a:rPr lang="en-US" sz="1800" b="1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Computing: </a:t>
            </a:r>
            <a:r>
              <a:rPr lang="en-US" sz="18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Texas Advanced Computing Center (TACC) and NOAA Jet</a:t>
            </a:r>
          </a:p>
          <a:p>
            <a:endParaRPr lang="en-US" sz="1800" dirty="0">
              <a:solidFill>
                <a:srgbClr val="002060"/>
              </a:solidFill>
              <a:latin typeface="Gill Sans" charset="0"/>
              <a:ea typeface="Gill Sans" charset="0"/>
              <a:cs typeface="Gill Sans" charset="0"/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64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Higher resolution improves inner-core structure/size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E116780-4932-FF48-885F-DD57C0ED1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7617"/>
            <a:ext cx="4536274" cy="43938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4C19874-E116-EF4E-A34D-57693EBC6D93}"/>
              </a:ext>
            </a:extLst>
          </p:cNvPr>
          <p:cNvSpPr txBox="1"/>
          <p:nvPr/>
        </p:nvSpPr>
        <p:spPr>
          <a:xfrm>
            <a:off x="1946978" y="1531468"/>
            <a:ext cx="636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obs</a:t>
            </a:r>
            <a:endParaRPr lang="en-US" sz="2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32554E2-AA9F-5445-863C-D4105D69F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505" y="1857617"/>
            <a:ext cx="4536274" cy="4393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4164BAA-54A5-024A-9973-F432FB14B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3911" y="1857617"/>
            <a:ext cx="4536274" cy="43938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B1F2677-FE1B-7A47-AA67-551209A67BF0}"/>
              </a:ext>
            </a:extLst>
          </p:cNvPr>
          <p:cNvSpPr txBox="1"/>
          <p:nvPr/>
        </p:nvSpPr>
        <p:spPr>
          <a:xfrm>
            <a:off x="9593197" y="1531468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3km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2F1BFD2-B539-CC4B-BA6D-0958988943C3}"/>
              </a:ext>
            </a:extLst>
          </p:cNvPr>
          <p:cNvSpPr txBox="1"/>
          <p:nvPr/>
        </p:nvSpPr>
        <p:spPr>
          <a:xfrm>
            <a:off x="5718697" y="152596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 km</a:t>
            </a:r>
          </a:p>
        </p:txBody>
      </p:sp>
    </p:spTree>
    <p:extLst>
      <p:ext uri="{BB962C8B-B14F-4D97-AF65-F5344CB8AC3E}">
        <p14:creationId xmlns:p14="http://schemas.microsoft.com/office/powerpoint/2010/main" val="2371232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Forecasts Very Sensitive to Surface Flux </a:t>
            </a:r>
            <a:r>
              <a:rPr lang="en-US" dirty="0" err="1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Param</a:t>
            </a:r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B362B22-A853-5A40-8BE7-48112AE75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7" y="1589318"/>
            <a:ext cx="5486400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2FCAB14-45F7-1047-9912-FF8E992239B4}"/>
              </a:ext>
            </a:extLst>
          </p:cNvPr>
          <p:cNvSpPr txBox="1"/>
          <p:nvPr/>
        </p:nvSpPr>
        <p:spPr>
          <a:xfrm>
            <a:off x="2428789" y="1276207"/>
            <a:ext cx="2477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Green and Zhang (2013)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A4CE29F-C8A3-1349-BA90-016F80190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634" y="1589318"/>
            <a:ext cx="5486400" cy="548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24C3CB3-77D4-F54D-B066-C3147C854DD8}"/>
              </a:ext>
            </a:extLst>
          </p:cNvPr>
          <p:cNvSpPr txBox="1"/>
          <p:nvPr/>
        </p:nvSpPr>
        <p:spPr>
          <a:xfrm>
            <a:off x="8223213" y="1276207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Chen et al. (2016)</a:t>
            </a:r>
          </a:p>
        </p:txBody>
      </p:sp>
    </p:spTree>
    <p:extLst>
      <p:ext uri="{BB962C8B-B14F-4D97-AF65-F5344CB8AC3E}">
        <p14:creationId xmlns:p14="http://schemas.microsoft.com/office/powerpoint/2010/main" val="975747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1"/>
          <a:stretch/>
        </p:blipFill>
        <p:spPr>
          <a:xfrm>
            <a:off x="5752515" y="3155610"/>
            <a:ext cx="4674185" cy="33946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49901" y="1680206"/>
            <a:ext cx="6642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Potential intensity increases w</a:t>
            </a:r>
            <a:r>
              <a:rPr lang="en-US" sz="2400" dirty="0" smtClean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/ </a:t>
            </a:r>
            <a:r>
              <a:rPr lang="en-US" sz="2400" dirty="0" err="1">
                <a:solidFill>
                  <a:srgbClr val="002060"/>
                </a:solidFill>
                <a:latin typeface="Gill Sans"/>
                <a:cs typeface="Gill Sans"/>
              </a:rPr>
              <a:t>C</a:t>
            </a:r>
            <a:r>
              <a:rPr lang="en-US" sz="2400" baseline="-25000" dirty="0" err="1">
                <a:solidFill>
                  <a:srgbClr val="002060"/>
                </a:solidFill>
                <a:latin typeface="Gill Sans"/>
                <a:cs typeface="Gill Sans"/>
              </a:rPr>
              <a:t>k</a:t>
            </a:r>
            <a:r>
              <a:rPr lang="en-US" sz="2400" dirty="0">
                <a:solidFill>
                  <a:srgbClr val="002060"/>
                </a:solidFill>
                <a:latin typeface="Gill Sans"/>
                <a:cs typeface="Gill Sans"/>
              </a:rPr>
              <a:t>/</a:t>
            </a:r>
            <a:r>
              <a:rPr lang="en-US" sz="2400" dirty="0" smtClean="0">
                <a:solidFill>
                  <a:srgbClr val="002060"/>
                </a:solidFill>
                <a:latin typeface="Gill Sans"/>
                <a:cs typeface="Gill Sans"/>
              </a:rPr>
              <a:t>C</a:t>
            </a:r>
            <a:r>
              <a:rPr lang="en-US" sz="2400" baseline="-25000" dirty="0" smtClean="0">
                <a:solidFill>
                  <a:srgbClr val="002060"/>
                </a:solidFill>
                <a:latin typeface="Gill Sans"/>
                <a:cs typeface="Gill Sans"/>
              </a:rPr>
              <a:t>d</a:t>
            </a:r>
            <a:endParaRPr lang="en-US" sz="2400" baseline="-25000" dirty="0">
              <a:solidFill>
                <a:srgbClr val="00206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285750" indent="-285750">
              <a:buFont typeface="Arial" charset="0"/>
              <a:buChar char="•"/>
            </a:pPr>
            <a:endParaRPr lang="en-US" sz="2400" baseline="-25000" dirty="0">
              <a:solidFill>
                <a:srgbClr val="00206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Expect potentially stronger storm with lower C</a:t>
            </a:r>
            <a:r>
              <a:rPr lang="en-US" sz="2400" baseline="-250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</a:t>
            </a:r>
            <a:r>
              <a:rPr lang="en-US" sz="24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4975" y="1921520"/>
            <a:ext cx="5246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MPI</a:t>
            </a:r>
            <a:r>
              <a:rPr lang="en-US" sz="2400" b="1" dirty="0" smtClean="0">
                <a:solidFill>
                  <a:srgbClr val="00206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:  </a:t>
            </a:r>
            <a:r>
              <a:rPr lang="en-US" sz="2400" dirty="0" smtClean="0">
                <a:solidFill>
                  <a:srgbClr val="002060"/>
                </a:solidFill>
                <a:latin typeface="Gill Sans"/>
                <a:cs typeface="Gill Sans"/>
              </a:rPr>
              <a:t>|V</a:t>
            </a:r>
            <a:r>
              <a:rPr lang="en-US" sz="2400" baseline="-25000" dirty="0" smtClean="0">
                <a:solidFill>
                  <a:srgbClr val="002060"/>
                </a:solidFill>
                <a:latin typeface="Gill Sans"/>
                <a:cs typeface="Gill Sans"/>
              </a:rPr>
              <a:t>m</a:t>
            </a:r>
            <a:r>
              <a:rPr lang="en-US" sz="2400" dirty="0" smtClean="0">
                <a:solidFill>
                  <a:srgbClr val="002060"/>
                </a:solidFill>
                <a:latin typeface="Gill Sans"/>
                <a:cs typeface="Gill Sans"/>
              </a:rPr>
              <a:t>|</a:t>
            </a:r>
            <a:r>
              <a:rPr lang="en-US" sz="2400" baseline="30000" dirty="0" smtClean="0">
                <a:solidFill>
                  <a:srgbClr val="002060"/>
                </a:solidFill>
                <a:latin typeface="Gill Sans"/>
                <a:cs typeface="Gill Sans"/>
              </a:rPr>
              <a:t>2</a:t>
            </a:r>
            <a:r>
              <a:rPr lang="en-US" sz="2400" dirty="0" smtClean="0">
                <a:solidFill>
                  <a:srgbClr val="002060"/>
                </a:solidFill>
                <a:latin typeface="Gill Sans"/>
                <a:cs typeface="Gill Sans"/>
              </a:rPr>
              <a:t>=</a:t>
            </a:r>
            <a:r>
              <a:rPr lang="en-US" sz="2400" dirty="0" err="1" smtClean="0">
                <a:solidFill>
                  <a:srgbClr val="002060"/>
                </a:solidFill>
                <a:latin typeface="Gill Sans"/>
                <a:cs typeface="Gill Sans"/>
              </a:rPr>
              <a:t>C</a:t>
            </a:r>
            <a:r>
              <a:rPr lang="en-US" sz="2400" baseline="-25000" dirty="0" err="1" smtClean="0">
                <a:solidFill>
                  <a:srgbClr val="002060"/>
                </a:solidFill>
                <a:latin typeface="Gill Sans"/>
                <a:cs typeface="Gill Sans"/>
              </a:rPr>
              <a:t>k</a:t>
            </a:r>
            <a:r>
              <a:rPr lang="en-US" sz="2400" dirty="0" smtClean="0">
                <a:solidFill>
                  <a:srgbClr val="002060"/>
                </a:solidFill>
                <a:latin typeface="Gill Sans"/>
                <a:cs typeface="Gill Sans"/>
              </a:rPr>
              <a:t>/C</a:t>
            </a:r>
            <a:r>
              <a:rPr lang="en-US" sz="2400" baseline="-25000" dirty="0" smtClean="0">
                <a:solidFill>
                  <a:srgbClr val="002060"/>
                </a:solidFill>
                <a:latin typeface="Gill Sans"/>
                <a:cs typeface="Gill Sans"/>
              </a:rPr>
              <a:t>d</a:t>
            </a:r>
            <a:r>
              <a:rPr lang="en-US" sz="2400" dirty="0" smtClean="0">
                <a:solidFill>
                  <a:srgbClr val="002060"/>
                </a:solidFill>
                <a:latin typeface="Gill Sans"/>
                <a:cs typeface="Gill Sans"/>
              </a:rPr>
              <a:t> * </a:t>
            </a:r>
            <a:r>
              <a:rPr lang="en-US" sz="2400" dirty="0" err="1" smtClean="0">
                <a:solidFill>
                  <a:srgbClr val="002060"/>
                </a:solidFill>
                <a:latin typeface="Lucida Grande"/>
                <a:ea typeface="Lucida Grande"/>
                <a:cs typeface="Lucida Grande"/>
              </a:rPr>
              <a:t>ε</a:t>
            </a:r>
            <a:r>
              <a:rPr lang="en-US" sz="2400" dirty="0" err="1" smtClean="0">
                <a:solidFill>
                  <a:srgbClr val="002060"/>
                </a:solidFill>
                <a:latin typeface="Gill Sans"/>
                <a:cs typeface="Gill Sans"/>
              </a:rPr>
              <a:t>T</a:t>
            </a:r>
            <a:r>
              <a:rPr lang="en-US" sz="2400" baseline="-25000" dirty="0" err="1" smtClean="0">
                <a:solidFill>
                  <a:srgbClr val="002060"/>
                </a:solidFill>
                <a:latin typeface="Gill Sans"/>
                <a:cs typeface="Gill Sans"/>
              </a:rPr>
              <a:t>s</a:t>
            </a:r>
            <a:r>
              <a:rPr lang="en-US" sz="2400" dirty="0" smtClean="0">
                <a:solidFill>
                  <a:srgbClr val="002060"/>
                </a:solidFill>
                <a:latin typeface="Gill Sans"/>
                <a:cs typeface="Gill Sans"/>
              </a:rPr>
              <a:t>*(S</a:t>
            </a:r>
            <a:r>
              <a:rPr lang="en-US" sz="2400" baseline="-25000" dirty="0" smtClean="0">
                <a:solidFill>
                  <a:srgbClr val="002060"/>
                </a:solidFill>
                <a:latin typeface="Gill Sans"/>
                <a:cs typeface="Gill Sans"/>
              </a:rPr>
              <a:t>0</a:t>
            </a:r>
            <a:r>
              <a:rPr lang="en-US" sz="2400" baseline="30000" dirty="0" smtClean="0">
                <a:solidFill>
                  <a:srgbClr val="002060"/>
                </a:solidFill>
                <a:latin typeface="Gill Sans"/>
                <a:cs typeface="Gill Sans"/>
              </a:rPr>
              <a:t>*</a:t>
            </a:r>
            <a:r>
              <a:rPr lang="en-US" sz="2400" dirty="0" smtClean="0">
                <a:solidFill>
                  <a:srgbClr val="002060"/>
                </a:solidFill>
                <a:latin typeface="Gill Sans"/>
                <a:cs typeface="Gill Sans"/>
              </a:rPr>
              <a:t>-</a:t>
            </a:r>
            <a:r>
              <a:rPr lang="en-US" sz="2400" dirty="0" err="1" smtClean="0">
                <a:solidFill>
                  <a:srgbClr val="002060"/>
                </a:solidFill>
                <a:latin typeface="Gill Sans"/>
                <a:cs typeface="Gill Sans"/>
              </a:rPr>
              <a:t>S</a:t>
            </a:r>
            <a:r>
              <a:rPr lang="en-US" sz="2400" baseline="-25000" dirty="0" err="1" smtClean="0">
                <a:solidFill>
                  <a:srgbClr val="002060"/>
                </a:solidFill>
                <a:latin typeface="Gill Sans"/>
                <a:cs typeface="Gill Sans"/>
              </a:rPr>
              <a:t>b</a:t>
            </a:r>
            <a:r>
              <a:rPr lang="en-US" sz="2400" dirty="0" smtClean="0">
                <a:solidFill>
                  <a:srgbClr val="002060"/>
                </a:solidFill>
                <a:latin typeface="Gill Sans"/>
                <a:cs typeface="Gill Sans"/>
              </a:rPr>
              <a:t>) </a:t>
            </a:r>
            <a:endParaRPr lang="en-US" sz="2400" b="1" dirty="0">
              <a:solidFill>
                <a:srgbClr val="002060"/>
              </a:solidFill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D88C017-5DFF-924C-83DC-C3750D221AB7}"/>
              </a:ext>
            </a:extLst>
          </p:cNvPr>
          <p:cNvSpPr txBox="1"/>
          <p:nvPr/>
        </p:nvSpPr>
        <p:spPr>
          <a:xfrm>
            <a:off x="10426700" y="5851723"/>
            <a:ext cx="1489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[Chen et al. 2018]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27A78F8-4409-EF43-9F0D-6CE34D276BC6}"/>
              </a:ext>
            </a:extLst>
          </p:cNvPr>
          <p:cNvSpPr txBox="1"/>
          <p:nvPr/>
        </p:nvSpPr>
        <p:spPr>
          <a:xfrm>
            <a:off x="397169" y="2457061"/>
            <a:ext cx="1343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[Emanuel, 1997]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E9CF7F0-6613-8C4F-ADDD-AAFEB5C16C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74"/>
          <a:stretch/>
        </p:blipFill>
        <p:spPr>
          <a:xfrm>
            <a:off x="802220" y="3016562"/>
            <a:ext cx="4651585" cy="353366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25D5117D-5186-BC4D-B8AA-A36E884CE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598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Why Model Surface Flux </a:t>
            </a:r>
            <a:r>
              <a:rPr lang="en-US" dirty="0" err="1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Param</a:t>
            </a:r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. Matters</a:t>
            </a:r>
          </a:p>
        </p:txBody>
      </p:sp>
    </p:spTree>
    <p:extLst>
      <p:ext uri="{BB962C8B-B14F-4D97-AF65-F5344CB8AC3E}">
        <p14:creationId xmlns:p14="http://schemas.microsoft.com/office/powerpoint/2010/main" val="152016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="" xmlns:a16="http://schemas.microsoft.com/office/drawing/2014/main" id="{1B6F2642-33F0-2443-A206-4BC88C77A955}"/>
              </a:ext>
            </a:extLst>
          </p:cNvPr>
          <p:cNvSpPr txBox="1">
            <a:spLocks/>
          </p:cNvSpPr>
          <p:nvPr/>
        </p:nvSpPr>
        <p:spPr>
          <a:xfrm>
            <a:off x="0" y="5393"/>
            <a:ext cx="12192000" cy="132556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Surface Flux:</a:t>
            </a:r>
            <a:b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Impacts on Structure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1AAAAE3-8805-EE4D-AF29-6B258E4D1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2481"/>
            <a:ext cx="4275036" cy="4140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7C4EA7E-7DD6-BC42-A3BD-7C3FA38B1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230" y="1732481"/>
            <a:ext cx="4275036" cy="41408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6A47BA2-7FCD-7445-AC99-5EA5E2156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105" y="1732480"/>
            <a:ext cx="4275036" cy="41408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1A44D36-54E5-3F42-9645-EEFC0B3B89E6}"/>
              </a:ext>
            </a:extLst>
          </p:cNvPr>
          <p:cNvSpPr/>
          <p:nvPr/>
        </p:nvSpPr>
        <p:spPr>
          <a:xfrm>
            <a:off x="3101311" y="6141984"/>
            <a:ext cx="5587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Surface winds speeds always larger in CY</a:t>
            </a:r>
          </a:p>
        </p:txBody>
      </p:sp>
    </p:spTree>
    <p:extLst>
      <p:ext uri="{BB962C8B-B14F-4D97-AF65-F5344CB8AC3E}">
        <p14:creationId xmlns:p14="http://schemas.microsoft.com/office/powerpoint/2010/main" val="416357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="" xmlns:a16="http://schemas.microsoft.com/office/drawing/2014/main" id="{1B6F2642-33F0-2443-A206-4BC88C77A95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Surface Flux:</a:t>
            </a:r>
            <a:b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Impacts on 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C0A88EF-FD28-D248-BE29-C5D889F21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759" y="2008495"/>
            <a:ext cx="4839880" cy="46879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A86A148-80A6-9A43-BC39-10A368561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300" y="76531"/>
            <a:ext cx="2298700" cy="2298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6E3F593-523E-0349-B19C-DE494B3BC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25" y="1972889"/>
            <a:ext cx="4839880" cy="468795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E58B5837-D343-654A-9685-C2FFF08C0184}"/>
              </a:ext>
            </a:extLst>
          </p:cNvPr>
          <p:cNvCxnSpPr>
            <a:cxnSpLocks/>
          </p:cNvCxnSpPr>
          <p:nvPr/>
        </p:nvCxnSpPr>
        <p:spPr>
          <a:xfrm flipV="1">
            <a:off x="11273220" y="185170"/>
            <a:ext cx="0" cy="182332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006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="" xmlns:a16="http://schemas.microsoft.com/office/drawing/2014/main" id="{BA14A513-0759-984F-A3B4-6DEACC262C3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Surface Flux:</a:t>
            </a:r>
            <a:b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Impacts on Structure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6E3F593-523E-0349-B19C-DE494B3BC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5231"/>
            <a:ext cx="4247853" cy="4114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767EC53-54FD-864C-A683-EC000B7A6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656" y="2375230"/>
            <a:ext cx="4247853" cy="41145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D76B34C-F9AE-0243-BA33-17B02810E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510" y="2375230"/>
            <a:ext cx="4247853" cy="4114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8C8ADEF-5179-3F42-951E-9D153B0F9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3300" y="76531"/>
            <a:ext cx="2298700" cy="22987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270BA300-C638-BE4D-833B-C01B6DB6BB9C}"/>
              </a:ext>
            </a:extLst>
          </p:cNvPr>
          <p:cNvCxnSpPr>
            <a:cxnSpLocks/>
          </p:cNvCxnSpPr>
          <p:nvPr/>
        </p:nvCxnSpPr>
        <p:spPr>
          <a:xfrm flipV="1">
            <a:off x="11273220" y="185170"/>
            <a:ext cx="0" cy="182332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018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5882029A-4707-FD44-9F58-129FF10DC7F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Surface Flux:</a:t>
            </a:r>
            <a:b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Impacts on 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C0A88EF-FD28-D248-BE29-C5D889F21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759" y="2008495"/>
            <a:ext cx="4839879" cy="46879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A86A148-80A6-9A43-BC39-10A368561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300" y="76531"/>
            <a:ext cx="2298700" cy="2298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6E3F593-523E-0349-B19C-DE494B3BC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25" y="1972889"/>
            <a:ext cx="4839879" cy="468795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E58B5837-D343-654A-9685-C2FFF08C0184}"/>
              </a:ext>
            </a:extLst>
          </p:cNvPr>
          <p:cNvCxnSpPr>
            <a:cxnSpLocks/>
          </p:cNvCxnSpPr>
          <p:nvPr/>
        </p:nvCxnSpPr>
        <p:spPr>
          <a:xfrm flipV="1">
            <a:off x="11586876" y="185170"/>
            <a:ext cx="0" cy="182332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466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EC9271F2-ED6D-1740-B8F2-9D5F22AAA26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Surface Flux:</a:t>
            </a:r>
            <a:b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Impacts on Structure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6E3F593-523E-0349-B19C-DE494B3BC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5231"/>
            <a:ext cx="4247853" cy="41145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767EC53-54FD-864C-A683-EC000B7A6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656" y="2375230"/>
            <a:ext cx="4247852" cy="41145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D76B34C-F9AE-0243-BA33-17B02810E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510" y="2375230"/>
            <a:ext cx="4247852" cy="4114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6181D6B-57C3-8A42-BB37-687096561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3300" y="76531"/>
            <a:ext cx="2298700" cy="22987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353A9C9-D88F-194D-8E78-A73F809041C1}"/>
              </a:ext>
            </a:extLst>
          </p:cNvPr>
          <p:cNvCxnSpPr>
            <a:cxnSpLocks/>
          </p:cNvCxnSpPr>
          <p:nvPr/>
        </p:nvCxnSpPr>
        <p:spPr>
          <a:xfrm flipV="1">
            <a:off x="11586876" y="185170"/>
            <a:ext cx="0" cy="182332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947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All-Sky GOES-13 assimilation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D8963CB-91E5-B64D-A745-231685F6F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3" y="1330057"/>
            <a:ext cx="5829298" cy="6412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CF52145-DB28-1E42-85B4-806B957A0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42" y="1328058"/>
            <a:ext cx="5831114" cy="64142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A3A4EE-C39D-DC4B-8264-61AA56BFF7F3}"/>
              </a:ext>
            </a:extLst>
          </p:cNvPr>
          <p:cNvSpPr txBox="1"/>
          <p:nvPr/>
        </p:nvSpPr>
        <p:spPr>
          <a:xfrm>
            <a:off x="7747978" y="1477963"/>
            <a:ext cx="2287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GOES-13 Observations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D02DDA2-47B8-8B4B-96BE-8038D1DB8587}"/>
              </a:ext>
            </a:extLst>
          </p:cNvPr>
          <p:cNvSpPr txBox="1"/>
          <p:nvPr/>
        </p:nvSpPr>
        <p:spPr>
          <a:xfrm>
            <a:off x="2451715" y="1477963"/>
            <a:ext cx="145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EnKF Analysis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F7947CF-83DF-8D4F-8ADD-C056B410F340}"/>
              </a:ext>
            </a:extLst>
          </p:cNvPr>
          <p:cNvSpPr txBox="1"/>
          <p:nvPr/>
        </p:nvSpPr>
        <p:spPr>
          <a:xfrm>
            <a:off x="8350415" y="431948"/>
            <a:ext cx="3194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AOEI [</a:t>
            </a:r>
            <a:r>
              <a:rPr lang="en-US" sz="1200" dirty="0" err="1">
                <a:solidFill>
                  <a:schemeClr val="bg2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Minamide</a:t>
            </a:r>
            <a:r>
              <a:rPr lang="en-US" sz="1200" dirty="0">
                <a:solidFill>
                  <a:schemeClr val="bg2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and Zhang, 2017]</a:t>
            </a:r>
          </a:p>
          <a:p>
            <a:r>
              <a:rPr lang="en-US" sz="1200" dirty="0">
                <a:solidFill>
                  <a:schemeClr val="bg2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ABEI [</a:t>
            </a:r>
            <a:r>
              <a:rPr lang="en-US" sz="1200" dirty="0" err="1">
                <a:solidFill>
                  <a:schemeClr val="bg2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Minamide</a:t>
            </a:r>
            <a:r>
              <a:rPr lang="en-US" sz="1200" dirty="0">
                <a:solidFill>
                  <a:schemeClr val="bg2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and Zhang, 2018 submitted]</a:t>
            </a:r>
          </a:p>
        </p:txBody>
      </p:sp>
    </p:spTree>
    <p:extLst>
      <p:ext uri="{BB962C8B-B14F-4D97-AF65-F5344CB8AC3E}">
        <p14:creationId xmlns:p14="http://schemas.microsoft.com/office/powerpoint/2010/main" val="399976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DF488F5-B31B-5342-A202-219DC9F6F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423" y="1211263"/>
            <a:ext cx="5738090" cy="6311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769C9C7-4519-1041-BD60-0419A6CB4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32" y="1211263"/>
            <a:ext cx="5738090" cy="63118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A3A4EE-C39D-DC4B-8264-61AA56BFF7F3}"/>
              </a:ext>
            </a:extLst>
          </p:cNvPr>
          <p:cNvSpPr txBox="1"/>
          <p:nvPr/>
        </p:nvSpPr>
        <p:spPr>
          <a:xfrm>
            <a:off x="7455878" y="1477963"/>
            <a:ext cx="3003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GOES-13 Observations 6</a:t>
            </a:r>
            <a:r>
              <a:rPr lang="en-US" dirty="0" smtClean="0"/>
              <a:t>z 22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D02DDA2-47B8-8B4B-96BE-8038D1DB8587}"/>
              </a:ext>
            </a:extLst>
          </p:cNvPr>
          <p:cNvSpPr txBox="1"/>
          <p:nvPr/>
        </p:nvSpPr>
        <p:spPr>
          <a:xfrm>
            <a:off x="2026355" y="1477963"/>
            <a:ext cx="2723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EnKF Analysis 6</a:t>
            </a:r>
            <a:r>
              <a:rPr lang="en-US" dirty="0" smtClean="0"/>
              <a:t>z 22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D9E33FF-CBA1-7841-A33F-A81A74CD8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All-Sky GOES-13 assimilation</a:t>
            </a:r>
          </a:p>
        </p:txBody>
      </p:sp>
    </p:spTree>
    <p:extLst>
      <p:ext uri="{BB962C8B-B14F-4D97-AF65-F5344CB8AC3E}">
        <p14:creationId xmlns:p14="http://schemas.microsoft.com/office/powerpoint/2010/main" val="2004615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2470"/>
            <a:ext cx="12192000" cy="1325563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Gill Sans SemiBold" panose="020B0502020104020203" pitchFamily="34" charset="-79"/>
                <a:ea typeface="Gill Sans" charset="0"/>
                <a:cs typeface="Gill Sans SemiBold" panose="020B0502020104020203" pitchFamily="34" charset="-79"/>
              </a:rPr>
              <a:t>Patricia (2015)</a:t>
            </a:r>
            <a:endParaRPr lang="en-US" sz="2700" b="1" dirty="0">
              <a:solidFill>
                <a:schemeClr val="bg2"/>
              </a:solidFill>
              <a:latin typeface="Gill Sans SemiBold" panose="020B0502020104020203" pitchFamily="34" charset="-79"/>
              <a:ea typeface="Gill Sans" charset="0"/>
              <a:cs typeface="Gill Sans SemiBold" panose="020B0502020104020203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44113" y="6550223"/>
            <a:ext cx="1647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[Rogers et al., 2017]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384" y="5781382"/>
            <a:ext cx="9869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Highest observed surface wind speed (measured by aircraft SFMR), 94 m s</a:t>
            </a:r>
            <a:r>
              <a:rPr lang="en-US" sz="2400" baseline="300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-1</a:t>
            </a:r>
            <a:endParaRPr lang="en-US" sz="2400" dirty="0">
              <a:solidFill>
                <a:srgbClr val="002060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Most rapid intensification rate, 54 m s</a:t>
            </a:r>
            <a:r>
              <a:rPr lang="en-US" sz="2400" baseline="300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-1</a:t>
            </a: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 in 24 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73" y="1146857"/>
            <a:ext cx="4536688" cy="4536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741BBAD-F7DE-E847-8E16-75FAF658E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004" y="268374"/>
            <a:ext cx="5870996" cy="551300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EFAFB1A1-614D-B047-8E54-A037E47176AB}"/>
              </a:ext>
            </a:extLst>
          </p:cNvPr>
          <p:cNvCxnSpPr/>
          <p:nvPr/>
        </p:nvCxnSpPr>
        <p:spPr>
          <a:xfrm flipV="1">
            <a:off x="7581900" y="787400"/>
            <a:ext cx="0" cy="4457700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A54AC3F-857E-7E4E-A51C-2A117A4A696A}"/>
              </a:ext>
            </a:extLst>
          </p:cNvPr>
          <p:cNvCxnSpPr/>
          <p:nvPr/>
        </p:nvCxnSpPr>
        <p:spPr>
          <a:xfrm flipV="1">
            <a:off x="7607300" y="789693"/>
            <a:ext cx="0" cy="4457700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CC4FA14A-E2BE-954F-B0E5-2B70581BAD9F}"/>
              </a:ext>
            </a:extLst>
          </p:cNvPr>
          <p:cNvCxnSpPr/>
          <p:nvPr/>
        </p:nvCxnSpPr>
        <p:spPr>
          <a:xfrm flipV="1">
            <a:off x="8470900" y="787400"/>
            <a:ext cx="0" cy="4457700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26BC2D7B-9EB4-2B4E-BEFF-2721F28A5B74}"/>
              </a:ext>
            </a:extLst>
          </p:cNvPr>
          <p:cNvCxnSpPr/>
          <p:nvPr/>
        </p:nvCxnSpPr>
        <p:spPr>
          <a:xfrm flipV="1">
            <a:off x="8496300" y="789693"/>
            <a:ext cx="0" cy="4457700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BB8CF89D-3151-DA4A-ACED-12931A3FB05F}"/>
              </a:ext>
            </a:extLst>
          </p:cNvPr>
          <p:cNvCxnSpPr/>
          <p:nvPr/>
        </p:nvCxnSpPr>
        <p:spPr>
          <a:xfrm flipV="1">
            <a:off x="9436100" y="774700"/>
            <a:ext cx="0" cy="4457700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7E5FCF2E-267D-9044-9310-97DEDC6BCE67}"/>
              </a:ext>
            </a:extLst>
          </p:cNvPr>
          <p:cNvCxnSpPr/>
          <p:nvPr/>
        </p:nvCxnSpPr>
        <p:spPr>
          <a:xfrm flipV="1">
            <a:off x="9461500" y="776993"/>
            <a:ext cx="0" cy="4457700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984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Green and Zhang (2014)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2CB4B4F-116C-EF47-B3E9-5EF0C5E66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010" y="1904363"/>
            <a:ext cx="4261391" cy="25159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89AB92A-E3C0-334B-BC86-73160C87C5F8}"/>
              </a:ext>
            </a:extLst>
          </p:cNvPr>
          <p:cNvSpPr txBox="1"/>
          <p:nvPr/>
        </p:nvSpPr>
        <p:spPr>
          <a:xfrm rot="16200000">
            <a:off x="21689" y="5265656"/>
            <a:ext cx="1783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Speed (</a:t>
            </a:r>
            <a:r>
              <a:rPr lang="en-US" dirty="0" err="1"/>
              <a:t>kts</a:t>
            </a:r>
            <a:r>
              <a:rPr lang="en-US" dirty="0"/>
              <a:t>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4404AC6-B33B-AB46-8B09-D3102BA95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330" y="122702"/>
            <a:ext cx="5549900" cy="18134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D4D2266-23F2-EA4C-A643-5B894C6F1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9510" y="1904363"/>
            <a:ext cx="4261390" cy="25159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5928FC7-2BAE-8847-B5BD-3D37102F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9510" y="4198588"/>
            <a:ext cx="4261391" cy="25034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9AAFA71-F2FC-A74B-A4CD-852710F568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010" y="4198588"/>
            <a:ext cx="4261391" cy="25034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02FD938-3389-C248-AC7C-05CCADF4CC80}"/>
              </a:ext>
            </a:extLst>
          </p:cNvPr>
          <p:cNvSpPr txBox="1"/>
          <p:nvPr/>
        </p:nvSpPr>
        <p:spPr>
          <a:xfrm>
            <a:off x="2634260" y="6539507"/>
            <a:ext cx="1493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 Hour</a:t>
            </a:r>
          </a:p>
        </p:txBody>
      </p:sp>
    </p:spTree>
    <p:extLst>
      <p:ext uri="{BB962C8B-B14F-4D97-AF65-F5344CB8AC3E}">
        <p14:creationId xmlns:p14="http://schemas.microsoft.com/office/powerpoint/2010/main" val="1162649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25E840E-5638-2842-9725-DB8668B3B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45" y="1460492"/>
            <a:ext cx="6553302" cy="4918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BAAF8D5-8EC3-D842-8411-D214BFAE6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717" y="1460492"/>
            <a:ext cx="6553301" cy="491853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325563"/>
          </a:xfrm>
          <a:solidFill>
            <a:srgbClr val="002060"/>
          </a:solidFill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Correlation between Simulated GOES-16 IR radiance and surface flux model parameters</a:t>
            </a:r>
          </a:p>
        </p:txBody>
      </p:sp>
    </p:spTree>
    <p:extLst>
      <p:ext uri="{BB962C8B-B14F-4D97-AF65-F5344CB8AC3E}">
        <p14:creationId xmlns:p14="http://schemas.microsoft.com/office/powerpoint/2010/main" val="660766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25E840E-5638-2842-9725-DB8668B3B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45" y="1460492"/>
            <a:ext cx="6553301" cy="4918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BAAF8D5-8EC3-D842-8411-D214BFAE6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717" y="1460492"/>
            <a:ext cx="6553301" cy="491852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325563"/>
          </a:xfrm>
          <a:solidFill>
            <a:srgbClr val="002060"/>
          </a:solidFill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Correlation between Simulated GOES-16 IR radiance and surface flux model parameters</a:t>
            </a:r>
          </a:p>
        </p:txBody>
      </p:sp>
    </p:spTree>
    <p:extLst>
      <p:ext uri="{BB962C8B-B14F-4D97-AF65-F5344CB8AC3E}">
        <p14:creationId xmlns:p14="http://schemas.microsoft.com/office/powerpoint/2010/main" val="347181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Summary and Ongoing Work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91358"/>
            <a:ext cx="10515600" cy="48799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Cycling DA w/ modified Cd and 1 km horizontal resolution able to well simulate the historic RI and peak intensity of Patricia following P-3 flights</a:t>
            </a:r>
          </a:p>
          <a:p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Examine the ensemble predictability of Patricia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Inner-core and environmental ICs necessary for peak intensity and RI</a:t>
            </a:r>
          </a:p>
          <a:p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Very strong sensitivity between Patricia’s intensification and surface flux parametrization</a:t>
            </a:r>
          </a:p>
          <a:p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Forecast intensity and inner-core structure/size also sensitive to horizontal resolution</a:t>
            </a:r>
          </a:p>
          <a:p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Plan to investigate opportunity for Simultaneous State and Parameter Estimation of surface flux </a:t>
            </a:r>
            <a:r>
              <a:rPr lang="en-US" dirty="0" smtClean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parameters</a:t>
            </a:r>
            <a:endParaRPr lang="en-US" dirty="0">
              <a:solidFill>
                <a:srgbClr val="00206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395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Supplemental Patricia Slides</a:t>
            </a:r>
          </a:p>
        </p:txBody>
      </p:sp>
    </p:spTree>
    <p:extLst>
      <p:ext uri="{BB962C8B-B14F-4D97-AF65-F5344CB8AC3E}">
        <p14:creationId xmlns:p14="http://schemas.microsoft.com/office/powerpoint/2010/main" val="973593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GOES-13+Airborne Forecasts</a:t>
            </a:r>
            <a:endParaRPr lang="en-US" dirty="0">
              <a:solidFill>
                <a:schemeClr val="bg2"/>
              </a:solidFill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ACFE89-6B88-B948-A937-1233F17A9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7" y="1621972"/>
            <a:ext cx="5486400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427C840-3C42-6B48-BD3E-E655333B1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634" y="1621972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24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C0A88EF-FD28-D248-BE29-C5D889F21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759" y="2008495"/>
            <a:ext cx="4839880" cy="46879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A86A148-80A6-9A43-BC39-10A368561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300" y="76531"/>
            <a:ext cx="2298700" cy="2298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6E3F593-523E-0349-B19C-DE494B3BC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25" y="1972889"/>
            <a:ext cx="4839880" cy="468795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E58B5837-D343-654A-9685-C2FFF08C0184}"/>
              </a:ext>
            </a:extLst>
          </p:cNvPr>
          <p:cNvCxnSpPr>
            <a:cxnSpLocks/>
          </p:cNvCxnSpPr>
          <p:nvPr/>
        </p:nvCxnSpPr>
        <p:spPr>
          <a:xfrm flipV="1">
            <a:off x="10965492" y="185170"/>
            <a:ext cx="0" cy="182332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1B6F2642-33F0-2443-A206-4BC88C77A955}"/>
              </a:ext>
            </a:extLst>
          </p:cNvPr>
          <p:cNvSpPr txBox="1">
            <a:spLocks/>
          </p:cNvSpPr>
          <p:nvPr/>
        </p:nvSpPr>
        <p:spPr>
          <a:xfrm>
            <a:off x="695860" y="444441"/>
            <a:ext cx="118291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Surface Flux:</a:t>
            </a:r>
            <a:br>
              <a:rPr lang="en-US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Impacts on Structure</a:t>
            </a:r>
            <a:endParaRPr lang="en-US" dirty="0">
              <a:solidFill>
                <a:srgbClr val="002060"/>
              </a:solidFill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526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60" y="444441"/>
            <a:ext cx="11829143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Surface Flux:</a:t>
            </a:r>
            <a:b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Impacts on Structure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6E3F593-523E-0349-B19C-DE494B3BC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5231"/>
            <a:ext cx="4247854" cy="4114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53A1088-FCBB-AA4C-9B89-DD25D638D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300" y="76531"/>
            <a:ext cx="2298700" cy="2298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00F521E-1307-6E41-BB22-546B8E6F582A}"/>
              </a:ext>
            </a:extLst>
          </p:cNvPr>
          <p:cNvCxnSpPr>
            <a:cxnSpLocks/>
          </p:cNvCxnSpPr>
          <p:nvPr/>
        </p:nvCxnSpPr>
        <p:spPr>
          <a:xfrm flipV="1">
            <a:off x="10965492" y="185170"/>
            <a:ext cx="0" cy="182332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767EC53-54FD-864C-A683-EC000B7A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1656" y="2375230"/>
            <a:ext cx="4247853" cy="41145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D76B34C-F9AE-0243-BA33-17B02810E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9510" y="2375230"/>
            <a:ext cx="4247853" cy="41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06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60" y="444441"/>
            <a:ext cx="11829143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Surface Flux:</a:t>
            </a:r>
            <a:b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Impacts on Structure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6E3F593-523E-0349-B19C-DE494B3BC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5231"/>
            <a:ext cx="4247853" cy="4114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53A1088-FCBB-AA4C-9B89-DD25D638D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300" y="76531"/>
            <a:ext cx="2298700" cy="2298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00F521E-1307-6E41-BB22-546B8E6F582A}"/>
              </a:ext>
            </a:extLst>
          </p:cNvPr>
          <p:cNvCxnSpPr>
            <a:cxnSpLocks/>
          </p:cNvCxnSpPr>
          <p:nvPr/>
        </p:nvCxnSpPr>
        <p:spPr>
          <a:xfrm flipV="1">
            <a:off x="10965492" y="185170"/>
            <a:ext cx="0" cy="182332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767EC53-54FD-864C-A683-EC000B7A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1656" y="2375230"/>
            <a:ext cx="4247853" cy="41145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D76B34C-F9AE-0243-BA33-17B02810E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9510" y="2375230"/>
            <a:ext cx="4247853" cy="411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36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60" y="444441"/>
            <a:ext cx="11829143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Surface Flux:</a:t>
            </a:r>
            <a:b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Impacts on Structure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6E3F593-523E-0349-B19C-DE494B3BC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5231"/>
            <a:ext cx="4247853" cy="41145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767EC53-54FD-864C-A683-EC000B7A6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656" y="2375230"/>
            <a:ext cx="4247852" cy="41145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D76B34C-F9AE-0243-BA33-17B02810E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510" y="2375230"/>
            <a:ext cx="4247852" cy="4114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10D597A-2336-0443-A940-30BB13A3A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3300" y="76531"/>
            <a:ext cx="2298700" cy="22987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7F4FE670-E681-604A-BC0C-598ED027BBC7}"/>
              </a:ext>
            </a:extLst>
          </p:cNvPr>
          <p:cNvCxnSpPr>
            <a:cxnSpLocks/>
          </p:cNvCxnSpPr>
          <p:nvPr/>
        </p:nvCxnSpPr>
        <p:spPr>
          <a:xfrm flipV="1">
            <a:off x="11273220" y="185170"/>
            <a:ext cx="0" cy="182332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979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PSU WRF-EnKF Configuration for Patricia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002" y="1380127"/>
            <a:ext cx="6640992" cy="5355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280F4D-A358-0A43-AFED-FB124E998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465" y="4368800"/>
            <a:ext cx="2427314" cy="248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5430653-AC0B-954F-9194-A7BFBA5648AA}"/>
              </a:ext>
            </a:extLst>
          </p:cNvPr>
          <p:cNvSpPr txBox="1"/>
          <p:nvPr/>
        </p:nvSpPr>
        <p:spPr>
          <a:xfrm>
            <a:off x="812800" y="6496280"/>
            <a:ext cx="1701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[</a:t>
            </a:r>
            <a:r>
              <a:rPr lang="en-US" sz="1200" dirty="0" err="1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Weng</a:t>
            </a:r>
            <a:r>
              <a:rPr lang="en-US" sz="12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and Zhang, 2012]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1053" y="1379926"/>
            <a:ext cx="52295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60 member ensemble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1 hour continuous cycling </a:t>
            </a:r>
            <a:r>
              <a:rPr lang="en-US" sz="2400" dirty="0" smtClean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EnKF</a:t>
            </a:r>
            <a:endParaRPr lang="en-US" sz="2400" dirty="0">
              <a:solidFill>
                <a:srgbClr val="002060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27/9/3/1 km grid spacing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IC/BCs provided by GFS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CV3 initial ensemble perturbations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Chen et al. (2016) surface flux scheme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Assimilated all conventional </a:t>
            </a:r>
            <a:r>
              <a:rPr lang="en-US" sz="2400" dirty="0" err="1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obs</a:t>
            </a: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/>
            </a:r>
            <a:b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</a:b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 and P-3 radial velocity SOs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1456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60" y="444441"/>
            <a:ext cx="11829143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Surface Flux:</a:t>
            </a:r>
            <a:b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Impacts on Structure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6E3F593-523E-0349-B19C-DE494B3BC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5231"/>
            <a:ext cx="4247852" cy="41145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767EC53-54FD-864C-A683-EC000B7A6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656" y="2375230"/>
            <a:ext cx="4247852" cy="41145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D76B34C-F9AE-0243-BA33-17B02810E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510" y="2375230"/>
            <a:ext cx="4247852" cy="4114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9066509-2116-F346-80B5-66B5CD680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3300" y="76531"/>
            <a:ext cx="2298700" cy="2298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2331B08-2164-D74F-B79A-F0979C68B6A1}"/>
              </a:ext>
            </a:extLst>
          </p:cNvPr>
          <p:cNvCxnSpPr>
            <a:cxnSpLocks/>
          </p:cNvCxnSpPr>
          <p:nvPr/>
        </p:nvCxnSpPr>
        <p:spPr>
          <a:xfrm flipV="1">
            <a:off x="11586876" y="185170"/>
            <a:ext cx="0" cy="182332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769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75CDD04-383F-984F-BA79-55E2427B6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74" y="833377"/>
            <a:ext cx="6299200" cy="594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53EEF6F-9E30-764D-A16F-612EEAB63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654" y="833377"/>
            <a:ext cx="6299200" cy="594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F35057-F52E-6040-8C53-1A1B7146E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0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Surface Fluxes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3D7A67B-A3A9-3B4D-A01F-3156E9B2C45A}"/>
              </a:ext>
            </a:extLst>
          </p:cNvPr>
          <p:cNvSpPr txBox="1"/>
          <p:nvPr/>
        </p:nvSpPr>
        <p:spPr>
          <a:xfrm>
            <a:off x="7789760" y="833377"/>
            <a:ext cx="1706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Chen et al. 2013</a:t>
            </a:r>
          </a:p>
        </p:txBody>
      </p:sp>
    </p:spTree>
    <p:extLst>
      <p:ext uri="{BB962C8B-B14F-4D97-AF65-F5344CB8AC3E}">
        <p14:creationId xmlns:p14="http://schemas.microsoft.com/office/powerpoint/2010/main" val="1773020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75CDD04-383F-984F-BA79-55E2427B6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74" y="833377"/>
            <a:ext cx="6299200" cy="594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53EEF6F-9E30-764D-A16F-612EEAB63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654" y="833377"/>
            <a:ext cx="6299200" cy="594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F35057-F52E-6040-8C53-1A1B7146E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0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Surface Fluxes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0C741C9-2655-2A4B-978A-1A892B7AB535}"/>
              </a:ext>
            </a:extLst>
          </p:cNvPr>
          <p:cNvSpPr txBox="1"/>
          <p:nvPr/>
        </p:nvSpPr>
        <p:spPr>
          <a:xfrm>
            <a:off x="7789760" y="833377"/>
            <a:ext cx="1706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Chen et al. 2013</a:t>
            </a:r>
          </a:p>
        </p:txBody>
      </p:sp>
    </p:spTree>
    <p:extLst>
      <p:ext uri="{BB962C8B-B14F-4D97-AF65-F5344CB8AC3E}">
        <p14:creationId xmlns:p14="http://schemas.microsoft.com/office/powerpoint/2010/main" val="39298195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75CDD04-383F-984F-BA79-55E2427B6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74" y="833377"/>
            <a:ext cx="6299200" cy="594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53EEF6F-9E30-764D-A16F-612EEAB63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654" y="833377"/>
            <a:ext cx="6299200" cy="594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F35057-F52E-6040-8C53-1A1B7146E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0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Surface Fluxes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CB8B576-94FC-6A4F-9226-CC45F390C389}"/>
              </a:ext>
            </a:extLst>
          </p:cNvPr>
          <p:cNvSpPr txBox="1"/>
          <p:nvPr/>
        </p:nvSpPr>
        <p:spPr>
          <a:xfrm>
            <a:off x="7789760" y="833377"/>
            <a:ext cx="1706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Chen et al. 2013</a:t>
            </a:r>
          </a:p>
        </p:txBody>
      </p:sp>
    </p:spTree>
    <p:extLst>
      <p:ext uri="{BB962C8B-B14F-4D97-AF65-F5344CB8AC3E}">
        <p14:creationId xmlns:p14="http://schemas.microsoft.com/office/powerpoint/2010/main" val="2432209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581862" y="508262"/>
            <a:ext cx="7213886" cy="650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19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0372"/>
            <a:ext cx="12192000" cy="1325563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  <a:latin typeface="Gill Sans" charset="0"/>
                <a:ea typeface="Gill Sans" charset="0"/>
                <a:cs typeface="Gill Sans" charset="0"/>
              </a:rPr>
              <a:t>Performance of cycling WRF-EnKF w/ modified C</a:t>
            </a:r>
            <a:r>
              <a:rPr lang="en-US" sz="4000" baseline="-25000" dirty="0">
                <a:solidFill>
                  <a:schemeClr val="bg2"/>
                </a:solidFill>
                <a:latin typeface="Gill Sans" charset="0"/>
                <a:ea typeface="Gill Sans" charset="0"/>
                <a:cs typeface="Gill Sans" charset="0"/>
              </a:rPr>
              <a:t>d </a:t>
            </a:r>
            <a:br>
              <a:rPr lang="en-US" sz="4000" baseline="-25000" dirty="0">
                <a:solidFill>
                  <a:schemeClr val="bg2"/>
                </a:solidFill>
                <a:latin typeface="Gill Sans" charset="0"/>
                <a:ea typeface="Gill Sans" charset="0"/>
                <a:cs typeface="Gill Sans" charset="0"/>
              </a:rPr>
            </a:br>
            <a:r>
              <a:rPr lang="en-US" sz="4000" dirty="0">
                <a:solidFill>
                  <a:schemeClr val="bg2"/>
                </a:solidFill>
                <a:latin typeface="Gill Sans" charset="0"/>
                <a:ea typeface="Gill Sans" charset="0"/>
                <a:cs typeface="Gill Sans" charset="0"/>
              </a:rPr>
              <a:t>and 1 km horizontal grid spacing</a:t>
            </a:r>
            <a:endParaRPr lang="en-US" sz="4000" baseline="-25000" dirty="0">
              <a:solidFill>
                <a:schemeClr val="bg2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19" y="1489363"/>
            <a:ext cx="5486400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00" y="148936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5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54214" y="1369886"/>
            <a:ext cx="10452246" cy="5379251"/>
            <a:chOff x="-2037881" y="-161365"/>
            <a:chExt cx="13808041" cy="7187214"/>
          </a:xfrm>
        </p:grpSpPr>
        <p:grpSp>
          <p:nvGrpSpPr>
            <p:cNvPr id="2" name="Group 1"/>
            <p:cNvGrpSpPr/>
            <p:nvPr/>
          </p:nvGrpSpPr>
          <p:grpSpPr>
            <a:xfrm>
              <a:off x="-2037881" y="-161365"/>
              <a:ext cx="13808041" cy="7187214"/>
              <a:chOff x="-2037881" y="-161365"/>
              <a:chExt cx="13808041" cy="718721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236" y="-161365"/>
                <a:ext cx="3866922" cy="378818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8783" y="-161365"/>
                <a:ext cx="3866922" cy="378818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03238" y="-161365"/>
                <a:ext cx="3866922" cy="378818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8236" y="3237669"/>
                <a:ext cx="3866922" cy="378818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88783" y="3237669"/>
                <a:ext cx="3866922" cy="378818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03238" y="3237669"/>
                <a:ext cx="3866922" cy="378818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-2037881" y="4944990"/>
                <a:ext cx="1747132" cy="373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Analysis 21</a:t>
                </a:r>
                <a:r>
                  <a:rPr lang="en-US" baseline="30000" dirty="0"/>
                  <a:t>st</a:t>
                </a:r>
                <a:r>
                  <a:rPr lang="en-US" dirty="0"/>
                  <a:t> 21z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-1953996" y="1436157"/>
                <a:ext cx="1402119" cy="373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Observations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481371" y="-81525"/>
              <a:ext cx="365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a)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38564" y="-81525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44429" y="-81525"/>
              <a:ext cx="352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1371" y="3323478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38564" y="3323478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44429" y="3323478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f)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861FDD88-5BD5-754E-A116-C8CAAD946A9E}"/>
              </a:ext>
            </a:extLst>
          </p:cNvPr>
          <p:cNvSpPr txBox="1">
            <a:spLocks/>
          </p:cNvSpPr>
          <p:nvPr/>
        </p:nvSpPr>
        <p:spPr>
          <a:xfrm>
            <a:off x="0" y="-3754"/>
            <a:ext cx="12192000" cy="1325563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Good Agreement between EnKF Analysis </a:t>
            </a:r>
            <a:b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and TCI Dropsondes</a:t>
            </a:r>
          </a:p>
        </p:txBody>
      </p:sp>
    </p:spTree>
    <p:extLst>
      <p:ext uri="{BB962C8B-B14F-4D97-AF65-F5344CB8AC3E}">
        <p14:creationId xmlns:p14="http://schemas.microsoft.com/office/powerpoint/2010/main" val="247142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37105" y="1369886"/>
            <a:ext cx="10469355" cy="5379251"/>
            <a:chOff x="-2060489" y="-161365"/>
            <a:chExt cx="13830650" cy="7187214"/>
          </a:xfrm>
        </p:grpSpPr>
        <p:grpSp>
          <p:nvGrpSpPr>
            <p:cNvPr id="2" name="Group 1"/>
            <p:cNvGrpSpPr/>
            <p:nvPr/>
          </p:nvGrpSpPr>
          <p:grpSpPr>
            <a:xfrm>
              <a:off x="-2060489" y="-161365"/>
              <a:ext cx="13830650" cy="7187214"/>
              <a:chOff x="-2060489" y="-161365"/>
              <a:chExt cx="13830650" cy="718721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236" y="-161365"/>
                <a:ext cx="3866923" cy="378818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8783" y="-161365"/>
                <a:ext cx="3866923" cy="378818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03238" y="-161365"/>
                <a:ext cx="3866923" cy="378818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8236" y="3237669"/>
                <a:ext cx="3866923" cy="378818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88783" y="3237669"/>
                <a:ext cx="3866923" cy="378818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03238" y="3237669"/>
                <a:ext cx="3866923" cy="378818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-2060489" y="4885026"/>
                <a:ext cx="2329176" cy="4934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Analysis 22</a:t>
                </a:r>
                <a:r>
                  <a:rPr lang="en-US" baseline="30000" dirty="0"/>
                  <a:t>nd</a:t>
                </a:r>
                <a:r>
                  <a:rPr lang="en-US" dirty="0"/>
                  <a:t> 18z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-1908357" y="1512019"/>
                <a:ext cx="1402119" cy="373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Observations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481371" y="-81525"/>
              <a:ext cx="365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a)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38564" y="-81525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44429" y="-81525"/>
              <a:ext cx="352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1371" y="3323478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38564" y="3323478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44429" y="3323478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f)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B65A52F4-B2DC-5146-9AF6-F59D83C56749}"/>
              </a:ext>
            </a:extLst>
          </p:cNvPr>
          <p:cNvSpPr txBox="1">
            <a:spLocks/>
          </p:cNvSpPr>
          <p:nvPr/>
        </p:nvSpPr>
        <p:spPr>
          <a:xfrm>
            <a:off x="0" y="-3754"/>
            <a:ext cx="12192000" cy="1325563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Good Agreement between EnKF Analysis </a:t>
            </a:r>
            <a:b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and TCI Dropsondes</a:t>
            </a:r>
          </a:p>
        </p:txBody>
      </p:sp>
    </p:spTree>
    <p:extLst>
      <p:ext uri="{BB962C8B-B14F-4D97-AF65-F5344CB8AC3E}">
        <p14:creationId xmlns:p14="http://schemas.microsoft.com/office/powerpoint/2010/main" val="129976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98" y="1543155"/>
            <a:ext cx="5486400" cy="548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43155"/>
            <a:ext cx="54864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20 Member Ensemble Forecast Performance</a:t>
            </a:r>
          </a:p>
        </p:txBody>
      </p:sp>
    </p:spTree>
    <p:extLst>
      <p:ext uri="{BB962C8B-B14F-4D97-AF65-F5344CB8AC3E}">
        <p14:creationId xmlns:p14="http://schemas.microsoft.com/office/powerpoint/2010/main" val="3904332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Strong Forecast Sensitivity to Resolution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ACFE89-6B88-B948-A937-1233F17A9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7" y="1621972"/>
            <a:ext cx="5486400" cy="548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4C19874-E116-EF4E-A34D-57693EBC6D93}"/>
              </a:ext>
            </a:extLst>
          </p:cNvPr>
          <p:cNvSpPr txBox="1"/>
          <p:nvPr/>
        </p:nvSpPr>
        <p:spPr>
          <a:xfrm>
            <a:off x="3149254" y="130213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 km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427C840-3C42-6B48-BD3E-E655333B1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634" y="1621972"/>
            <a:ext cx="5486400" cy="548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2F1BFD2-B539-CC4B-BA6D-0958988943C3}"/>
              </a:ext>
            </a:extLst>
          </p:cNvPr>
          <p:cNvSpPr txBox="1"/>
          <p:nvPr/>
        </p:nvSpPr>
        <p:spPr>
          <a:xfrm>
            <a:off x="8645271" y="130213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 km</a:t>
            </a:r>
          </a:p>
        </p:txBody>
      </p:sp>
    </p:spTree>
    <p:extLst>
      <p:ext uri="{BB962C8B-B14F-4D97-AF65-F5344CB8AC3E}">
        <p14:creationId xmlns:p14="http://schemas.microsoft.com/office/powerpoint/2010/main" val="2125278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7"/>
            <a:ext cx="12191999" cy="1325563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Higher resolution improves inner-core structure/size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E116780-4932-FF48-885F-DD57C0ED1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1" y="1857617"/>
            <a:ext cx="4229375" cy="40966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4C19874-E116-EF4E-A34D-57693EBC6D93}"/>
              </a:ext>
            </a:extLst>
          </p:cNvPr>
          <p:cNvSpPr txBox="1"/>
          <p:nvPr/>
        </p:nvSpPr>
        <p:spPr>
          <a:xfrm>
            <a:off x="1728931" y="152852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 km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4522A19-F4BC-C34A-9FF8-D7DB8B17F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453" y="1857617"/>
            <a:ext cx="4229376" cy="40966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B842F4C-8639-7842-94F2-2C6E3001D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941" y="1857617"/>
            <a:ext cx="4229376" cy="4096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2F1BFD2-B539-CC4B-BA6D-0958988943C3}"/>
              </a:ext>
            </a:extLst>
          </p:cNvPr>
          <p:cNvSpPr txBox="1"/>
          <p:nvPr/>
        </p:nvSpPr>
        <p:spPr>
          <a:xfrm>
            <a:off x="5508948" y="152852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 km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B1F2677-FE1B-7A47-AA67-551209A67BF0}"/>
              </a:ext>
            </a:extLst>
          </p:cNvPr>
          <p:cNvSpPr txBox="1"/>
          <p:nvPr/>
        </p:nvSpPr>
        <p:spPr>
          <a:xfrm>
            <a:off x="9410731" y="1528525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1km – 3km</a:t>
            </a:r>
          </a:p>
        </p:txBody>
      </p:sp>
    </p:spTree>
    <p:extLst>
      <p:ext uri="{BB962C8B-B14F-4D97-AF65-F5344CB8AC3E}">
        <p14:creationId xmlns:p14="http://schemas.microsoft.com/office/powerpoint/2010/main" val="278476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29085</TotalTime>
  <Words>895</Words>
  <Application>Microsoft Macintosh PowerPoint</Application>
  <PresentationFormat>Custom</PresentationFormat>
  <Paragraphs>160</Paragraphs>
  <Slides>34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Historic Rapid Intensification of Hurricane Patricia (2015): Challenges in Cloud-Resolving Ensemble Analysis and Prediction</vt:lpstr>
      <vt:lpstr>Patricia (2015)</vt:lpstr>
      <vt:lpstr>PSU WRF-EnKF Configuration for Patricia</vt:lpstr>
      <vt:lpstr>Performance of cycling WRF-EnKF w/ modified Cd  and 1 km horizontal grid spacing</vt:lpstr>
      <vt:lpstr>PowerPoint Presentation</vt:lpstr>
      <vt:lpstr>PowerPoint Presentation</vt:lpstr>
      <vt:lpstr>20 Member Ensemble Forecast Performance</vt:lpstr>
      <vt:lpstr>Strong Forecast Sensitivity to Resolution</vt:lpstr>
      <vt:lpstr>Higher resolution improves inner-core structure/size</vt:lpstr>
      <vt:lpstr>Higher resolution improves inner-core structure/size</vt:lpstr>
      <vt:lpstr>Forecasts Very Sensitive to Surface Flux Param.</vt:lpstr>
      <vt:lpstr>Why Model Surface Flux Param. Matters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All-Sky GOES-13 assimilation</vt:lpstr>
      <vt:lpstr>All-Sky GOES-13 assimilation</vt:lpstr>
      <vt:lpstr>Green and Zhang (2014)</vt:lpstr>
      <vt:lpstr>Correlation between Simulated GOES-16 IR radiance and surface flux model parameters</vt:lpstr>
      <vt:lpstr>Correlation between Simulated GOES-16 IR radiance and surface flux model parameters</vt:lpstr>
      <vt:lpstr>Summary and Ongoing Work</vt:lpstr>
      <vt:lpstr>Supplemental Patricia Slides</vt:lpstr>
      <vt:lpstr>GOES-13+Airborne Forecasts</vt:lpstr>
      <vt:lpstr>PowerPoint Presentation</vt:lpstr>
      <vt:lpstr>Surface Flux: Impacts on Structure</vt:lpstr>
      <vt:lpstr>Surface Flux: Impacts on Structure</vt:lpstr>
      <vt:lpstr>Surface Flux: Impacts on Structure</vt:lpstr>
      <vt:lpstr>Surface Flux: Impacts on Structure</vt:lpstr>
      <vt:lpstr>Surface Fluxes</vt:lpstr>
      <vt:lpstr>Surface Fluxes</vt:lpstr>
      <vt:lpstr>Surface Fluxes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 Rapid Intensification of Hurricane Patricia (2015): Cloud-Resolving Analysis and Prediction through Ensemble Assimilation of Dropsonde, Radar and Satellite Observations</dc:title>
  <dc:creator>Microsoft Office User</dc:creator>
  <cp:lastModifiedBy>Robert Nystrom</cp:lastModifiedBy>
  <cp:revision>135</cp:revision>
  <cp:lastPrinted>2018-04-14T17:25:32Z</cp:lastPrinted>
  <dcterms:created xsi:type="dcterms:W3CDTF">2018-04-07T16:38:57Z</dcterms:created>
  <dcterms:modified xsi:type="dcterms:W3CDTF">2018-05-10T02:37:44Z</dcterms:modified>
</cp:coreProperties>
</file>