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bin" ContentType="application/vnd.openxmlformats-officedocument.oleObject"/>
  <Override PartName="/ppt/notesSlides/notesSlide12.xml" ContentType="application/vnd.openxmlformats-officedocument.presentationml.notesSlide+xml"/>
  <Override PartName="/ppt/embeddings/oleObject4.bin" ContentType="application/vnd.openxmlformats-officedocument.oleObject"/>
  <Override PartName="/ppt/notesSlides/notesSlide13.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76" r:id="rId1"/>
  </p:sldMasterIdLst>
  <p:notesMasterIdLst>
    <p:notesMasterId r:id="rId50"/>
  </p:notesMasterIdLst>
  <p:sldIdLst>
    <p:sldId id="528" r:id="rId2"/>
    <p:sldId id="415" r:id="rId3"/>
    <p:sldId id="481" r:id="rId4"/>
    <p:sldId id="482" r:id="rId5"/>
    <p:sldId id="433" r:id="rId6"/>
    <p:sldId id="362" r:id="rId7"/>
    <p:sldId id="363" r:id="rId8"/>
    <p:sldId id="499" r:id="rId9"/>
    <p:sldId id="360" r:id="rId10"/>
    <p:sldId id="365" r:id="rId11"/>
    <p:sldId id="366" r:id="rId12"/>
    <p:sldId id="526" r:id="rId13"/>
    <p:sldId id="525" r:id="rId14"/>
    <p:sldId id="527" r:id="rId15"/>
    <p:sldId id="523" r:id="rId16"/>
    <p:sldId id="524" r:id="rId17"/>
    <p:sldId id="529" r:id="rId18"/>
    <p:sldId id="530" r:id="rId19"/>
    <p:sldId id="494" r:id="rId20"/>
    <p:sldId id="495" r:id="rId21"/>
    <p:sldId id="486" r:id="rId22"/>
    <p:sldId id="522" r:id="rId23"/>
    <p:sldId id="488" r:id="rId24"/>
    <p:sldId id="379" r:id="rId25"/>
    <p:sldId id="376" r:id="rId26"/>
    <p:sldId id="465" r:id="rId27"/>
    <p:sldId id="496" r:id="rId28"/>
    <p:sldId id="373" r:id="rId29"/>
    <p:sldId id="383" r:id="rId30"/>
    <p:sldId id="411" r:id="rId31"/>
    <p:sldId id="418" r:id="rId32"/>
    <p:sldId id="384" r:id="rId33"/>
    <p:sldId id="414" r:id="rId34"/>
    <p:sldId id="458" r:id="rId35"/>
    <p:sldId id="429" r:id="rId36"/>
    <p:sldId id="491" r:id="rId37"/>
    <p:sldId id="490" r:id="rId38"/>
    <p:sldId id="468" r:id="rId39"/>
    <p:sldId id="420" r:id="rId40"/>
    <p:sldId id="493" r:id="rId41"/>
    <p:sldId id="492" r:id="rId42"/>
    <p:sldId id="479" r:id="rId43"/>
    <p:sldId id="422" r:id="rId44"/>
    <p:sldId id="531" r:id="rId45"/>
    <p:sldId id="520" r:id="rId46"/>
    <p:sldId id="517" r:id="rId47"/>
    <p:sldId id="449" r:id="rId48"/>
    <p:sldId id="323"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0000"/>
    <a:srgbClr val="FF00FF"/>
    <a:srgbClr val="0432FF"/>
    <a:srgbClr val="FFFF60"/>
    <a:srgbClr val="FFFF00"/>
    <a:srgbClr val="00CAFF"/>
    <a:srgbClr val="FFFFF0"/>
    <a:srgbClr val="FFFFC9"/>
    <a:srgbClr val="63BE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79755" autoAdjust="0"/>
  </p:normalViewPr>
  <p:slideViewPr>
    <p:cSldViewPr snapToGrid="0" snapToObjects="1">
      <p:cViewPr varScale="1">
        <p:scale>
          <a:sx n="77" d="100"/>
          <a:sy n="77" d="100"/>
        </p:scale>
        <p:origin x="-1632" y="-104"/>
      </p:cViewPr>
      <p:guideLst>
        <p:guide orient="horz" pos="2160"/>
        <p:guide pos="2880"/>
      </p:guideLst>
    </p:cSldViewPr>
  </p:slideViewPr>
  <p:notesTextViewPr>
    <p:cViewPr>
      <p:scale>
        <a:sx n="185" d="100"/>
        <a:sy n="18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 Id="rId2"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1.emf"/><Relationship Id="rId1" Type="http://schemas.openxmlformats.org/officeDocument/2006/relationships/image" Target="../media/image13.emf"/><Relationship Id="rId2"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1.emf"/><Relationship Id="rId1" Type="http://schemas.openxmlformats.org/officeDocument/2006/relationships/image" Target="../media/image13.emf"/><Relationship Id="rId2"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057B34-64C6-2440-8AF4-33811B255A58}" type="datetimeFigureOut">
              <a:rPr lang="en-US" smtClean="0"/>
              <a:t>5/8/18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633471-ABCF-4D42-8872-0327A6D2ABD2}" type="slidenum">
              <a:rPr lang="en-US" smtClean="0"/>
              <a:t>‹#›</a:t>
            </a:fld>
            <a:endParaRPr lang="en-US"/>
          </a:p>
        </p:txBody>
      </p:sp>
    </p:spTree>
    <p:extLst>
      <p:ext uri="{BB962C8B-B14F-4D97-AF65-F5344CB8AC3E}">
        <p14:creationId xmlns:p14="http://schemas.microsoft.com/office/powerpoint/2010/main" val="8295183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1</a:t>
            </a:fld>
            <a:endParaRPr lang="en-US"/>
          </a:p>
        </p:txBody>
      </p:sp>
    </p:spTree>
    <p:extLst>
      <p:ext uri="{BB962C8B-B14F-4D97-AF65-F5344CB8AC3E}">
        <p14:creationId xmlns:p14="http://schemas.microsoft.com/office/powerpoint/2010/main" val="4012664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15</a:t>
            </a:fld>
            <a:endParaRPr lang="en-US"/>
          </a:p>
        </p:txBody>
      </p:sp>
    </p:spTree>
    <p:extLst>
      <p:ext uri="{BB962C8B-B14F-4D97-AF65-F5344CB8AC3E}">
        <p14:creationId xmlns:p14="http://schemas.microsoft.com/office/powerpoint/2010/main" val="752057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633471-ABCF-4D42-8872-0327A6D2ABD2}" type="slidenum">
              <a:rPr lang="en-US" smtClean="0"/>
              <a:t>16</a:t>
            </a:fld>
            <a:endParaRPr lang="en-US"/>
          </a:p>
        </p:txBody>
      </p:sp>
    </p:spTree>
    <p:extLst>
      <p:ext uri="{BB962C8B-B14F-4D97-AF65-F5344CB8AC3E}">
        <p14:creationId xmlns:p14="http://schemas.microsoft.com/office/powerpoint/2010/main" val="3606619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17</a:t>
            </a:fld>
            <a:endParaRPr lang="en-US"/>
          </a:p>
        </p:txBody>
      </p:sp>
    </p:spTree>
    <p:extLst>
      <p:ext uri="{BB962C8B-B14F-4D97-AF65-F5344CB8AC3E}">
        <p14:creationId xmlns:p14="http://schemas.microsoft.com/office/powerpoint/2010/main" val="4176741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18</a:t>
            </a:fld>
            <a:endParaRPr lang="en-US"/>
          </a:p>
        </p:txBody>
      </p:sp>
    </p:spTree>
    <p:extLst>
      <p:ext uri="{BB962C8B-B14F-4D97-AF65-F5344CB8AC3E}">
        <p14:creationId xmlns:p14="http://schemas.microsoft.com/office/powerpoint/2010/main" val="417674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21</a:t>
            </a:fld>
            <a:endParaRPr lang="en-US"/>
          </a:p>
        </p:txBody>
      </p:sp>
    </p:spTree>
    <p:extLst>
      <p:ext uri="{BB962C8B-B14F-4D97-AF65-F5344CB8AC3E}">
        <p14:creationId xmlns:p14="http://schemas.microsoft.com/office/powerpoint/2010/main" val="190754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22</a:t>
            </a:fld>
            <a:endParaRPr lang="en-US"/>
          </a:p>
        </p:txBody>
      </p:sp>
    </p:spTree>
    <p:extLst>
      <p:ext uri="{BB962C8B-B14F-4D97-AF65-F5344CB8AC3E}">
        <p14:creationId xmlns:p14="http://schemas.microsoft.com/office/powerpoint/2010/main" val="3153668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24</a:t>
            </a:fld>
            <a:endParaRPr lang="en-US"/>
          </a:p>
        </p:txBody>
      </p:sp>
    </p:spTree>
    <p:extLst>
      <p:ext uri="{BB962C8B-B14F-4D97-AF65-F5344CB8AC3E}">
        <p14:creationId xmlns:p14="http://schemas.microsoft.com/office/powerpoint/2010/main" val="1825609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25</a:t>
            </a:fld>
            <a:endParaRPr lang="en-US"/>
          </a:p>
        </p:txBody>
      </p:sp>
    </p:spTree>
    <p:extLst>
      <p:ext uri="{BB962C8B-B14F-4D97-AF65-F5344CB8AC3E}">
        <p14:creationId xmlns:p14="http://schemas.microsoft.com/office/powerpoint/2010/main" val="3101674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26</a:t>
            </a:fld>
            <a:endParaRPr lang="en-US"/>
          </a:p>
        </p:txBody>
      </p:sp>
    </p:spTree>
    <p:extLst>
      <p:ext uri="{BB962C8B-B14F-4D97-AF65-F5344CB8AC3E}">
        <p14:creationId xmlns:p14="http://schemas.microsoft.com/office/powerpoint/2010/main" val="3827373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27</a:t>
            </a:fld>
            <a:endParaRPr lang="en-US"/>
          </a:p>
        </p:txBody>
      </p:sp>
    </p:spTree>
    <p:extLst>
      <p:ext uri="{BB962C8B-B14F-4D97-AF65-F5344CB8AC3E}">
        <p14:creationId xmlns:p14="http://schemas.microsoft.com/office/powerpoint/2010/main" val="1558345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3</a:t>
            </a:fld>
            <a:endParaRPr lang="en-US"/>
          </a:p>
        </p:txBody>
      </p:sp>
    </p:spTree>
    <p:extLst>
      <p:ext uri="{BB962C8B-B14F-4D97-AF65-F5344CB8AC3E}">
        <p14:creationId xmlns:p14="http://schemas.microsoft.com/office/powerpoint/2010/main" val="616991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Having 363x363x53 grid points at a 1 km grid spacing. Mean vertical grid spacing is 0.4 km with stretching from 20 m at surface.</a:t>
            </a:r>
          </a:p>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30</a:t>
            </a:fld>
            <a:endParaRPr lang="en-US"/>
          </a:p>
        </p:txBody>
      </p:sp>
    </p:spTree>
    <p:extLst>
      <p:ext uri="{BB962C8B-B14F-4D97-AF65-F5344CB8AC3E}">
        <p14:creationId xmlns:p14="http://schemas.microsoft.com/office/powerpoint/2010/main" val="171177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Arial"/>
              <a:buChar char="•"/>
            </a:pPr>
            <a:endParaRPr lang="en-US" dirty="0" smtClean="0"/>
          </a:p>
        </p:txBody>
      </p:sp>
      <p:sp>
        <p:nvSpPr>
          <p:cNvPr id="4" name="Slide Number Placeholder 3"/>
          <p:cNvSpPr>
            <a:spLocks noGrp="1"/>
          </p:cNvSpPr>
          <p:nvPr>
            <p:ph type="sldNum" sz="quarter" idx="10"/>
          </p:nvPr>
        </p:nvSpPr>
        <p:spPr/>
        <p:txBody>
          <a:bodyPr/>
          <a:lstStyle/>
          <a:p>
            <a:fld id="{DF633471-ABCF-4D42-8872-0327A6D2ABD2}" type="slidenum">
              <a:rPr lang="en-US" smtClean="0"/>
              <a:t>31</a:t>
            </a:fld>
            <a:endParaRPr lang="en-US"/>
          </a:p>
        </p:txBody>
      </p:sp>
    </p:spTree>
    <p:extLst>
      <p:ext uri="{BB962C8B-B14F-4D97-AF65-F5344CB8AC3E}">
        <p14:creationId xmlns:p14="http://schemas.microsoft.com/office/powerpoint/2010/main" val="1818383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32</a:t>
            </a:fld>
            <a:endParaRPr lang="en-US"/>
          </a:p>
        </p:txBody>
      </p:sp>
    </p:spTree>
    <p:extLst>
      <p:ext uri="{BB962C8B-B14F-4D97-AF65-F5344CB8AC3E}">
        <p14:creationId xmlns:p14="http://schemas.microsoft.com/office/powerpoint/2010/main" val="2548908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5dBZ, 3 m/s</a:t>
            </a:r>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34</a:t>
            </a:fld>
            <a:endParaRPr lang="en-US"/>
          </a:p>
        </p:txBody>
      </p:sp>
    </p:spTree>
    <p:extLst>
      <p:ext uri="{BB962C8B-B14F-4D97-AF65-F5344CB8AC3E}">
        <p14:creationId xmlns:p14="http://schemas.microsoft.com/office/powerpoint/2010/main" val="1575565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633471-ABCF-4D42-8872-0327A6D2ABD2}" type="slidenum">
              <a:rPr lang="en-US" smtClean="0"/>
              <a:t>35</a:t>
            </a:fld>
            <a:endParaRPr lang="en-US"/>
          </a:p>
        </p:txBody>
      </p:sp>
    </p:spTree>
    <p:extLst>
      <p:ext uri="{BB962C8B-B14F-4D97-AF65-F5344CB8AC3E}">
        <p14:creationId xmlns:p14="http://schemas.microsoft.com/office/powerpoint/2010/main" val="3337458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37</a:t>
            </a:fld>
            <a:endParaRPr lang="en-US"/>
          </a:p>
        </p:txBody>
      </p:sp>
    </p:spTree>
    <p:extLst>
      <p:ext uri="{BB962C8B-B14F-4D97-AF65-F5344CB8AC3E}">
        <p14:creationId xmlns:p14="http://schemas.microsoft.com/office/powerpoint/2010/main" val="4000357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EnKF and </a:t>
            </a:r>
            <a:r>
              <a:rPr lang="en-US" dirty="0" err="1" smtClean="0"/>
              <a:t>DfEnKF</a:t>
            </a:r>
            <a:r>
              <a:rPr lang="en-US" dirty="0" smtClean="0"/>
              <a:t> perform similar and are poorer than the others for reflectivity analyses and forecasts within the DA cycles (except CNTL).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633471-ABCF-4D42-8872-0327A6D2ABD2}" type="slidenum">
              <a:rPr lang="en-US" smtClean="0"/>
              <a:t>39</a:t>
            </a:fld>
            <a:endParaRPr lang="en-US"/>
          </a:p>
        </p:txBody>
      </p:sp>
    </p:spTree>
    <p:extLst>
      <p:ext uri="{BB962C8B-B14F-4D97-AF65-F5344CB8AC3E}">
        <p14:creationId xmlns:p14="http://schemas.microsoft.com/office/powerpoint/2010/main" val="2670635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42</a:t>
            </a:fld>
            <a:endParaRPr lang="en-US"/>
          </a:p>
        </p:txBody>
      </p:sp>
    </p:spTree>
    <p:extLst>
      <p:ext uri="{BB962C8B-B14F-4D97-AF65-F5344CB8AC3E}">
        <p14:creationId xmlns:p14="http://schemas.microsoft.com/office/powerpoint/2010/main" val="3657111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43</a:t>
            </a:fld>
            <a:endParaRPr lang="en-US"/>
          </a:p>
        </p:txBody>
      </p:sp>
    </p:spTree>
    <p:extLst>
      <p:ext uri="{BB962C8B-B14F-4D97-AF65-F5344CB8AC3E}">
        <p14:creationId xmlns:p14="http://schemas.microsoft.com/office/powerpoint/2010/main" val="1460561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45</a:t>
            </a:fld>
            <a:endParaRPr lang="en-US"/>
          </a:p>
        </p:txBody>
      </p:sp>
    </p:spTree>
    <p:extLst>
      <p:ext uri="{BB962C8B-B14F-4D97-AF65-F5344CB8AC3E}">
        <p14:creationId xmlns:p14="http://schemas.microsoft.com/office/powerpoint/2010/main" val="115959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Results indicate that the En3DA analyses are quite sensitive to differences in the microphysics scheme, suggesting that ensemble forecasts with multiple microphysics schemes could reduce uncertainty related to model physics errors.</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Gao</a:t>
            </a:r>
            <a:r>
              <a:rPr lang="en-US" sz="1200" kern="1200" dirty="0" smtClean="0">
                <a:solidFill>
                  <a:schemeClr val="tx1"/>
                </a:solidFill>
                <a:latin typeface="+mn-lt"/>
                <a:ea typeface="+mn-ea"/>
                <a:cs typeface="+mn-cs"/>
              </a:rPr>
              <a:t> et al. (2013). The method is first applied to the assimilation of simulated radar data for a </a:t>
            </a:r>
            <a:r>
              <a:rPr lang="en-US" sz="1200" kern="1200" dirty="0" err="1" smtClean="0">
                <a:solidFill>
                  <a:schemeClr val="tx1"/>
                </a:solidFill>
                <a:latin typeface="+mn-lt"/>
                <a:ea typeface="+mn-ea"/>
                <a:cs typeface="+mn-cs"/>
              </a:rPr>
              <a:t>supercell</a:t>
            </a:r>
            <a:r>
              <a:rPr lang="en-US" sz="1200" kern="1200" dirty="0" smtClean="0">
                <a:solidFill>
                  <a:schemeClr val="tx1"/>
                </a:solidFill>
                <a:latin typeface="+mn-lt"/>
                <a:ea typeface="+mn-ea"/>
                <a:cs typeface="+mn-cs"/>
              </a:rPr>
              <a:t> storm. Results obtained using 3DVAR (with static covariance entirely), hybrid 3DVAR-EnKF, and the EnKF are compared. When data from a single radar are used, the EnKF method provides the best results for the model dynamic variables, while the hybrid method provides the best results for hydrometeor related variables in term of </a:t>
            </a:r>
            <a:r>
              <a:rPr lang="en-US" sz="1200" kern="1200" dirty="0" err="1" smtClean="0">
                <a:solidFill>
                  <a:schemeClr val="tx1"/>
                </a:solidFill>
                <a:latin typeface="+mn-lt"/>
                <a:ea typeface="+mn-ea"/>
                <a:cs typeface="+mn-cs"/>
              </a:rPr>
              <a:t>rms</a:t>
            </a:r>
            <a:r>
              <a:rPr lang="en-US" sz="1200" kern="1200" dirty="0" smtClean="0">
                <a:solidFill>
                  <a:schemeClr val="tx1"/>
                </a:solidFill>
                <a:latin typeface="+mn-lt"/>
                <a:ea typeface="+mn-ea"/>
                <a:cs typeface="+mn-cs"/>
              </a:rPr>
              <a:t> errors. Although storm structures can be established reasonably well using 3DVAR, the </a:t>
            </a:r>
            <a:r>
              <a:rPr lang="en-US" sz="1200" kern="1200" dirty="0" err="1" smtClean="0">
                <a:solidFill>
                  <a:schemeClr val="tx1"/>
                </a:solidFill>
                <a:latin typeface="+mn-lt"/>
                <a:ea typeface="+mn-ea"/>
                <a:cs typeface="+mn-cs"/>
              </a:rPr>
              <a:t>rms</a:t>
            </a:r>
            <a:r>
              <a:rPr lang="en-US" sz="1200" kern="1200" dirty="0" smtClean="0">
                <a:solidFill>
                  <a:schemeClr val="tx1"/>
                </a:solidFill>
                <a:latin typeface="+mn-lt"/>
                <a:ea typeface="+mn-ea"/>
                <a:cs typeface="+mn-cs"/>
              </a:rPr>
              <a:t> errors are generally worse than seen from the other two methods. With two radars, the results from 3DVAR are closer to those from EnKF. Our tests indicate that </a:t>
            </a:r>
            <a:r>
              <a:rPr lang="en-US" sz="1200" b="1" kern="1200" dirty="0" smtClean="0">
                <a:solidFill>
                  <a:schemeClr val="tx1"/>
                </a:solidFill>
                <a:latin typeface="+mn-lt"/>
                <a:ea typeface="+mn-ea"/>
                <a:cs typeface="+mn-cs"/>
              </a:rPr>
              <a:t>the hybrid scheme can reduce the storm spin-up time</a:t>
            </a:r>
            <a:r>
              <a:rPr lang="en-US" sz="1200" kern="1200" dirty="0" smtClean="0">
                <a:solidFill>
                  <a:schemeClr val="tx1"/>
                </a:solidFill>
                <a:latin typeface="+mn-lt"/>
                <a:ea typeface="+mn-ea"/>
                <a:cs typeface="+mn-cs"/>
              </a:rPr>
              <a:t> because it fits the observations, especially the reflectivity observations, better than the EnKF and the 3DVAR at the beginning of the assimilation cycles.</a:t>
            </a:r>
          </a:p>
          <a:p>
            <a:endParaRPr lang="en-US" dirty="0" smtClean="0"/>
          </a:p>
          <a:p>
            <a:r>
              <a:rPr lang="en-US" dirty="0" err="1" smtClean="0"/>
              <a:t>Gao</a:t>
            </a:r>
            <a:r>
              <a:rPr lang="en-US" dirty="0" smtClean="0"/>
              <a:t> et al. (2014)</a:t>
            </a:r>
          </a:p>
          <a:p>
            <a:r>
              <a:rPr lang="en-US" dirty="0" smtClean="0"/>
              <a:t>The method is applied to the assimilation of simulated data from two radars for a </a:t>
            </a:r>
            <a:r>
              <a:rPr lang="en-US" dirty="0" err="1" smtClean="0"/>
              <a:t>supercell</a:t>
            </a:r>
            <a:r>
              <a:rPr lang="en-US" dirty="0" smtClean="0"/>
              <a:t> storm. Some sensitivity experiments are performed to answer questions about how ﬂow-dependent covariance estimated from the forecast ensemble can be best used in the hybrid 3DEnVAR scheme. </a:t>
            </a:r>
            <a:r>
              <a:rPr lang="en-US" b="1" dirty="0" smtClean="0"/>
              <a:t>When the ensemble size is relatively small </a:t>
            </a:r>
            <a:r>
              <a:rPr lang="en-US" dirty="0" smtClean="0"/>
              <a:t>(with 5 or 10 ensemble members), it is found that </a:t>
            </a:r>
            <a:r>
              <a:rPr lang="en-US" b="1" dirty="0" smtClean="0"/>
              <a:t>experiments with a weaker weighting value for the ensemble covariance leads to better analysis results. </a:t>
            </a:r>
            <a:r>
              <a:rPr lang="en-US" dirty="0" smtClean="0"/>
              <a:t>Even when severe sampling errors exist, introducing ensemble-estimated </a:t>
            </a:r>
            <a:r>
              <a:rPr lang="en-US" dirty="0" err="1" smtClean="0"/>
              <a:t>covariances</a:t>
            </a:r>
            <a:r>
              <a:rPr lang="en-US" dirty="0" smtClean="0"/>
              <a:t> into the </a:t>
            </a:r>
            <a:r>
              <a:rPr lang="en-US" dirty="0" err="1" smtClean="0"/>
              <a:t>variational</a:t>
            </a:r>
            <a:r>
              <a:rPr lang="en-US" dirty="0" smtClean="0"/>
              <a:t> method still beneﬁts the analysis. </a:t>
            </a:r>
            <a:r>
              <a:rPr lang="en-US" b="1" dirty="0" smtClean="0"/>
              <a:t>For reasonably large ensemble sizes (50–100 members), a stronger relative weighting (&gt;0.8) for the ensemble covariance leads to better analyses from the hybrid 3DEnVAR.</a:t>
            </a:r>
            <a:r>
              <a:rPr lang="en-US" dirty="0" smtClean="0"/>
              <a:t> In addition, the sensitivity experiments also indicate that the best results are obtained when the number of the augmented control variables is a function of three spatial dimensions and ensemble members, and is the same for all analysis variables.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4</a:t>
            </a:fld>
            <a:endParaRPr lang="en-US"/>
          </a:p>
        </p:txBody>
      </p:sp>
    </p:spTree>
    <p:extLst>
      <p:ext uri="{BB962C8B-B14F-4D97-AF65-F5344CB8AC3E}">
        <p14:creationId xmlns:p14="http://schemas.microsoft.com/office/powerpoint/2010/main" val="616991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47</a:t>
            </a:fld>
            <a:endParaRPr lang="en-US"/>
          </a:p>
        </p:txBody>
      </p:sp>
    </p:spTree>
    <p:extLst>
      <p:ext uri="{BB962C8B-B14F-4D97-AF65-F5344CB8AC3E}">
        <p14:creationId xmlns:p14="http://schemas.microsoft.com/office/powerpoint/2010/main" val="1671972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5</a:t>
            </a:fld>
            <a:endParaRPr lang="en-US"/>
          </a:p>
        </p:txBody>
      </p:sp>
    </p:spTree>
    <p:extLst>
      <p:ext uri="{BB962C8B-B14F-4D97-AF65-F5344CB8AC3E}">
        <p14:creationId xmlns:p14="http://schemas.microsoft.com/office/powerpoint/2010/main" val="190754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6</a:t>
            </a:fld>
            <a:endParaRPr lang="en-US"/>
          </a:p>
        </p:txBody>
      </p:sp>
    </p:spTree>
    <p:extLst>
      <p:ext uri="{BB962C8B-B14F-4D97-AF65-F5344CB8AC3E}">
        <p14:creationId xmlns:p14="http://schemas.microsoft.com/office/powerpoint/2010/main" val="2967717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hybrid en3dvar algorithm follows </a:t>
            </a:r>
            <a:r>
              <a:rPr lang="en-US" baseline="0" dirty="0" err="1" smtClean="0"/>
              <a:t>Lorenc</a:t>
            </a:r>
            <a:r>
              <a:rPr lang="en-US" baseline="0" dirty="0" smtClean="0"/>
              <a:t> (2003), in which the static and ensemble covariance are combined through introduction a set of extended control variables that are preconditioned upon the square root of the ensemble covariance. The total analysis increment &amp;x can be expressed as a combination of the increments related to the static and ensemble parts. Beta12 and beta22 are the weights given to the static and ensemble covariance respectively. B is the static background error covariance. C is the correlation matrix used to localize the ensemble covariance. C’ is a decomposed matrix related to C. A is the extended control variable, and a~ is the new control variables that are related to a via C’. The final analysis increment is obtained by minimizing this cost function.</a:t>
            </a:r>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8</a:t>
            </a:fld>
            <a:endParaRPr lang="en-US"/>
          </a:p>
        </p:txBody>
      </p:sp>
    </p:spTree>
    <p:extLst>
      <p:ext uri="{BB962C8B-B14F-4D97-AF65-F5344CB8AC3E}">
        <p14:creationId xmlns:p14="http://schemas.microsoft.com/office/powerpoint/2010/main" val="175979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10</a:t>
            </a:fld>
            <a:endParaRPr lang="en-US"/>
          </a:p>
        </p:txBody>
      </p:sp>
    </p:spTree>
    <p:extLst>
      <p:ext uri="{BB962C8B-B14F-4D97-AF65-F5344CB8AC3E}">
        <p14:creationId xmlns:p14="http://schemas.microsoft.com/office/powerpoint/2010/main" val="7630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11</a:t>
            </a:fld>
            <a:endParaRPr lang="en-US"/>
          </a:p>
        </p:txBody>
      </p:sp>
    </p:spTree>
    <p:extLst>
      <p:ext uri="{BB962C8B-B14F-4D97-AF65-F5344CB8AC3E}">
        <p14:creationId xmlns:p14="http://schemas.microsoft.com/office/powerpoint/2010/main" val="156169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t>13</a:t>
            </a:fld>
            <a:endParaRPr lang="en-US"/>
          </a:p>
        </p:txBody>
      </p:sp>
    </p:spTree>
    <p:extLst>
      <p:ext uri="{BB962C8B-B14F-4D97-AF65-F5344CB8AC3E}">
        <p14:creationId xmlns:p14="http://schemas.microsoft.com/office/powerpoint/2010/main" val="974345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a:ea typeface="+mn-ea"/>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a:ea typeface="+mn-ea"/>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a:ea typeface="+mn-ea"/>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a:ea typeface="+mn-ea"/>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a:ea typeface="+mn-ea"/>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a:ea typeface="+mn-ea"/>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ea typeface="+mn-ea"/>
              </a:endParaRPr>
            </a:p>
          </p:txBody>
        </p:sp>
      </p:grpSp>
      <p:sp>
        <p:nvSpPr>
          <p:cNvPr id="33804" name="Rectangle 12"/>
          <p:cNvSpPr>
            <a:spLocks noGrp="1" noChangeArrowheads="1"/>
          </p:cNvSpPr>
          <p:nvPr>
            <p:ph type="ctrTitle"/>
          </p:nvPr>
        </p:nvSpPr>
        <p:spPr>
          <a:xfrm>
            <a:off x="990600" y="1676400"/>
            <a:ext cx="7772400" cy="1462088"/>
          </a:xfrm>
        </p:spPr>
        <p:txBody>
          <a:bodyPr/>
          <a:lstStyle>
            <a:lvl1pPr>
              <a:defRPr/>
            </a:lvl1pPr>
          </a:lstStyle>
          <a:p>
            <a:r>
              <a:rPr lang="en-US" smtClean="0"/>
              <a:t>Click to edit Master title style</a:t>
            </a:r>
            <a:endParaRPr lang="en-US"/>
          </a:p>
        </p:txBody>
      </p:sp>
      <p:sp>
        <p:nvSpPr>
          <p:cNvPr id="3380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fld id="{8ACDB3CC-F982-40F9-8DD6-BCC9AFBF44BD}" type="datetime1">
              <a:rPr lang="en-US" smtClean="0"/>
              <a:pPr/>
              <a:t>5/8/18</a:t>
            </a:fld>
            <a:endParaRPr lang="en-US" dirty="0"/>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endParaRPr lang="en-US" dirty="0"/>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fld id="{CE8079A4-7AA8-4A4F-87E2-7781EC5097DD}" type="slidenum">
              <a:rPr lang="en-US" smtClean="0"/>
              <a:pPr/>
              <a:t>‹#›</a:t>
            </a:fld>
            <a:endParaRPr lang="en-US"/>
          </a:p>
        </p:txBody>
      </p:sp>
    </p:spTree>
    <p:extLst>
      <p:ext uri="{BB962C8B-B14F-4D97-AF65-F5344CB8AC3E}">
        <p14:creationId xmlns:p14="http://schemas.microsoft.com/office/powerpoint/2010/main" val="2423341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08F26505-0592-5A48-BB3A-AB292D646A93}" type="datetimeFigureOut">
              <a:rPr lang="en-US" smtClean="0"/>
              <a:t>5/8/18</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98E9742D-8E2D-2545-A852-655E12FE0CE8}" type="slidenum">
              <a:rPr lang="en-US" smtClean="0"/>
              <a:t>‹#›</a:t>
            </a:fld>
            <a:endParaRPr lang="en-US"/>
          </a:p>
        </p:txBody>
      </p:sp>
    </p:spTree>
    <p:extLst>
      <p:ext uri="{BB962C8B-B14F-4D97-AF65-F5344CB8AC3E}">
        <p14:creationId xmlns:p14="http://schemas.microsoft.com/office/powerpoint/2010/main" val="3850545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08F26505-0592-5A48-BB3A-AB292D646A93}" type="datetimeFigureOut">
              <a:rPr lang="en-US" smtClean="0"/>
              <a:t>5/8/18</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98E9742D-8E2D-2545-A852-655E12FE0CE8}" type="slidenum">
              <a:rPr lang="en-US" smtClean="0"/>
              <a:t>‹#›</a:t>
            </a:fld>
            <a:endParaRPr lang="en-US"/>
          </a:p>
        </p:txBody>
      </p:sp>
    </p:spTree>
    <p:extLst>
      <p:ext uri="{BB962C8B-B14F-4D97-AF65-F5344CB8AC3E}">
        <p14:creationId xmlns:p14="http://schemas.microsoft.com/office/powerpoint/2010/main" val="229658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pPr lvl="0"/>
            <a:r>
              <a:rPr lang="en-US" noProof="0" smtClean="0"/>
              <a:t>Click icon to add clip art</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fld id="{C9520425-69DB-6A46-A71E-4A41271FA24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977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82688" y="2017713"/>
            <a:ext cx="3810000" cy="41148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fld id="{A320C224-222D-7041-A59B-D778A9B4475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31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1B67960-8AC7-9443-9C73-5114227792B7}" type="datetimeFigureOut">
              <a:rPr lang="en-US" smtClean="0"/>
              <a:t>5/8/18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0D00E4-ABA9-6046-8ACD-C9038B3939D3}" type="slidenum">
              <a:rPr lang="en-US" smtClean="0"/>
              <a:t>‹#›</a:t>
            </a:fld>
            <a:endParaRPr lang="en-US"/>
          </a:p>
        </p:txBody>
      </p:sp>
      <p:sp>
        <p:nvSpPr>
          <p:cNvPr id="7" name="Content Placeholder 6"/>
          <p:cNvSpPr>
            <a:spLocks noGrp="1"/>
          </p:cNvSpPr>
          <p:nvPr>
            <p:ph sz="quarter" idx="13"/>
          </p:nvPr>
        </p:nvSpPr>
        <p:spPr>
          <a:xfrm>
            <a:off x="3175" y="63500"/>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10" name="Content Placeholder 6"/>
          <p:cNvSpPr>
            <a:spLocks noGrp="1"/>
          </p:cNvSpPr>
          <p:nvPr>
            <p:ph sz="quarter" idx="14"/>
          </p:nvPr>
        </p:nvSpPr>
        <p:spPr>
          <a:xfrm>
            <a:off x="3175" y="2327275"/>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11" name="Content Placeholder 6"/>
          <p:cNvSpPr>
            <a:spLocks noGrp="1"/>
          </p:cNvSpPr>
          <p:nvPr>
            <p:ph sz="quarter" idx="15"/>
          </p:nvPr>
        </p:nvSpPr>
        <p:spPr>
          <a:xfrm>
            <a:off x="3175" y="4622800"/>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12" name="Content Placeholder 6"/>
          <p:cNvSpPr>
            <a:spLocks noGrp="1"/>
          </p:cNvSpPr>
          <p:nvPr>
            <p:ph sz="quarter" idx="16"/>
          </p:nvPr>
        </p:nvSpPr>
        <p:spPr>
          <a:xfrm>
            <a:off x="2298700" y="57150"/>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13" name="Content Placeholder 6"/>
          <p:cNvSpPr>
            <a:spLocks noGrp="1"/>
          </p:cNvSpPr>
          <p:nvPr>
            <p:ph sz="quarter" idx="17"/>
          </p:nvPr>
        </p:nvSpPr>
        <p:spPr>
          <a:xfrm>
            <a:off x="2298700" y="2336800"/>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14" name="Content Placeholder 6"/>
          <p:cNvSpPr>
            <a:spLocks noGrp="1"/>
          </p:cNvSpPr>
          <p:nvPr>
            <p:ph sz="quarter" idx="18"/>
          </p:nvPr>
        </p:nvSpPr>
        <p:spPr>
          <a:xfrm>
            <a:off x="2298700" y="4616450"/>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15" name="Content Placeholder 6"/>
          <p:cNvSpPr>
            <a:spLocks noGrp="1"/>
          </p:cNvSpPr>
          <p:nvPr>
            <p:ph sz="quarter" idx="19"/>
          </p:nvPr>
        </p:nvSpPr>
        <p:spPr>
          <a:xfrm>
            <a:off x="4600575" y="66675"/>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16" name="Content Placeholder 6"/>
          <p:cNvSpPr>
            <a:spLocks noGrp="1"/>
          </p:cNvSpPr>
          <p:nvPr>
            <p:ph sz="quarter" idx="20"/>
          </p:nvPr>
        </p:nvSpPr>
        <p:spPr>
          <a:xfrm>
            <a:off x="4600575" y="2330450"/>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17" name="Content Placeholder 6"/>
          <p:cNvSpPr>
            <a:spLocks noGrp="1"/>
          </p:cNvSpPr>
          <p:nvPr>
            <p:ph sz="quarter" idx="21"/>
          </p:nvPr>
        </p:nvSpPr>
        <p:spPr>
          <a:xfrm>
            <a:off x="4600575" y="4625975"/>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18" name="Content Placeholder 6"/>
          <p:cNvSpPr>
            <a:spLocks noGrp="1"/>
          </p:cNvSpPr>
          <p:nvPr>
            <p:ph sz="quarter" idx="22"/>
          </p:nvPr>
        </p:nvSpPr>
        <p:spPr>
          <a:xfrm>
            <a:off x="6896100" y="60325"/>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19" name="Content Placeholder 6"/>
          <p:cNvSpPr>
            <a:spLocks noGrp="1"/>
          </p:cNvSpPr>
          <p:nvPr>
            <p:ph sz="quarter" idx="23"/>
          </p:nvPr>
        </p:nvSpPr>
        <p:spPr>
          <a:xfrm>
            <a:off x="6896100" y="2339975"/>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
        <p:nvSpPr>
          <p:cNvPr id="20" name="Content Placeholder 6"/>
          <p:cNvSpPr>
            <a:spLocks noGrp="1"/>
          </p:cNvSpPr>
          <p:nvPr>
            <p:ph sz="quarter" idx="24"/>
          </p:nvPr>
        </p:nvSpPr>
        <p:spPr>
          <a:xfrm>
            <a:off x="6896100" y="4619625"/>
            <a:ext cx="2266950" cy="2159000"/>
          </a:xfrm>
        </p:spPr>
        <p:txBody>
          <a:bodyPr>
            <a:noAutofit/>
          </a:bodyPr>
          <a:lstStyle>
            <a:lvl1pPr>
              <a:defRPr sz="1800"/>
            </a:lvl1pPr>
            <a:lvl2pPr>
              <a:defRPr sz="1600"/>
            </a:lvl2pPr>
            <a:lvl3pPr>
              <a:defRPr sz="1400"/>
            </a:lvl3pPr>
            <a:lvl4pPr>
              <a:defRPr sz="1200"/>
            </a:lvl4pPr>
            <a:lvl5pPr>
              <a:defRPr sz="12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Tree>
    <p:extLst>
      <p:ext uri="{BB962C8B-B14F-4D97-AF65-F5344CB8AC3E}">
        <p14:creationId xmlns:p14="http://schemas.microsoft.com/office/powerpoint/2010/main" val="198895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fld id="{08F26505-0592-5A48-BB3A-AB292D646A93}" type="datetimeFigureOut">
              <a:rPr lang="en-US" smtClean="0"/>
              <a:t>5/8/18</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98E9742D-8E2D-2545-A852-655E12FE0CE8}" type="slidenum">
              <a:rPr lang="en-US" smtClean="0"/>
              <a:t>‹#›</a:t>
            </a:fld>
            <a:endParaRPr lang="en-US"/>
          </a:p>
        </p:txBody>
      </p:sp>
    </p:spTree>
    <p:extLst>
      <p:ext uri="{BB962C8B-B14F-4D97-AF65-F5344CB8AC3E}">
        <p14:creationId xmlns:p14="http://schemas.microsoft.com/office/powerpoint/2010/main" val="3615744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fld id="{64DDAE5B-B07C-441A-8026-C23A427A74DC}" type="datetime1">
              <a:rPr lang="en-US" smtClean="0"/>
              <a:pPr/>
              <a:t>5/8/18</a:t>
            </a:fld>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CE8079A4-7AA8-4A4F-87E2-7781EC5097DD}" type="slidenum">
              <a:rPr lang="en-US" smtClean="0"/>
              <a:pPr/>
              <a:t>‹#›</a:t>
            </a:fld>
            <a:endParaRPr lang="en-US"/>
          </a:p>
        </p:txBody>
      </p:sp>
    </p:spTree>
    <p:extLst>
      <p:ext uri="{BB962C8B-B14F-4D97-AF65-F5344CB8AC3E}">
        <p14:creationId xmlns:p14="http://schemas.microsoft.com/office/powerpoint/2010/main" val="413003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fld id="{08F26505-0592-5A48-BB3A-AB292D646A93}" type="datetimeFigureOut">
              <a:rPr lang="en-US" smtClean="0"/>
              <a:t>5/8/18</a:t>
            </a:fld>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98E9742D-8E2D-2545-A852-655E12FE0CE8}" type="slidenum">
              <a:rPr lang="en-US" smtClean="0"/>
              <a:t>‹#›</a:t>
            </a:fld>
            <a:endParaRPr lang="en-US"/>
          </a:p>
        </p:txBody>
      </p:sp>
    </p:spTree>
    <p:extLst>
      <p:ext uri="{BB962C8B-B14F-4D97-AF65-F5344CB8AC3E}">
        <p14:creationId xmlns:p14="http://schemas.microsoft.com/office/powerpoint/2010/main" val="3653207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fld id="{08F26505-0592-5A48-BB3A-AB292D646A93}" type="datetimeFigureOut">
              <a:rPr lang="en-US" smtClean="0"/>
              <a:t>5/8/18</a:t>
            </a:fld>
            <a:endParaRPr lang="en-US"/>
          </a:p>
        </p:txBody>
      </p:sp>
      <p:sp>
        <p:nvSpPr>
          <p:cNvPr id="8" name="Rectangle 12"/>
          <p:cNvSpPr>
            <a:spLocks noGrp="1" noChangeArrowheads="1"/>
          </p:cNvSpPr>
          <p:nvPr>
            <p:ph type="ftr" sz="quarter" idx="11"/>
          </p:nvPr>
        </p:nvSpPr>
        <p:spPr>
          <a:ln/>
        </p:spPr>
        <p:txBody>
          <a:bodyPr/>
          <a:lstStyle>
            <a:lvl1pPr>
              <a:defRPr/>
            </a:lvl1pPr>
          </a:lstStyle>
          <a:p>
            <a:endParaRPr lang="en-US"/>
          </a:p>
        </p:txBody>
      </p:sp>
      <p:sp>
        <p:nvSpPr>
          <p:cNvPr id="9" name="Rectangle 13"/>
          <p:cNvSpPr>
            <a:spLocks noGrp="1" noChangeArrowheads="1"/>
          </p:cNvSpPr>
          <p:nvPr>
            <p:ph type="sldNum" sz="quarter" idx="12"/>
          </p:nvPr>
        </p:nvSpPr>
        <p:spPr>
          <a:ln/>
        </p:spPr>
        <p:txBody>
          <a:bodyPr/>
          <a:lstStyle>
            <a:lvl1pPr>
              <a:defRPr/>
            </a:lvl1pPr>
          </a:lstStyle>
          <a:p>
            <a:fld id="{98E9742D-8E2D-2545-A852-655E12FE0CE8}" type="slidenum">
              <a:rPr lang="en-US" smtClean="0"/>
              <a:t>‹#›</a:t>
            </a:fld>
            <a:endParaRPr lang="en-US"/>
          </a:p>
        </p:txBody>
      </p:sp>
    </p:spTree>
    <p:extLst>
      <p:ext uri="{BB962C8B-B14F-4D97-AF65-F5344CB8AC3E}">
        <p14:creationId xmlns:p14="http://schemas.microsoft.com/office/powerpoint/2010/main" val="627920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fld id="{08F26505-0592-5A48-BB3A-AB292D646A93}" type="datetimeFigureOut">
              <a:rPr lang="en-US" smtClean="0"/>
              <a:t>5/8/18</a:t>
            </a:fld>
            <a:endParaRPr lang="en-US"/>
          </a:p>
        </p:txBody>
      </p:sp>
      <p:sp>
        <p:nvSpPr>
          <p:cNvPr id="4" name="Rectangle 12"/>
          <p:cNvSpPr>
            <a:spLocks noGrp="1" noChangeArrowheads="1"/>
          </p:cNvSpPr>
          <p:nvPr>
            <p:ph type="ftr" sz="quarter" idx="11"/>
          </p:nvPr>
        </p:nvSpPr>
        <p:spPr>
          <a:ln/>
        </p:spPr>
        <p:txBody>
          <a:bodyPr/>
          <a:lstStyle>
            <a:lvl1pPr>
              <a:defRPr/>
            </a:lvl1pPr>
          </a:lstStyle>
          <a:p>
            <a:endParaRPr lang="en-US"/>
          </a:p>
        </p:txBody>
      </p:sp>
      <p:sp>
        <p:nvSpPr>
          <p:cNvPr id="5" name="Rectangle 13"/>
          <p:cNvSpPr>
            <a:spLocks noGrp="1" noChangeArrowheads="1"/>
          </p:cNvSpPr>
          <p:nvPr>
            <p:ph type="sldNum" sz="quarter" idx="12"/>
          </p:nvPr>
        </p:nvSpPr>
        <p:spPr>
          <a:ln/>
        </p:spPr>
        <p:txBody>
          <a:bodyPr/>
          <a:lstStyle>
            <a:lvl1pPr>
              <a:defRPr/>
            </a:lvl1pPr>
          </a:lstStyle>
          <a:p>
            <a:fld id="{98E9742D-8E2D-2545-A852-655E12FE0CE8}" type="slidenum">
              <a:rPr lang="en-US" smtClean="0"/>
              <a:t>‹#›</a:t>
            </a:fld>
            <a:endParaRPr lang="en-US"/>
          </a:p>
        </p:txBody>
      </p:sp>
    </p:spTree>
    <p:extLst>
      <p:ext uri="{BB962C8B-B14F-4D97-AF65-F5344CB8AC3E}">
        <p14:creationId xmlns:p14="http://schemas.microsoft.com/office/powerpoint/2010/main" val="763086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fld id="{08F26505-0592-5A48-BB3A-AB292D646A93}" type="datetimeFigureOut">
              <a:rPr lang="en-US" smtClean="0"/>
              <a:t>5/8/18</a:t>
            </a:fld>
            <a:endParaRPr lang="en-US"/>
          </a:p>
        </p:txBody>
      </p:sp>
      <p:sp>
        <p:nvSpPr>
          <p:cNvPr id="3" name="Rectangle 12"/>
          <p:cNvSpPr>
            <a:spLocks noGrp="1" noChangeArrowheads="1"/>
          </p:cNvSpPr>
          <p:nvPr>
            <p:ph type="ftr" sz="quarter" idx="11"/>
          </p:nvPr>
        </p:nvSpPr>
        <p:spPr>
          <a:ln/>
        </p:spPr>
        <p:txBody>
          <a:bodyPr/>
          <a:lstStyle>
            <a:lvl1pPr>
              <a:defRPr/>
            </a:lvl1pPr>
          </a:lstStyle>
          <a:p>
            <a:endParaRPr lang="en-US"/>
          </a:p>
        </p:txBody>
      </p:sp>
      <p:sp>
        <p:nvSpPr>
          <p:cNvPr id="4" name="Rectangle 13"/>
          <p:cNvSpPr>
            <a:spLocks noGrp="1" noChangeArrowheads="1"/>
          </p:cNvSpPr>
          <p:nvPr>
            <p:ph type="sldNum" sz="quarter" idx="12"/>
          </p:nvPr>
        </p:nvSpPr>
        <p:spPr>
          <a:ln/>
        </p:spPr>
        <p:txBody>
          <a:bodyPr/>
          <a:lstStyle>
            <a:lvl1pPr>
              <a:defRPr/>
            </a:lvl1pPr>
          </a:lstStyle>
          <a:p>
            <a:fld id="{98E9742D-8E2D-2545-A852-655E12FE0CE8}" type="slidenum">
              <a:rPr lang="en-US" smtClean="0"/>
              <a:t>‹#›</a:t>
            </a:fld>
            <a:endParaRPr lang="en-US"/>
          </a:p>
        </p:txBody>
      </p:sp>
    </p:spTree>
    <p:extLst>
      <p:ext uri="{BB962C8B-B14F-4D97-AF65-F5344CB8AC3E}">
        <p14:creationId xmlns:p14="http://schemas.microsoft.com/office/powerpoint/2010/main" val="162486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fld id="{08F26505-0592-5A48-BB3A-AB292D646A93}" type="datetimeFigureOut">
              <a:rPr lang="en-US" smtClean="0"/>
              <a:t>5/8/18</a:t>
            </a:fld>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F38DF745-7D3F-47F4-83A3-874385CFAA69}" type="slidenum">
              <a:rPr lang="en-US" smtClean="0"/>
              <a:pPr/>
              <a:t>‹#›</a:t>
            </a:fld>
            <a:endParaRPr lang="en-US"/>
          </a:p>
        </p:txBody>
      </p:sp>
    </p:spTree>
    <p:extLst>
      <p:ext uri="{BB962C8B-B14F-4D97-AF65-F5344CB8AC3E}">
        <p14:creationId xmlns:p14="http://schemas.microsoft.com/office/powerpoint/2010/main" val="2991747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fld id="{08F26505-0592-5A48-BB3A-AB292D646A93}" type="datetimeFigureOut">
              <a:rPr lang="en-US" smtClean="0"/>
              <a:t>5/8/18</a:t>
            </a:fld>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98E9742D-8E2D-2545-A852-655E12FE0CE8}" type="slidenum">
              <a:rPr lang="en-US" smtClean="0"/>
              <a:t>‹#›</a:t>
            </a:fld>
            <a:endParaRPr lang="en-US"/>
          </a:p>
        </p:txBody>
      </p:sp>
    </p:spTree>
    <p:extLst>
      <p:ext uri="{BB962C8B-B14F-4D97-AF65-F5344CB8AC3E}">
        <p14:creationId xmlns:p14="http://schemas.microsoft.com/office/powerpoint/2010/main" val="14220283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eaLnBrk="1" hangingPunct="1">
              <a:defRPr/>
            </a:pPr>
            <a:endParaRPr kumimoji="1" lang="en-US" sz="2400">
              <a:ea typeface="+mn-ea"/>
            </a:endParaRPr>
          </a:p>
        </p:txBody>
      </p:sp>
      <p:sp>
        <p:nvSpPr>
          <p:cNvPr id="327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2400">
              <a:ea typeface="+mn-ea"/>
            </a:endParaRPr>
          </a:p>
        </p:txBody>
      </p:sp>
      <p:sp>
        <p:nvSpPr>
          <p:cNvPr id="32772"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eaLnBrk="1" hangingPunct="1">
              <a:defRPr/>
            </a:pPr>
            <a:endParaRPr kumimoji="1" lang="en-US" sz="2400">
              <a:ea typeface="+mn-ea"/>
            </a:endParaRPr>
          </a:p>
        </p:txBody>
      </p:sp>
      <p:sp>
        <p:nvSpPr>
          <p:cNvPr id="327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2400">
              <a:ea typeface="+mn-ea"/>
            </a:endParaRPr>
          </a:p>
        </p:txBody>
      </p:sp>
      <p:sp>
        <p:nvSpPr>
          <p:cNvPr id="327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eaLnBrk="1" hangingPunct="1">
              <a:defRPr/>
            </a:pPr>
            <a:endParaRPr kumimoji="1" lang="en-US" sz="2400">
              <a:ea typeface="+mn-ea"/>
            </a:endParaRPr>
          </a:p>
        </p:txBody>
      </p:sp>
      <p:sp>
        <p:nvSpPr>
          <p:cNvPr id="32775"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eaLnBrk="1" hangingPunct="1">
              <a:defRPr/>
            </a:pPr>
            <a:endParaRPr kumimoji="1" lang="en-US" sz="2400">
              <a:ea typeface="+mn-ea"/>
            </a:endParaRPr>
          </a:p>
        </p:txBody>
      </p:sp>
      <p:sp>
        <p:nvSpPr>
          <p:cNvPr id="327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eaLnBrk="1" hangingPunct="1">
              <a:defRPr/>
            </a:pPr>
            <a:endParaRPr kumimoji="1" lang="en-US" sz="2400">
              <a:ea typeface="+mn-ea"/>
            </a:endParaRPr>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2779"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ahoma" charset="0"/>
                <a:ea typeface="+mn-ea"/>
              </a:defRPr>
            </a:lvl1pPr>
          </a:lstStyle>
          <a:p>
            <a:fld id="{08F26505-0592-5A48-BB3A-AB292D646A93}" type="datetimeFigureOut">
              <a:rPr lang="en-US" smtClean="0"/>
              <a:t>5/8/18</a:t>
            </a:fld>
            <a:endParaRPr lang="en-US"/>
          </a:p>
        </p:txBody>
      </p:sp>
      <p:sp>
        <p:nvSpPr>
          <p:cNvPr id="32780"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charset="0"/>
                <a:ea typeface="+mn-ea"/>
              </a:defRPr>
            </a:lvl1pPr>
          </a:lstStyle>
          <a:p>
            <a:endParaRPr lang="en-US"/>
          </a:p>
        </p:txBody>
      </p:sp>
      <p:sp>
        <p:nvSpPr>
          <p:cNvPr id="32781"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98E9742D-8E2D-2545-A852-655E12FE0CE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 id="2147484688" r:id="rId12"/>
    <p:sldLayoutId id="2147484689" r:id="rId13"/>
    <p:sldLayoutId id="2147483660" r:id="rId14"/>
  </p:sldLayoutIdLst>
  <p:txStyles>
    <p:titleStyle>
      <a:lvl1pPr algn="l" rtl="0" eaLnBrk="1" fontAlgn="base" hangingPunct="1">
        <a:spcBef>
          <a:spcPct val="0"/>
        </a:spcBef>
        <a:spcAft>
          <a:spcPct val="0"/>
        </a:spcAft>
        <a:defRPr sz="4400">
          <a:solidFill>
            <a:schemeClr val="tx2"/>
          </a:solidFill>
          <a:latin typeface="+mj-lt"/>
          <a:ea typeface="ＭＳ Ｐゴシック" charset="0"/>
          <a:cs typeface="+mj-cs"/>
        </a:defRPr>
      </a:lvl1pPr>
      <a:lvl2pPr algn="l" rtl="0" eaLnBrk="1" fontAlgn="base" hangingPunct="1">
        <a:spcBef>
          <a:spcPct val="0"/>
        </a:spcBef>
        <a:spcAft>
          <a:spcPct val="0"/>
        </a:spcAft>
        <a:defRPr sz="4400">
          <a:solidFill>
            <a:schemeClr val="tx2"/>
          </a:solidFill>
          <a:latin typeface="Tahoma" charset="0"/>
          <a:ea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defRPr>
      </a:lvl5pPr>
      <a:lvl6pPr marL="457200" algn="l" rtl="0" eaLnBrk="1" fontAlgn="base" hangingPunct="1">
        <a:spcBef>
          <a:spcPct val="0"/>
        </a:spcBef>
        <a:spcAft>
          <a:spcPct val="0"/>
        </a:spcAft>
        <a:defRPr sz="4400">
          <a:solidFill>
            <a:schemeClr val="tx2"/>
          </a:solidFill>
          <a:latin typeface="Tahoma" charset="0"/>
        </a:defRPr>
      </a:lvl6pPr>
      <a:lvl7pPr marL="914400" algn="l" rtl="0" eaLnBrk="1" fontAlgn="base" hangingPunct="1">
        <a:spcBef>
          <a:spcPct val="0"/>
        </a:spcBef>
        <a:spcAft>
          <a:spcPct val="0"/>
        </a:spcAft>
        <a:defRPr sz="4400">
          <a:solidFill>
            <a:schemeClr val="tx2"/>
          </a:solidFill>
          <a:latin typeface="Tahoma" charset="0"/>
        </a:defRPr>
      </a:lvl7pPr>
      <a:lvl8pPr marL="1371600" algn="l" rtl="0" eaLnBrk="1" fontAlgn="base" hangingPunct="1">
        <a:spcBef>
          <a:spcPct val="0"/>
        </a:spcBef>
        <a:spcAft>
          <a:spcPct val="0"/>
        </a:spcAft>
        <a:defRPr sz="4400">
          <a:solidFill>
            <a:schemeClr val="tx2"/>
          </a:solidFill>
          <a:latin typeface="Tahoma" charset="0"/>
        </a:defRPr>
      </a:lvl8pPr>
      <a:lvl9pPr marL="1828800" algn="l" rtl="0" eaLnBrk="1" fontAlgn="base" hangingPunct="1">
        <a:spcBef>
          <a:spcPct val="0"/>
        </a:spcBef>
        <a:spcAft>
          <a:spcPct val="0"/>
        </a:spcAft>
        <a:defRPr sz="4400">
          <a:solidFill>
            <a:schemeClr val="tx2"/>
          </a:solidFill>
          <a:latin typeface="Tahoma" charset="0"/>
        </a:defRPr>
      </a:lvl9pPr>
    </p:titleStyle>
    <p:body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jan_animation_new_data.mpeg" TargetMode="Externa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4.emf"/><Relationship Id="rId6" Type="http://schemas.openxmlformats.org/officeDocument/2006/relationships/oleObject" Target="../embeddings/oleObject2.bin"/><Relationship Id="rId7"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7.emf"/><Relationship Id="rId5" Type="http://schemas.openxmlformats.org/officeDocument/2006/relationships/image" Target="../media/image8.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9.emf"/><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3.bin"/><Relationship Id="rId5"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2.emf"/><Relationship Id="rId5" Type="http://schemas.openxmlformats.org/officeDocument/2006/relationships/oleObject" Target="../embeddings/oleObject4.bin"/><Relationship Id="rId6" Type="http://schemas.openxmlformats.org/officeDocument/2006/relationships/image" Target="../media/image1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1" Type="http://schemas.openxmlformats.org/officeDocument/2006/relationships/image" Target="../media/image15.emf"/><Relationship Id="rId12" Type="http://schemas.openxmlformats.org/officeDocument/2006/relationships/oleObject" Target="../embeddings/oleObject8.bin"/><Relationship Id="rId13" Type="http://schemas.openxmlformats.org/officeDocument/2006/relationships/image" Target="../media/image11.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image" Target="../media/image12.emf"/><Relationship Id="rId5" Type="http://schemas.openxmlformats.org/officeDocument/2006/relationships/image" Target="../media/image16.emf"/><Relationship Id="rId6" Type="http://schemas.openxmlformats.org/officeDocument/2006/relationships/oleObject" Target="../embeddings/oleObject5.bin"/><Relationship Id="rId7" Type="http://schemas.openxmlformats.org/officeDocument/2006/relationships/image" Target="../media/image13.emf"/><Relationship Id="rId8" Type="http://schemas.openxmlformats.org/officeDocument/2006/relationships/oleObject" Target="../embeddings/oleObject6.bin"/><Relationship Id="rId9" Type="http://schemas.openxmlformats.org/officeDocument/2006/relationships/image" Target="../media/image14.emf"/><Relationship Id="rId10"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1" Type="http://schemas.openxmlformats.org/officeDocument/2006/relationships/image" Target="../media/image15.emf"/><Relationship Id="rId12" Type="http://schemas.openxmlformats.org/officeDocument/2006/relationships/oleObject" Target="../embeddings/oleObject12.bin"/><Relationship Id="rId13" Type="http://schemas.openxmlformats.org/officeDocument/2006/relationships/image" Target="../media/image11.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15.xml"/><Relationship Id="rId4" Type="http://schemas.openxmlformats.org/officeDocument/2006/relationships/image" Target="../media/image12.emf"/><Relationship Id="rId5" Type="http://schemas.openxmlformats.org/officeDocument/2006/relationships/image" Target="../media/image16.emf"/><Relationship Id="rId6" Type="http://schemas.openxmlformats.org/officeDocument/2006/relationships/oleObject" Target="../embeddings/oleObject9.bin"/><Relationship Id="rId7" Type="http://schemas.openxmlformats.org/officeDocument/2006/relationships/image" Target="../media/image13.emf"/><Relationship Id="rId8" Type="http://schemas.openxmlformats.org/officeDocument/2006/relationships/oleObject" Target="../embeddings/oleObject10.bin"/><Relationship Id="rId9" Type="http://schemas.openxmlformats.org/officeDocument/2006/relationships/image" Target="../media/image14.emf"/><Relationship Id="rId10" Type="http://schemas.openxmlformats.org/officeDocument/2006/relationships/oleObject" Target="../embeddings/oleObject1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wmf"/><Relationship Id="rId3" Type="http://schemas.openxmlformats.org/officeDocument/2006/relationships/image" Target="../media/image1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emf"/></Relationships>
</file>

<file path=ppt/slides/_rels/slide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5.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New Fold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a:xfrm>
            <a:off x="107504" y="404664"/>
            <a:ext cx="8938071" cy="2083702"/>
          </a:xfrm>
          <a:solidFill>
            <a:srgbClr val="FFFFCC">
              <a:alpha val="69019"/>
            </a:srgbClr>
          </a:solidFill>
        </p:spPr>
        <p:txBody>
          <a:bodyPr/>
          <a:lstStyle/>
          <a:p>
            <a:pPr algn="ctr"/>
            <a:r>
              <a:rPr lang="en-US" sz="2800" b="1" dirty="0">
                <a:solidFill>
                  <a:schemeClr val="tx2">
                    <a:lumMod val="75000"/>
                  </a:schemeClr>
                </a:solidFill>
              </a:rPr>
              <a:t>Hybrid En3DVar Radar Data Assimilation and Comparisons with 3DVar and EnKF with Observing System Simulation Experiments (OSSEs) and a Real Case </a:t>
            </a:r>
            <a:endParaRPr lang="en-US" sz="2800" dirty="0"/>
          </a:p>
        </p:txBody>
      </p:sp>
      <p:sp>
        <p:nvSpPr>
          <p:cNvPr id="3076" name="Text Box 4"/>
          <p:cNvSpPr txBox="1">
            <a:spLocks noChangeArrowheads="1"/>
          </p:cNvSpPr>
          <p:nvPr/>
        </p:nvSpPr>
        <p:spPr bwMode="auto">
          <a:xfrm>
            <a:off x="2244504" y="2689295"/>
            <a:ext cx="5216843" cy="30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rPr>
              <a:t>Presented by </a:t>
            </a:r>
            <a:r>
              <a:rPr kumimoji="0" lang="en-US" altLang="zh-CN" sz="2000" b="0" i="0" u="none" strike="noStrike" kern="1200" cap="none" spc="0" normalizeH="0" baseline="0" noProof="0" dirty="0" err="1" smtClean="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rPr>
              <a:t>Rong</a:t>
            </a:r>
            <a:r>
              <a:rPr kumimoji="0" lang="en-US" altLang="zh-CN" sz="2000" b="0" i="0" u="none" strike="noStrike" kern="1200" cap="none" spc="0" normalizeH="0" baseline="0" noProof="0" dirty="0" smtClean="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rPr>
              <a:t> Kong</a:t>
            </a:r>
            <a:endParaRPr kumimoji="0" lang="en-US" altLang="zh-CN" sz="2000" b="0"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smtClean="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rPr>
              <a:t>Center for Analysis and Prediction of Storms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b="0"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algn="ctr" defTabSz="914400" fontAlgn="base">
              <a:spcBef>
                <a:spcPct val="0"/>
              </a:spcBef>
              <a:spcAft>
                <a:spcPct val="0"/>
              </a:spcAft>
              <a:defRPr/>
            </a:pPr>
            <a:r>
              <a:rPr lang="en-US" sz="2000" dirty="0">
                <a:solidFill>
                  <a:srgbClr val="FFFFFF"/>
                </a:solidFill>
                <a:latin typeface="Arial" panose="020B0604020202020204" pitchFamily="34" charset="0"/>
                <a:ea typeface="宋体" panose="02010600030101010101" pitchFamily="2" charset="-122"/>
                <a:cs typeface="Arial" panose="020B0604020202020204" pitchFamily="34" charset="0"/>
              </a:rPr>
              <a:t>Ming </a:t>
            </a:r>
            <a:r>
              <a:rPr lang="en-US" sz="2000" dirty="0" err="1">
                <a:solidFill>
                  <a:srgbClr val="FFFFFF"/>
                </a:solidFill>
                <a:latin typeface="Arial" panose="020B0604020202020204" pitchFamily="34" charset="0"/>
                <a:ea typeface="宋体" panose="02010600030101010101" pitchFamily="2" charset="-122"/>
                <a:cs typeface="Arial" panose="020B0604020202020204" pitchFamily="34" charset="0"/>
              </a:rPr>
              <a:t>Xue</a:t>
            </a:r>
            <a:r>
              <a:rPr lang="en-US" sz="2000" dirty="0">
                <a:solidFill>
                  <a:srgbClr val="FFFFFF"/>
                </a:solidFill>
                <a:latin typeface="Arial" panose="020B0604020202020204" pitchFamily="34" charset="0"/>
                <a:ea typeface="宋体" panose="02010600030101010101" pitchFamily="2" charset="-122"/>
                <a:cs typeface="Arial" panose="020B0604020202020204" pitchFamily="34" charset="0"/>
              </a:rPr>
              <a:t> and </a:t>
            </a:r>
            <a:r>
              <a:rPr lang="en-US" sz="2000" dirty="0" err="1">
                <a:solidFill>
                  <a:srgbClr val="FFFFFF"/>
                </a:solidFill>
                <a:latin typeface="Arial" panose="020B0604020202020204" pitchFamily="34" charset="0"/>
                <a:ea typeface="宋体" panose="02010600030101010101" pitchFamily="2" charset="-122"/>
                <a:cs typeface="Arial" panose="020B0604020202020204" pitchFamily="34" charset="0"/>
              </a:rPr>
              <a:t>Chengsi</a:t>
            </a:r>
            <a:r>
              <a:rPr lang="en-US" sz="2000" dirty="0">
                <a:solidFill>
                  <a:srgbClr val="FFFFFF"/>
                </a:solidFill>
                <a:latin typeface="Arial" panose="020B0604020202020204" pitchFamily="34" charset="0"/>
                <a:ea typeface="宋体" panose="02010600030101010101" pitchFamily="2" charset="-122"/>
                <a:cs typeface="Arial" panose="020B0604020202020204" pitchFamily="34" charset="0"/>
              </a:rPr>
              <a:t> Liu</a:t>
            </a:r>
          </a:p>
          <a:p>
            <a:pPr algn="ctr" defTabSz="914400" fontAlgn="base">
              <a:spcBef>
                <a:spcPct val="0"/>
              </a:spcBef>
              <a:spcAft>
                <a:spcPct val="0"/>
              </a:spcAft>
              <a:defRPr/>
            </a:pPr>
            <a:r>
              <a:rPr lang="en-US" altLang="zh-CN" sz="2000" dirty="0">
                <a:solidFill>
                  <a:srgbClr val="FFFFFF"/>
                </a:solidFill>
                <a:latin typeface="Arial" panose="020B0604020202020204" pitchFamily="34" charset="0"/>
                <a:ea typeface="宋体" panose="02010600030101010101" pitchFamily="2" charset="-122"/>
                <a:cs typeface="Arial" panose="020B0604020202020204" pitchFamily="34" charset="0"/>
              </a:rPr>
              <a:t>Center for Analysis and Prediction of Storms</a:t>
            </a:r>
          </a:p>
          <a:p>
            <a:pPr algn="ctr" fontAlgn="base" latinLnBrk="0">
              <a:spcBef>
                <a:spcPct val="0"/>
              </a:spcBef>
              <a:spcAft>
                <a:spcPct val="0"/>
              </a:spcAft>
            </a:pPr>
            <a:endParaRPr lang="en-US" dirty="0">
              <a:solidFill>
                <a:srgbClr val="FFFFFF"/>
              </a:solidFill>
              <a:latin typeface="Arial" panose="020B0604020202020204" pitchFamily="34" charset="0"/>
              <a:cs typeface="Arial" panose="020B0604020202020204" pitchFamily="34" charset="0"/>
            </a:endParaRPr>
          </a:p>
          <a:p>
            <a:pPr algn="ctr" fontAlgn="base" latinLnBrk="0">
              <a:spcBef>
                <a:spcPct val="0"/>
              </a:spcBef>
              <a:spcAft>
                <a:spcPct val="0"/>
              </a:spcAft>
            </a:pPr>
            <a:endParaRPr kumimoji="0" lang="en-US" altLang="zh-CN" b="0"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a:p>
            <a:pPr algn="ctr" defTabSz="914400" fontAlgn="base">
              <a:spcBef>
                <a:spcPct val="0"/>
              </a:spcBef>
              <a:spcAft>
                <a:spcPct val="0"/>
              </a:spcAft>
              <a:defRPr/>
            </a:pPr>
            <a:r>
              <a:rPr lang="en-US" altLang="zh-CN" sz="2000" dirty="0">
                <a:solidFill>
                  <a:srgbClr val="FFFFFF"/>
                </a:solidFill>
                <a:latin typeface="Arial" panose="020B0604020202020204" pitchFamily="34" charset="0"/>
                <a:ea typeface="宋体" panose="02010600030101010101" pitchFamily="2" charset="-122"/>
                <a:cs typeface="Arial" panose="020B0604020202020204" pitchFamily="34" charset="0"/>
              </a:rPr>
              <a:t>May 8, 2018</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b="0"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077" name="Picture 5" descr="caps"/>
          <p:cNvPicPr>
            <a:picLocks noChangeAspect="1" noChangeArrowheads="1"/>
          </p:cNvPicPr>
          <p:nvPr/>
        </p:nvPicPr>
        <p:blipFill>
          <a:blip r:embed="rId5">
            <a:extLst>
              <a:ext uri="{28A0092B-C50C-407E-A947-70E740481C1C}">
                <a14:useLocalDpi xmlns:a14="http://schemas.microsoft.com/office/drawing/2010/main" val="0"/>
              </a:ext>
            </a:extLst>
          </a:blip>
          <a:srcRect l="6482" t="7123" r="3473" b="11096"/>
          <a:stretch>
            <a:fillRect/>
          </a:stretch>
        </p:blipFill>
        <p:spPr bwMode="auto">
          <a:xfrm>
            <a:off x="0" y="5910263"/>
            <a:ext cx="1852613"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430008" y="6300028"/>
            <a:ext cx="16740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rkong@</a:t>
            </a:r>
            <a:r>
              <a:rPr kumimoji="0" lang="en-US" sz="18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ou.edu</a:t>
            </a: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586164162"/>
      </p:ext>
    </p:extLst>
  </p:cSld>
  <p:clrMapOvr>
    <a:masterClrMapping/>
  </p:clrMapOvr>
  <mc:AlternateContent xmlns:mc="http://schemas.openxmlformats.org/markup-compatibility/2006" xmlns:p14="http://schemas.microsoft.com/office/powerpoint/2010/main">
    <mc:Choice Requires="p14">
      <p:transition spd="slow" p14:dur="2000" advTm="36439"/>
    </mc:Choice>
    <mc:Fallback xmlns="">
      <p:transition xmlns:p14="http://schemas.microsoft.com/office/powerpoint/2010/main" spd="slow" advTm="36439"/>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Simulation of the radar observations</a:t>
            </a:r>
          </a:p>
        </p:txBody>
      </p:sp>
      <p:grpSp>
        <p:nvGrpSpPr>
          <p:cNvPr id="4" name="Group 3"/>
          <p:cNvGrpSpPr/>
          <p:nvPr/>
        </p:nvGrpSpPr>
        <p:grpSpPr>
          <a:xfrm>
            <a:off x="1054462" y="2029140"/>
            <a:ext cx="4812938" cy="1298260"/>
            <a:chOff x="1202684" y="1816388"/>
            <a:chExt cx="3251674" cy="789652"/>
          </a:xfrm>
        </p:grpSpPr>
        <p:graphicFrame>
          <p:nvGraphicFramePr>
            <p:cNvPr id="5" name="Object 4"/>
            <p:cNvGraphicFramePr>
              <a:graphicFrameLocks noChangeAspect="1"/>
            </p:cNvGraphicFramePr>
            <p:nvPr>
              <p:extLst>
                <p:ext uri="{D42A27DB-BD31-4B8C-83A1-F6EECF244321}">
                  <p14:modId xmlns:p14="http://schemas.microsoft.com/office/powerpoint/2010/main" val="2795422899"/>
                </p:ext>
              </p:extLst>
            </p:nvPr>
          </p:nvGraphicFramePr>
          <p:xfrm>
            <a:off x="1202684" y="1816388"/>
            <a:ext cx="3251674" cy="689068"/>
          </p:xfrm>
          <a:graphic>
            <a:graphicData uri="http://schemas.openxmlformats.org/presentationml/2006/ole">
              <mc:AlternateContent xmlns:mc="http://schemas.openxmlformats.org/markup-compatibility/2006">
                <mc:Choice xmlns:v="urn:schemas-microsoft-com:vml" Requires="v">
                  <p:oleObj spid="_x0000_s202914" name="Equation" r:id="rId4" imgW="2997200" imgH="635000" progId="Equation.DSMT4">
                    <p:embed/>
                  </p:oleObj>
                </mc:Choice>
                <mc:Fallback>
                  <p:oleObj name="Equation" r:id="rId4" imgW="2997200" imgH="635000" progId="Equation.DSMT4">
                    <p:embed/>
                    <p:pic>
                      <p:nvPicPr>
                        <p:cNvPr id="0" name=""/>
                        <p:cNvPicPr/>
                        <p:nvPr/>
                      </p:nvPicPr>
                      <p:blipFill>
                        <a:blip r:embed="rId5"/>
                        <a:stretch>
                          <a:fillRect/>
                        </a:stretch>
                      </p:blipFill>
                      <p:spPr>
                        <a:xfrm>
                          <a:off x="1202684" y="1816388"/>
                          <a:ext cx="3251674" cy="689068"/>
                        </a:xfrm>
                        <a:prstGeom prst="rect">
                          <a:avLst/>
                        </a:prstGeom>
                      </p:spPr>
                    </p:pic>
                  </p:oleObj>
                </mc:Fallback>
              </mc:AlternateContent>
            </a:graphicData>
          </a:graphic>
        </p:graphicFrame>
        <p:sp>
          <p:nvSpPr>
            <p:cNvPr id="6" name="Rectangle 5"/>
            <p:cNvSpPr/>
            <p:nvPr/>
          </p:nvSpPr>
          <p:spPr>
            <a:xfrm>
              <a:off x="3785616" y="2505456"/>
              <a:ext cx="91440" cy="1005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6051731" y="1983204"/>
            <a:ext cx="2821355" cy="461665"/>
          </a:xfrm>
          <a:prstGeom prst="rect">
            <a:avLst/>
          </a:prstGeom>
          <a:noFill/>
        </p:spPr>
        <p:txBody>
          <a:bodyPr wrap="none" rtlCol="0">
            <a:spAutoFit/>
          </a:bodyPr>
          <a:lstStyle/>
          <a:p>
            <a:r>
              <a:rPr lang="en-US" sz="2400" dirty="0" smtClean="0">
                <a:latin typeface="Times New Roman" charset="0"/>
                <a:ea typeface="Times New Roman" charset="0"/>
                <a:cs typeface="Times New Roman" charset="0"/>
              </a:rPr>
              <a:t>Tong and </a:t>
            </a:r>
            <a:r>
              <a:rPr lang="en-US" sz="2400" dirty="0" err="1" smtClean="0">
                <a:latin typeface="Times New Roman" charset="0"/>
                <a:ea typeface="Times New Roman" charset="0"/>
                <a:cs typeface="Times New Roman" charset="0"/>
              </a:rPr>
              <a:t>Xue</a:t>
            </a:r>
            <a:r>
              <a:rPr lang="en-US" sz="2400" dirty="0" smtClean="0">
                <a:latin typeface="Times New Roman" charset="0"/>
                <a:ea typeface="Times New Roman" charset="0"/>
                <a:cs typeface="Times New Roman" charset="0"/>
              </a:rPr>
              <a:t> (2005)</a:t>
            </a:r>
            <a:endParaRPr lang="en-US" sz="2400" dirty="0">
              <a:latin typeface="Times New Roman" charset="0"/>
              <a:ea typeface="Times New Roman" charset="0"/>
              <a:cs typeface="Times New Roman" charset="0"/>
            </a:endParaRPr>
          </a:p>
        </p:txBody>
      </p:sp>
      <p:sp>
        <p:nvSpPr>
          <p:cNvPr id="3" name="Rectangle 2"/>
          <p:cNvSpPr/>
          <p:nvPr/>
        </p:nvSpPr>
        <p:spPr>
          <a:xfrm>
            <a:off x="872535" y="4699000"/>
            <a:ext cx="7420565" cy="1643527"/>
          </a:xfrm>
          <a:prstGeom prst="rect">
            <a:avLst/>
          </a:prstGeom>
        </p:spPr>
        <p:txBody>
          <a:bodyPr wrap="square">
            <a:spAutoFit/>
          </a:bodyPr>
          <a:lstStyle/>
          <a:p>
            <a:pPr marL="342900" lvl="0" indent="-342900" defTabSz="914400" fontAlgn="base">
              <a:spcBef>
                <a:spcPct val="20000"/>
              </a:spcBef>
              <a:spcAft>
                <a:spcPct val="0"/>
              </a:spcAft>
              <a:buClr>
                <a:srgbClr val="3333CC"/>
              </a:buClr>
              <a:buSzPct val="60000"/>
              <a:buFont typeface="Wingdings" charset="0"/>
              <a:buChar char="n"/>
            </a:pPr>
            <a:r>
              <a:rPr lang="en-US" sz="2400" kern="0" dirty="0" smtClean="0">
                <a:solidFill>
                  <a:srgbClr val="000000"/>
                </a:solidFill>
                <a:ea typeface="ＭＳ Ｐゴシック" charset="0"/>
              </a:rPr>
              <a:t>A WSR88D radar located at the southwest corner of the domain</a:t>
            </a:r>
          </a:p>
          <a:p>
            <a:pPr marL="342900" lvl="0" indent="-342900" defTabSz="914400" fontAlgn="base">
              <a:spcBef>
                <a:spcPct val="20000"/>
              </a:spcBef>
              <a:spcAft>
                <a:spcPct val="0"/>
              </a:spcAft>
              <a:buClr>
                <a:srgbClr val="3333CC"/>
              </a:buClr>
              <a:buSzPct val="60000"/>
              <a:buFont typeface="Wingdings" charset="0"/>
              <a:buChar char="n"/>
            </a:pPr>
            <a:r>
              <a:rPr lang="en-US" sz="2400" kern="0" dirty="0" smtClean="0">
                <a:solidFill>
                  <a:srgbClr val="000000"/>
                </a:solidFill>
                <a:ea typeface="ＭＳ Ｐゴシック" charset="0"/>
              </a:rPr>
              <a:t>Unbiased, Gaussian distributed errors (1ms</a:t>
            </a:r>
            <a:r>
              <a:rPr lang="en-US" sz="2400" kern="0" baseline="30000" dirty="0" smtClean="0">
                <a:solidFill>
                  <a:srgbClr val="000000"/>
                </a:solidFill>
                <a:ea typeface="ＭＳ Ｐゴシック" charset="0"/>
              </a:rPr>
              <a:t>-1</a:t>
            </a:r>
            <a:r>
              <a:rPr lang="en-US" sz="2400" kern="0" dirty="0" smtClean="0">
                <a:solidFill>
                  <a:srgbClr val="000000"/>
                </a:solidFill>
                <a:ea typeface="ＭＳ Ｐゴシック" charset="0"/>
              </a:rPr>
              <a:t> for </a:t>
            </a:r>
            <a:r>
              <a:rPr lang="en-US" sz="2400" kern="0" dirty="0" err="1" smtClean="0">
                <a:solidFill>
                  <a:srgbClr val="000000"/>
                </a:solidFill>
                <a:ea typeface="ＭＳ Ｐゴシック" charset="0"/>
              </a:rPr>
              <a:t>vr</a:t>
            </a:r>
            <a:r>
              <a:rPr lang="en-US" sz="2400" kern="0" dirty="0" smtClean="0">
                <a:solidFill>
                  <a:srgbClr val="000000"/>
                </a:solidFill>
                <a:ea typeface="ＭＳ Ｐゴシック" charset="0"/>
              </a:rPr>
              <a:t> and 3dBZ for Z)</a:t>
            </a:r>
            <a:endParaRPr lang="en-US" sz="2400" kern="0" dirty="0">
              <a:solidFill>
                <a:srgbClr val="000000"/>
              </a:solidFill>
              <a:ea typeface="ＭＳ Ｐゴシック"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623962419"/>
              </p:ext>
            </p:extLst>
          </p:nvPr>
        </p:nvGraphicFramePr>
        <p:xfrm>
          <a:off x="5340350" y="2908300"/>
          <a:ext cx="2349500" cy="1549400"/>
        </p:xfrm>
        <a:graphic>
          <a:graphicData uri="http://schemas.openxmlformats.org/presentationml/2006/ole">
            <mc:AlternateContent xmlns:mc="http://schemas.openxmlformats.org/markup-compatibility/2006">
              <mc:Choice xmlns:v="urn:schemas-microsoft-com:vml" Requires="v">
                <p:oleObj spid="_x0000_s202915" name="Equation" r:id="rId6" imgW="2349500" imgH="1549400" progId="Equation.3">
                  <p:embed/>
                </p:oleObj>
              </mc:Choice>
              <mc:Fallback>
                <p:oleObj name="Equation" r:id="rId6" imgW="2349500" imgH="1549400" progId="Equation.3">
                  <p:embed/>
                  <p:pic>
                    <p:nvPicPr>
                      <p:cNvPr id="0" name=""/>
                      <p:cNvPicPr/>
                      <p:nvPr/>
                    </p:nvPicPr>
                    <p:blipFill>
                      <a:blip r:embed="rId7"/>
                      <a:stretch>
                        <a:fillRect/>
                      </a:stretch>
                    </p:blipFill>
                    <p:spPr>
                      <a:xfrm>
                        <a:off x="5340350" y="2908300"/>
                        <a:ext cx="2349500" cy="1549400"/>
                      </a:xfrm>
                      <a:prstGeom prst="rect">
                        <a:avLst/>
                      </a:prstGeom>
                    </p:spPr>
                  </p:pic>
                </p:oleObj>
              </mc:Fallback>
            </mc:AlternateContent>
          </a:graphicData>
        </a:graphic>
      </p:graphicFrame>
    </p:spTree>
    <p:extLst>
      <p:ext uri="{BB962C8B-B14F-4D97-AF65-F5344CB8AC3E}">
        <p14:creationId xmlns:p14="http://schemas.microsoft.com/office/powerpoint/2010/main" val="2356862768"/>
      </p:ext>
    </p:extLst>
  </p:cSld>
  <p:clrMapOvr>
    <a:masterClrMapping/>
  </p:clrMapOvr>
  <mc:AlternateContent xmlns:mc="http://schemas.openxmlformats.org/markup-compatibility/2006" xmlns:p14="http://schemas.microsoft.com/office/powerpoint/2010/main">
    <mc:Choice Requires="p14">
      <p:transition spd="slow" p14:dur="2000" advTm="11330"/>
    </mc:Choice>
    <mc:Fallback xmlns="">
      <p:transition xmlns:p14="http://schemas.microsoft.com/office/powerpoint/2010/main" spd="slow" advTm="1133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Experimental diagram</a:t>
            </a:r>
            <a:endParaRPr lang="en-US" sz="3200" dirty="0"/>
          </a:p>
        </p:txBody>
      </p:sp>
      <p:grpSp>
        <p:nvGrpSpPr>
          <p:cNvPr id="7" name="Group 6"/>
          <p:cNvGrpSpPr/>
          <p:nvPr/>
        </p:nvGrpSpPr>
        <p:grpSpPr>
          <a:xfrm>
            <a:off x="1436364" y="2003426"/>
            <a:ext cx="5855431" cy="4238864"/>
            <a:chOff x="4928467" y="2003426"/>
            <a:chExt cx="4086610" cy="3076017"/>
          </a:xfrm>
        </p:grpSpPr>
        <p:sp>
          <p:nvSpPr>
            <p:cNvPr id="4" name="TextBox 3"/>
            <p:cNvSpPr txBox="1"/>
            <p:nvPr/>
          </p:nvSpPr>
          <p:spPr>
            <a:xfrm>
              <a:off x="5749790" y="2003426"/>
              <a:ext cx="3030735" cy="646331"/>
            </a:xfrm>
            <a:prstGeom prst="rect">
              <a:avLst/>
            </a:prstGeom>
            <a:noFill/>
          </p:spPr>
          <p:txBody>
            <a:bodyPr wrap="none" rtlCol="0">
              <a:spAutoFit/>
            </a:bodyPr>
            <a:lstStyle/>
            <a:p>
              <a:pPr algn="ctr"/>
              <a:r>
                <a:rPr lang="en-US" dirty="0">
                  <a:solidFill>
                    <a:srgbClr val="FF0000"/>
                  </a:solidFill>
                  <a:ea typeface="ＭＳ Ｐゴシック" charset="0"/>
                </a:rPr>
                <a:t>Assimilating radar </a:t>
              </a:r>
            </a:p>
            <a:p>
              <a:pPr algn="ctr"/>
              <a:r>
                <a:rPr lang="en-US" dirty="0">
                  <a:solidFill>
                    <a:srgbClr val="FF0000"/>
                  </a:solidFill>
                  <a:ea typeface="ＭＳ Ｐゴシック" charset="0"/>
                </a:rPr>
                <a:t>data every 5 min for 1 hour.</a:t>
              </a:r>
            </a:p>
          </p:txBody>
        </p:sp>
        <p:cxnSp>
          <p:nvCxnSpPr>
            <p:cNvPr id="105" name="Straight Connector 104"/>
            <p:cNvCxnSpPr/>
            <p:nvPr/>
          </p:nvCxnSpPr>
          <p:spPr>
            <a:xfrm>
              <a:off x="8745063" y="2879209"/>
              <a:ext cx="17348" cy="632186"/>
            </a:xfrm>
            <a:prstGeom prst="line">
              <a:avLst/>
            </a:prstGeom>
          </p:spPr>
          <p:style>
            <a:lnRef idx="2">
              <a:schemeClr val="dk1"/>
            </a:lnRef>
            <a:fillRef idx="0">
              <a:schemeClr val="dk1"/>
            </a:fillRef>
            <a:effectRef idx="1">
              <a:schemeClr val="dk1"/>
            </a:effectRef>
            <a:fontRef idx="minor">
              <a:schemeClr val="tx1"/>
            </a:fontRef>
          </p:style>
        </p:cxnSp>
        <p:grpSp>
          <p:nvGrpSpPr>
            <p:cNvPr id="5" name="Group 4"/>
            <p:cNvGrpSpPr/>
            <p:nvPr/>
          </p:nvGrpSpPr>
          <p:grpSpPr>
            <a:xfrm>
              <a:off x="4928467" y="2650920"/>
              <a:ext cx="4086610" cy="2428523"/>
              <a:chOff x="4928467" y="2650920"/>
              <a:chExt cx="4086610" cy="2428523"/>
            </a:xfrm>
          </p:grpSpPr>
          <p:grpSp>
            <p:nvGrpSpPr>
              <p:cNvPr id="161" name="Group 160"/>
              <p:cNvGrpSpPr/>
              <p:nvPr/>
            </p:nvGrpSpPr>
            <p:grpSpPr>
              <a:xfrm>
                <a:off x="4928467" y="2872312"/>
                <a:ext cx="4086610" cy="2207131"/>
                <a:chOff x="1081645" y="1533094"/>
                <a:chExt cx="4086610" cy="2207131"/>
              </a:xfrm>
            </p:grpSpPr>
            <p:grpSp>
              <p:nvGrpSpPr>
                <p:cNvPr id="162" name="Group 161"/>
                <p:cNvGrpSpPr/>
                <p:nvPr/>
              </p:nvGrpSpPr>
              <p:grpSpPr>
                <a:xfrm>
                  <a:off x="1081645" y="1533094"/>
                  <a:ext cx="4086610" cy="2207131"/>
                  <a:chOff x="959624" y="4086269"/>
                  <a:chExt cx="4086610" cy="2207131"/>
                </a:xfrm>
              </p:grpSpPr>
              <p:cxnSp>
                <p:nvCxnSpPr>
                  <p:cNvPr id="166" name="Straight Arrow Connector 165"/>
                  <p:cNvCxnSpPr/>
                  <p:nvPr/>
                </p:nvCxnSpPr>
                <p:spPr>
                  <a:xfrm>
                    <a:off x="2109303" y="4380900"/>
                    <a:ext cx="2709073" cy="0"/>
                  </a:xfrm>
                  <a:prstGeom prst="straightConnector1">
                    <a:avLst/>
                  </a:prstGeom>
                  <a:solidFill>
                    <a:srgbClr val="FFFFFF"/>
                  </a:solidFill>
                  <a:ln>
                    <a:tailEnd type="arrow"/>
                  </a:ln>
                </p:spPr>
                <p:style>
                  <a:lnRef idx="2">
                    <a:schemeClr val="dk1"/>
                  </a:lnRef>
                  <a:fillRef idx="0">
                    <a:schemeClr val="dk1"/>
                  </a:fillRef>
                  <a:effectRef idx="1">
                    <a:schemeClr val="dk1"/>
                  </a:effectRef>
                  <a:fontRef idx="minor">
                    <a:schemeClr val="tx1"/>
                  </a:fontRef>
                </p:style>
              </p:cxnSp>
              <p:cxnSp>
                <p:nvCxnSpPr>
                  <p:cNvPr id="167" name="Straight Connector 166"/>
                  <p:cNvCxnSpPr/>
                  <p:nvPr/>
                </p:nvCxnSpPr>
                <p:spPr>
                  <a:xfrm>
                    <a:off x="2109303" y="4086269"/>
                    <a:ext cx="0" cy="632187"/>
                  </a:xfrm>
                  <a:prstGeom prst="line">
                    <a:avLst/>
                  </a:prstGeom>
                  <a:solidFill>
                    <a:srgbClr val="FFFFFF"/>
                  </a:solidFill>
                  <a:ln w="50800"/>
                </p:spPr>
                <p:style>
                  <a:lnRef idx="2">
                    <a:schemeClr val="dk1"/>
                  </a:lnRef>
                  <a:fillRef idx="0">
                    <a:schemeClr val="dk1"/>
                  </a:fillRef>
                  <a:effectRef idx="1">
                    <a:schemeClr val="dk1"/>
                  </a:effectRef>
                  <a:fontRef idx="minor">
                    <a:schemeClr val="tx1"/>
                  </a:fontRef>
                </p:style>
              </p:cxnSp>
              <p:cxnSp>
                <p:nvCxnSpPr>
                  <p:cNvPr id="168" name="Straight Connector 167"/>
                  <p:cNvCxnSpPr/>
                  <p:nvPr/>
                </p:nvCxnSpPr>
                <p:spPr>
                  <a:xfrm>
                    <a:off x="4780759" y="4086277"/>
                    <a:ext cx="2914" cy="632179"/>
                  </a:xfrm>
                  <a:prstGeom prst="line">
                    <a:avLst/>
                  </a:prstGeom>
                  <a:solidFill>
                    <a:srgbClr val="FFFFFF"/>
                  </a:solidFill>
                  <a:ln w="50800"/>
                </p:spPr>
                <p:style>
                  <a:lnRef idx="2">
                    <a:schemeClr val="dk1"/>
                  </a:lnRef>
                  <a:fillRef idx="0">
                    <a:schemeClr val="dk1"/>
                  </a:fillRef>
                  <a:effectRef idx="1">
                    <a:schemeClr val="dk1"/>
                  </a:effectRef>
                  <a:fontRef idx="minor">
                    <a:schemeClr val="tx1"/>
                  </a:fontRef>
                </p:style>
              </p:cxnSp>
              <p:sp>
                <p:nvSpPr>
                  <p:cNvPr id="169" name="TextBox 168"/>
                  <p:cNvSpPr txBox="1"/>
                  <p:nvPr/>
                </p:nvSpPr>
                <p:spPr>
                  <a:xfrm>
                    <a:off x="959624" y="4207936"/>
                    <a:ext cx="903074" cy="523220"/>
                  </a:xfrm>
                  <a:prstGeom prst="rect">
                    <a:avLst/>
                  </a:prstGeom>
                  <a:solidFill>
                    <a:srgbClr val="FFFFFF"/>
                  </a:solidFill>
                </p:spPr>
                <p:txBody>
                  <a:bodyPr wrap="none" rtlCol="0">
                    <a:spAutoFit/>
                  </a:bodyPr>
                  <a:lstStyle/>
                  <a:p>
                    <a:r>
                      <a:rPr lang="en-US" sz="1400" b="1" dirty="0" err="1" smtClean="0">
                        <a:latin typeface="Times New Roman"/>
                        <a:cs typeface="Times New Roman"/>
                      </a:rPr>
                      <a:t>DfEnKF</a:t>
                    </a:r>
                    <a:endParaRPr lang="en-US" sz="1400" b="1" dirty="0">
                      <a:latin typeface="Times New Roman"/>
                      <a:cs typeface="Times New Roman"/>
                    </a:endParaRPr>
                  </a:p>
                  <a:p>
                    <a:r>
                      <a:rPr lang="en-US" sz="1400" b="1" dirty="0" smtClean="0">
                        <a:latin typeface="Times New Roman"/>
                        <a:cs typeface="Times New Roman"/>
                      </a:rPr>
                      <a:t>En3DVar</a:t>
                    </a:r>
                    <a:endParaRPr lang="en-US" sz="1400" b="1" dirty="0">
                      <a:latin typeface="Times New Roman"/>
                      <a:cs typeface="Times New Roman"/>
                    </a:endParaRPr>
                  </a:p>
                </p:txBody>
              </p:sp>
              <p:cxnSp>
                <p:nvCxnSpPr>
                  <p:cNvPr id="170" name="Straight Arrow Connector 169"/>
                  <p:cNvCxnSpPr/>
                  <p:nvPr/>
                </p:nvCxnSpPr>
                <p:spPr>
                  <a:xfrm>
                    <a:off x="1878893" y="5620879"/>
                    <a:ext cx="2922131"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1" name="Straight Connector 170"/>
                  <p:cNvCxnSpPr/>
                  <p:nvPr/>
                </p:nvCxnSpPr>
                <p:spPr>
                  <a:xfrm>
                    <a:off x="2123830" y="5314308"/>
                    <a:ext cx="17348" cy="632186"/>
                  </a:xfrm>
                  <a:prstGeom prst="line">
                    <a:avLst/>
                  </a:prstGeom>
                  <a:ln w="50800"/>
                </p:spPr>
                <p:style>
                  <a:lnRef idx="2">
                    <a:schemeClr val="dk1"/>
                  </a:lnRef>
                  <a:fillRef idx="0">
                    <a:schemeClr val="dk1"/>
                  </a:fillRef>
                  <a:effectRef idx="1">
                    <a:schemeClr val="dk1"/>
                  </a:effectRef>
                  <a:fontRef idx="minor">
                    <a:schemeClr val="tx1"/>
                  </a:fontRef>
                </p:style>
              </p:cxnSp>
              <p:cxnSp>
                <p:nvCxnSpPr>
                  <p:cNvPr id="172" name="Straight Arrow Connector 171"/>
                  <p:cNvCxnSpPr/>
                  <p:nvPr/>
                </p:nvCxnSpPr>
                <p:spPr>
                  <a:xfrm>
                    <a:off x="2142430" y="5439184"/>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3" name="Straight Arrow Connector 172"/>
                  <p:cNvCxnSpPr/>
                  <p:nvPr/>
                </p:nvCxnSpPr>
                <p:spPr>
                  <a:xfrm>
                    <a:off x="2141178" y="5610242"/>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4" name="Straight Arrow Connector 173"/>
                  <p:cNvCxnSpPr/>
                  <p:nvPr/>
                </p:nvCxnSpPr>
                <p:spPr>
                  <a:xfrm>
                    <a:off x="2146962" y="5806007"/>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5" name="Straight Connector 174"/>
                  <p:cNvCxnSpPr/>
                  <p:nvPr/>
                </p:nvCxnSpPr>
                <p:spPr>
                  <a:xfrm>
                    <a:off x="2353194" y="5312358"/>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76" name="Straight Connector 175"/>
                  <p:cNvCxnSpPr/>
                  <p:nvPr/>
                </p:nvCxnSpPr>
                <p:spPr>
                  <a:xfrm>
                    <a:off x="2572920" y="5310407"/>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77" name="Straight Connector 176"/>
                  <p:cNvCxnSpPr/>
                  <p:nvPr/>
                </p:nvCxnSpPr>
                <p:spPr>
                  <a:xfrm>
                    <a:off x="3669622" y="5318213"/>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78" name="Straight Connector 177"/>
                  <p:cNvCxnSpPr/>
                  <p:nvPr/>
                </p:nvCxnSpPr>
                <p:spPr>
                  <a:xfrm>
                    <a:off x="4120639" y="5316262"/>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79" name="Straight Connector 178"/>
                  <p:cNvCxnSpPr/>
                  <p:nvPr/>
                </p:nvCxnSpPr>
                <p:spPr>
                  <a:xfrm>
                    <a:off x="2798431" y="5314312"/>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80" name="Straight Connector 179"/>
                  <p:cNvCxnSpPr/>
                  <p:nvPr/>
                </p:nvCxnSpPr>
                <p:spPr>
                  <a:xfrm>
                    <a:off x="3895132" y="5312362"/>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81" name="Straight Connector 180"/>
                  <p:cNvCxnSpPr/>
                  <p:nvPr/>
                </p:nvCxnSpPr>
                <p:spPr>
                  <a:xfrm>
                    <a:off x="3016231" y="5310411"/>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82" name="Straight Connector 181"/>
                  <p:cNvCxnSpPr/>
                  <p:nvPr/>
                </p:nvCxnSpPr>
                <p:spPr>
                  <a:xfrm>
                    <a:off x="3447973" y="5318217"/>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83" name="Straight Connector 182"/>
                  <p:cNvCxnSpPr/>
                  <p:nvPr/>
                </p:nvCxnSpPr>
                <p:spPr>
                  <a:xfrm>
                    <a:off x="3234030" y="5316267"/>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84" name="Straight Connector 183"/>
                  <p:cNvCxnSpPr/>
                  <p:nvPr/>
                </p:nvCxnSpPr>
                <p:spPr>
                  <a:xfrm>
                    <a:off x="4340369" y="5314316"/>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85" name="Straight Arrow Connector 184"/>
                  <p:cNvCxnSpPr/>
                  <p:nvPr/>
                </p:nvCxnSpPr>
                <p:spPr>
                  <a:xfrm>
                    <a:off x="2371794" y="5446990"/>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6" name="Straight Arrow Connector 185"/>
                  <p:cNvCxnSpPr/>
                  <p:nvPr/>
                </p:nvCxnSpPr>
                <p:spPr>
                  <a:xfrm>
                    <a:off x="2370541" y="5618048"/>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7" name="Straight Arrow Connector 186"/>
                  <p:cNvCxnSpPr/>
                  <p:nvPr/>
                </p:nvCxnSpPr>
                <p:spPr>
                  <a:xfrm>
                    <a:off x="2376325" y="5813813"/>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8" name="Straight Arrow Connector 187"/>
                  <p:cNvCxnSpPr/>
                  <p:nvPr/>
                </p:nvCxnSpPr>
                <p:spPr>
                  <a:xfrm>
                    <a:off x="2583810" y="5437234"/>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9" name="Straight Arrow Connector 188"/>
                  <p:cNvCxnSpPr/>
                  <p:nvPr/>
                </p:nvCxnSpPr>
                <p:spPr>
                  <a:xfrm>
                    <a:off x="2582558" y="5608291"/>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0" name="Straight Arrow Connector 189"/>
                  <p:cNvCxnSpPr/>
                  <p:nvPr/>
                </p:nvCxnSpPr>
                <p:spPr>
                  <a:xfrm>
                    <a:off x="2588341" y="5804057"/>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1" name="Straight Arrow Connector 190"/>
                  <p:cNvCxnSpPr/>
                  <p:nvPr/>
                </p:nvCxnSpPr>
                <p:spPr>
                  <a:xfrm>
                    <a:off x="2815101" y="5437234"/>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2" name="Straight Arrow Connector 191"/>
                  <p:cNvCxnSpPr/>
                  <p:nvPr/>
                </p:nvCxnSpPr>
                <p:spPr>
                  <a:xfrm>
                    <a:off x="2813848" y="5608291"/>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3" name="Straight Arrow Connector 192"/>
                  <p:cNvCxnSpPr/>
                  <p:nvPr/>
                </p:nvCxnSpPr>
                <p:spPr>
                  <a:xfrm>
                    <a:off x="2819631" y="5804057"/>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4" name="Straight Arrow Connector 193"/>
                  <p:cNvCxnSpPr/>
                  <p:nvPr/>
                </p:nvCxnSpPr>
                <p:spPr>
                  <a:xfrm>
                    <a:off x="3027116" y="5446990"/>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5" name="Straight Arrow Connector 194"/>
                  <p:cNvCxnSpPr/>
                  <p:nvPr/>
                </p:nvCxnSpPr>
                <p:spPr>
                  <a:xfrm>
                    <a:off x="3025864" y="5618048"/>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6" name="Straight Arrow Connector 195"/>
                  <p:cNvCxnSpPr/>
                  <p:nvPr/>
                </p:nvCxnSpPr>
                <p:spPr>
                  <a:xfrm>
                    <a:off x="3031647" y="5813813"/>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7" name="Straight Arrow Connector 196"/>
                  <p:cNvCxnSpPr/>
                  <p:nvPr/>
                </p:nvCxnSpPr>
                <p:spPr>
                  <a:xfrm>
                    <a:off x="3248769" y="5446990"/>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8" name="Straight Arrow Connector 197"/>
                  <p:cNvCxnSpPr/>
                  <p:nvPr/>
                </p:nvCxnSpPr>
                <p:spPr>
                  <a:xfrm>
                    <a:off x="3247517" y="5618048"/>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9" name="Straight Arrow Connector 198"/>
                  <p:cNvCxnSpPr/>
                  <p:nvPr/>
                </p:nvCxnSpPr>
                <p:spPr>
                  <a:xfrm>
                    <a:off x="3253301" y="5813813"/>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0" name="Straight Arrow Connector 199"/>
                  <p:cNvCxnSpPr/>
                  <p:nvPr/>
                </p:nvCxnSpPr>
                <p:spPr>
                  <a:xfrm>
                    <a:off x="3460786" y="5446990"/>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1" name="Straight Arrow Connector 200"/>
                  <p:cNvCxnSpPr/>
                  <p:nvPr/>
                </p:nvCxnSpPr>
                <p:spPr>
                  <a:xfrm>
                    <a:off x="3459532" y="5618048"/>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2" name="Straight Arrow Connector 201"/>
                  <p:cNvCxnSpPr/>
                  <p:nvPr/>
                </p:nvCxnSpPr>
                <p:spPr>
                  <a:xfrm>
                    <a:off x="3465317" y="5813813"/>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3" name="Straight Arrow Connector 202"/>
                  <p:cNvCxnSpPr/>
                  <p:nvPr/>
                </p:nvCxnSpPr>
                <p:spPr>
                  <a:xfrm>
                    <a:off x="3680512" y="5445039"/>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4" name="Straight Arrow Connector 203"/>
                  <p:cNvCxnSpPr/>
                  <p:nvPr/>
                </p:nvCxnSpPr>
                <p:spPr>
                  <a:xfrm>
                    <a:off x="3679259" y="5616097"/>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5" name="Straight Arrow Connector 204"/>
                  <p:cNvCxnSpPr/>
                  <p:nvPr/>
                </p:nvCxnSpPr>
                <p:spPr>
                  <a:xfrm>
                    <a:off x="3685043" y="5811862"/>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6" name="Straight Arrow Connector 205"/>
                  <p:cNvCxnSpPr/>
                  <p:nvPr/>
                </p:nvCxnSpPr>
                <p:spPr>
                  <a:xfrm>
                    <a:off x="3909876" y="5443089"/>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7" name="Straight Arrow Connector 206"/>
                  <p:cNvCxnSpPr/>
                  <p:nvPr/>
                </p:nvCxnSpPr>
                <p:spPr>
                  <a:xfrm>
                    <a:off x="3908623" y="5614147"/>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8" name="Straight Arrow Connector 207"/>
                  <p:cNvCxnSpPr/>
                  <p:nvPr/>
                </p:nvCxnSpPr>
                <p:spPr>
                  <a:xfrm>
                    <a:off x="3914407" y="5809912"/>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9" name="Straight Arrow Connector 208"/>
                  <p:cNvCxnSpPr/>
                  <p:nvPr/>
                </p:nvCxnSpPr>
                <p:spPr>
                  <a:xfrm>
                    <a:off x="4129602" y="5442019"/>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0" name="Straight Arrow Connector 209"/>
                  <p:cNvCxnSpPr/>
                  <p:nvPr/>
                </p:nvCxnSpPr>
                <p:spPr>
                  <a:xfrm>
                    <a:off x="4128349" y="5613077"/>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1" name="Straight Arrow Connector 210"/>
                  <p:cNvCxnSpPr/>
                  <p:nvPr/>
                </p:nvCxnSpPr>
                <p:spPr>
                  <a:xfrm>
                    <a:off x="4134133" y="5808843"/>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2" name="Straight Arrow Connector 211"/>
                  <p:cNvCxnSpPr/>
                  <p:nvPr/>
                </p:nvCxnSpPr>
                <p:spPr>
                  <a:xfrm>
                    <a:off x="2355129" y="5089928"/>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3" name="Straight Arrow Connector 212"/>
                  <p:cNvCxnSpPr/>
                  <p:nvPr/>
                </p:nvCxnSpPr>
                <p:spPr>
                  <a:xfrm>
                    <a:off x="2574856" y="5087978"/>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4" name="Straight Arrow Connector 213"/>
                  <p:cNvCxnSpPr/>
                  <p:nvPr/>
                </p:nvCxnSpPr>
                <p:spPr>
                  <a:xfrm>
                    <a:off x="2794582" y="5086027"/>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5" name="Straight Arrow Connector 214"/>
                  <p:cNvCxnSpPr/>
                  <p:nvPr/>
                </p:nvCxnSpPr>
                <p:spPr>
                  <a:xfrm>
                    <a:off x="3004672" y="5084077"/>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6" name="Straight Arrow Connector 215"/>
                  <p:cNvCxnSpPr/>
                  <p:nvPr/>
                </p:nvCxnSpPr>
                <p:spPr>
                  <a:xfrm>
                    <a:off x="3234035" y="5091883"/>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7" name="Straight Arrow Connector 216"/>
                  <p:cNvCxnSpPr/>
                  <p:nvPr/>
                </p:nvCxnSpPr>
                <p:spPr>
                  <a:xfrm>
                    <a:off x="3444125" y="5089932"/>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8" name="Straight Arrow Connector 217"/>
                  <p:cNvCxnSpPr/>
                  <p:nvPr/>
                </p:nvCxnSpPr>
                <p:spPr>
                  <a:xfrm>
                    <a:off x="3673488" y="5087982"/>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9" name="Straight Arrow Connector 218"/>
                  <p:cNvCxnSpPr/>
                  <p:nvPr/>
                </p:nvCxnSpPr>
                <p:spPr>
                  <a:xfrm>
                    <a:off x="3893215" y="5095787"/>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0" name="Straight Arrow Connector 219"/>
                  <p:cNvCxnSpPr/>
                  <p:nvPr/>
                </p:nvCxnSpPr>
                <p:spPr>
                  <a:xfrm>
                    <a:off x="4122578" y="5093837"/>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1" name="Straight Arrow Connector 220"/>
                  <p:cNvCxnSpPr/>
                  <p:nvPr/>
                </p:nvCxnSpPr>
                <p:spPr>
                  <a:xfrm>
                    <a:off x="4332668" y="5091887"/>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2" name="Straight Connector 221"/>
                  <p:cNvCxnSpPr/>
                  <p:nvPr/>
                </p:nvCxnSpPr>
                <p:spPr>
                  <a:xfrm>
                    <a:off x="4579370" y="5312366"/>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223" name="Straight Arrow Connector 222"/>
                  <p:cNvCxnSpPr/>
                  <p:nvPr/>
                </p:nvCxnSpPr>
                <p:spPr>
                  <a:xfrm>
                    <a:off x="4357713" y="5440069"/>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4" name="Straight Arrow Connector 223"/>
                  <p:cNvCxnSpPr/>
                  <p:nvPr/>
                </p:nvCxnSpPr>
                <p:spPr>
                  <a:xfrm>
                    <a:off x="4356460" y="5600720"/>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5" name="Straight Arrow Connector 224"/>
                  <p:cNvCxnSpPr/>
                  <p:nvPr/>
                </p:nvCxnSpPr>
                <p:spPr>
                  <a:xfrm>
                    <a:off x="4362244" y="5806892"/>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6" name="Straight Arrow Connector 225"/>
                  <p:cNvCxnSpPr/>
                  <p:nvPr/>
                </p:nvCxnSpPr>
                <p:spPr>
                  <a:xfrm>
                    <a:off x="4571669" y="5089936"/>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7" name="Straight Connector 226"/>
                  <p:cNvCxnSpPr/>
                  <p:nvPr/>
                </p:nvCxnSpPr>
                <p:spPr>
                  <a:xfrm flipH="1">
                    <a:off x="4793322" y="5322122"/>
                    <a:ext cx="7702" cy="606623"/>
                  </a:xfrm>
                  <a:prstGeom prst="line">
                    <a:avLst/>
                  </a:prstGeom>
                  <a:ln w="50800"/>
                </p:spPr>
                <p:style>
                  <a:lnRef idx="2">
                    <a:schemeClr val="dk1"/>
                  </a:lnRef>
                  <a:fillRef idx="0">
                    <a:schemeClr val="dk1"/>
                  </a:fillRef>
                  <a:effectRef idx="1">
                    <a:schemeClr val="dk1"/>
                  </a:effectRef>
                  <a:fontRef idx="minor">
                    <a:schemeClr val="tx1"/>
                  </a:fontRef>
                </p:style>
              </p:cxnSp>
              <p:cxnSp>
                <p:nvCxnSpPr>
                  <p:cNvPr id="228" name="Straight Arrow Connector 227"/>
                  <p:cNvCxnSpPr/>
                  <p:nvPr/>
                </p:nvCxnSpPr>
                <p:spPr>
                  <a:xfrm>
                    <a:off x="4590256" y="5439188"/>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9" name="Straight Arrow Connector 228"/>
                  <p:cNvCxnSpPr/>
                  <p:nvPr/>
                </p:nvCxnSpPr>
                <p:spPr>
                  <a:xfrm>
                    <a:off x="4589003" y="5610246"/>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0" name="Straight Arrow Connector 229"/>
                  <p:cNvCxnSpPr/>
                  <p:nvPr/>
                </p:nvCxnSpPr>
                <p:spPr>
                  <a:xfrm>
                    <a:off x="4594787" y="5806011"/>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1" name="Straight Arrow Connector 230"/>
                  <p:cNvCxnSpPr/>
                  <p:nvPr/>
                </p:nvCxnSpPr>
                <p:spPr>
                  <a:xfrm>
                    <a:off x="4793322" y="5099692"/>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2" name="TextBox 231"/>
                  <p:cNvSpPr txBox="1"/>
                  <p:nvPr/>
                </p:nvSpPr>
                <p:spPr>
                  <a:xfrm>
                    <a:off x="1454977" y="5985623"/>
                    <a:ext cx="1112153" cy="307777"/>
                  </a:xfrm>
                  <a:prstGeom prst="rect">
                    <a:avLst/>
                  </a:prstGeom>
                  <a:noFill/>
                </p:spPr>
                <p:txBody>
                  <a:bodyPr wrap="none" rtlCol="0">
                    <a:spAutoFit/>
                  </a:bodyPr>
                  <a:lstStyle/>
                  <a:p>
                    <a:r>
                      <a:rPr lang="en-US" sz="1400" b="1" dirty="0" smtClean="0">
                        <a:latin typeface="Times New Roman"/>
                        <a:cs typeface="Times New Roman"/>
                      </a:rPr>
                      <a:t>21:20  21:25</a:t>
                    </a:r>
                    <a:endParaRPr lang="en-US" sz="1400" b="1" dirty="0">
                      <a:latin typeface="Times New Roman"/>
                      <a:cs typeface="Times New Roman"/>
                    </a:endParaRPr>
                  </a:p>
                </p:txBody>
              </p:sp>
              <p:sp>
                <p:nvSpPr>
                  <p:cNvPr id="233" name="TextBox 232"/>
                  <p:cNvSpPr txBox="1"/>
                  <p:nvPr/>
                </p:nvSpPr>
                <p:spPr>
                  <a:xfrm>
                    <a:off x="4580474" y="5941446"/>
                    <a:ext cx="465760" cy="231999"/>
                  </a:xfrm>
                  <a:prstGeom prst="rect">
                    <a:avLst/>
                  </a:prstGeom>
                  <a:noFill/>
                </p:spPr>
                <p:txBody>
                  <a:bodyPr wrap="none" rtlCol="0">
                    <a:spAutoFit/>
                  </a:bodyPr>
                  <a:lstStyle/>
                  <a:p>
                    <a:r>
                      <a:rPr lang="en-US" sz="1400" b="1" dirty="0" smtClean="0">
                        <a:latin typeface="Times New Roman"/>
                        <a:cs typeface="Times New Roman"/>
                      </a:rPr>
                      <a:t>22:30</a:t>
                    </a:r>
                    <a:endParaRPr lang="en-US" sz="1400" b="1" dirty="0">
                      <a:latin typeface="Times New Roman"/>
                      <a:cs typeface="Times New Roman"/>
                    </a:endParaRPr>
                  </a:p>
                </p:txBody>
              </p:sp>
              <p:sp>
                <p:nvSpPr>
                  <p:cNvPr id="234" name="TextBox 233"/>
                  <p:cNvSpPr txBox="1"/>
                  <p:nvPr/>
                </p:nvSpPr>
                <p:spPr>
                  <a:xfrm>
                    <a:off x="962449" y="5523312"/>
                    <a:ext cx="713369" cy="307777"/>
                  </a:xfrm>
                  <a:prstGeom prst="rect">
                    <a:avLst/>
                  </a:prstGeom>
                  <a:noFill/>
                </p:spPr>
                <p:txBody>
                  <a:bodyPr wrap="none" rtlCol="0">
                    <a:spAutoFit/>
                  </a:bodyPr>
                  <a:lstStyle/>
                  <a:p>
                    <a:r>
                      <a:rPr lang="en-US" sz="1400" b="1" dirty="0" smtClean="0">
                        <a:latin typeface="Times New Roman"/>
                        <a:cs typeface="Times New Roman"/>
                      </a:rPr>
                      <a:t>EnKF: </a:t>
                    </a:r>
                    <a:endParaRPr lang="en-US" sz="1400" b="1" dirty="0">
                      <a:latin typeface="Times New Roman"/>
                      <a:cs typeface="Times New Roman"/>
                    </a:endParaRPr>
                  </a:p>
                </p:txBody>
              </p:sp>
              <p:cxnSp>
                <p:nvCxnSpPr>
                  <p:cNvPr id="235" name="Straight Arrow Connector 234"/>
                  <p:cNvCxnSpPr/>
                  <p:nvPr/>
                </p:nvCxnSpPr>
                <p:spPr>
                  <a:xfrm>
                    <a:off x="2124264" y="5098438"/>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6" name="TextBox 235"/>
                  <p:cNvSpPr txBox="1"/>
                  <p:nvPr/>
                </p:nvSpPr>
                <p:spPr>
                  <a:xfrm>
                    <a:off x="3004155" y="4731156"/>
                    <a:ext cx="853043" cy="276999"/>
                  </a:xfrm>
                  <a:prstGeom prst="rect">
                    <a:avLst/>
                  </a:prstGeom>
                  <a:noFill/>
                </p:spPr>
                <p:txBody>
                  <a:bodyPr wrap="none" rtlCol="0">
                    <a:spAutoFit/>
                  </a:bodyPr>
                  <a:lstStyle/>
                  <a:p>
                    <a:r>
                      <a:rPr lang="en-US" sz="1200" b="1" dirty="0" smtClean="0">
                        <a:latin typeface="Times New Roman"/>
                        <a:cs typeface="Times New Roman"/>
                      </a:rPr>
                      <a:t>Radar DA</a:t>
                    </a:r>
                  </a:p>
                </p:txBody>
              </p:sp>
            </p:grpSp>
            <p:cxnSp>
              <p:nvCxnSpPr>
                <p:cNvPr id="163" name="Straight Arrow Connector 162"/>
                <p:cNvCxnSpPr/>
                <p:nvPr/>
              </p:nvCxnSpPr>
              <p:spPr>
                <a:xfrm>
                  <a:off x="2035851" y="2898709"/>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4" name="Straight Arrow Connector 163"/>
                <p:cNvCxnSpPr/>
                <p:nvPr/>
              </p:nvCxnSpPr>
              <p:spPr>
                <a:xfrm>
                  <a:off x="2040383" y="3265532"/>
                  <a:ext cx="2235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5" name="Straight Connector 164"/>
                <p:cNvCxnSpPr/>
                <p:nvPr/>
              </p:nvCxnSpPr>
              <p:spPr>
                <a:xfrm>
                  <a:off x="2004551" y="2761133"/>
                  <a:ext cx="17348" cy="632186"/>
                </a:xfrm>
                <a:prstGeom prst="line">
                  <a:avLst/>
                </a:prstGeom>
                <a:ln w="50800"/>
              </p:spPr>
              <p:style>
                <a:lnRef idx="2">
                  <a:schemeClr val="dk1"/>
                </a:lnRef>
                <a:fillRef idx="0">
                  <a:schemeClr val="dk1"/>
                </a:fillRef>
                <a:effectRef idx="1">
                  <a:schemeClr val="dk1"/>
                </a:effectRef>
                <a:fontRef idx="minor">
                  <a:schemeClr val="tx1"/>
                </a:fontRef>
              </p:style>
            </p:cxnSp>
          </p:grpSp>
          <p:cxnSp>
            <p:nvCxnSpPr>
              <p:cNvPr id="81" name="Straight Arrow Connector 80"/>
              <p:cNvCxnSpPr/>
              <p:nvPr/>
            </p:nvCxnSpPr>
            <p:spPr>
              <a:xfrm>
                <a:off x="6298572" y="2656771"/>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2" name="Straight Arrow Connector 81"/>
              <p:cNvCxnSpPr/>
              <p:nvPr/>
            </p:nvCxnSpPr>
            <p:spPr>
              <a:xfrm>
                <a:off x="6518299" y="2654821"/>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3" name="Straight Arrow Connector 82"/>
              <p:cNvCxnSpPr/>
              <p:nvPr/>
            </p:nvCxnSpPr>
            <p:spPr>
              <a:xfrm>
                <a:off x="6738025" y="2652870"/>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4" name="Straight Arrow Connector 83"/>
              <p:cNvCxnSpPr/>
              <p:nvPr/>
            </p:nvCxnSpPr>
            <p:spPr>
              <a:xfrm>
                <a:off x="6948115" y="2650920"/>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5" name="Straight Arrow Connector 84"/>
              <p:cNvCxnSpPr/>
              <p:nvPr/>
            </p:nvCxnSpPr>
            <p:spPr>
              <a:xfrm>
                <a:off x="7177478" y="2658726"/>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6" name="Straight Arrow Connector 85"/>
              <p:cNvCxnSpPr/>
              <p:nvPr/>
            </p:nvCxnSpPr>
            <p:spPr>
              <a:xfrm>
                <a:off x="7387568" y="2656775"/>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7" name="Straight Arrow Connector 86"/>
              <p:cNvCxnSpPr/>
              <p:nvPr/>
            </p:nvCxnSpPr>
            <p:spPr>
              <a:xfrm>
                <a:off x="7616931" y="2654825"/>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8" name="Straight Arrow Connector 87"/>
              <p:cNvCxnSpPr/>
              <p:nvPr/>
            </p:nvCxnSpPr>
            <p:spPr>
              <a:xfrm>
                <a:off x="7836658" y="2662630"/>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9" name="Straight Arrow Connector 88"/>
              <p:cNvCxnSpPr/>
              <p:nvPr/>
            </p:nvCxnSpPr>
            <p:spPr>
              <a:xfrm>
                <a:off x="8066021" y="2660680"/>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0" name="Straight Arrow Connector 89"/>
              <p:cNvCxnSpPr/>
              <p:nvPr/>
            </p:nvCxnSpPr>
            <p:spPr>
              <a:xfrm>
                <a:off x="8276111" y="2658730"/>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1" name="Straight Arrow Connector 90"/>
              <p:cNvCxnSpPr/>
              <p:nvPr/>
            </p:nvCxnSpPr>
            <p:spPr>
              <a:xfrm>
                <a:off x="8515112" y="2656779"/>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2" name="Straight Arrow Connector 91"/>
              <p:cNvCxnSpPr/>
              <p:nvPr/>
            </p:nvCxnSpPr>
            <p:spPr>
              <a:xfrm>
                <a:off x="8736765" y="2666535"/>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3" name="Straight Arrow Connector 92"/>
              <p:cNvCxnSpPr/>
              <p:nvPr/>
            </p:nvCxnSpPr>
            <p:spPr>
              <a:xfrm>
                <a:off x="6067707" y="2665281"/>
                <a:ext cx="0" cy="21463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5" name="Straight Connector 94"/>
              <p:cNvCxnSpPr/>
              <p:nvPr/>
            </p:nvCxnSpPr>
            <p:spPr>
              <a:xfrm>
                <a:off x="6518887" y="2879201"/>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96" name="Straight Connector 95"/>
              <p:cNvCxnSpPr/>
              <p:nvPr/>
            </p:nvCxnSpPr>
            <p:spPr>
              <a:xfrm>
                <a:off x="6738613" y="2877250"/>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97" name="Straight Connector 96"/>
              <p:cNvCxnSpPr/>
              <p:nvPr/>
            </p:nvCxnSpPr>
            <p:spPr>
              <a:xfrm>
                <a:off x="7835315" y="2885056"/>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p:cNvCxnSpPr/>
              <p:nvPr/>
            </p:nvCxnSpPr>
            <p:spPr>
              <a:xfrm>
                <a:off x="8286332" y="2883105"/>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99" name="Straight Connector 98"/>
              <p:cNvCxnSpPr/>
              <p:nvPr/>
            </p:nvCxnSpPr>
            <p:spPr>
              <a:xfrm>
                <a:off x="6964124" y="2881155"/>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00" name="Straight Connector 99"/>
              <p:cNvCxnSpPr/>
              <p:nvPr/>
            </p:nvCxnSpPr>
            <p:spPr>
              <a:xfrm>
                <a:off x="8060825" y="2879205"/>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01" name="Straight Connector 100"/>
              <p:cNvCxnSpPr/>
              <p:nvPr/>
            </p:nvCxnSpPr>
            <p:spPr>
              <a:xfrm>
                <a:off x="7181924" y="2877254"/>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02" name="Straight Connector 101"/>
              <p:cNvCxnSpPr/>
              <p:nvPr/>
            </p:nvCxnSpPr>
            <p:spPr>
              <a:xfrm>
                <a:off x="7613666" y="2885060"/>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03" name="Straight Connector 102"/>
              <p:cNvCxnSpPr/>
              <p:nvPr/>
            </p:nvCxnSpPr>
            <p:spPr>
              <a:xfrm>
                <a:off x="7399723" y="2883110"/>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p:cNvCxnSpPr/>
              <p:nvPr/>
            </p:nvCxnSpPr>
            <p:spPr>
              <a:xfrm>
                <a:off x="8506062" y="2881159"/>
                <a:ext cx="17348" cy="632186"/>
              </a:xfrm>
              <a:prstGeom prst="line">
                <a:avLst/>
              </a:prstGeom>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a:off x="6296637" y="2872851"/>
                <a:ext cx="17348" cy="632186"/>
              </a:xfrm>
              <a:prstGeom prst="line">
                <a:avLst/>
              </a:prstGeom>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4072376530"/>
      </p:ext>
    </p:extLst>
  </p:cSld>
  <p:clrMapOvr>
    <a:masterClrMapping/>
  </p:clrMapOvr>
  <mc:AlternateContent xmlns:mc="http://schemas.openxmlformats.org/markup-compatibility/2006" xmlns:p14="http://schemas.microsoft.com/office/powerpoint/2010/main">
    <mc:Choice Requires="p14">
      <p:transition spd="slow" p14:dur="2000" advTm="20420"/>
    </mc:Choice>
    <mc:Fallback xmlns="">
      <p:transition xmlns:p14="http://schemas.microsoft.com/office/powerpoint/2010/main" spd="slow" advTm="2042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938" y="387227"/>
            <a:ext cx="7793037" cy="886433"/>
          </a:xfrm>
        </p:spPr>
        <p:txBody>
          <a:bodyPr>
            <a:normAutofit/>
          </a:bodyPr>
          <a:lstStyle/>
          <a:p>
            <a:r>
              <a:rPr lang="en-US" sz="3600" dirty="0" smtClean="0"/>
              <a:t>Compare </a:t>
            </a:r>
            <a:r>
              <a:rPr lang="en-US" sz="3600" dirty="0" err="1" smtClean="0">
                <a:solidFill>
                  <a:srgbClr val="0432FF"/>
                </a:solidFill>
              </a:rPr>
              <a:t>DfEnKF</a:t>
            </a:r>
            <a:r>
              <a:rPr lang="en-US" sz="3600" dirty="0" smtClean="0">
                <a:solidFill>
                  <a:srgbClr val="0432FF"/>
                </a:solidFill>
              </a:rPr>
              <a:t> </a:t>
            </a:r>
            <a:r>
              <a:rPr lang="en-US" sz="3600" dirty="0" smtClean="0"/>
              <a:t>with </a:t>
            </a:r>
            <a:r>
              <a:rPr lang="en-US" sz="3600" dirty="0" smtClean="0">
                <a:solidFill>
                  <a:srgbClr val="FF00FF"/>
                </a:solidFill>
              </a:rPr>
              <a:t>PEn3DVar</a:t>
            </a:r>
            <a:endParaRPr lang="en-US" sz="3600" dirty="0"/>
          </a:p>
        </p:txBody>
      </p:sp>
      <p:sp>
        <p:nvSpPr>
          <p:cNvPr id="6" name="Rounded Rectangle 5"/>
          <p:cNvSpPr/>
          <p:nvPr/>
        </p:nvSpPr>
        <p:spPr bwMode="auto">
          <a:xfrm>
            <a:off x="4274543" y="2067805"/>
            <a:ext cx="4770304" cy="1281323"/>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err="1" smtClean="0">
                <a:ea typeface="ＭＳ Ｐゴシック" charset="0"/>
              </a:rPr>
              <a:t>DfEnKF</a:t>
            </a:r>
            <a:r>
              <a:rPr lang="en-US" sz="2200" dirty="0" smtClean="0">
                <a:ea typeface="ＭＳ Ｐゴシック" charset="0"/>
              </a:rPr>
              <a:t> </a:t>
            </a:r>
            <a:r>
              <a:rPr lang="en-US" sz="2200" dirty="0">
                <a:ea typeface="ＭＳ Ｐゴシック" charset="0"/>
              </a:rPr>
              <a:t>and pure En3DVar perform differently when using the same localization radii. </a:t>
            </a:r>
            <a:endParaRPr lang="en-US" sz="2200" dirty="0" smtClean="0">
              <a:ea typeface="ＭＳ Ｐゴシック" charset="0"/>
            </a:endParaRPr>
          </a:p>
          <a:p>
            <a:pPr marL="342900" indent="-342900" algn="just">
              <a:buClr>
                <a:srgbClr val="000090"/>
              </a:buClr>
              <a:buFont typeface="Wingdings" charset="2"/>
              <a:buChar char="§"/>
            </a:pPr>
            <a:endParaRPr lang="en-US" sz="2200" dirty="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102" y="1916169"/>
            <a:ext cx="4131325" cy="4187381"/>
          </a:xfrm>
          <a:prstGeom prst="rect">
            <a:avLst/>
          </a:prstGeom>
        </p:spPr>
      </p:pic>
      <p:sp>
        <p:nvSpPr>
          <p:cNvPr id="7" name="Rounded Rectangle 6"/>
          <p:cNvSpPr/>
          <p:nvPr/>
        </p:nvSpPr>
        <p:spPr bwMode="auto">
          <a:xfrm>
            <a:off x="4274543" y="3501528"/>
            <a:ext cx="4770304" cy="1632332"/>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a:ea typeface="ＭＳ Ｐゴシック" charset="0"/>
              </a:rPr>
              <a:t>The </a:t>
            </a:r>
            <a:r>
              <a:rPr lang="en-US" sz="2200" b="1" dirty="0">
                <a:solidFill>
                  <a:srgbClr val="000090"/>
                </a:solidFill>
                <a:ea typeface="ＭＳ Ｐゴシック" charset="0"/>
              </a:rPr>
              <a:t>serial</a:t>
            </a:r>
            <a:r>
              <a:rPr lang="en-US" sz="2200" dirty="0">
                <a:solidFill>
                  <a:srgbClr val="000090"/>
                </a:solidFill>
                <a:ea typeface="ＭＳ Ｐゴシック" charset="0"/>
              </a:rPr>
              <a:t> </a:t>
            </a:r>
            <a:r>
              <a:rPr lang="en-US" sz="2200" dirty="0">
                <a:ea typeface="ＭＳ Ｐゴシック" charset="0"/>
              </a:rPr>
              <a:t>(</a:t>
            </a:r>
            <a:r>
              <a:rPr lang="en-US" sz="2200" dirty="0" err="1">
                <a:ea typeface="ＭＳ Ｐゴシック" charset="0"/>
              </a:rPr>
              <a:t>EnKF</a:t>
            </a:r>
            <a:r>
              <a:rPr lang="en-US" sz="2200" dirty="0">
                <a:ea typeface="ＭＳ Ｐゴシック" charset="0"/>
              </a:rPr>
              <a:t>) </a:t>
            </a:r>
            <a:r>
              <a:rPr lang="en-US" sz="2200" b="1" dirty="0">
                <a:solidFill>
                  <a:srgbClr val="000090"/>
                </a:solidFill>
                <a:ea typeface="ＭＳ Ｐゴシック" charset="0"/>
              </a:rPr>
              <a:t>versus global </a:t>
            </a:r>
            <a:r>
              <a:rPr lang="en-US" sz="2200" dirty="0">
                <a:ea typeface="ＭＳ Ｐゴシック" charset="0"/>
              </a:rPr>
              <a:t>(pure En3DVar) nature of </a:t>
            </a:r>
            <a:r>
              <a:rPr lang="en-US" sz="2200" dirty="0" smtClean="0">
                <a:ea typeface="ＭＳ Ｐゴシック" charset="0"/>
              </a:rPr>
              <a:t>algorithms is one reason for the difference.</a:t>
            </a:r>
            <a:endParaRPr lang="en-US" sz="2200" dirty="0">
              <a:ea typeface="ＭＳ Ｐゴシック" charset="0"/>
            </a:endParaRPr>
          </a:p>
        </p:txBody>
      </p:sp>
    </p:spTree>
    <p:extLst>
      <p:ext uri="{BB962C8B-B14F-4D97-AF65-F5344CB8AC3E}">
        <p14:creationId xmlns:p14="http://schemas.microsoft.com/office/powerpoint/2010/main" val="3267998980"/>
      </p:ext>
    </p:extLst>
  </p:cSld>
  <p:clrMapOvr>
    <a:masterClrMapping/>
  </p:clrMapOvr>
  <mc:AlternateContent xmlns:mc="http://schemas.openxmlformats.org/markup-compatibility/2006" xmlns:p14="http://schemas.microsoft.com/office/powerpoint/2010/main">
    <mc:Choice Requires="p14">
      <p:transition spd="slow" p14:dur="2000" advTm="28404"/>
    </mc:Choice>
    <mc:Fallback xmlns="">
      <p:transition xmlns:p14="http://schemas.microsoft.com/office/powerpoint/2010/main" spd="slow" advTm="28404"/>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14313"/>
            <a:ext cx="8296275" cy="1144587"/>
          </a:xfrm>
        </p:spPr>
        <p:txBody>
          <a:bodyPr/>
          <a:lstStyle/>
          <a:p>
            <a:pPr algn="ctr"/>
            <a:r>
              <a:rPr lang="en-US" sz="3200" dirty="0" smtClean="0"/>
              <a:t>Comparison between </a:t>
            </a:r>
            <a:r>
              <a:rPr lang="en-US" sz="3200" dirty="0" err="1" smtClean="0">
                <a:solidFill>
                  <a:srgbClr val="0432FF"/>
                </a:solidFill>
              </a:rPr>
              <a:t>DfEnKF</a:t>
            </a:r>
            <a:r>
              <a:rPr lang="en-US" sz="3200" dirty="0" smtClean="0">
                <a:solidFill>
                  <a:srgbClr val="0432FF"/>
                </a:solidFill>
              </a:rPr>
              <a:t> </a:t>
            </a:r>
            <a:r>
              <a:rPr lang="en-US" sz="3200" dirty="0" smtClean="0"/>
              <a:t>and </a:t>
            </a:r>
            <a:r>
              <a:rPr lang="en-US" sz="3200" dirty="0" smtClean="0">
                <a:solidFill>
                  <a:srgbClr val="FF00FF"/>
                </a:solidFill>
              </a:rPr>
              <a:t>PEn3DVar</a:t>
            </a:r>
            <a:br>
              <a:rPr lang="en-US" sz="3200" dirty="0" smtClean="0">
                <a:solidFill>
                  <a:srgbClr val="FF00FF"/>
                </a:solidFill>
              </a:rPr>
            </a:br>
            <a:r>
              <a:rPr lang="en-US" sz="3200" dirty="0" smtClean="0">
                <a:solidFill>
                  <a:schemeClr val="tx1"/>
                </a:solidFill>
              </a:rPr>
              <a:t>(only </a:t>
            </a:r>
            <a:r>
              <a:rPr lang="en-US" sz="3200" dirty="0" err="1" smtClean="0">
                <a:solidFill>
                  <a:schemeClr val="tx1"/>
                </a:solidFill>
              </a:rPr>
              <a:t>Vr</a:t>
            </a:r>
            <a:r>
              <a:rPr lang="en-US" sz="3200" dirty="0" smtClean="0">
                <a:solidFill>
                  <a:schemeClr val="tx1"/>
                </a:solidFill>
              </a:rPr>
              <a:t> DA)</a:t>
            </a:r>
            <a:endParaRPr lang="en-US" sz="3200" dirty="0">
              <a:solidFill>
                <a:schemeClr val="tx1"/>
              </a:solidFill>
            </a:endParaRPr>
          </a:p>
        </p:txBody>
      </p:sp>
      <p:pic>
        <p:nvPicPr>
          <p:cNvPr id="5" name="Picture 4"/>
          <p:cNvPicPr>
            <a:picLocks noChangeAspect="1"/>
          </p:cNvPicPr>
          <p:nvPr/>
        </p:nvPicPr>
        <p:blipFill>
          <a:blip r:embed="rId4"/>
          <a:stretch>
            <a:fillRect/>
          </a:stretch>
        </p:blipFill>
        <p:spPr>
          <a:xfrm>
            <a:off x="284604" y="2162874"/>
            <a:ext cx="4236205" cy="4264446"/>
          </a:xfrm>
          <a:prstGeom prst="rect">
            <a:avLst/>
          </a:prstGeom>
          <a:ln>
            <a:solidFill>
              <a:schemeClr val="tx1"/>
            </a:solidFill>
          </a:ln>
        </p:spPr>
      </p:pic>
      <p:sp>
        <p:nvSpPr>
          <p:cNvPr id="7" name="Rectangle 6"/>
          <p:cNvSpPr/>
          <p:nvPr/>
        </p:nvSpPr>
        <p:spPr>
          <a:xfrm>
            <a:off x="1799443" y="1793542"/>
            <a:ext cx="1513556" cy="369332"/>
          </a:xfrm>
          <a:prstGeom prst="rect">
            <a:avLst/>
          </a:prstGeom>
        </p:spPr>
        <p:txBody>
          <a:bodyPr wrap="none">
            <a:spAutoFit/>
          </a:bodyPr>
          <a:lstStyle/>
          <a:p>
            <a:r>
              <a:rPr lang="en-US" dirty="0"/>
              <a:t>(15km; 6km)</a:t>
            </a:r>
          </a:p>
        </p:txBody>
      </p:sp>
      <p:grpSp>
        <p:nvGrpSpPr>
          <p:cNvPr id="9" name="Group 8"/>
          <p:cNvGrpSpPr/>
          <p:nvPr/>
        </p:nvGrpSpPr>
        <p:grpSpPr>
          <a:xfrm>
            <a:off x="4628067" y="1757252"/>
            <a:ext cx="4233359" cy="4667203"/>
            <a:chOff x="4782305" y="1757252"/>
            <a:chExt cx="4233359" cy="4667203"/>
          </a:xfrm>
        </p:grpSpPr>
        <p:pic>
          <p:nvPicPr>
            <p:cNvPr id="6" name="Picture 5"/>
            <p:cNvPicPr>
              <a:picLocks noChangeAspect="1"/>
            </p:cNvPicPr>
            <p:nvPr/>
          </p:nvPicPr>
          <p:blipFill>
            <a:blip r:embed="rId5"/>
            <a:stretch>
              <a:fillRect/>
            </a:stretch>
          </p:blipFill>
          <p:spPr>
            <a:xfrm>
              <a:off x="4782305" y="2162874"/>
              <a:ext cx="4233359" cy="4261581"/>
            </a:xfrm>
            <a:prstGeom prst="rect">
              <a:avLst/>
            </a:prstGeom>
            <a:ln>
              <a:solidFill>
                <a:schemeClr val="tx1"/>
              </a:solidFill>
            </a:ln>
          </p:spPr>
        </p:pic>
        <p:sp>
          <p:nvSpPr>
            <p:cNvPr id="8" name="Rectangle 7"/>
            <p:cNvSpPr/>
            <p:nvPr/>
          </p:nvSpPr>
          <p:spPr>
            <a:xfrm>
              <a:off x="6267368" y="1757252"/>
              <a:ext cx="1386918" cy="369332"/>
            </a:xfrm>
            <a:prstGeom prst="rect">
              <a:avLst/>
            </a:prstGeom>
          </p:spPr>
          <p:txBody>
            <a:bodyPr wrap="none">
              <a:spAutoFit/>
            </a:bodyPr>
            <a:lstStyle/>
            <a:p>
              <a:r>
                <a:rPr lang="en-US" dirty="0" smtClean="0"/>
                <a:t>(3km</a:t>
              </a:r>
              <a:r>
                <a:rPr lang="en-US" dirty="0"/>
                <a:t>; </a:t>
              </a:r>
              <a:r>
                <a:rPr lang="en-US" dirty="0" smtClean="0"/>
                <a:t>3km</a:t>
              </a:r>
              <a:r>
                <a:rPr lang="en-US" dirty="0"/>
                <a:t>)</a:t>
              </a:r>
            </a:p>
          </p:txBody>
        </p:sp>
      </p:grpSp>
    </p:spTree>
    <p:custDataLst>
      <p:tags r:id="rId1"/>
    </p:custDataLst>
    <p:extLst>
      <p:ext uri="{BB962C8B-B14F-4D97-AF65-F5344CB8AC3E}">
        <p14:creationId xmlns:p14="http://schemas.microsoft.com/office/powerpoint/2010/main" val="227819577"/>
      </p:ext>
    </p:extLst>
  </p:cSld>
  <p:clrMapOvr>
    <a:masterClrMapping/>
  </p:clrMapOvr>
  <mc:AlternateContent xmlns:mc="http://schemas.openxmlformats.org/markup-compatibility/2006" xmlns:p14="http://schemas.microsoft.com/office/powerpoint/2010/main">
    <mc:Choice Requires="p14">
      <p:transition spd="slow" p14:dur="2000" advTm="38367"/>
    </mc:Choice>
    <mc:Fallback xmlns="">
      <p:transition xmlns:p14="http://schemas.microsoft.com/office/powerpoint/2010/main" spd="slow" advTm="3836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Differences between </a:t>
            </a:r>
            <a:r>
              <a:rPr lang="en-US" dirty="0" err="1"/>
              <a:t>DfEnKF</a:t>
            </a:r>
            <a:r>
              <a:rPr lang="en-US" dirty="0"/>
              <a:t> and PEn3DVar and the reasons</a:t>
            </a:r>
          </a:p>
        </p:txBody>
      </p:sp>
      <p:sp>
        <p:nvSpPr>
          <p:cNvPr id="6" name="Rounded Rectangle 5"/>
          <p:cNvSpPr/>
          <p:nvPr/>
        </p:nvSpPr>
        <p:spPr bwMode="auto">
          <a:xfrm>
            <a:off x="711200" y="1955800"/>
            <a:ext cx="8077200" cy="1382311"/>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b="1" dirty="0">
                <a:solidFill>
                  <a:srgbClr val="FF0000"/>
                </a:solidFill>
                <a:ea typeface="ＭＳ Ｐゴシック" charset="0"/>
              </a:rPr>
              <a:t>D</a:t>
            </a:r>
            <a:r>
              <a:rPr lang="en-US" sz="2200" b="1" dirty="0" smtClean="0">
                <a:solidFill>
                  <a:srgbClr val="FF0000"/>
                </a:solidFill>
                <a:ea typeface="ＭＳ Ｐゴシック" charset="0"/>
              </a:rPr>
              <a:t>irect filter update </a:t>
            </a:r>
            <a:r>
              <a:rPr lang="en-US" sz="2200" dirty="0" smtClean="0">
                <a:ea typeface="ＭＳ Ｐゴシック" charset="0"/>
              </a:rPr>
              <a:t>(EnKF) versus </a:t>
            </a:r>
            <a:r>
              <a:rPr lang="en-US" sz="2200" b="1" dirty="0" err="1" smtClean="0">
                <a:solidFill>
                  <a:srgbClr val="FF0000"/>
                </a:solidFill>
                <a:ea typeface="ＭＳ Ｐゴシック" charset="0"/>
              </a:rPr>
              <a:t>variational</a:t>
            </a:r>
            <a:r>
              <a:rPr lang="en-US" sz="2200" b="1" dirty="0" smtClean="0">
                <a:solidFill>
                  <a:srgbClr val="FF0000"/>
                </a:solidFill>
                <a:ea typeface="ＭＳ Ｐゴシック" charset="0"/>
              </a:rPr>
              <a:t> </a:t>
            </a:r>
            <a:r>
              <a:rPr lang="en-US" sz="2200" b="1" dirty="0">
                <a:solidFill>
                  <a:srgbClr val="FF0000"/>
                </a:solidFill>
                <a:ea typeface="ＭＳ Ｐゴシック" charset="0"/>
              </a:rPr>
              <a:t>minimization </a:t>
            </a:r>
            <a:r>
              <a:rPr lang="en-US" sz="2200" dirty="0">
                <a:ea typeface="ＭＳ Ｐゴシック" charset="0"/>
              </a:rPr>
              <a:t>(En3DVar) </a:t>
            </a:r>
            <a:r>
              <a:rPr lang="en-US" sz="2200" dirty="0" smtClean="0">
                <a:ea typeface="ＭＳ Ｐゴシック" charset="0"/>
              </a:rPr>
              <a:t>is also responsive for </a:t>
            </a:r>
            <a:r>
              <a:rPr lang="en-US" sz="2200" dirty="0">
                <a:ea typeface="ＭＳ Ｐゴシック" charset="0"/>
              </a:rPr>
              <a:t>the differences. </a:t>
            </a:r>
          </a:p>
        </p:txBody>
      </p:sp>
    </p:spTree>
    <p:extLst>
      <p:ext uri="{BB962C8B-B14F-4D97-AF65-F5344CB8AC3E}">
        <p14:creationId xmlns:p14="http://schemas.microsoft.com/office/powerpoint/2010/main" val="2472165989"/>
      </p:ext>
    </p:extLst>
  </p:cSld>
  <p:clrMapOvr>
    <a:masterClrMapping/>
  </p:clrMapOvr>
  <mc:AlternateContent xmlns:mc="http://schemas.openxmlformats.org/markup-compatibility/2006" xmlns:p14="http://schemas.microsoft.com/office/powerpoint/2010/main">
    <mc:Choice Requires="p14">
      <p:transition spd="slow" p14:dur="2000" advTm="22366"/>
    </mc:Choice>
    <mc:Fallback xmlns="">
      <p:transition xmlns:p14="http://schemas.microsoft.com/office/powerpoint/2010/main" spd="slow" advTm="22366"/>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1382" y="457885"/>
            <a:ext cx="8159799" cy="1077218"/>
          </a:xfrm>
          <a:prstGeom prst="rect">
            <a:avLst/>
          </a:prstGeom>
          <a:noFill/>
        </p:spPr>
        <p:txBody>
          <a:bodyPr wrap="square" rtlCol="0">
            <a:spAutoFit/>
          </a:bodyPr>
          <a:lstStyle/>
          <a:p>
            <a:pPr algn="ctr"/>
            <a:r>
              <a:rPr lang="en-US" sz="3200" dirty="0">
                <a:solidFill>
                  <a:schemeClr val="tx2"/>
                </a:solidFill>
                <a:latin typeface="+mj-lt"/>
                <a:ea typeface="ＭＳ Ｐゴシック" charset="0"/>
                <a:cs typeface="+mj-cs"/>
              </a:rPr>
              <a:t>Single point reflectivity assimilation for </a:t>
            </a:r>
            <a:r>
              <a:rPr lang="en-US" sz="3200" dirty="0" err="1">
                <a:solidFill>
                  <a:schemeClr val="tx2"/>
                </a:solidFill>
                <a:latin typeface="+mj-lt"/>
                <a:ea typeface="ＭＳ Ｐゴシック" charset="0"/>
                <a:cs typeface="+mj-cs"/>
              </a:rPr>
              <a:t>DfEnKF</a:t>
            </a:r>
            <a:r>
              <a:rPr lang="en-US" sz="3200" dirty="0">
                <a:solidFill>
                  <a:schemeClr val="tx2"/>
                </a:solidFill>
                <a:latin typeface="+mj-lt"/>
                <a:ea typeface="ＭＳ Ｐゴシック" charset="0"/>
                <a:cs typeface="+mj-cs"/>
              </a:rPr>
              <a:t> and pure En3DVar</a:t>
            </a:r>
          </a:p>
        </p:txBody>
      </p:sp>
      <p:sp>
        <p:nvSpPr>
          <p:cNvPr id="10" name="TextBox 9"/>
          <p:cNvSpPr txBox="1"/>
          <p:nvPr/>
        </p:nvSpPr>
        <p:spPr>
          <a:xfrm>
            <a:off x="1413542" y="1602839"/>
            <a:ext cx="6401587" cy="369332"/>
          </a:xfrm>
          <a:prstGeom prst="rect">
            <a:avLst/>
          </a:prstGeom>
          <a:solidFill>
            <a:srgbClr val="FFFFFF"/>
          </a:solidFill>
        </p:spPr>
        <p:txBody>
          <a:bodyPr wrap="none" rtlCol="0">
            <a:spAutoFit/>
          </a:bodyPr>
          <a:lstStyle/>
          <a:p>
            <a:r>
              <a:rPr lang="en-US" dirty="0" smtClean="0">
                <a:solidFill>
                  <a:srgbClr val="FF0000"/>
                </a:solidFill>
              </a:rPr>
              <a:t>Truth</a:t>
            </a:r>
            <a:r>
              <a:rPr lang="en-US" dirty="0" smtClean="0"/>
              <a:t>     </a:t>
            </a:r>
            <a:r>
              <a:rPr lang="en-US" dirty="0" smtClean="0">
                <a:solidFill>
                  <a:srgbClr val="0000FF"/>
                </a:solidFill>
              </a:rPr>
              <a:t>Background</a:t>
            </a:r>
            <a:r>
              <a:rPr lang="en-US" dirty="0" smtClean="0"/>
              <a:t>   </a:t>
            </a:r>
            <a:r>
              <a:rPr lang="en-US" dirty="0">
                <a:solidFill>
                  <a:srgbClr val="63BECA"/>
                </a:solidFill>
              </a:rPr>
              <a:t>analysis(</a:t>
            </a:r>
            <a:r>
              <a:rPr lang="en-US" dirty="0" err="1">
                <a:solidFill>
                  <a:srgbClr val="63BECA"/>
                </a:solidFill>
              </a:rPr>
              <a:t>DfEnKF</a:t>
            </a:r>
            <a:r>
              <a:rPr lang="en-US" dirty="0" smtClean="0">
                <a:solidFill>
                  <a:srgbClr val="63BECA"/>
                </a:solidFill>
              </a:rPr>
              <a:t>)</a:t>
            </a:r>
            <a:r>
              <a:rPr lang="en-US" dirty="0" smtClean="0"/>
              <a:t>   </a:t>
            </a:r>
            <a:r>
              <a:rPr lang="en-US" dirty="0">
                <a:solidFill>
                  <a:srgbClr val="FF00FF"/>
                </a:solidFill>
              </a:rPr>
              <a:t>analysis(PEn3DVar</a:t>
            </a:r>
            <a:r>
              <a:rPr lang="en-US" dirty="0" smtClean="0">
                <a:solidFill>
                  <a:srgbClr val="FF00FF"/>
                </a:solidFill>
              </a:rPr>
              <a:t>)</a:t>
            </a:r>
            <a:endParaRPr lang="en-US" dirty="0">
              <a:solidFill>
                <a:srgbClr val="FF00FF"/>
              </a:solidFill>
            </a:endParaRPr>
          </a:p>
        </p:txBody>
      </p:sp>
      <p:grpSp>
        <p:nvGrpSpPr>
          <p:cNvPr id="17" name="Group 16"/>
          <p:cNvGrpSpPr/>
          <p:nvPr/>
        </p:nvGrpSpPr>
        <p:grpSpPr>
          <a:xfrm>
            <a:off x="3880244" y="2125260"/>
            <a:ext cx="3852985" cy="3683000"/>
            <a:chOff x="5037015" y="2125260"/>
            <a:chExt cx="3852985" cy="3683000"/>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55556" t="11842"/>
            <a:stretch/>
          </p:blipFill>
          <p:spPr>
            <a:xfrm>
              <a:off x="5037015" y="2125260"/>
              <a:ext cx="3852985" cy="3683000"/>
            </a:xfrm>
            <a:prstGeom prst="rect">
              <a:avLst/>
            </a:prstGeom>
          </p:spPr>
        </p:pic>
        <p:sp>
          <p:nvSpPr>
            <p:cNvPr id="11" name="TextBox 10"/>
            <p:cNvSpPr txBox="1"/>
            <p:nvPr/>
          </p:nvSpPr>
          <p:spPr>
            <a:xfrm>
              <a:off x="6159500" y="4343400"/>
              <a:ext cx="738641" cy="369332"/>
            </a:xfrm>
            <a:prstGeom prst="rect">
              <a:avLst/>
            </a:prstGeom>
            <a:noFill/>
          </p:spPr>
          <p:txBody>
            <a:bodyPr wrap="none" rtlCol="0">
              <a:spAutoFit/>
            </a:bodyPr>
            <a:lstStyle/>
            <a:p>
              <a:r>
                <a:rPr lang="en-US" dirty="0" smtClean="0"/>
                <a:t>Snow</a:t>
              </a:r>
              <a:endParaRPr lang="en-US" dirty="0"/>
            </a:p>
          </p:txBody>
        </p:sp>
        <p:sp>
          <p:nvSpPr>
            <p:cNvPr id="12" name="TextBox 11"/>
            <p:cNvSpPr txBox="1"/>
            <p:nvPr/>
          </p:nvSpPr>
          <p:spPr>
            <a:xfrm>
              <a:off x="7645400" y="2768600"/>
              <a:ext cx="567433" cy="369332"/>
            </a:xfrm>
            <a:prstGeom prst="rect">
              <a:avLst/>
            </a:prstGeom>
            <a:noFill/>
          </p:spPr>
          <p:txBody>
            <a:bodyPr wrap="none" rtlCol="0">
              <a:spAutoFit/>
            </a:bodyPr>
            <a:lstStyle/>
            <a:p>
              <a:r>
                <a:rPr lang="en-US" dirty="0" smtClean="0"/>
                <a:t>Hail</a:t>
              </a:r>
              <a:endParaRPr lang="en-US" dirty="0"/>
            </a:p>
          </p:txBody>
        </p:sp>
      </p:grpSp>
      <p:sp>
        <p:nvSpPr>
          <p:cNvPr id="14" name="Rounded Rectangle 13"/>
          <p:cNvSpPr/>
          <p:nvPr/>
        </p:nvSpPr>
        <p:spPr bwMode="auto">
          <a:xfrm>
            <a:off x="2970729" y="2921000"/>
            <a:ext cx="419100" cy="2287032"/>
          </a:xfrm>
          <a:prstGeom prst="roundRect">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15" name="Rounded Rectangle 14"/>
          <p:cNvSpPr/>
          <p:nvPr/>
        </p:nvSpPr>
        <p:spPr bwMode="auto">
          <a:xfrm>
            <a:off x="5398470" y="4712732"/>
            <a:ext cx="419100" cy="520700"/>
          </a:xfrm>
          <a:prstGeom prst="roundRect">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16" name="Rounded Rectangle 15"/>
          <p:cNvSpPr/>
          <p:nvPr/>
        </p:nvSpPr>
        <p:spPr bwMode="auto">
          <a:xfrm>
            <a:off x="6744670" y="3138964"/>
            <a:ext cx="419100" cy="2068036"/>
          </a:xfrm>
          <a:prstGeom prst="roundRect">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21" name="TextBox 20"/>
          <p:cNvSpPr txBox="1"/>
          <p:nvPr/>
        </p:nvSpPr>
        <p:spPr>
          <a:xfrm>
            <a:off x="359655" y="5799614"/>
            <a:ext cx="3655873" cy="923330"/>
          </a:xfrm>
          <a:prstGeom prst="rect">
            <a:avLst/>
          </a:prstGeom>
          <a:noFill/>
        </p:spPr>
        <p:txBody>
          <a:bodyPr wrap="none" rtlCol="0">
            <a:spAutoFit/>
          </a:bodyPr>
          <a:lstStyle/>
          <a:p>
            <a:pPr lvl="0" algn="ctr"/>
            <a:r>
              <a:rPr lang="en-US" dirty="0" smtClean="0">
                <a:solidFill>
                  <a:srgbClr val="000090"/>
                </a:solidFill>
              </a:rPr>
              <a:t>Algorithm difference </a:t>
            </a:r>
            <a:r>
              <a:rPr lang="en-US" dirty="0">
                <a:solidFill>
                  <a:srgbClr val="000090"/>
                </a:solidFill>
              </a:rPr>
              <a:t>are creating </a:t>
            </a:r>
            <a:endParaRPr lang="en-US" dirty="0" smtClean="0">
              <a:solidFill>
                <a:srgbClr val="000090"/>
              </a:solidFill>
            </a:endParaRPr>
          </a:p>
          <a:p>
            <a:pPr lvl="0" algn="ctr"/>
            <a:r>
              <a:rPr lang="en-US" dirty="0" smtClean="0">
                <a:solidFill>
                  <a:srgbClr val="000090"/>
                </a:solidFill>
              </a:rPr>
              <a:t>significant differences in analyses </a:t>
            </a:r>
          </a:p>
          <a:p>
            <a:pPr lvl="0" algn="ctr"/>
            <a:r>
              <a:rPr lang="en-US" dirty="0" smtClean="0">
                <a:solidFill>
                  <a:srgbClr val="000090"/>
                </a:solidFill>
              </a:rPr>
              <a:t>of </a:t>
            </a:r>
            <a:r>
              <a:rPr lang="en-US" dirty="0">
                <a:solidFill>
                  <a:srgbClr val="000090"/>
                </a:solidFill>
              </a:rPr>
              <a:t>individual hydrometeor </a:t>
            </a:r>
            <a:r>
              <a:rPr lang="en-US" dirty="0" smtClean="0">
                <a:solidFill>
                  <a:srgbClr val="000090"/>
                </a:solidFill>
              </a:rPr>
              <a:t>fields.</a:t>
            </a:r>
            <a:endParaRPr lang="en-US" dirty="0">
              <a:solidFill>
                <a:srgbClr val="000090"/>
              </a:solidFill>
            </a:endParaRPr>
          </a:p>
        </p:txBody>
      </p:sp>
      <p:grpSp>
        <p:nvGrpSpPr>
          <p:cNvPr id="25" name="Group 24"/>
          <p:cNvGrpSpPr/>
          <p:nvPr/>
        </p:nvGrpSpPr>
        <p:grpSpPr>
          <a:xfrm>
            <a:off x="1500460" y="2214160"/>
            <a:ext cx="2578100" cy="3573060"/>
            <a:chOff x="2657231" y="2214160"/>
            <a:chExt cx="2578100" cy="357306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26471" t="14474" r="43791"/>
            <a:stretch/>
          </p:blipFill>
          <p:spPr>
            <a:xfrm>
              <a:off x="2657231" y="2214160"/>
              <a:ext cx="2578100" cy="3573060"/>
            </a:xfrm>
            <a:prstGeom prst="rect">
              <a:avLst/>
            </a:prstGeom>
          </p:spPr>
        </p:pic>
        <p:sp>
          <p:nvSpPr>
            <p:cNvPr id="24" name="Rectangle 23"/>
            <p:cNvSpPr/>
            <p:nvPr/>
          </p:nvSpPr>
          <p:spPr>
            <a:xfrm>
              <a:off x="3238252" y="5223580"/>
              <a:ext cx="1817525" cy="461665"/>
            </a:xfrm>
            <a:prstGeom prst="rect">
              <a:avLst/>
            </a:prstGeom>
            <a:solidFill>
              <a:srgbClr val="FFFFFF"/>
            </a:solidFill>
          </p:spPr>
          <p:txBody>
            <a:bodyPr wrap="none">
              <a:spAutoFit/>
            </a:bodyPr>
            <a:lstStyle/>
            <a:p>
              <a:r>
                <a:rPr lang="en-US" sz="2400" dirty="0" err="1" smtClean="0"/>
                <a:t>Z</a:t>
              </a:r>
              <a:r>
                <a:rPr lang="en-US" sz="2400" baseline="-25000" dirty="0" err="1" smtClean="0"/>
                <a:t>e</a:t>
              </a:r>
              <a:r>
                <a:rPr lang="en-US" sz="2400" dirty="0" smtClean="0"/>
                <a:t>(mm</a:t>
              </a:r>
              <a:r>
                <a:rPr lang="en-US" sz="2400" baseline="30000" dirty="0" smtClean="0"/>
                <a:t>6</a:t>
              </a:r>
              <a:r>
                <a:rPr lang="en-US" sz="2400" dirty="0" smtClean="0"/>
                <a:t>/m</a:t>
              </a:r>
              <a:r>
                <a:rPr lang="en-US" sz="2400" baseline="30000" dirty="0" smtClean="0"/>
                <a:t>3</a:t>
              </a:r>
              <a:r>
                <a:rPr lang="en-US" sz="2400" dirty="0" smtClean="0"/>
                <a:t>)</a:t>
              </a:r>
              <a:endParaRPr lang="en-US" sz="2400" dirty="0"/>
            </a:p>
          </p:txBody>
        </p:sp>
      </p:grpSp>
      <p:grpSp>
        <p:nvGrpSpPr>
          <p:cNvPr id="27" name="Group 26"/>
          <p:cNvGrpSpPr/>
          <p:nvPr/>
        </p:nvGrpSpPr>
        <p:grpSpPr>
          <a:xfrm>
            <a:off x="4826970" y="5689600"/>
            <a:ext cx="2846565" cy="977563"/>
            <a:chOff x="5983741" y="5689600"/>
            <a:chExt cx="2846565" cy="977563"/>
          </a:xfrm>
        </p:grpSpPr>
        <p:grpSp>
          <p:nvGrpSpPr>
            <p:cNvPr id="20" name="Group 19"/>
            <p:cNvGrpSpPr/>
            <p:nvPr/>
          </p:nvGrpSpPr>
          <p:grpSpPr>
            <a:xfrm>
              <a:off x="6159500" y="5689600"/>
              <a:ext cx="2297350" cy="659031"/>
              <a:chOff x="6159500" y="5689600"/>
              <a:chExt cx="2297350" cy="659031"/>
            </a:xfrm>
          </p:grpSpPr>
          <p:sp>
            <p:nvSpPr>
              <p:cNvPr id="18" name="TextBox 17"/>
              <p:cNvSpPr txBox="1"/>
              <p:nvPr/>
            </p:nvSpPr>
            <p:spPr>
              <a:xfrm>
                <a:off x="6159500" y="5689600"/>
                <a:ext cx="850225" cy="646331"/>
              </a:xfrm>
              <a:prstGeom prst="rect">
                <a:avLst/>
              </a:prstGeom>
              <a:noFill/>
            </p:spPr>
            <p:txBody>
              <a:bodyPr wrap="none" rtlCol="0">
                <a:spAutoFit/>
              </a:bodyPr>
              <a:lstStyle/>
              <a:p>
                <a:r>
                  <a:rPr lang="en-US" dirty="0" smtClean="0">
                    <a:solidFill>
                      <a:srgbClr val="63BECA"/>
                    </a:solidFill>
                  </a:rPr>
                  <a:t>17.7% </a:t>
                </a:r>
              </a:p>
              <a:p>
                <a:r>
                  <a:rPr lang="en-US" dirty="0" smtClean="0">
                    <a:solidFill>
                      <a:srgbClr val="FF00FF"/>
                    </a:solidFill>
                  </a:rPr>
                  <a:t>54.7</a:t>
                </a:r>
                <a:r>
                  <a:rPr lang="en-US" dirty="0">
                    <a:solidFill>
                      <a:srgbClr val="FF00FF"/>
                    </a:solidFill>
                  </a:rPr>
                  <a:t>% </a:t>
                </a:r>
              </a:p>
            </p:txBody>
          </p:sp>
          <p:sp>
            <p:nvSpPr>
              <p:cNvPr id="19" name="TextBox 18"/>
              <p:cNvSpPr txBox="1"/>
              <p:nvPr/>
            </p:nvSpPr>
            <p:spPr>
              <a:xfrm>
                <a:off x="7606625" y="5702300"/>
                <a:ext cx="850225" cy="646331"/>
              </a:xfrm>
              <a:prstGeom prst="rect">
                <a:avLst/>
              </a:prstGeom>
              <a:noFill/>
            </p:spPr>
            <p:txBody>
              <a:bodyPr wrap="none" rtlCol="0">
                <a:spAutoFit/>
              </a:bodyPr>
              <a:lstStyle/>
              <a:p>
                <a:pPr algn="ctr"/>
                <a:r>
                  <a:rPr lang="en-US" dirty="0" smtClean="0">
                    <a:solidFill>
                      <a:srgbClr val="63BECA"/>
                    </a:solidFill>
                  </a:rPr>
                  <a:t>13.5% </a:t>
                </a:r>
              </a:p>
              <a:p>
                <a:pPr algn="ctr"/>
                <a:r>
                  <a:rPr lang="en-US" dirty="0" smtClean="0">
                    <a:solidFill>
                      <a:srgbClr val="FF00FF"/>
                    </a:solidFill>
                  </a:rPr>
                  <a:t>4.5% </a:t>
                </a:r>
                <a:endParaRPr lang="en-US" dirty="0">
                  <a:solidFill>
                    <a:srgbClr val="FF00FF"/>
                  </a:solidFill>
                </a:endParaRPr>
              </a:p>
            </p:txBody>
          </p:sp>
        </p:grpSp>
        <p:sp>
          <p:nvSpPr>
            <p:cNvPr id="26" name="TextBox 25"/>
            <p:cNvSpPr txBox="1"/>
            <p:nvPr/>
          </p:nvSpPr>
          <p:spPr>
            <a:xfrm>
              <a:off x="5983741" y="6297831"/>
              <a:ext cx="2846565" cy="369332"/>
            </a:xfrm>
            <a:prstGeom prst="rect">
              <a:avLst/>
            </a:prstGeom>
            <a:noFill/>
          </p:spPr>
          <p:txBody>
            <a:bodyPr wrap="none" rtlCol="0">
              <a:spAutoFit/>
            </a:bodyPr>
            <a:lstStyle/>
            <a:p>
              <a:r>
                <a:rPr lang="en-US" dirty="0" smtClean="0">
                  <a:solidFill>
                    <a:srgbClr val="FF0000"/>
                  </a:solidFill>
                </a:rPr>
                <a:t>Errors relative to the truth</a:t>
              </a:r>
              <a:endParaRPr lang="en-US" dirty="0">
                <a:solidFill>
                  <a:srgbClr val="FF0000"/>
                </a:solidFill>
              </a:endParaRPr>
            </a:p>
          </p:txBody>
        </p:sp>
      </p:grpSp>
      <p:sp>
        <p:nvSpPr>
          <p:cNvPr id="29" name="Rectangle 28"/>
          <p:cNvSpPr/>
          <p:nvPr/>
        </p:nvSpPr>
        <p:spPr>
          <a:xfrm>
            <a:off x="2031596" y="2054894"/>
            <a:ext cx="1888971" cy="369332"/>
          </a:xfrm>
          <a:prstGeom prst="rect">
            <a:avLst/>
          </a:prstGeom>
        </p:spPr>
        <p:txBody>
          <a:bodyPr wrap="none">
            <a:spAutoFit/>
          </a:bodyPr>
          <a:lstStyle/>
          <a:p>
            <a:r>
              <a:rPr lang="en-US" dirty="0"/>
              <a:t>Small difference!</a:t>
            </a:r>
          </a:p>
        </p:txBody>
      </p:sp>
      <p:sp>
        <p:nvSpPr>
          <p:cNvPr id="30" name="Rectangle 29"/>
          <p:cNvSpPr/>
          <p:nvPr/>
        </p:nvSpPr>
        <p:spPr>
          <a:xfrm>
            <a:off x="5104996" y="2042194"/>
            <a:ext cx="1656673" cy="369332"/>
          </a:xfrm>
          <a:prstGeom prst="rect">
            <a:avLst/>
          </a:prstGeom>
        </p:spPr>
        <p:txBody>
          <a:bodyPr wrap="none">
            <a:spAutoFit/>
          </a:bodyPr>
          <a:lstStyle/>
          <a:p>
            <a:r>
              <a:rPr lang="en-US" dirty="0" smtClean="0"/>
              <a:t>Big difference</a:t>
            </a:r>
            <a:r>
              <a:rPr lang="en-US" dirty="0"/>
              <a:t>!</a:t>
            </a:r>
          </a:p>
        </p:txBody>
      </p:sp>
    </p:spTree>
    <p:custDataLst>
      <p:tags r:id="rId1"/>
    </p:custDataLst>
    <p:extLst>
      <p:ext uri="{BB962C8B-B14F-4D97-AF65-F5344CB8AC3E}">
        <p14:creationId xmlns:p14="http://schemas.microsoft.com/office/powerpoint/2010/main" val="1080838694"/>
      </p:ext>
    </p:extLst>
  </p:cSld>
  <p:clrMapOvr>
    <a:masterClrMapping/>
  </p:clrMapOvr>
  <mc:AlternateContent xmlns:mc="http://schemas.openxmlformats.org/markup-compatibility/2006" xmlns:p14="http://schemas.microsoft.com/office/powerpoint/2010/main">
    <mc:Choice Requires="p14">
      <p:transition spd="slow" p14:dur="2000" advTm="77286"/>
    </mc:Choice>
    <mc:Fallback xmlns="">
      <p:transition xmlns:p14="http://schemas.microsoft.com/office/powerpoint/2010/main" spd="slow" advTm="7728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Possible reasons for </a:t>
            </a:r>
            <a:r>
              <a:rPr lang="en-US" sz="3200" dirty="0" err="1" smtClean="0"/>
              <a:t>qs</a:t>
            </a:r>
            <a:r>
              <a:rPr lang="en-US" sz="3200" dirty="0" smtClean="0"/>
              <a:t> analysis difference</a:t>
            </a:r>
            <a:endParaRPr lang="en-US" sz="3200" dirty="0"/>
          </a:p>
        </p:txBody>
      </p:sp>
      <p:graphicFrame>
        <p:nvGraphicFramePr>
          <p:cNvPr id="4" name="Object 3"/>
          <p:cNvGraphicFramePr>
            <a:graphicFrameLocks noChangeAspect="1"/>
          </p:cNvGraphicFramePr>
          <p:nvPr>
            <p:extLst/>
          </p:nvPr>
        </p:nvGraphicFramePr>
        <p:xfrm>
          <a:off x="2190750" y="2092325"/>
          <a:ext cx="4614863" cy="2860675"/>
        </p:xfrm>
        <a:graphic>
          <a:graphicData uri="http://schemas.openxmlformats.org/presentationml/2006/ole">
            <mc:AlternateContent xmlns:mc="http://schemas.openxmlformats.org/markup-compatibility/2006">
              <mc:Choice xmlns:v="urn:schemas-microsoft-com:vml" Requires="v">
                <p:oleObj spid="_x0000_s201849" name="Equation" r:id="rId4" imgW="3073400" imgH="1905000" progId="Equation.3">
                  <p:embed/>
                </p:oleObj>
              </mc:Choice>
              <mc:Fallback>
                <p:oleObj name="Equation" r:id="rId4" imgW="3073400" imgH="1905000" progId="Equation.3">
                  <p:embed/>
                  <p:pic>
                    <p:nvPicPr>
                      <p:cNvPr id="0" name=""/>
                      <p:cNvPicPr/>
                      <p:nvPr/>
                    </p:nvPicPr>
                    <p:blipFill>
                      <a:blip r:embed="rId5"/>
                      <a:stretch>
                        <a:fillRect/>
                      </a:stretch>
                    </p:blipFill>
                    <p:spPr>
                      <a:xfrm>
                        <a:off x="2190750" y="2092325"/>
                        <a:ext cx="4614863" cy="2860675"/>
                      </a:xfrm>
                      <a:prstGeom prst="rect">
                        <a:avLst/>
                      </a:prstGeom>
                    </p:spPr>
                  </p:pic>
                </p:oleObj>
              </mc:Fallback>
            </mc:AlternateContent>
          </a:graphicData>
        </a:graphic>
      </p:graphicFrame>
      <p:sp>
        <p:nvSpPr>
          <p:cNvPr id="5" name="TextBox 4"/>
          <p:cNvSpPr txBox="1"/>
          <p:nvPr/>
        </p:nvSpPr>
        <p:spPr>
          <a:xfrm>
            <a:off x="392438" y="5080000"/>
            <a:ext cx="8376061" cy="646331"/>
          </a:xfrm>
          <a:prstGeom prst="rect">
            <a:avLst/>
          </a:prstGeom>
          <a:noFill/>
        </p:spPr>
        <p:txBody>
          <a:bodyPr wrap="none" rtlCol="0">
            <a:spAutoFit/>
          </a:bodyPr>
          <a:lstStyle/>
          <a:p>
            <a:pPr algn="ctr"/>
            <a:r>
              <a:rPr lang="en-US" dirty="0" err="1" smtClean="0">
                <a:solidFill>
                  <a:srgbClr val="FF0000"/>
                </a:solidFill>
                <a:latin typeface="Tahoma"/>
                <a:cs typeface="Tahoma"/>
              </a:rPr>
              <a:t>Variational</a:t>
            </a:r>
            <a:r>
              <a:rPr lang="en-US" dirty="0" smtClean="0">
                <a:solidFill>
                  <a:srgbClr val="FF0000"/>
                </a:solidFill>
                <a:latin typeface="Tahoma"/>
                <a:cs typeface="Tahoma"/>
              </a:rPr>
              <a:t> minimization tends to adjust hail more than snow because reflectivity</a:t>
            </a:r>
          </a:p>
          <a:p>
            <a:pPr algn="ctr"/>
            <a:r>
              <a:rPr lang="en-US" dirty="0" smtClean="0">
                <a:solidFill>
                  <a:srgbClr val="FF0000"/>
                </a:solidFill>
                <a:latin typeface="Tahoma"/>
                <a:cs typeface="Tahoma"/>
              </a:rPr>
              <a:t> is more sensitive to hail than to dry snow in the reflectivity observation operator.</a:t>
            </a:r>
            <a:endParaRPr lang="en-US" dirty="0">
              <a:solidFill>
                <a:srgbClr val="FF0000"/>
              </a:solidFill>
              <a:latin typeface="Tahoma"/>
              <a:cs typeface="Tahoma"/>
            </a:endParaRPr>
          </a:p>
        </p:txBody>
      </p:sp>
    </p:spTree>
    <p:extLst>
      <p:ext uri="{BB962C8B-B14F-4D97-AF65-F5344CB8AC3E}">
        <p14:creationId xmlns:p14="http://schemas.microsoft.com/office/powerpoint/2010/main" val="1737479309"/>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xmlns:p14="http://schemas.microsoft.com/office/powerpoint/2010/main" spd="slow" advTm="6999"/>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optimal localization radii for </a:t>
            </a:r>
            <a:r>
              <a:rPr lang="en-US" sz="4000" dirty="0" err="1" smtClean="0"/>
              <a:t>DfEnKF</a:t>
            </a:r>
            <a:r>
              <a:rPr lang="en-US" sz="4000" dirty="0" smtClean="0"/>
              <a:t>/EnKF</a:t>
            </a:r>
            <a:endParaRPr lang="en-US" sz="4000" dirty="0"/>
          </a:p>
        </p:txBody>
      </p:sp>
      <p:sp>
        <p:nvSpPr>
          <p:cNvPr id="9" name="TextBox 8"/>
          <p:cNvSpPr txBox="1"/>
          <p:nvPr/>
        </p:nvSpPr>
        <p:spPr>
          <a:xfrm>
            <a:off x="2665603" y="3721100"/>
            <a:ext cx="184666" cy="369332"/>
          </a:xfrm>
          <a:prstGeom prst="rect">
            <a:avLst/>
          </a:prstGeom>
          <a:noFill/>
        </p:spPr>
        <p:txBody>
          <a:bodyPr wrap="none" rtlCol="0">
            <a:spAutoFit/>
          </a:bodyPr>
          <a:lstStyle/>
          <a:p>
            <a:endParaRPr lang="en-US" dirty="0"/>
          </a:p>
        </p:txBody>
      </p:sp>
      <p:sp>
        <p:nvSpPr>
          <p:cNvPr id="10" name="TextBox 9"/>
          <p:cNvSpPr txBox="1"/>
          <p:nvPr/>
        </p:nvSpPr>
        <p:spPr>
          <a:xfrm>
            <a:off x="2386203" y="3505200"/>
            <a:ext cx="184666" cy="369332"/>
          </a:xfrm>
          <a:prstGeom prst="rect">
            <a:avLst/>
          </a:prstGeom>
          <a:noFill/>
        </p:spPr>
        <p:txBody>
          <a:bodyPr wrap="none" rtlCol="0">
            <a:spAutoFit/>
          </a:bodyPr>
          <a:lstStyle/>
          <a:p>
            <a:endParaRPr lang="en-US" dirty="0"/>
          </a:p>
        </p:txBody>
      </p:sp>
      <p:grpSp>
        <p:nvGrpSpPr>
          <p:cNvPr id="16" name="Group 15"/>
          <p:cNvGrpSpPr/>
          <p:nvPr/>
        </p:nvGrpSpPr>
        <p:grpSpPr>
          <a:xfrm>
            <a:off x="1338382" y="1818930"/>
            <a:ext cx="6219982" cy="4671188"/>
            <a:chOff x="3652904" y="1870510"/>
            <a:chExt cx="5489698" cy="4391758"/>
          </a:xfrm>
        </p:grpSpPr>
        <p:grpSp>
          <p:nvGrpSpPr>
            <p:cNvPr id="15" name="Group 14"/>
            <p:cNvGrpSpPr/>
            <p:nvPr/>
          </p:nvGrpSpPr>
          <p:grpSpPr>
            <a:xfrm>
              <a:off x="3652904" y="1870510"/>
              <a:ext cx="5489698" cy="4391758"/>
              <a:chOff x="3652904" y="1870510"/>
              <a:chExt cx="5489698" cy="4391758"/>
            </a:xfrm>
          </p:grpSpPr>
          <p:pic>
            <p:nvPicPr>
              <p:cNvPr id="5" name="Picture 4"/>
              <p:cNvPicPr>
                <a:picLocks noChangeAspect="1"/>
              </p:cNvPicPr>
              <p:nvPr/>
            </p:nvPicPr>
            <p:blipFill>
              <a:blip r:embed="rId4"/>
              <a:stretch>
                <a:fillRect/>
              </a:stretch>
            </p:blipFill>
            <p:spPr>
              <a:xfrm>
                <a:off x="3652904" y="1870510"/>
                <a:ext cx="5489698" cy="4391758"/>
              </a:xfrm>
              <a:prstGeom prst="rect">
                <a:avLst/>
              </a:prstGeom>
            </p:spPr>
          </p:pic>
          <p:sp>
            <p:nvSpPr>
              <p:cNvPr id="4" name="TextBox 3"/>
              <p:cNvSpPr txBox="1"/>
              <p:nvPr/>
            </p:nvSpPr>
            <p:spPr>
              <a:xfrm>
                <a:off x="5683123" y="4773676"/>
                <a:ext cx="2274982" cy="307777"/>
              </a:xfrm>
              <a:prstGeom prst="rect">
                <a:avLst/>
              </a:prstGeom>
              <a:noFill/>
            </p:spPr>
            <p:txBody>
              <a:bodyPr wrap="none" rtlCol="0">
                <a:spAutoFit/>
              </a:bodyPr>
              <a:lstStyle/>
              <a:p>
                <a:pPr marL="285750" indent="-285750">
                  <a:buSzPct val="120000"/>
                  <a:buFont typeface="Lucida Grande"/>
                  <a:buChar char="*"/>
                </a:pPr>
                <a:r>
                  <a:rPr lang="en-US" sz="1400" dirty="0" smtClean="0">
                    <a:solidFill>
                      <a:srgbClr val="FF00FF"/>
                    </a:solidFill>
                  </a:rPr>
                  <a:t>Minimum scaled RMSE</a:t>
                </a:r>
                <a:endParaRPr lang="en-US" sz="1400" dirty="0">
                  <a:solidFill>
                    <a:srgbClr val="FF00FF"/>
                  </a:solidFill>
                </a:endParaRPr>
              </a:p>
            </p:txBody>
          </p:sp>
        </p:grpSp>
        <p:sp>
          <p:nvSpPr>
            <p:cNvPr id="3" name="TextBox 2"/>
            <p:cNvSpPr txBox="1"/>
            <p:nvPr/>
          </p:nvSpPr>
          <p:spPr>
            <a:xfrm>
              <a:off x="5417249" y="3581400"/>
              <a:ext cx="2134456" cy="646331"/>
            </a:xfrm>
            <a:prstGeom prst="rect">
              <a:avLst/>
            </a:prstGeom>
            <a:noFill/>
          </p:spPr>
          <p:txBody>
            <a:bodyPr wrap="none" rtlCol="0">
              <a:spAutoFit/>
            </a:bodyPr>
            <a:lstStyle/>
            <a:p>
              <a:pPr algn="ctr"/>
              <a:r>
                <a:rPr lang="en-US" dirty="0" smtClean="0"/>
                <a:t>Optimal cutoff radii</a:t>
              </a:r>
            </a:p>
            <a:p>
              <a:pPr algn="ctr"/>
              <a:r>
                <a:rPr lang="en-US" dirty="0" smtClean="0"/>
                <a:t>(15km; 6km)</a:t>
              </a:r>
              <a:endParaRPr lang="en-US" dirty="0"/>
            </a:p>
          </p:txBody>
        </p:sp>
      </p:grpSp>
      <p:graphicFrame>
        <p:nvGraphicFramePr>
          <p:cNvPr id="19" name="Object 18"/>
          <p:cNvGraphicFramePr>
            <a:graphicFrameLocks noChangeAspect="1"/>
          </p:cNvGraphicFramePr>
          <p:nvPr>
            <p:extLst>
              <p:ext uri="{D42A27DB-BD31-4B8C-83A1-F6EECF244321}">
                <p14:modId xmlns:p14="http://schemas.microsoft.com/office/powerpoint/2010/main" val="4163584496"/>
              </p:ext>
            </p:extLst>
          </p:nvPr>
        </p:nvGraphicFramePr>
        <p:xfrm>
          <a:off x="198657" y="1571561"/>
          <a:ext cx="357901" cy="433249"/>
        </p:xfrm>
        <a:graphic>
          <a:graphicData uri="http://schemas.openxmlformats.org/presentationml/2006/ole">
            <mc:AlternateContent xmlns:mc="http://schemas.openxmlformats.org/markup-compatibility/2006">
              <mc:Choice xmlns:v="urn:schemas-microsoft-com:vml" Requires="v">
                <p:oleObj spid="_x0000_s1062" name="Equation" r:id="rId5" imgW="241300" imgH="292100" progId="Equation.3">
                  <p:embed/>
                </p:oleObj>
              </mc:Choice>
              <mc:Fallback>
                <p:oleObj name="Equation" r:id="rId5" imgW="241300" imgH="292100" progId="Equation.3">
                  <p:embed/>
                  <p:pic>
                    <p:nvPicPr>
                      <p:cNvPr id="0" name=""/>
                      <p:cNvPicPr/>
                      <p:nvPr/>
                    </p:nvPicPr>
                    <p:blipFill>
                      <a:blip r:embed="rId6"/>
                      <a:stretch>
                        <a:fillRect/>
                      </a:stretch>
                    </p:blipFill>
                    <p:spPr>
                      <a:xfrm>
                        <a:off x="198657" y="1571561"/>
                        <a:ext cx="357901" cy="433249"/>
                      </a:xfrm>
                      <a:prstGeom prst="rect">
                        <a:avLst/>
                      </a:prstGeom>
                    </p:spPr>
                  </p:pic>
                </p:oleObj>
              </mc:Fallback>
            </mc:AlternateContent>
          </a:graphicData>
        </a:graphic>
      </p:graphicFrame>
    </p:spTree>
    <p:extLst>
      <p:ext uri="{BB962C8B-B14F-4D97-AF65-F5344CB8AC3E}">
        <p14:creationId xmlns:p14="http://schemas.microsoft.com/office/powerpoint/2010/main" val="2825706181"/>
      </p:ext>
    </p:extLst>
  </p:cSld>
  <p:clrMapOvr>
    <a:masterClrMapping/>
  </p:clrMapOvr>
  <mc:AlternateContent xmlns:mc="http://schemas.openxmlformats.org/markup-compatibility/2006" xmlns:p14="http://schemas.microsoft.com/office/powerpoint/2010/main">
    <mc:Choice Requires="p14">
      <p:transition spd="slow" p14:dur="2000" advTm="33770"/>
    </mc:Choice>
    <mc:Fallback xmlns="">
      <p:transition xmlns:p14="http://schemas.microsoft.com/office/powerpoint/2010/main" spd="slow" advTm="3377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optimal localization radii for </a:t>
            </a:r>
            <a:r>
              <a:rPr lang="en-US" sz="4000" dirty="0" err="1" smtClean="0"/>
              <a:t>DfEnKF</a:t>
            </a:r>
            <a:r>
              <a:rPr lang="en-US" sz="4000" dirty="0" smtClean="0"/>
              <a:t>/EnKF</a:t>
            </a:r>
            <a:endParaRPr lang="en-US" sz="4000" dirty="0"/>
          </a:p>
        </p:txBody>
      </p:sp>
      <p:sp>
        <p:nvSpPr>
          <p:cNvPr id="9" name="TextBox 8"/>
          <p:cNvSpPr txBox="1"/>
          <p:nvPr/>
        </p:nvSpPr>
        <p:spPr>
          <a:xfrm>
            <a:off x="2665603" y="3721100"/>
            <a:ext cx="184666" cy="369332"/>
          </a:xfrm>
          <a:prstGeom prst="rect">
            <a:avLst/>
          </a:prstGeom>
          <a:noFill/>
        </p:spPr>
        <p:txBody>
          <a:bodyPr wrap="none" rtlCol="0">
            <a:spAutoFit/>
          </a:bodyPr>
          <a:lstStyle/>
          <a:p>
            <a:endParaRPr lang="en-US" dirty="0"/>
          </a:p>
        </p:txBody>
      </p:sp>
      <p:sp>
        <p:nvSpPr>
          <p:cNvPr id="10" name="TextBox 9"/>
          <p:cNvSpPr txBox="1"/>
          <p:nvPr/>
        </p:nvSpPr>
        <p:spPr>
          <a:xfrm>
            <a:off x="2386203" y="3505200"/>
            <a:ext cx="184666" cy="369332"/>
          </a:xfrm>
          <a:prstGeom prst="rect">
            <a:avLst/>
          </a:prstGeom>
          <a:noFill/>
        </p:spPr>
        <p:txBody>
          <a:bodyPr wrap="none" rtlCol="0">
            <a:spAutoFit/>
          </a:bodyPr>
          <a:lstStyle/>
          <a:p>
            <a:endParaRPr lang="en-US" dirty="0"/>
          </a:p>
        </p:txBody>
      </p:sp>
      <p:grpSp>
        <p:nvGrpSpPr>
          <p:cNvPr id="16" name="Group 15"/>
          <p:cNvGrpSpPr/>
          <p:nvPr/>
        </p:nvGrpSpPr>
        <p:grpSpPr>
          <a:xfrm>
            <a:off x="3652904" y="1870510"/>
            <a:ext cx="5489698" cy="4391758"/>
            <a:chOff x="3652904" y="1870510"/>
            <a:chExt cx="5489698" cy="4391758"/>
          </a:xfrm>
        </p:grpSpPr>
        <p:grpSp>
          <p:nvGrpSpPr>
            <p:cNvPr id="15" name="Group 14"/>
            <p:cNvGrpSpPr/>
            <p:nvPr/>
          </p:nvGrpSpPr>
          <p:grpSpPr>
            <a:xfrm>
              <a:off x="3652904" y="1870510"/>
              <a:ext cx="5489698" cy="4391758"/>
              <a:chOff x="3652904" y="1870510"/>
              <a:chExt cx="5489698" cy="4391758"/>
            </a:xfrm>
          </p:grpSpPr>
          <p:pic>
            <p:nvPicPr>
              <p:cNvPr id="5" name="Picture 4"/>
              <p:cNvPicPr>
                <a:picLocks noChangeAspect="1"/>
              </p:cNvPicPr>
              <p:nvPr/>
            </p:nvPicPr>
            <p:blipFill>
              <a:blip r:embed="rId4"/>
              <a:stretch>
                <a:fillRect/>
              </a:stretch>
            </p:blipFill>
            <p:spPr>
              <a:xfrm>
                <a:off x="3652904" y="1870510"/>
                <a:ext cx="5489698" cy="4391758"/>
              </a:xfrm>
              <a:prstGeom prst="rect">
                <a:avLst/>
              </a:prstGeom>
            </p:spPr>
          </p:pic>
          <p:sp>
            <p:nvSpPr>
              <p:cNvPr id="4" name="TextBox 3"/>
              <p:cNvSpPr txBox="1"/>
              <p:nvPr/>
            </p:nvSpPr>
            <p:spPr>
              <a:xfrm>
                <a:off x="5683123" y="4773676"/>
                <a:ext cx="2274982" cy="307777"/>
              </a:xfrm>
              <a:prstGeom prst="rect">
                <a:avLst/>
              </a:prstGeom>
              <a:noFill/>
            </p:spPr>
            <p:txBody>
              <a:bodyPr wrap="none" rtlCol="0">
                <a:spAutoFit/>
              </a:bodyPr>
              <a:lstStyle/>
              <a:p>
                <a:pPr marL="285750" indent="-285750">
                  <a:buSzPct val="120000"/>
                  <a:buFont typeface="Lucida Grande"/>
                  <a:buChar char="*"/>
                </a:pPr>
                <a:r>
                  <a:rPr lang="en-US" sz="1400" dirty="0" smtClean="0">
                    <a:solidFill>
                      <a:srgbClr val="FF00FF"/>
                    </a:solidFill>
                  </a:rPr>
                  <a:t>Minimum scaled RMSE</a:t>
                </a:r>
                <a:endParaRPr lang="en-US" sz="1400" dirty="0">
                  <a:solidFill>
                    <a:srgbClr val="FF00FF"/>
                  </a:solidFill>
                </a:endParaRPr>
              </a:p>
            </p:txBody>
          </p:sp>
        </p:grpSp>
        <p:sp>
          <p:nvSpPr>
            <p:cNvPr id="3" name="TextBox 2"/>
            <p:cNvSpPr txBox="1"/>
            <p:nvPr/>
          </p:nvSpPr>
          <p:spPr>
            <a:xfrm>
              <a:off x="5417249" y="3581400"/>
              <a:ext cx="2134456" cy="646331"/>
            </a:xfrm>
            <a:prstGeom prst="rect">
              <a:avLst/>
            </a:prstGeom>
            <a:noFill/>
          </p:spPr>
          <p:txBody>
            <a:bodyPr wrap="none" rtlCol="0">
              <a:spAutoFit/>
            </a:bodyPr>
            <a:lstStyle/>
            <a:p>
              <a:pPr algn="ctr"/>
              <a:r>
                <a:rPr lang="en-US" dirty="0" smtClean="0"/>
                <a:t>Optimal cutoff radii</a:t>
              </a:r>
            </a:p>
            <a:p>
              <a:pPr algn="ctr"/>
              <a:r>
                <a:rPr lang="en-US" dirty="0" smtClean="0"/>
                <a:t>(15km; 6km)</a:t>
              </a:r>
              <a:endParaRPr lang="en-US" dirty="0"/>
            </a:p>
          </p:txBody>
        </p:sp>
      </p:grpSp>
      <p:pic>
        <p:nvPicPr>
          <p:cNvPr id="7" name="Picture 6"/>
          <p:cNvPicPr>
            <a:picLocks noChangeAspect="1"/>
          </p:cNvPicPr>
          <p:nvPr/>
        </p:nvPicPr>
        <p:blipFill>
          <a:blip r:embed="rId5"/>
          <a:stretch>
            <a:fillRect/>
          </a:stretch>
        </p:blipFill>
        <p:spPr>
          <a:xfrm>
            <a:off x="0" y="1957281"/>
            <a:ext cx="3652904" cy="2966097"/>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3707372251"/>
              </p:ext>
            </p:extLst>
          </p:nvPr>
        </p:nvGraphicFramePr>
        <p:xfrm>
          <a:off x="2627884" y="3298924"/>
          <a:ext cx="363405" cy="464351"/>
        </p:xfrm>
        <a:graphic>
          <a:graphicData uri="http://schemas.openxmlformats.org/presentationml/2006/ole">
            <mc:AlternateContent xmlns:mc="http://schemas.openxmlformats.org/markup-compatibility/2006">
              <mc:Choice xmlns:v="urn:schemas-microsoft-com:vml" Requires="v">
                <p:oleObj spid="_x0000_s203906" name="Equation" r:id="rId6" imgW="228600" imgH="292100" progId="Equation.DSMT4">
                  <p:embed/>
                </p:oleObj>
              </mc:Choice>
              <mc:Fallback>
                <p:oleObj name="Equation" r:id="rId6" imgW="228600" imgH="292100" progId="Equation.DSMT4">
                  <p:embed/>
                  <p:pic>
                    <p:nvPicPr>
                      <p:cNvPr id="0" name=""/>
                      <p:cNvPicPr/>
                      <p:nvPr/>
                    </p:nvPicPr>
                    <p:blipFill>
                      <a:blip r:embed="rId7"/>
                      <a:stretch>
                        <a:fillRect/>
                      </a:stretch>
                    </p:blipFill>
                    <p:spPr>
                      <a:xfrm>
                        <a:off x="2627884" y="3298924"/>
                        <a:ext cx="363405" cy="464351"/>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665712603"/>
              </p:ext>
            </p:extLst>
          </p:nvPr>
        </p:nvGraphicFramePr>
        <p:xfrm>
          <a:off x="1458882" y="3987947"/>
          <a:ext cx="396165" cy="479568"/>
        </p:xfrm>
        <a:graphic>
          <a:graphicData uri="http://schemas.openxmlformats.org/presentationml/2006/ole">
            <mc:AlternateContent xmlns:mc="http://schemas.openxmlformats.org/markup-compatibility/2006">
              <mc:Choice xmlns:v="urn:schemas-microsoft-com:vml" Requires="v">
                <p:oleObj spid="_x0000_s203907" name="Equation" r:id="rId8" imgW="241300" imgH="292100" progId="Equation.3">
                  <p:embed/>
                </p:oleObj>
              </mc:Choice>
              <mc:Fallback>
                <p:oleObj name="Equation" r:id="rId8" imgW="241300" imgH="292100" progId="Equation.3">
                  <p:embed/>
                  <p:pic>
                    <p:nvPicPr>
                      <p:cNvPr id="0" name=""/>
                      <p:cNvPicPr/>
                      <p:nvPr/>
                    </p:nvPicPr>
                    <p:blipFill>
                      <a:blip r:embed="rId9"/>
                      <a:stretch>
                        <a:fillRect/>
                      </a:stretch>
                    </p:blipFill>
                    <p:spPr>
                      <a:xfrm>
                        <a:off x="1458882" y="3987947"/>
                        <a:ext cx="396165" cy="479568"/>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619930179"/>
              </p:ext>
            </p:extLst>
          </p:nvPr>
        </p:nvGraphicFramePr>
        <p:xfrm>
          <a:off x="750888" y="5024438"/>
          <a:ext cx="2343150" cy="741362"/>
        </p:xfrm>
        <a:graphic>
          <a:graphicData uri="http://schemas.openxmlformats.org/presentationml/2006/ole">
            <mc:AlternateContent xmlns:mc="http://schemas.openxmlformats.org/markup-compatibility/2006">
              <mc:Choice xmlns:v="urn:schemas-microsoft-com:vml" Requires="v">
                <p:oleObj spid="_x0000_s203908" name="Equation" r:id="rId10" imgW="1803400" imgH="571500" progId="Equation.3">
                  <p:embed/>
                </p:oleObj>
              </mc:Choice>
              <mc:Fallback>
                <p:oleObj name="Equation" r:id="rId10" imgW="1803400" imgH="571500" progId="Equation.3">
                  <p:embed/>
                  <p:pic>
                    <p:nvPicPr>
                      <p:cNvPr id="0" name=""/>
                      <p:cNvPicPr/>
                      <p:nvPr/>
                    </p:nvPicPr>
                    <p:blipFill>
                      <a:blip r:embed="rId11"/>
                      <a:stretch>
                        <a:fillRect/>
                      </a:stretch>
                    </p:blipFill>
                    <p:spPr>
                      <a:xfrm>
                        <a:off x="750888" y="5024438"/>
                        <a:ext cx="2343150" cy="741362"/>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517277823"/>
              </p:ext>
            </p:extLst>
          </p:nvPr>
        </p:nvGraphicFramePr>
        <p:xfrm>
          <a:off x="198657" y="1571561"/>
          <a:ext cx="357901" cy="433249"/>
        </p:xfrm>
        <a:graphic>
          <a:graphicData uri="http://schemas.openxmlformats.org/presentationml/2006/ole">
            <mc:AlternateContent xmlns:mc="http://schemas.openxmlformats.org/markup-compatibility/2006">
              <mc:Choice xmlns:v="urn:schemas-microsoft-com:vml" Requires="v">
                <p:oleObj spid="_x0000_s203909" name="Equation" r:id="rId12" imgW="241300" imgH="292100" progId="Equation.3">
                  <p:embed/>
                </p:oleObj>
              </mc:Choice>
              <mc:Fallback>
                <p:oleObj name="Equation" r:id="rId12" imgW="241300" imgH="292100" progId="Equation.3">
                  <p:embed/>
                  <p:pic>
                    <p:nvPicPr>
                      <p:cNvPr id="0" name=""/>
                      <p:cNvPicPr/>
                      <p:nvPr/>
                    </p:nvPicPr>
                    <p:blipFill>
                      <a:blip r:embed="rId13"/>
                      <a:stretch>
                        <a:fillRect/>
                      </a:stretch>
                    </p:blipFill>
                    <p:spPr>
                      <a:xfrm>
                        <a:off x="198657" y="1571561"/>
                        <a:ext cx="357901" cy="433249"/>
                      </a:xfrm>
                      <a:prstGeom prst="rect">
                        <a:avLst/>
                      </a:prstGeom>
                    </p:spPr>
                  </p:pic>
                </p:oleObj>
              </mc:Fallback>
            </mc:AlternateContent>
          </a:graphicData>
        </a:graphic>
      </p:graphicFrame>
    </p:spTree>
    <p:extLst>
      <p:ext uri="{BB962C8B-B14F-4D97-AF65-F5344CB8AC3E}">
        <p14:creationId xmlns:p14="http://schemas.microsoft.com/office/powerpoint/2010/main" val="2087588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352" y="214313"/>
            <a:ext cx="7793037" cy="1462087"/>
          </a:xfrm>
        </p:spPr>
        <p:txBody>
          <a:bodyPr>
            <a:normAutofit/>
          </a:bodyPr>
          <a:lstStyle/>
          <a:p>
            <a:pPr algn="ctr"/>
            <a:r>
              <a:rPr lang="en-US" sz="2400" dirty="0" smtClean="0"/>
              <a:t>Comparisons among 3DVar, </a:t>
            </a:r>
            <a:r>
              <a:rPr lang="en-US" sz="2400" dirty="0" err="1" smtClean="0"/>
              <a:t>EnKF</a:t>
            </a:r>
            <a:r>
              <a:rPr lang="en-US" sz="2400" dirty="0" smtClean="0"/>
              <a:t>, pure and hybrid En3DVar based on own optimal configurations</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7681" y="1763711"/>
            <a:ext cx="6993615" cy="5021945"/>
          </a:xfrm>
          <a:prstGeom prst="rect">
            <a:avLst/>
          </a:prstGeom>
        </p:spPr>
      </p:pic>
    </p:spTree>
    <p:extLst>
      <p:ext uri="{BB962C8B-B14F-4D97-AF65-F5344CB8AC3E}">
        <p14:creationId xmlns:p14="http://schemas.microsoft.com/office/powerpoint/2010/main" val="1315081999"/>
      </p:ext>
    </p:extLst>
  </p:cSld>
  <p:clrMapOvr>
    <a:masterClrMapping/>
  </p:clrMapOvr>
  <mc:AlternateContent xmlns:mc="http://schemas.openxmlformats.org/markup-compatibility/2006" xmlns:p14="http://schemas.microsoft.com/office/powerpoint/2010/main">
    <mc:Choice Requires="p14">
      <p:transition spd="slow" p14:dur="2000" advTm="31506"/>
    </mc:Choice>
    <mc:Fallback xmlns="">
      <p:transition xmlns:p14="http://schemas.microsoft.com/office/powerpoint/2010/main" spd="slow" advTm="31506"/>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Outline</a:t>
            </a:r>
            <a:endParaRPr lang="en-US" sz="3200" dirty="0"/>
          </a:p>
        </p:txBody>
      </p:sp>
      <p:sp>
        <p:nvSpPr>
          <p:cNvPr id="3" name="Content Placeholder 2"/>
          <p:cNvSpPr>
            <a:spLocks noGrp="1"/>
          </p:cNvSpPr>
          <p:nvPr>
            <p:ph idx="1"/>
          </p:nvPr>
        </p:nvSpPr>
        <p:spPr/>
        <p:txBody>
          <a:bodyPr>
            <a:normAutofit/>
          </a:bodyPr>
          <a:lstStyle/>
          <a:p>
            <a:r>
              <a:rPr lang="en-US" sz="2800" dirty="0" smtClean="0"/>
              <a:t>Background &amp; motivations</a:t>
            </a:r>
          </a:p>
          <a:p>
            <a:r>
              <a:rPr lang="en-US" sz="2800" dirty="0" smtClean="0"/>
              <a:t>Perfect</a:t>
            </a:r>
            <a:r>
              <a:rPr lang="en-US" sz="2800" dirty="0"/>
              <a:t>-model OSSEs</a:t>
            </a:r>
          </a:p>
          <a:p>
            <a:r>
              <a:rPr lang="en-US" sz="2800" dirty="0"/>
              <a:t>Imperfect-model OSSEs</a:t>
            </a:r>
          </a:p>
          <a:p>
            <a:r>
              <a:rPr lang="en-US" sz="2800" dirty="0"/>
              <a:t>Real case </a:t>
            </a:r>
            <a:r>
              <a:rPr lang="en-US" sz="2800" dirty="0" smtClean="0"/>
              <a:t>studies</a:t>
            </a:r>
          </a:p>
          <a:p>
            <a:r>
              <a:rPr lang="en-US" sz="2800" dirty="0"/>
              <a:t>F</a:t>
            </a:r>
            <a:r>
              <a:rPr lang="en-US" sz="2800" dirty="0" smtClean="0"/>
              <a:t>uture work</a:t>
            </a:r>
            <a:endParaRPr lang="en-US" sz="2800" dirty="0"/>
          </a:p>
        </p:txBody>
      </p:sp>
    </p:spTree>
    <p:extLst>
      <p:ext uri="{BB962C8B-B14F-4D97-AF65-F5344CB8AC3E}">
        <p14:creationId xmlns:p14="http://schemas.microsoft.com/office/powerpoint/2010/main" val="276853358"/>
      </p:ext>
    </p:extLst>
  </p:cSld>
  <p:clrMapOvr>
    <a:masterClrMapping/>
  </p:clrMapOvr>
  <mc:AlternateContent xmlns:mc="http://schemas.openxmlformats.org/markup-compatibility/2006" xmlns:p14="http://schemas.microsoft.com/office/powerpoint/2010/main">
    <mc:Choice Requires="p14">
      <p:transition spd="slow" p14:dur="2000" advTm="14404"/>
    </mc:Choice>
    <mc:Fallback xmlns="">
      <p:transition xmlns:p14="http://schemas.microsoft.com/office/powerpoint/2010/main" spd="slow" advTm="14404"/>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conclusions based on perfect-model OSSEs</a:t>
            </a:r>
          </a:p>
        </p:txBody>
      </p:sp>
      <p:sp>
        <p:nvSpPr>
          <p:cNvPr id="6" name="Rounded Rectangle 5"/>
          <p:cNvSpPr/>
          <p:nvPr/>
        </p:nvSpPr>
        <p:spPr bwMode="auto">
          <a:xfrm>
            <a:off x="711200" y="3670300"/>
            <a:ext cx="8077200" cy="17145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a:ea typeface="ＭＳ Ｐゴシック" charset="0"/>
              </a:rPr>
              <a:t>When ensemble background </a:t>
            </a:r>
            <a:r>
              <a:rPr lang="en-US" sz="2200" b="1" dirty="0">
                <a:solidFill>
                  <a:srgbClr val="000090"/>
                </a:solidFill>
                <a:ea typeface="ＭＳ Ｐゴシック" charset="0"/>
              </a:rPr>
              <a:t>error covariance is a good estimation </a:t>
            </a:r>
            <a:r>
              <a:rPr lang="en-US" sz="2200" dirty="0">
                <a:ea typeface="ＭＳ Ｐゴシック" charset="0"/>
              </a:rPr>
              <a:t>of the true error distribution, pure ensemble-based DA methods can do a good job, and the </a:t>
            </a:r>
            <a:r>
              <a:rPr lang="en-US" sz="2200" b="1" dirty="0">
                <a:solidFill>
                  <a:srgbClr val="FF0000"/>
                </a:solidFill>
                <a:ea typeface="ＭＳ Ｐゴシック" charset="0"/>
              </a:rPr>
              <a:t>advantage</a:t>
            </a:r>
            <a:r>
              <a:rPr lang="en-US" sz="2200" dirty="0">
                <a:solidFill>
                  <a:srgbClr val="FF0000"/>
                </a:solidFill>
                <a:ea typeface="ＭＳ Ｐゴシック" charset="0"/>
              </a:rPr>
              <a:t> </a:t>
            </a:r>
            <a:r>
              <a:rPr lang="en-US" sz="2200" b="1" dirty="0">
                <a:solidFill>
                  <a:srgbClr val="FF0000"/>
                </a:solidFill>
                <a:ea typeface="ＭＳ Ｐゴシック" charset="0"/>
              </a:rPr>
              <a:t>of static </a:t>
            </a:r>
            <a:r>
              <a:rPr lang="en-US" sz="2200" b="1" dirty="0" smtClean="0">
                <a:solidFill>
                  <a:srgbClr val="FF0000"/>
                </a:solidFill>
                <a:ea typeface="ＭＳ Ｐゴシック" charset="0"/>
              </a:rPr>
              <a:t>B is </a:t>
            </a:r>
            <a:r>
              <a:rPr lang="en-US" sz="2200" b="1" dirty="0">
                <a:solidFill>
                  <a:srgbClr val="FF0000"/>
                </a:solidFill>
                <a:ea typeface="ＭＳ Ｐゴシック" charset="0"/>
              </a:rPr>
              <a:t>not obvious </a:t>
            </a:r>
            <a:r>
              <a:rPr lang="en-US" sz="2200" dirty="0">
                <a:ea typeface="ＭＳ Ｐゴシック" charset="0"/>
              </a:rPr>
              <a:t>in hybrid DA. </a:t>
            </a:r>
          </a:p>
        </p:txBody>
      </p:sp>
      <p:sp>
        <p:nvSpPr>
          <p:cNvPr id="3" name="Rectangle 2"/>
          <p:cNvSpPr/>
          <p:nvPr/>
        </p:nvSpPr>
        <p:spPr>
          <a:xfrm>
            <a:off x="816648" y="5509395"/>
            <a:ext cx="8077200" cy="830997"/>
          </a:xfrm>
          <a:prstGeom prst="rect">
            <a:avLst/>
          </a:prstGeom>
        </p:spPr>
        <p:txBody>
          <a:bodyPr wrap="square">
            <a:spAutoFit/>
          </a:bodyPr>
          <a:lstStyle/>
          <a:p>
            <a:pPr algn="just"/>
            <a:r>
              <a:rPr lang="en-US" sz="1600" dirty="0" smtClean="0"/>
              <a:t>R</a:t>
            </a:r>
            <a:r>
              <a:rPr lang="en-US" sz="1600" dirty="0"/>
              <a:t>.</a:t>
            </a:r>
            <a:r>
              <a:rPr lang="en-US" sz="1600" dirty="0" smtClean="0"/>
              <a:t> Kong, </a:t>
            </a:r>
            <a:r>
              <a:rPr lang="en-US" sz="1600" dirty="0"/>
              <a:t>M. </a:t>
            </a:r>
            <a:r>
              <a:rPr lang="en-US" sz="1600" dirty="0" err="1"/>
              <a:t>Xue</a:t>
            </a:r>
            <a:r>
              <a:rPr lang="en-US" sz="1600" dirty="0"/>
              <a:t>, and C. Liu, 2018: Development of a hybrid en3DVar data assimilation system and comparisons with 3DVar and EnKF for radar data assimilation with observing system simulation experiments. </a:t>
            </a:r>
            <a:r>
              <a:rPr lang="en-US" sz="1600" i="1" dirty="0"/>
              <a:t>Mon. </a:t>
            </a:r>
            <a:r>
              <a:rPr lang="en-US" sz="1600" i="1" dirty="0" err="1"/>
              <a:t>Wea</a:t>
            </a:r>
            <a:r>
              <a:rPr lang="en-US" sz="1600" i="1" dirty="0"/>
              <a:t>. Rev</a:t>
            </a:r>
            <a:r>
              <a:rPr lang="en-US" sz="1600" i="1" dirty="0" smtClean="0"/>
              <a:t>.</a:t>
            </a:r>
            <a:r>
              <a:rPr lang="en-US" sz="1600" dirty="0" smtClean="0"/>
              <a:t>, 146, 175-198.</a:t>
            </a:r>
            <a:endParaRPr lang="en-US" sz="1600" dirty="0"/>
          </a:p>
        </p:txBody>
      </p:sp>
      <p:sp>
        <p:nvSpPr>
          <p:cNvPr id="7" name="Rounded Rectangle 6"/>
          <p:cNvSpPr/>
          <p:nvPr/>
        </p:nvSpPr>
        <p:spPr bwMode="auto">
          <a:xfrm>
            <a:off x="711200" y="1893503"/>
            <a:ext cx="8077200" cy="17145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400" dirty="0" smtClean="0"/>
              <a:t>When </a:t>
            </a:r>
            <a:r>
              <a:rPr lang="en-US" sz="2400" dirty="0"/>
              <a:t>the algorithms are tuned optimally, </a:t>
            </a:r>
            <a:r>
              <a:rPr lang="en-US" sz="2400" b="1" dirty="0">
                <a:solidFill>
                  <a:srgbClr val="000090"/>
                </a:solidFill>
              </a:rPr>
              <a:t>hybrid En3DVar does not outperform </a:t>
            </a:r>
            <a:r>
              <a:rPr lang="en-US" sz="2400" b="1" dirty="0" err="1">
                <a:solidFill>
                  <a:srgbClr val="000090"/>
                </a:solidFill>
              </a:rPr>
              <a:t>EnKF</a:t>
            </a:r>
            <a:r>
              <a:rPr lang="en-US" sz="2400" b="1" dirty="0">
                <a:solidFill>
                  <a:srgbClr val="000090"/>
                </a:solidFill>
              </a:rPr>
              <a:t> and pure En3DVar </a:t>
            </a:r>
            <a:r>
              <a:rPr lang="en-US" sz="2400" dirty="0"/>
              <a:t>in perfect-model OSSEs, though their analyses are all much better than 3DVar. </a:t>
            </a:r>
          </a:p>
          <a:p>
            <a:pPr marL="342900" indent="-342900" algn="just">
              <a:buClr>
                <a:srgbClr val="000090"/>
              </a:buClr>
              <a:buFont typeface="Wingdings" charset="2"/>
              <a:buChar char="§"/>
            </a:pPr>
            <a:endParaRPr lang="en-US" sz="2200" dirty="0">
              <a:ea typeface="ＭＳ Ｐゴシック" charset="0"/>
            </a:endParaRPr>
          </a:p>
        </p:txBody>
      </p:sp>
    </p:spTree>
    <p:extLst>
      <p:ext uri="{BB962C8B-B14F-4D97-AF65-F5344CB8AC3E}">
        <p14:creationId xmlns:p14="http://schemas.microsoft.com/office/powerpoint/2010/main" val="29136466"/>
      </p:ext>
    </p:extLst>
  </p:cSld>
  <p:clrMapOvr>
    <a:masterClrMapping/>
  </p:clrMapOvr>
  <mc:AlternateContent xmlns:mc="http://schemas.openxmlformats.org/markup-compatibility/2006" xmlns:p14="http://schemas.microsoft.com/office/powerpoint/2010/main">
    <mc:Choice Requires="p14">
      <p:transition spd="slow" p14:dur="2000" advTm="20304"/>
    </mc:Choice>
    <mc:Fallback xmlns="">
      <p:transition xmlns:p14="http://schemas.microsoft.com/office/powerpoint/2010/main" spd="slow" advTm="20304"/>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723900" y="1866900"/>
            <a:ext cx="8077200" cy="12573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algn="just">
              <a:buClr>
                <a:srgbClr val="000090"/>
              </a:buClr>
              <a:buSzPct val="100000"/>
              <a:buFont typeface="Wingdings" charset="2"/>
              <a:buChar char="§"/>
            </a:pPr>
            <a:r>
              <a:rPr lang="en-US" sz="2200" dirty="0" smtClean="0">
                <a:ea typeface="ＭＳ Ｐゴシック" charset="0"/>
              </a:rPr>
              <a:t>Do </a:t>
            </a:r>
            <a:r>
              <a:rPr lang="en-US" sz="2200" dirty="0">
                <a:ea typeface="ＭＳ Ｐゴシック" charset="0"/>
              </a:rPr>
              <a:t>the </a:t>
            </a:r>
            <a:r>
              <a:rPr lang="en-US" sz="2200" dirty="0" smtClean="0">
                <a:ea typeface="ＭＳ Ｐゴシック" charset="0"/>
              </a:rPr>
              <a:t>results </a:t>
            </a:r>
            <a:r>
              <a:rPr lang="en-US" sz="2200" dirty="0">
                <a:ea typeface="ＭＳ Ｐゴシック" charset="0"/>
              </a:rPr>
              <a:t>change after considering </a:t>
            </a:r>
            <a:r>
              <a:rPr lang="en-US" sz="2200" b="1" dirty="0">
                <a:solidFill>
                  <a:srgbClr val="FF0000"/>
                </a:solidFill>
                <a:ea typeface="ＭＳ Ｐゴシック" charset="0"/>
              </a:rPr>
              <a:t>model errors</a:t>
            </a:r>
            <a:r>
              <a:rPr lang="en-US" sz="2200" dirty="0" smtClean="0">
                <a:solidFill>
                  <a:srgbClr val="FF0000"/>
                </a:solidFill>
                <a:ea typeface="ＭＳ Ｐゴシック" charset="0"/>
              </a:rPr>
              <a:t>? </a:t>
            </a:r>
            <a:r>
              <a:rPr lang="en-US" sz="2200" b="1" dirty="0">
                <a:solidFill>
                  <a:srgbClr val="000090"/>
                </a:solidFill>
                <a:ea typeface="ＭＳ Ｐゴシック" charset="0"/>
              </a:rPr>
              <a:t>In what situation </a:t>
            </a:r>
            <a:r>
              <a:rPr lang="en-US" sz="2200" dirty="0">
                <a:ea typeface="ＭＳ Ｐゴシック" charset="0"/>
              </a:rPr>
              <a:t>that the static covariance in the hybrid algorithm does help, if at all, </a:t>
            </a:r>
            <a:r>
              <a:rPr lang="en-US" sz="2200" dirty="0" smtClean="0">
                <a:ea typeface="ＭＳ Ｐゴシック" charset="0"/>
              </a:rPr>
              <a:t>for convective-scale DA?</a:t>
            </a:r>
            <a:endParaRPr lang="en-US" sz="2200" dirty="0">
              <a:ea typeface="ＭＳ Ｐゴシック" charset="0"/>
            </a:endParaRPr>
          </a:p>
        </p:txBody>
      </p:sp>
      <p:sp>
        <p:nvSpPr>
          <p:cNvPr id="10" name="Rounded Rectangle 9"/>
          <p:cNvSpPr/>
          <p:nvPr/>
        </p:nvSpPr>
        <p:spPr bwMode="auto">
          <a:xfrm>
            <a:off x="723900" y="3276600"/>
            <a:ext cx="8077200" cy="3403600"/>
          </a:xfrm>
          <a:prstGeom prst="roundRect">
            <a:avLst/>
          </a:prstGeom>
          <a:solidFill>
            <a:srgbClr val="FFFF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algn="just">
              <a:buClr>
                <a:srgbClr val="000090"/>
              </a:buClr>
              <a:buSzPct val="100000"/>
              <a:buFont typeface="Wingdings" charset="2"/>
              <a:buChar char="§"/>
            </a:pPr>
            <a:r>
              <a:rPr lang="en-US" sz="2200" dirty="0">
                <a:ea typeface="ＭＳ Ｐゴシック" charset="0"/>
              </a:rPr>
              <a:t>Model errors are introduced by using different microphysical schemes in nature run (Lin scheme, Lin et al. 1983) and forecasts (WSM6 scheme, Hong and Lim 2006) within the DA window.</a:t>
            </a:r>
          </a:p>
          <a:p>
            <a:pPr marL="457200" indent="-457200" algn="just">
              <a:buClr>
                <a:srgbClr val="000090"/>
              </a:buClr>
              <a:buSzPct val="100000"/>
              <a:buFont typeface="Wingdings" charset="2"/>
              <a:buChar char="§"/>
            </a:pPr>
            <a:r>
              <a:rPr lang="en-US" sz="2200" dirty="0">
                <a:ea typeface="ＭＳ Ｐゴシック" charset="0"/>
              </a:rPr>
              <a:t>Assimilating system and experiment design are the same as perfect-model OSSEs.</a:t>
            </a:r>
          </a:p>
          <a:p>
            <a:pPr marL="457200" indent="-457200" algn="just">
              <a:buClr>
                <a:srgbClr val="000090"/>
              </a:buClr>
              <a:buSzPct val="100000"/>
              <a:buFont typeface="Wingdings" charset="2"/>
              <a:buChar char="§"/>
            </a:pPr>
            <a:r>
              <a:rPr lang="en-US" sz="2200" dirty="0">
                <a:ea typeface="ＭＳ Ｐゴシック" charset="0"/>
              </a:rPr>
              <a:t>O</a:t>
            </a:r>
            <a:r>
              <a:rPr lang="en-US" sz="2200" dirty="0" smtClean="0">
                <a:ea typeface="ＭＳ Ｐゴシック" charset="0"/>
              </a:rPr>
              <a:t>ptimal </a:t>
            </a:r>
            <a:r>
              <a:rPr lang="en-US" sz="2200" dirty="0">
                <a:ea typeface="ＭＳ Ｐゴシック" charset="0"/>
              </a:rPr>
              <a:t>configurations for 3DVar, EnKF, pure and hybrid En3DVar </a:t>
            </a:r>
            <a:r>
              <a:rPr lang="en-US" sz="2200" dirty="0" smtClean="0">
                <a:ea typeface="ＭＳ Ｐゴシック" charset="0"/>
              </a:rPr>
              <a:t>algorithms are obtained before they are compared.</a:t>
            </a:r>
            <a:endParaRPr lang="en-US" sz="2200" dirty="0">
              <a:ea typeface="ＭＳ Ｐゴシック" charset="0"/>
            </a:endParaRPr>
          </a:p>
        </p:txBody>
      </p:sp>
      <p:sp>
        <p:nvSpPr>
          <p:cNvPr id="8" name="Title 1"/>
          <p:cNvSpPr>
            <a:spLocks noGrp="1"/>
          </p:cNvSpPr>
          <p:nvPr>
            <p:ph type="title"/>
          </p:nvPr>
        </p:nvSpPr>
        <p:spPr>
          <a:xfrm>
            <a:off x="1150938" y="214313"/>
            <a:ext cx="7793037" cy="1462087"/>
          </a:xfrm>
        </p:spPr>
        <p:txBody>
          <a:bodyPr>
            <a:normAutofit/>
          </a:bodyPr>
          <a:lstStyle/>
          <a:p>
            <a:r>
              <a:rPr lang="en-US" sz="3200" dirty="0" smtClean="0"/>
              <a:t>Part II: Imperfect</a:t>
            </a:r>
            <a:r>
              <a:rPr lang="en-US" sz="3200" dirty="0"/>
              <a:t>-model OSSEs</a:t>
            </a:r>
          </a:p>
        </p:txBody>
      </p:sp>
    </p:spTree>
    <p:custDataLst>
      <p:tags r:id="rId1"/>
    </p:custDataLst>
    <p:extLst>
      <p:ext uri="{BB962C8B-B14F-4D97-AF65-F5344CB8AC3E}">
        <p14:creationId xmlns:p14="http://schemas.microsoft.com/office/powerpoint/2010/main" val="1315099601"/>
      </p:ext>
    </p:extLst>
  </p:cSld>
  <p:clrMapOvr>
    <a:masterClrMapping/>
  </p:clrMapOvr>
  <mc:AlternateContent xmlns:mc="http://schemas.openxmlformats.org/markup-compatibility/2006" xmlns:p14="http://schemas.microsoft.com/office/powerpoint/2010/main">
    <mc:Choice Requires="p14">
      <p:transition spd="slow" p14:dur="2000" advTm="36309"/>
    </mc:Choice>
    <mc:Fallback xmlns="">
      <p:transition xmlns:p14="http://schemas.microsoft.com/office/powerpoint/2010/main" spd="slow" advTm="3630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optimal localization radii for </a:t>
            </a:r>
            <a:r>
              <a:rPr lang="en-US" sz="4000" dirty="0" err="1" smtClean="0"/>
              <a:t>DfEnKF</a:t>
            </a:r>
            <a:r>
              <a:rPr lang="en-US" sz="4000" dirty="0" smtClean="0"/>
              <a:t>/EnKF</a:t>
            </a:r>
            <a:endParaRPr lang="en-US" sz="4000" dirty="0"/>
          </a:p>
        </p:txBody>
      </p:sp>
      <p:sp>
        <p:nvSpPr>
          <p:cNvPr id="9" name="TextBox 8"/>
          <p:cNvSpPr txBox="1"/>
          <p:nvPr/>
        </p:nvSpPr>
        <p:spPr>
          <a:xfrm>
            <a:off x="2665603" y="3721100"/>
            <a:ext cx="184666" cy="369332"/>
          </a:xfrm>
          <a:prstGeom prst="rect">
            <a:avLst/>
          </a:prstGeom>
          <a:noFill/>
        </p:spPr>
        <p:txBody>
          <a:bodyPr wrap="none" rtlCol="0">
            <a:spAutoFit/>
          </a:bodyPr>
          <a:lstStyle/>
          <a:p>
            <a:endParaRPr lang="en-US" dirty="0"/>
          </a:p>
        </p:txBody>
      </p:sp>
      <p:sp>
        <p:nvSpPr>
          <p:cNvPr id="10" name="TextBox 9"/>
          <p:cNvSpPr txBox="1"/>
          <p:nvPr/>
        </p:nvSpPr>
        <p:spPr>
          <a:xfrm>
            <a:off x="2386203" y="3505200"/>
            <a:ext cx="184666" cy="369332"/>
          </a:xfrm>
          <a:prstGeom prst="rect">
            <a:avLst/>
          </a:prstGeom>
          <a:noFill/>
        </p:spPr>
        <p:txBody>
          <a:bodyPr wrap="none" rtlCol="0">
            <a:spAutoFit/>
          </a:bodyPr>
          <a:lstStyle/>
          <a:p>
            <a:endParaRPr lang="en-US" dirty="0"/>
          </a:p>
        </p:txBody>
      </p:sp>
      <p:grpSp>
        <p:nvGrpSpPr>
          <p:cNvPr id="16" name="Group 15"/>
          <p:cNvGrpSpPr/>
          <p:nvPr/>
        </p:nvGrpSpPr>
        <p:grpSpPr>
          <a:xfrm>
            <a:off x="3652904" y="1870510"/>
            <a:ext cx="5489698" cy="4391758"/>
            <a:chOff x="3652904" y="1870510"/>
            <a:chExt cx="5489698" cy="4391758"/>
          </a:xfrm>
        </p:grpSpPr>
        <p:grpSp>
          <p:nvGrpSpPr>
            <p:cNvPr id="15" name="Group 14"/>
            <p:cNvGrpSpPr/>
            <p:nvPr/>
          </p:nvGrpSpPr>
          <p:grpSpPr>
            <a:xfrm>
              <a:off x="3652904" y="1870510"/>
              <a:ext cx="5489698" cy="4391758"/>
              <a:chOff x="3652904" y="1870510"/>
              <a:chExt cx="5489698" cy="4391758"/>
            </a:xfrm>
          </p:grpSpPr>
          <p:pic>
            <p:nvPicPr>
              <p:cNvPr id="5" name="Picture 4"/>
              <p:cNvPicPr>
                <a:picLocks noChangeAspect="1"/>
              </p:cNvPicPr>
              <p:nvPr/>
            </p:nvPicPr>
            <p:blipFill>
              <a:blip r:embed="rId4"/>
              <a:stretch>
                <a:fillRect/>
              </a:stretch>
            </p:blipFill>
            <p:spPr>
              <a:xfrm>
                <a:off x="3652904" y="1870510"/>
                <a:ext cx="5489698" cy="4391758"/>
              </a:xfrm>
              <a:prstGeom prst="rect">
                <a:avLst/>
              </a:prstGeom>
            </p:spPr>
          </p:pic>
          <p:sp>
            <p:nvSpPr>
              <p:cNvPr id="4" name="TextBox 3"/>
              <p:cNvSpPr txBox="1"/>
              <p:nvPr/>
            </p:nvSpPr>
            <p:spPr>
              <a:xfrm>
                <a:off x="5683123" y="4773676"/>
                <a:ext cx="2274982" cy="307777"/>
              </a:xfrm>
              <a:prstGeom prst="rect">
                <a:avLst/>
              </a:prstGeom>
              <a:noFill/>
            </p:spPr>
            <p:txBody>
              <a:bodyPr wrap="none" rtlCol="0">
                <a:spAutoFit/>
              </a:bodyPr>
              <a:lstStyle/>
              <a:p>
                <a:pPr marL="285750" indent="-285750">
                  <a:buSzPct val="120000"/>
                  <a:buFont typeface="Lucida Grande"/>
                  <a:buChar char="*"/>
                </a:pPr>
                <a:r>
                  <a:rPr lang="en-US" sz="1400" dirty="0" smtClean="0">
                    <a:solidFill>
                      <a:srgbClr val="FF00FF"/>
                    </a:solidFill>
                  </a:rPr>
                  <a:t>Minimum scaled RMSE</a:t>
                </a:r>
                <a:endParaRPr lang="en-US" sz="1400" dirty="0">
                  <a:solidFill>
                    <a:srgbClr val="FF00FF"/>
                  </a:solidFill>
                </a:endParaRPr>
              </a:p>
            </p:txBody>
          </p:sp>
        </p:grpSp>
        <p:sp>
          <p:nvSpPr>
            <p:cNvPr id="3" name="TextBox 2"/>
            <p:cNvSpPr txBox="1"/>
            <p:nvPr/>
          </p:nvSpPr>
          <p:spPr>
            <a:xfrm>
              <a:off x="5417249" y="3581400"/>
              <a:ext cx="2134456" cy="646331"/>
            </a:xfrm>
            <a:prstGeom prst="rect">
              <a:avLst/>
            </a:prstGeom>
            <a:noFill/>
          </p:spPr>
          <p:txBody>
            <a:bodyPr wrap="none" rtlCol="0">
              <a:spAutoFit/>
            </a:bodyPr>
            <a:lstStyle/>
            <a:p>
              <a:pPr algn="ctr"/>
              <a:r>
                <a:rPr lang="en-US" dirty="0" smtClean="0"/>
                <a:t>Optimal cutoff radii</a:t>
              </a:r>
            </a:p>
            <a:p>
              <a:pPr algn="ctr"/>
              <a:r>
                <a:rPr lang="en-US" dirty="0" smtClean="0"/>
                <a:t>(15km; 6km)</a:t>
              </a:r>
              <a:endParaRPr lang="en-US" dirty="0"/>
            </a:p>
          </p:txBody>
        </p:sp>
      </p:grpSp>
      <p:pic>
        <p:nvPicPr>
          <p:cNvPr id="7" name="Picture 6"/>
          <p:cNvPicPr>
            <a:picLocks noChangeAspect="1"/>
          </p:cNvPicPr>
          <p:nvPr/>
        </p:nvPicPr>
        <p:blipFill>
          <a:blip r:embed="rId5"/>
          <a:stretch>
            <a:fillRect/>
          </a:stretch>
        </p:blipFill>
        <p:spPr>
          <a:xfrm>
            <a:off x="0" y="1957281"/>
            <a:ext cx="3652904" cy="2966097"/>
          </a:xfrm>
          <a:prstGeom prst="rect">
            <a:avLst/>
          </a:prstGeom>
        </p:spPr>
      </p:pic>
      <p:graphicFrame>
        <p:nvGraphicFramePr>
          <p:cNvPr id="13" name="Object 12"/>
          <p:cNvGraphicFramePr>
            <a:graphicFrameLocks noChangeAspect="1"/>
          </p:cNvGraphicFramePr>
          <p:nvPr>
            <p:extLst/>
          </p:nvPr>
        </p:nvGraphicFramePr>
        <p:xfrm>
          <a:off x="2627884" y="3298924"/>
          <a:ext cx="363405" cy="464351"/>
        </p:xfrm>
        <a:graphic>
          <a:graphicData uri="http://schemas.openxmlformats.org/presentationml/2006/ole">
            <mc:AlternateContent xmlns:mc="http://schemas.openxmlformats.org/markup-compatibility/2006">
              <mc:Choice xmlns:v="urn:schemas-microsoft-com:vml" Requires="v">
                <p:oleObj spid="_x0000_s201186" name="Equation" r:id="rId6" imgW="228600" imgH="292100" progId="Equation.DSMT4">
                  <p:embed/>
                </p:oleObj>
              </mc:Choice>
              <mc:Fallback>
                <p:oleObj name="Equation" r:id="rId6" imgW="228600" imgH="292100" progId="Equation.DSMT4">
                  <p:embed/>
                  <p:pic>
                    <p:nvPicPr>
                      <p:cNvPr id="0" name=""/>
                      <p:cNvPicPr/>
                      <p:nvPr/>
                    </p:nvPicPr>
                    <p:blipFill>
                      <a:blip r:embed="rId7"/>
                      <a:stretch>
                        <a:fillRect/>
                      </a:stretch>
                    </p:blipFill>
                    <p:spPr>
                      <a:xfrm>
                        <a:off x="2627884" y="3298924"/>
                        <a:ext cx="363405" cy="464351"/>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1458882" y="3987947"/>
          <a:ext cx="396165" cy="479568"/>
        </p:xfrm>
        <a:graphic>
          <a:graphicData uri="http://schemas.openxmlformats.org/presentationml/2006/ole">
            <mc:AlternateContent xmlns:mc="http://schemas.openxmlformats.org/markup-compatibility/2006">
              <mc:Choice xmlns:v="urn:schemas-microsoft-com:vml" Requires="v">
                <p:oleObj spid="_x0000_s201187" name="Equation" r:id="rId8" imgW="241300" imgH="292100" progId="Equation.3">
                  <p:embed/>
                </p:oleObj>
              </mc:Choice>
              <mc:Fallback>
                <p:oleObj name="Equation" r:id="rId8" imgW="241300" imgH="292100" progId="Equation.3">
                  <p:embed/>
                  <p:pic>
                    <p:nvPicPr>
                      <p:cNvPr id="0" name=""/>
                      <p:cNvPicPr/>
                      <p:nvPr/>
                    </p:nvPicPr>
                    <p:blipFill>
                      <a:blip r:embed="rId9"/>
                      <a:stretch>
                        <a:fillRect/>
                      </a:stretch>
                    </p:blipFill>
                    <p:spPr>
                      <a:xfrm>
                        <a:off x="1458882" y="3987947"/>
                        <a:ext cx="396165" cy="479568"/>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750888" y="5024438"/>
          <a:ext cx="2343150" cy="741362"/>
        </p:xfrm>
        <a:graphic>
          <a:graphicData uri="http://schemas.openxmlformats.org/presentationml/2006/ole">
            <mc:AlternateContent xmlns:mc="http://schemas.openxmlformats.org/markup-compatibility/2006">
              <mc:Choice xmlns:v="urn:schemas-microsoft-com:vml" Requires="v">
                <p:oleObj spid="_x0000_s201188" name="Equation" r:id="rId10" imgW="1803400" imgH="571500" progId="Equation.3">
                  <p:embed/>
                </p:oleObj>
              </mc:Choice>
              <mc:Fallback>
                <p:oleObj name="Equation" r:id="rId10" imgW="1803400" imgH="571500" progId="Equation.3">
                  <p:embed/>
                  <p:pic>
                    <p:nvPicPr>
                      <p:cNvPr id="0" name=""/>
                      <p:cNvPicPr/>
                      <p:nvPr/>
                    </p:nvPicPr>
                    <p:blipFill>
                      <a:blip r:embed="rId11"/>
                      <a:stretch>
                        <a:fillRect/>
                      </a:stretch>
                    </p:blipFill>
                    <p:spPr>
                      <a:xfrm>
                        <a:off x="750888" y="5024438"/>
                        <a:ext cx="2343150" cy="741362"/>
                      </a:xfrm>
                      <a:prstGeom prst="rect">
                        <a:avLst/>
                      </a:prstGeom>
                    </p:spPr>
                  </p:pic>
                </p:oleObj>
              </mc:Fallback>
            </mc:AlternateContent>
          </a:graphicData>
        </a:graphic>
      </p:graphicFrame>
      <p:graphicFrame>
        <p:nvGraphicFramePr>
          <p:cNvPr id="19" name="Object 18"/>
          <p:cNvGraphicFramePr>
            <a:graphicFrameLocks noChangeAspect="1"/>
          </p:cNvGraphicFramePr>
          <p:nvPr>
            <p:extLst/>
          </p:nvPr>
        </p:nvGraphicFramePr>
        <p:xfrm>
          <a:off x="198657" y="1571561"/>
          <a:ext cx="357901" cy="433249"/>
        </p:xfrm>
        <a:graphic>
          <a:graphicData uri="http://schemas.openxmlformats.org/presentationml/2006/ole">
            <mc:AlternateContent xmlns:mc="http://schemas.openxmlformats.org/markup-compatibility/2006">
              <mc:Choice xmlns:v="urn:schemas-microsoft-com:vml" Requires="v">
                <p:oleObj spid="_x0000_s201189" name="Equation" r:id="rId12" imgW="241300" imgH="292100" progId="Equation.DSMT4">
                  <p:embed/>
                </p:oleObj>
              </mc:Choice>
              <mc:Fallback>
                <p:oleObj name="Equation" r:id="rId12" imgW="241300" imgH="292100" progId="Equation.DSMT4">
                  <p:embed/>
                  <p:pic>
                    <p:nvPicPr>
                      <p:cNvPr id="0" name=""/>
                      <p:cNvPicPr/>
                      <p:nvPr/>
                    </p:nvPicPr>
                    <p:blipFill>
                      <a:blip r:embed="rId13"/>
                      <a:stretch>
                        <a:fillRect/>
                      </a:stretch>
                    </p:blipFill>
                    <p:spPr>
                      <a:xfrm>
                        <a:off x="198657" y="1571561"/>
                        <a:ext cx="357901" cy="433249"/>
                      </a:xfrm>
                      <a:prstGeom prst="rect">
                        <a:avLst/>
                      </a:prstGeom>
                    </p:spPr>
                  </p:pic>
                </p:oleObj>
              </mc:Fallback>
            </mc:AlternateContent>
          </a:graphicData>
        </a:graphic>
      </p:graphicFrame>
    </p:spTree>
    <p:extLst>
      <p:ext uri="{BB962C8B-B14F-4D97-AF65-F5344CB8AC3E}">
        <p14:creationId xmlns:p14="http://schemas.microsoft.com/office/powerpoint/2010/main" val="2937586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a:ext>
            </a:extLst>
          </a:blip>
          <a:srcRect/>
          <a:stretch>
            <a:fillRect/>
          </a:stretch>
        </p:blipFill>
        <p:spPr bwMode="auto">
          <a:xfrm>
            <a:off x="4939872" y="2768600"/>
            <a:ext cx="2952750" cy="685800"/>
          </a:xfrm>
          <a:prstGeom prst="rect">
            <a:avLst/>
          </a:prstGeom>
          <a:noFill/>
          <a:ln>
            <a:noFill/>
          </a:ln>
        </p:spPr>
      </p:pic>
      <p:pic>
        <p:nvPicPr>
          <p:cNvPr id="4" name="Picture 3"/>
          <p:cNvPicPr>
            <a:picLocks noChangeAspect="1"/>
          </p:cNvPicPr>
          <p:nvPr/>
        </p:nvPicPr>
        <p:blipFill>
          <a:blip r:embed="rId3"/>
          <a:stretch>
            <a:fillRect/>
          </a:stretch>
        </p:blipFill>
        <p:spPr>
          <a:xfrm>
            <a:off x="4379976" y="1975104"/>
            <a:ext cx="4639019" cy="4032504"/>
          </a:xfrm>
          <a:prstGeom prst="rect">
            <a:avLst/>
          </a:prstGeom>
        </p:spPr>
      </p:pic>
      <p:sp>
        <p:nvSpPr>
          <p:cNvPr id="5" name="Title 1"/>
          <p:cNvSpPr>
            <a:spLocks noGrp="1"/>
          </p:cNvSpPr>
          <p:nvPr>
            <p:ph type="title"/>
          </p:nvPr>
        </p:nvSpPr>
        <p:spPr>
          <a:xfrm>
            <a:off x="1150938" y="214313"/>
            <a:ext cx="7793037" cy="1462087"/>
          </a:xfrm>
        </p:spPr>
        <p:txBody>
          <a:bodyPr>
            <a:noAutofit/>
          </a:bodyPr>
          <a:lstStyle/>
          <a:p>
            <a:r>
              <a:rPr lang="en-US" sz="3200" dirty="0" smtClean="0"/>
              <a:t>Optimal hybrid weights in hybrid En3DVar as a function of ensemble sizes </a:t>
            </a:r>
            <a:endParaRPr lang="en-US" sz="3200" dirty="0"/>
          </a:p>
        </p:txBody>
      </p:sp>
      <p:sp>
        <p:nvSpPr>
          <p:cNvPr id="8" name="TextBox 7"/>
          <p:cNvSpPr txBox="1"/>
          <p:nvPr/>
        </p:nvSpPr>
        <p:spPr>
          <a:xfrm>
            <a:off x="5773420" y="6042731"/>
            <a:ext cx="2274982" cy="307777"/>
          </a:xfrm>
          <a:prstGeom prst="rect">
            <a:avLst/>
          </a:prstGeom>
          <a:noFill/>
        </p:spPr>
        <p:txBody>
          <a:bodyPr wrap="none" rtlCol="0">
            <a:spAutoFit/>
          </a:bodyPr>
          <a:lstStyle/>
          <a:p>
            <a:pPr marL="285750" indent="-285750">
              <a:buSzPct val="200000"/>
              <a:buFont typeface="Arial"/>
              <a:buChar char="•"/>
            </a:pPr>
            <a:r>
              <a:rPr lang="en-US" sz="1400" dirty="0" smtClean="0"/>
              <a:t>Minimum scaled RMSE</a:t>
            </a:r>
            <a:endParaRPr lang="en-US" sz="1400" dirty="0"/>
          </a:p>
        </p:txBody>
      </p:sp>
      <p:sp>
        <p:nvSpPr>
          <p:cNvPr id="9" name="Content Placeholder 2"/>
          <p:cNvSpPr txBox="1">
            <a:spLocks/>
          </p:cNvSpPr>
          <p:nvPr/>
        </p:nvSpPr>
        <p:spPr bwMode="auto">
          <a:xfrm>
            <a:off x="141288" y="2038033"/>
            <a:ext cx="4240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r>
              <a:rPr lang="en-US" sz="2800" dirty="0" smtClean="0">
                <a:solidFill>
                  <a:srgbClr val="000000"/>
                </a:solidFill>
              </a:rPr>
              <a:t>W</a:t>
            </a:r>
            <a:r>
              <a:rPr lang="en-US" sz="2800" baseline="-25000" dirty="0" smtClean="0">
                <a:solidFill>
                  <a:srgbClr val="000000"/>
                </a:solidFill>
              </a:rPr>
              <a:t>B</a:t>
            </a:r>
            <a:r>
              <a:rPr lang="en-US" sz="2800" dirty="0" smtClean="0">
                <a:solidFill>
                  <a:srgbClr val="000000"/>
                </a:solidFill>
              </a:rPr>
              <a:t>=1.0(3DVar), W</a:t>
            </a:r>
            <a:r>
              <a:rPr lang="en-US" sz="2800" baseline="-25000" dirty="0" smtClean="0">
                <a:solidFill>
                  <a:srgbClr val="000000"/>
                </a:solidFill>
              </a:rPr>
              <a:t>B</a:t>
            </a:r>
            <a:r>
              <a:rPr lang="en-US" sz="2800" dirty="0" smtClean="0">
                <a:solidFill>
                  <a:srgbClr val="000000"/>
                </a:solidFill>
              </a:rPr>
              <a:t>=0 (PEn3DVar)</a:t>
            </a:r>
          </a:p>
          <a:p>
            <a:r>
              <a:rPr lang="en-US" sz="2800" dirty="0">
                <a:solidFill>
                  <a:srgbClr val="000000"/>
                </a:solidFill>
              </a:rPr>
              <a:t>Hybrid En3DVar obviously outperforms 3DVar, pure En3DVar and the optimal hybrid weight is 30%~40%</a:t>
            </a:r>
            <a:r>
              <a:rPr lang="en-US" sz="2800" dirty="0" smtClean="0">
                <a:solidFill>
                  <a:srgbClr val="000000"/>
                </a:solidFill>
              </a:rPr>
              <a:t>.</a:t>
            </a:r>
            <a:endParaRPr lang="en-US" sz="2800" dirty="0">
              <a:solidFill>
                <a:srgbClr val="000000"/>
              </a:solidFill>
            </a:endParaRPr>
          </a:p>
        </p:txBody>
      </p:sp>
    </p:spTree>
    <p:extLst>
      <p:ext uri="{BB962C8B-B14F-4D97-AF65-F5344CB8AC3E}">
        <p14:creationId xmlns:p14="http://schemas.microsoft.com/office/powerpoint/2010/main" val="1506226770"/>
      </p:ext>
    </p:extLst>
  </p:cSld>
  <p:clrMapOvr>
    <a:masterClrMapping/>
  </p:clrMapOvr>
  <mc:AlternateContent xmlns:mc="http://schemas.openxmlformats.org/markup-compatibility/2006" xmlns:p14="http://schemas.microsoft.com/office/powerpoint/2010/main">
    <mc:Choice Requires="p14">
      <p:transition spd="slow" p14:dur="2000" advTm="45596"/>
    </mc:Choice>
    <mc:Fallback xmlns="">
      <p:transition xmlns:p14="http://schemas.microsoft.com/office/powerpoint/2010/main" spd="slow" advTm="45596"/>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4ppt.eps"/>
          <p:cNvPicPr>
            <a:picLocks noGrp="1" noChangeAspect="1"/>
          </p:cNvPicPr>
          <p:nvPr>
            <p:ph idx="1"/>
          </p:nvPr>
        </p:nvPicPr>
        <p:blipFill rotWithShape="1">
          <a:blip r:embed="rId3">
            <a:extLst>
              <a:ext uri="{28A0092B-C50C-407E-A947-70E740481C1C}">
                <a14:useLocalDpi xmlns:a14="http://schemas.microsoft.com/office/drawing/2010/main" val="0"/>
              </a:ext>
            </a:extLst>
          </a:blip>
          <a:srcRect l="374" r="-1195"/>
          <a:stretch/>
        </p:blipFill>
        <p:spPr>
          <a:xfrm>
            <a:off x="2087174" y="1766215"/>
            <a:ext cx="5054505" cy="5160475"/>
          </a:xfrm>
        </p:spPr>
      </p:pic>
      <p:sp>
        <p:nvSpPr>
          <p:cNvPr id="2" name="Title 1"/>
          <p:cNvSpPr>
            <a:spLocks noGrp="1"/>
          </p:cNvSpPr>
          <p:nvPr>
            <p:ph type="title"/>
          </p:nvPr>
        </p:nvSpPr>
        <p:spPr/>
        <p:txBody>
          <a:bodyPr>
            <a:noAutofit/>
          </a:bodyPr>
          <a:lstStyle/>
          <a:p>
            <a:r>
              <a:rPr lang="en-US" sz="2800" dirty="0" smtClean="0"/>
              <a:t>Comparisons of RMSEs among different algorithms based on own optimal configurations (with ensemble size of 40)</a:t>
            </a:r>
            <a:endParaRPr lang="en-US" sz="2800" dirty="0"/>
          </a:p>
        </p:txBody>
      </p:sp>
      <p:sp>
        <p:nvSpPr>
          <p:cNvPr id="7" name="TextBox 6"/>
          <p:cNvSpPr txBox="1"/>
          <p:nvPr/>
        </p:nvSpPr>
        <p:spPr>
          <a:xfrm>
            <a:off x="330200" y="2681895"/>
            <a:ext cx="2332377" cy="1477328"/>
          </a:xfrm>
          <a:prstGeom prst="rect">
            <a:avLst/>
          </a:prstGeom>
          <a:noFill/>
        </p:spPr>
        <p:txBody>
          <a:bodyPr wrap="none" rtlCol="0">
            <a:spAutoFit/>
          </a:bodyPr>
          <a:lstStyle/>
          <a:p>
            <a:r>
              <a:rPr lang="en-US" dirty="0" smtClean="0">
                <a:solidFill>
                  <a:srgbClr val="00FF00"/>
                </a:solidFill>
              </a:rPr>
              <a:t>EnKF</a:t>
            </a:r>
          </a:p>
          <a:p>
            <a:r>
              <a:rPr lang="en-US" dirty="0" err="1" smtClean="0">
                <a:solidFill>
                  <a:srgbClr val="0000FF"/>
                </a:solidFill>
              </a:rPr>
              <a:t>DfEnKF</a:t>
            </a:r>
            <a:endParaRPr lang="en-US" dirty="0">
              <a:solidFill>
                <a:srgbClr val="0000FF"/>
              </a:solidFill>
            </a:endParaRPr>
          </a:p>
          <a:p>
            <a:r>
              <a:rPr lang="en-US" dirty="0" smtClean="0">
                <a:solidFill>
                  <a:srgbClr val="00EAFF"/>
                </a:solidFill>
              </a:rPr>
              <a:t>3DVar</a:t>
            </a:r>
            <a:endParaRPr lang="en-US" dirty="0">
              <a:solidFill>
                <a:srgbClr val="00EAFF"/>
              </a:solidFill>
            </a:endParaRPr>
          </a:p>
          <a:p>
            <a:r>
              <a:rPr lang="en-US" dirty="0" smtClean="0">
                <a:solidFill>
                  <a:srgbClr val="FF00FF"/>
                </a:solidFill>
              </a:rPr>
              <a:t>PureEn3DVar</a:t>
            </a:r>
          </a:p>
          <a:p>
            <a:r>
              <a:rPr lang="en-US" dirty="0" smtClean="0">
                <a:solidFill>
                  <a:srgbClr val="FF0000"/>
                </a:solidFill>
              </a:rPr>
              <a:t>HybridEn3DVar30%B</a:t>
            </a:r>
            <a:endParaRPr lang="en-US" dirty="0" smtClean="0">
              <a:solidFill>
                <a:srgbClr val="0000FF"/>
              </a:solidFill>
            </a:endParaRPr>
          </a:p>
        </p:txBody>
      </p:sp>
    </p:spTree>
    <p:extLst>
      <p:ext uri="{BB962C8B-B14F-4D97-AF65-F5344CB8AC3E}">
        <p14:creationId xmlns:p14="http://schemas.microsoft.com/office/powerpoint/2010/main" val="1527861040"/>
      </p:ext>
    </p:extLst>
  </p:cSld>
  <p:clrMapOvr>
    <a:masterClrMapping/>
  </p:clrMapOvr>
  <mc:AlternateContent xmlns:mc="http://schemas.openxmlformats.org/markup-compatibility/2006" xmlns:p14="http://schemas.microsoft.com/office/powerpoint/2010/main">
    <mc:Choice Requires="p14">
      <p:transition spd="slow" p14:dur="2000" advTm="13776"/>
    </mc:Choice>
    <mc:Fallback xmlns="">
      <p:transition xmlns:p14="http://schemas.microsoft.com/office/powerpoint/2010/main" spd="slow" advTm="13776"/>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Moderr_Ref_3DVarH7kmV2km.pdf"/>
          <p:cNvPicPr preferRelativeResize="0">
            <a:picLocks/>
          </p:cNvPicPr>
          <p:nvPr/>
        </p:nvPicPr>
        <p:blipFill>
          <a:blip r:embed="rId3" cstate="screen">
            <a:extLst>
              <a:ext uri="{28A0092B-C50C-407E-A947-70E740481C1C}">
                <a14:useLocalDpi xmlns:a14="http://schemas.microsoft.com/office/drawing/2010/main"/>
              </a:ext>
            </a:extLst>
          </a:blip>
          <a:srcRect l="-12695" r="-12695"/>
          <a:stretch>
            <a:fillRect/>
          </a:stretch>
        </p:blipFill>
        <p:spPr bwMode="auto">
          <a:xfrm>
            <a:off x="485774" y="1878012"/>
            <a:ext cx="8759825"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le 1"/>
          <p:cNvSpPr>
            <a:spLocks noGrp="1"/>
          </p:cNvSpPr>
          <p:nvPr>
            <p:ph type="title"/>
          </p:nvPr>
        </p:nvSpPr>
        <p:spPr/>
        <p:txBody>
          <a:bodyPr>
            <a:noAutofit/>
          </a:bodyPr>
          <a:lstStyle/>
          <a:p>
            <a:r>
              <a:rPr lang="en-US" sz="3200" dirty="0" smtClean="0"/>
              <a:t>Comparisons of the reflectivity (through maximum vertical velocity of the truth)</a:t>
            </a:r>
            <a:endParaRPr lang="en-US" sz="3200" dirty="0"/>
          </a:p>
        </p:txBody>
      </p:sp>
      <p:sp>
        <p:nvSpPr>
          <p:cNvPr id="4" name="TextBox 3"/>
          <p:cNvSpPr txBox="1"/>
          <p:nvPr/>
        </p:nvSpPr>
        <p:spPr>
          <a:xfrm>
            <a:off x="4038600" y="2074188"/>
            <a:ext cx="1021208" cy="369332"/>
          </a:xfrm>
          <a:prstGeom prst="rect">
            <a:avLst/>
          </a:prstGeom>
          <a:noFill/>
        </p:spPr>
        <p:txBody>
          <a:bodyPr wrap="none" rtlCol="0">
            <a:spAutoFit/>
          </a:bodyPr>
          <a:lstStyle/>
          <a:p>
            <a:r>
              <a:rPr lang="en-US" dirty="0" smtClean="0">
                <a:solidFill>
                  <a:srgbClr val="000090"/>
                </a:solidFill>
              </a:rPr>
              <a:t>Weaker!</a:t>
            </a:r>
            <a:endParaRPr lang="en-US" dirty="0">
              <a:solidFill>
                <a:srgbClr val="000090"/>
              </a:solidFill>
            </a:endParaRPr>
          </a:p>
        </p:txBody>
      </p:sp>
    </p:spTree>
    <p:extLst>
      <p:ext uri="{BB962C8B-B14F-4D97-AF65-F5344CB8AC3E}">
        <p14:creationId xmlns:p14="http://schemas.microsoft.com/office/powerpoint/2010/main" val="1280081411"/>
      </p:ext>
    </p:extLst>
  </p:cSld>
  <p:clrMapOvr>
    <a:masterClrMapping/>
  </p:clrMapOvr>
  <mc:AlternateContent xmlns:mc="http://schemas.openxmlformats.org/markup-compatibility/2006" xmlns:p14="http://schemas.microsoft.com/office/powerpoint/2010/main">
    <mc:Choice Requires="p14">
      <p:transition spd="slow" p14:dur="2000" advTm="20643"/>
    </mc:Choice>
    <mc:Fallback xmlns="">
      <p:transition xmlns:p14="http://schemas.microsoft.com/office/powerpoint/2010/main" spd="slow" advTm="20643"/>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46100" y="2032000"/>
            <a:ext cx="8499304" cy="4152900"/>
          </a:xfrm>
          <a:prstGeom prst="rect">
            <a:avLst/>
          </a:prstGeom>
        </p:spPr>
      </p:pic>
      <p:sp>
        <p:nvSpPr>
          <p:cNvPr id="2" name="Title 1"/>
          <p:cNvSpPr>
            <a:spLocks noGrp="1"/>
          </p:cNvSpPr>
          <p:nvPr>
            <p:ph type="title"/>
          </p:nvPr>
        </p:nvSpPr>
        <p:spPr/>
        <p:txBody>
          <a:bodyPr/>
          <a:lstStyle/>
          <a:p>
            <a:r>
              <a:rPr lang="en-US" sz="3200" dirty="0"/>
              <a:t>Analyzed reflectivity calculated based on hydrometeor mixing ratios (</a:t>
            </a:r>
            <a:r>
              <a:rPr lang="en-US" sz="3200" i="1" dirty="0" err="1"/>
              <a:t>Z</a:t>
            </a:r>
            <a:r>
              <a:rPr lang="en-US" sz="3200" i="1" baseline="-25000" dirty="0" err="1"/>
              <a:t>r</a:t>
            </a:r>
            <a:r>
              <a:rPr lang="en-US" sz="3200" i="1" dirty="0"/>
              <a:t>, </a:t>
            </a:r>
            <a:r>
              <a:rPr lang="en-US" sz="3200" i="1" dirty="0" err="1"/>
              <a:t>Z</a:t>
            </a:r>
            <a:r>
              <a:rPr lang="en-US" sz="3200" i="1" baseline="-25000" dirty="0" err="1"/>
              <a:t>s</a:t>
            </a:r>
            <a:r>
              <a:rPr lang="en-US" sz="3200" i="1" dirty="0"/>
              <a:t>, </a:t>
            </a:r>
            <a:r>
              <a:rPr lang="en-US" sz="3200" i="1" dirty="0" err="1"/>
              <a:t>Z</a:t>
            </a:r>
            <a:r>
              <a:rPr lang="en-US" sz="3200" i="1" baseline="-25000" dirty="0" err="1"/>
              <a:t>h</a:t>
            </a:r>
            <a:r>
              <a:rPr lang="en-US" sz="3200" dirty="0" smtClean="0"/>
              <a:t>)</a:t>
            </a:r>
            <a:endParaRPr lang="en-US" sz="3200" dirty="0"/>
          </a:p>
        </p:txBody>
      </p:sp>
      <p:sp>
        <p:nvSpPr>
          <p:cNvPr id="14" name="TextBox 13"/>
          <p:cNvSpPr txBox="1"/>
          <p:nvPr/>
        </p:nvSpPr>
        <p:spPr>
          <a:xfrm>
            <a:off x="7632700" y="2518688"/>
            <a:ext cx="1021208" cy="369332"/>
          </a:xfrm>
          <a:prstGeom prst="rect">
            <a:avLst/>
          </a:prstGeom>
          <a:noFill/>
        </p:spPr>
        <p:txBody>
          <a:bodyPr wrap="none" rtlCol="0">
            <a:spAutoFit/>
          </a:bodyPr>
          <a:lstStyle/>
          <a:p>
            <a:r>
              <a:rPr lang="en-US" dirty="0" smtClean="0">
                <a:solidFill>
                  <a:srgbClr val="000090"/>
                </a:solidFill>
              </a:rPr>
              <a:t>Weaker!</a:t>
            </a:r>
            <a:endParaRPr lang="en-US" dirty="0">
              <a:solidFill>
                <a:srgbClr val="000090"/>
              </a:solidFill>
            </a:endParaRPr>
          </a:p>
        </p:txBody>
      </p:sp>
      <p:grpSp>
        <p:nvGrpSpPr>
          <p:cNvPr id="11" name="Group 10"/>
          <p:cNvGrpSpPr/>
          <p:nvPr/>
        </p:nvGrpSpPr>
        <p:grpSpPr>
          <a:xfrm>
            <a:off x="3594100" y="5803900"/>
            <a:ext cx="3664611" cy="648732"/>
            <a:chOff x="3594100" y="5803900"/>
            <a:chExt cx="3664611" cy="648732"/>
          </a:xfrm>
        </p:grpSpPr>
        <p:sp>
          <p:nvSpPr>
            <p:cNvPr id="5" name="Oval 4"/>
            <p:cNvSpPr/>
            <p:nvPr/>
          </p:nvSpPr>
          <p:spPr bwMode="auto">
            <a:xfrm>
              <a:off x="3644900" y="5803900"/>
              <a:ext cx="3556000" cy="381000"/>
            </a:xfrm>
            <a:prstGeom prst="ellips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15" name="TextBox 14"/>
            <p:cNvSpPr txBox="1"/>
            <p:nvPr/>
          </p:nvSpPr>
          <p:spPr>
            <a:xfrm>
              <a:off x="3594100" y="6083300"/>
              <a:ext cx="1023011" cy="369332"/>
            </a:xfrm>
            <a:prstGeom prst="rect">
              <a:avLst/>
            </a:prstGeom>
            <a:noFill/>
          </p:spPr>
          <p:txBody>
            <a:bodyPr wrap="none" rtlCol="0">
              <a:spAutoFit/>
            </a:bodyPr>
            <a:lstStyle/>
            <a:p>
              <a:r>
                <a:rPr lang="en-US" dirty="0" smtClean="0">
                  <a:solidFill>
                    <a:srgbClr val="FF0000"/>
                  </a:solidFill>
                </a:rPr>
                <a:t>missing!</a:t>
              </a:r>
              <a:endParaRPr lang="en-US" dirty="0">
                <a:solidFill>
                  <a:srgbClr val="FF0000"/>
                </a:solidFill>
              </a:endParaRPr>
            </a:p>
          </p:txBody>
        </p:sp>
        <p:sp>
          <p:nvSpPr>
            <p:cNvPr id="16" name="TextBox 15"/>
            <p:cNvSpPr txBox="1"/>
            <p:nvPr/>
          </p:nvSpPr>
          <p:spPr>
            <a:xfrm>
              <a:off x="4851400" y="6083300"/>
              <a:ext cx="1023011" cy="369332"/>
            </a:xfrm>
            <a:prstGeom prst="rect">
              <a:avLst/>
            </a:prstGeom>
            <a:noFill/>
          </p:spPr>
          <p:txBody>
            <a:bodyPr wrap="none" rtlCol="0">
              <a:spAutoFit/>
            </a:bodyPr>
            <a:lstStyle/>
            <a:p>
              <a:r>
                <a:rPr lang="en-US" dirty="0" smtClean="0">
                  <a:solidFill>
                    <a:srgbClr val="FF0000"/>
                  </a:solidFill>
                </a:rPr>
                <a:t>missing!</a:t>
              </a:r>
              <a:endParaRPr lang="en-US" dirty="0">
                <a:solidFill>
                  <a:srgbClr val="FF0000"/>
                </a:solidFill>
              </a:endParaRPr>
            </a:p>
          </p:txBody>
        </p:sp>
        <p:sp>
          <p:nvSpPr>
            <p:cNvPr id="17" name="TextBox 16"/>
            <p:cNvSpPr txBox="1"/>
            <p:nvPr/>
          </p:nvSpPr>
          <p:spPr>
            <a:xfrm>
              <a:off x="6235700" y="6083300"/>
              <a:ext cx="1023011" cy="369332"/>
            </a:xfrm>
            <a:prstGeom prst="rect">
              <a:avLst/>
            </a:prstGeom>
            <a:noFill/>
          </p:spPr>
          <p:txBody>
            <a:bodyPr wrap="none" rtlCol="0">
              <a:spAutoFit/>
            </a:bodyPr>
            <a:lstStyle/>
            <a:p>
              <a:r>
                <a:rPr lang="en-US" dirty="0" smtClean="0">
                  <a:solidFill>
                    <a:srgbClr val="FF0000"/>
                  </a:solidFill>
                </a:rPr>
                <a:t>missing!</a:t>
              </a:r>
              <a:endParaRPr lang="en-US" dirty="0">
                <a:solidFill>
                  <a:srgbClr val="FF0000"/>
                </a:solidFill>
              </a:endParaRPr>
            </a:p>
          </p:txBody>
        </p:sp>
      </p:grpSp>
      <p:grpSp>
        <p:nvGrpSpPr>
          <p:cNvPr id="10" name="Group 9"/>
          <p:cNvGrpSpPr/>
          <p:nvPr/>
        </p:nvGrpSpPr>
        <p:grpSpPr>
          <a:xfrm>
            <a:off x="1879600" y="1153780"/>
            <a:ext cx="5617331" cy="3683000"/>
            <a:chOff x="1879600" y="1587500"/>
            <a:chExt cx="5617331" cy="3683000"/>
          </a:xfrm>
        </p:grpSpPr>
        <p:pic>
          <p:nvPicPr>
            <p:cNvPr id="3" name="Picture 2"/>
            <p:cNvPicPr>
              <a:picLocks noChangeAspect="1"/>
            </p:cNvPicPr>
            <p:nvPr/>
          </p:nvPicPr>
          <p:blipFill>
            <a:blip r:embed="rId5"/>
            <a:stretch>
              <a:fillRect/>
            </a:stretch>
          </p:blipFill>
          <p:spPr>
            <a:xfrm>
              <a:off x="1879600" y="1587500"/>
              <a:ext cx="5372100" cy="3683000"/>
            </a:xfrm>
            <a:prstGeom prst="rect">
              <a:avLst/>
            </a:prstGeom>
            <a:solidFill>
              <a:schemeClr val="bg1">
                <a:alpha val="95000"/>
              </a:schemeClr>
            </a:solidFill>
          </p:spPr>
        </p:pic>
        <p:sp>
          <p:nvSpPr>
            <p:cNvPr id="9" name="Rectangle 8"/>
            <p:cNvSpPr/>
            <p:nvPr/>
          </p:nvSpPr>
          <p:spPr>
            <a:xfrm>
              <a:off x="5597365" y="3756703"/>
              <a:ext cx="1899566" cy="369332"/>
            </a:xfrm>
            <a:prstGeom prst="rect">
              <a:avLst/>
            </a:prstGeom>
          </p:spPr>
          <p:txBody>
            <a:bodyPr wrap="none">
              <a:spAutoFit/>
            </a:bodyPr>
            <a:lstStyle/>
            <a:p>
              <a:r>
                <a:rPr lang="en-US" dirty="0">
                  <a:solidFill>
                    <a:srgbClr val="FF0000"/>
                  </a:solidFill>
                </a:rPr>
                <a:t>low </a:t>
              </a:r>
              <a:r>
                <a:rPr lang="en-US" dirty="0" smtClean="0">
                  <a:solidFill>
                    <a:srgbClr val="FF0000"/>
                  </a:solidFill>
                </a:rPr>
                <a:t>level spread!</a:t>
              </a:r>
              <a:endParaRPr lang="en-US" dirty="0"/>
            </a:p>
          </p:txBody>
        </p:sp>
      </p:grpSp>
      <p:sp>
        <p:nvSpPr>
          <p:cNvPr id="12" name="TextBox 11"/>
          <p:cNvSpPr txBox="1"/>
          <p:nvPr/>
        </p:nvSpPr>
        <p:spPr>
          <a:xfrm>
            <a:off x="6437952" y="6442198"/>
            <a:ext cx="2707367" cy="369332"/>
          </a:xfrm>
          <a:prstGeom prst="rect">
            <a:avLst/>
          </a:prstGeom>
          <a:noFill/>
        </p:spPr>
        <p:txBody>
          <a:bodyPr wrap="none" rtlCol="0">
            <a:spAutoFit/>
          </a:bodyPr>
          <a:lstStyle/>
          <a:p>
            <a:r>
              <a:rPr lang="en-US" dirty="0" smtClean="0"/>
              <a:t>Advantage of Hybrid DA!</a:t>
            </a:r>
            <a:endParaRPr lang="en-US" dirty="0"/>
          </a:p>
        </p:txBody>
      </p:sp>
    </p:spTree>
    <p:custDataLst>
      <p:tags r:id="rId1"/>
    </p:custDataLst>
    <p:extLst>
      <p:ext uri="{BB962C8B-B14F-4D97-AF65-F5344CB8AC3E}">
        <p14:creationId xmlns:p14="http://schemas.microsoft.com/office/powerpoint/2010/main" val="3712206537"/>
      </p:ext>
    </p:extLst>
  </p:cSld>
  <p:clrMapOvr>
    <a:masterClrMapping/>
  </p:clrMapOvr>
  <mc:AlternateContent xmlns:mc="http://schemas.openxmlformats.org/markup-compatibility/2006" xmlns:p14="http://schemas.microsoft.com/office/powerpoint/2010/main">
    <mc:Choice Requires="p14">
      <p:transition spd="slow" p14:dur="2000" advTm="757"/>
    </mc:Choice>
    <mc:Fallback xmlns="">
      <p:transition xmlns:p14="http://schemas.microsoft.com/office/powerpoint/2010/main" spd="slow" advTm="75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conclusions based on imperfect-model OSSEs</a:t>
            </a:r>
          </a:p>
        </p:txBody>
      </p:sp>
      <p:sp>
        <p:nvSpPr>
          <p:cNvPr id="8" name="Rounded Rectangle 7"/>
          <p:cNvSpPr/>
          <p:nvPr/>
        </p:nvSpPr>
        <p:spPr bwMode="auto">
          <a:xfrm>
            <a:off x="778577" y="1852779"/>
            <a:ext cx="8077200" cy="15621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a:t>Hybrid En3DVar </a:t>
            </a:r>
            <a:r>
              <a:rPr lang="en-US" sz="2200" dirty="0" smtClean="0"/>
              <a:t>outperforms </a:t>
            </a:r>
            <a:r>
              <a:rPr lang="en-US" sz="2200" b="1" dirty="0">
                <a:solidFill>
                  <a:srgbClr val="FF0000"/>
                </a:solidFill>
              </a:rPr>
              <a:t>EnKF and pure </a:t>
            </a:r>
            <a:r>
              <a:rPr lang="en-US" sz="2200" b="1" dirty="0" smtClean="0">
                <a:solidFill>
                  <a:srgbClr val="FF0000"/>
                </a:solidFill>
              </a:rPr>
              <a:t>En3DVar</a:t>
            </a:r>
            <a:r>
              <a:rPr lang="en-US" sz="2200" dirty="0" smtClean="0">
                <a:solidFill>
                  <a:srgbClr val="000090"/>
                </a:solidFill>
              </a:rPr>
              <a:t> </a:t>
            </a:r>
            <a:r>
              <a:rPr lang="en-US" sz="2200" dirty="0" smtClean="0"/>
              <a:t>(</a:t>
            </a:r>
            <a:r>
              <a:rPr lang="en-US" sz="2200" b="1" dirty="0">
                <a:solidFill>
                  <a:srgbClr val="000090"/>
                </a:solidFill>
              </a:rPr>
              <a:t>3DVar</a:t>
            </a:r>
            <a:r>
              <a:rPr lang="en-US" sz="2200" dirty="0" smtClean="0"/>
              <a:t>) for </a:t>
            </a:r>
            <a:r>
              <a:rPr lang="en-US" sz="2200" dirty="0"/>
              <a:t>better capturing the </a:t>
            </a:r>
            <a:r>
              <a:rPr lang="en-US" sz="2200" b="1" dirty="0">
                <a:solidFill>
                  <a:srgbClr val="FF0000"/>
                </a:solidFill>
              </a:rPr>
              <a:t>the hail analyses below the freezing </a:t>
            </a:r>
            <a:r>
              <a:rPr lang="en-US" sz="2200" b="1" dirty="0" smtClean="0">
                <a:solidFill>
                  <a:srgbClr val="FF0000"/>
                </a:solidFill>
              </a:rPr>
              <a:t>level</a:t>
            </a:r>
            <a:r>
              <a:rPr lang="en-US" sz="2200" dirty="0" smtClean="0">
                <a:solidFill>
                  <a:srgbClr val="000090"/>
                </a:solidFill>
              </a:rPr>
              <a:t> </a:t>
            </a:r>
            <a:r>
              <a:rPr lang="en-US" sz="2200" dirty="0"/>
              <a:t>(</a:t>
            </a:r>
            <a:r>
              <a:rPr lang="en-US" sz="2200" b="1" dirty="0">
                <a:solidFill>
                  <a:srgbClr val="000090"/>
                </a:solidFill>
              </a:rPr>
              <a:t>intensity</a:t>
            </a:r>
            <a:r>
              <a:rPr lang="en-US" sz="2200" dirty="0"/>
              <a:t>) of the storm </a:t>
            </a:r>
            <a:r>
              <a:rPr lang="en-US" sz="2200" dirty="0" smtClean="0"/>
              <a:t>in </a:t>
            </a:r>
            <a:r>
              <a:rPr lang="en-US" sz="2200" dirty="0"/>
              <a:t>the analysis. </a:t>
            </a:r>
          </a:p>
        </p:txBody>
      </p:sp>
      <p:sp>
        <p:nvSpPr>
          <p:cNvPr id="9" name="Rounded Rectangle 8"/>
          <p:cNvSpPr/>
          <p:nvPr/>
        </p:nvSpPr>
        <p:spPr bwMode="auto">
          <a:xfrm>
            <a:off x="778577" y="3489045"/>
            <a:ext cx="8077200" cy="1516092"/>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a:t>The </a:t>
            </a:r>
            <a:r>
              <a:rPr lang="en-US" sz="2200" b="1" dirty="0">
                <a:solidFill>
                  <a:srgbClr val="000090"/>
                </a:solidFill>
              </a:rPr>
              <a:t>advantage</a:t>
            </a:r>
            <a:r>
              <a:rPr lang="en-US" sz="2200" dirty="0">
                <a:solidFill>
                  <a:srgbClr val="000090"/>
                </a:solidFill>
              </a:rPr>
              <a:t> </a:t>
            </a:r>
            <a:r>
              <a:rPr lang="en-US" sz="2200" dirty="0"/>
              <a:t>of hybrid En3DVar over pure ensemble-based methods </a:t>
            </a:r>
            <a:r>
              <a:rPr lang="en-US" sz="2200" dirty="0" smtClean="0"/>
              <a:t>for storm analysis is </a:t>
            </a:r>
            <a:r>
              <a:rPr lang="en-US" sz="2200" dirty="0"/>
              <a:t>most </a:t>
            </a:r>
            <a:r>
              <a:rPr lang="en-US" sz="2200" b="1" dirty="0">
                <a:solidFill>
                  <a:srgbClr val="000090"/>
                </a:solidFill>
              </a:rPr>
              <a:t>obvious</a:t>
            </a:r>
            <a:r>
              <a:rPr lang="en-US" sz="2200" dirty="0"/>
              <a:t> when ensemble background</a:t>
            </a:r>
            <a:r>
              <a:rPr lang="en-US" sz="2200" b="1" dirty="0"/>
              <a:t> </a:t>
            </a:r>
            <a:r>
              <a:rPr lang="en-US" sz="2200" b="1" dirty="0">
                <a:solidFill>
                  <a:srgbClr val="000090"/>
                </a:solidFill>
              </a:rPr>
              <a:t>errors </a:t>
            </a:r>
            <a:r>
              <a:rPr lang="en-US" sz="2200" dirty="0">
                <a:solidFill>
                  <a:srgbClr val="000090"/>
                </a:solidFill>
              </a:rPr>
              <a:t>are</a:t>
            </a:r>
            <a:r>
              <a:rPr lang="en-US" sz="2200" b="1" dirty="0">
                <a:solidFill>
                  <a:srgbClr val="000090"/>
                </a:solidFill>
              </a:rPr>
              <a:t> systematically underestimated</a:t>
            </a:r>
            <a:r>
              <a:rPr lang="en-US" sz="2200" dirty="0"/>
              <a:t>. </a:t>
            </a:r>
          </a:p>
        </p:txBody>
      </p:sp>
    </p:spTree>
    <p:custDataLst>
      <p:tags r:id="rId1"/>
    </p:custDataLst>
    <p:extLst>
      <p:ext uri="{BB962C8B-B14F-4D97-AF65-F5344CB8AC3E}">
        <p14:creationId xmlns:p14="http://schemas.microsoft.com/office/powerpoint/2010/main" val="4258535965"/>
      </p:ext>
    </p:extLst>
  </p:cSld>
  <p:clrMapOvr>
    <a:masterClrMapping/>
  </p:clrMapOvr>
  <mc:AlternateContent xmlns:mc="http://schemas.openxmlformats.org/markup-compatibility/2006">
    <mc:Choice xmlns:p14="http://schemas.microsoft.com/office/powerpoint/2010/main" Requires="p14">
      <p:transition spd="slow" p14:dur="2000" advTm="20278"/>
    </mc:Choice>
    <mc:Fallback>
      <p:transition xmlns:p14="http://schemas.microsoft.com/office/powerpoint/2010/main" spd="slow" advTm="2027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Part III: Real case studies</a:t>
            </a:r>
            <a:endParaRPr lang="en-US" sz="4000" dirty="0"/>
          </a:p>
        </p:txBody>
      </p:sp>
      <p:sp>
        <p:nvSpPr>
          <p:cNvPr id="3" name="Content Placeholder 2"/>
          <p:cNvSpPr>
            <a:spLocks noGrp="1"/>
          </p:cNvSpPr>
          <p:nvPr>
            <p:ph idx="1"/>
          </p:nvPr>
        </p:nvSpPr>
        <p:spPr/>
        <p:txBody>
          <a:bodyPr>
            <a:normAutofit/>
          </a:bodyPr>
          <a:lstStyle/>
          <a:p>
            <a:pPr algn="just"/>
            <a:r>
              <a:rPr lang="en-US" sz="2800" dirty="0" smtClean="0"/>
              <a:t>Case overview</a:t>
            </a:r>
          </a:p>
          <a:p>
            <a:pPr algn="just"/>
            <a:r>
              <a:rPr lang="en-US" sz="2800" dirty="0" smtClean="0"/>
              <a:t>Experimental design</a:t>
            </a:r>
          </a:p>
          <a:p>
            <a:pPr algn="just"/>
            <a:r>
              <a:rPr lang="en-US" sz="2800" dirty="0" smtClean="0"/>
              <a:t>Compare performance of the analyses and forecasts from hybrid En3DVar with those from 3DVar, EnKF, and </a:t>
            </a:r>
            <a:r>
              <a:rPr lang="en-US" sz="2800" dirty="0" err="1" smtClean="0"/>
              <a:t>DfEnKF</a:t>
            </a:r>
            <a:r>
              <a:rPr lang="en-US" sz="2800" dirty="0" smtClean="0"/>
              <a:t>.</a:t>
            </a:r>
          </a:p>
          <a:p>
            <a:pPr algn="just"/>
            <a:endParaRPr lang="en-US" sz="2800" dirty="0"/>
          </a:p>
        </p:txBody>
      </p:sp>
      <p:sp>
        <p:nvSpPr>
          <p:cNvPr id="4" name="TextBox 3"/>
          <p:cNvSpPr txBox="1"/>
          <p:nvPr/>
        </p:nvSpPr>
        <p:spPr>
          <a:xfrm>
            <a:off x="914400" y="4165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21725940"/>
      </p:ext>
    </p:extLst>
  </p:cSld>
  <p:clrMapOvr>
    <a:masterClrMapping/>
  </p:clrMapOvr>
  <mc:AlternateContent xmlns:mc="http://schemas.openxmlformats.org/markup-compatibility/2006" xmlns:p14="http://schemas.microsoft.com/office/powerpoint/2010/main">
    <mc:Choice Requires="p14">
      <p:transition spd="slow" p14:dur="2000" advTm="2505"/>
    </mc:Choice>
    <mc:Fallback xmlns="">
      <p:transition xmlns:p14="http://schemas.microsoft.com/office/powerpoint/2010/main" spd="slow" advTm="2505"/>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Case overview: dry line induced multi-cell (including </a:t>
            </a:r>
            <a:r>
              <a:rPr lang="en-US" sz="2800" dirty="0" err="1" smtClean="0"/>
              <a:t>tornadic</a:t>
            </a:r>
            <a:r>
              <a:rPr lang="en-US" sz="2800" dirty="0" smtClean="0"/>
              <a:t> </a:t>
            </a:r>
            <a:r>
              <a:rPr lang="en-US" sz="2800" dirty="0" err="1" smtClean="0"/>
              <a:t>supercell</a:t>
            </a:r>
            <a:r>
              <a:rPr lang="en-US" sz="2800" dirty="0" smtClean="0"/>
              <a:t>) storm on </a:t>
            </a:r>
            <a:r>
              <a:rPr lang="en-US" sz="2800" dirty="0"/>
              <a:t>10 May 2010</a:t>
            </a:r>
          </a:p>
        </p:txBody>
      </p:sp>
      <p:pic>
        <p:nvPicPr>
          <p:cNvPr id="7" name="Content Placeholder 6" descr="may10_Obs.gif"/>
          <p:cNvPicPr>
            <a:picLocks noGrp="1" noChangeAspect="1"/>
          </p:cNvPicPr>
          <p:nvPr>
            <p:ph idx="1"/>
          </p:nvPr>
        </p:nvPicPr>
        <p:blipFill>
          <a:blip r:embed="rId2" cstate="screen">
            <a:extLst>
              <a:ext uri="{28A0092B-C50C-407E-A947-70E740481C1C}">
                <a14:useLocalDpi xmlns:a14="http://schemas.microsoft.com/office/drawing/2010/main"/>
              </a:ext>
            </a:extLst>
          </a:blip>
          <a:srcRect t="7197" b="7197"/>
          <a:stretch>
            <a:fillRect/>
          </a:stretch>
        </p:blipFill>
        <p:spPr/>
      </p:pic>
      <p:sp>
        <p:nvSpPr>
          <p:cNvPr id="5" name="TextBox 4"/>
          <p:cNvSpPr txBox="1"/>
          <p:nvPr/>
        </p:nvSpPr>
        <p:spPr>
          <a:xfrm>
            <a:off x="5384800" y="6168023"/>
            <a:ext cx="3090409" cy="338554"/>
          </a:xfrm>
          <a:prstGeom prst="rect">
            <a:avLst/>
          </a:prstGeom>
          <a:noFill/>
        </p:spPr>
        <p:txBody>
          <a:bodyPr wrap="none" rtlCol="0">
            <a:spAutoFit/>
          </a:bodyPr>
          <a:lstStyle/>
          <a:p>
            <a:r>
              <a:rPr lang="en-US" sz="1600" i="1" dirty="0" smtClean="0"/>
              <a:t>Generated using </a:t>
            </a:r>
            <a:r>
              <a:rPr lang="en-US" sz="1600" i="1" dirty="0" err="1" smtClean="0"/>
              <a:t>WeatherScope</a:t>
            </a:r>
            <a:endParaRPr lang="en-US" sz="1600" i="1" dirty="0"/>
          </a:p>
        </p:txBody>
      </p:sp>
    </p:spTree>
    <p:extLst>
      <p:ext uri="{BB962C8B-B14F-4D97-AF65-F5344CB8AC3E}">
        <p14:creationId xmlns:p14="http://schemas.microsoft.com/office/powerpoint/2010/main" val="554049829"/>
      </p:ext>
    </p:extLst>
  </p:cSld>
  <p:clrMapOvr>
    <a:masterClrMapping/>
  </p:clrMapOvr>
  <mc:AlternateContent xmlns:mc="http://schemas.openxmlformats.org/markup-compatibility/2006" xmlns:p14="http://schemas.microsoft.com/office/powerpoint/2010/main">
    <mc:Choice Requires="p14">
      <p:transition spd="slow" p14:dur="2000" advTm="4925"/>
    </mc:Choice>
    <mc:Fallback xmlns="">
      <p:transition xmlns:p14="http://schemas.microsoft.com/office/powerpoint/2010/main" spd="slow" advTm="4925"/>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Background</a:t>
            </a:r>
            <a:endParaRPr lang="en-US" sz="3200" dirty="0"/>
          </a:p>
        </p:txBody>
      </p:sp>
      <p:sp>
        <p:nvSpPr>
          <p:cNvPr id="3" name="Content Placeholder 2"/>
          <p:cNvSpPr>
            <a:spLocks noGrp="1"/>
          </p:cNvSpPr>
          <p:nvPr>
            <p:ph idx="1"/>
          </p:nvPr>
        </p:nvSpPr>
        <p:spPr>
          <a:xfrm>
            <a:off x="1182688" y="2017713"/>
            <a:ext cx="6806280" cy="4114800"/>
          </a:xfrm>
        </p:spPr>
        <p:txBody>
          <a:bodyPr/>
          <a:lstStyle/>
          <a:p>
            <a:pPr>
              <a:buClr>
                <a:srgbClr val="000090"/>
              </a:buClr>
              <a:buFont typeface="Wingdings" charset="2"/>
              <a:buChar char="§"/>
            </a:pPr>
            <a:r>
              <a:rPr lang="en-US" sz="2400" dirty="0"/>
              <a:t>The advantages of the hybrid algorithms over traditional </a:t>
            </a:r>
            <a:r>
              <a:rPr lang="en-US" sz="2400" dirty="0" err="1"/>
              <a:t>EnKF</a:t>
            </a:r>
            <a:r>
              <a:rPr lang="en-US" sz="2400" dirty="0"/>
              <a:t> and 3DVar have been demonstrated for large-scale and mesoscale weather systems.</a:t>
            </a:r>
          </a:p>
          <a:p>
            <a:pPr algn="just">
              <a:buClr>
                <a:srgbClr val="000090"/>
              </a:buClr>
              <a:buFont typeface="Wingdings" charset="2"/>
              <a:buChar char="§"/>
            </a:pPr>
            <a:endParaRPr lang="en-US" sz="2400" dirty="0"/>
          </a:p>
          <a:p>
            <a:pPr>
              <a:buClr>
                <a:srgbClr val="000090"/>
              </a:buClr>
              <a:buFont typeface="Wingdings" charset="2"/>
              <a:buChar char="§"/>
            </a:pPr>
            <a:r>
              <a:rPr lang="en-US" sz="2400" b="1" dirty="0">
                <a:solidFill>
                  <a:srgbClr val="FF0000"/>
                </a:solidFill>
              </a:rPr>
              <a:t>For convective scale radar DA</a:t>
            </a:r>
            <a:r>
              <a:rPr lang="en-US" sz="2400" dirty="0"/>
              <a:t>, development/testing of hybrid ensemble-</a:t>
            </a:r>
            <a:r>
              <a:rPr lang="en-US" sz="2400" dirty="0" err="1"/>
              <a:t>variational</a:t>
            </a:r>
            <a:r>
              <a:rPr lang="en-US" sz="2400" dirty="0"/>
              <a:t> (</a:t>
            </a:r>
            <a:r>
              <a:rPr lang="en-US" sz="2400" dirty="0" err="1"/>
              <a:t>EnVar</a:t>
            </a:r>
            <a:r>
              <a:rPr lang="en-US" sz="2400" dirty="0"/>
              <a:t>) algorithm have been more </a:t>
            </a:r>
            <a:r>
              <a:rPr lang="en-US" sz="2400" b="1" dirty="0">
                <a:solidFill>
                  <a:srgbClr val="000090"/>
                </a:solidFill>
              </a:rPr>
              <a:t>limited</a:t>
            </a:r>
            <a:r>
              <a:rPr lang="en-US" sz="2400" dirty="0"/>
              <a:t>. </a:t>
            </a:r>
          </a:p>
        </p:txBody>
      </p:sp>
    </p:spTree>
    <p:extLst>
      <p:ext uri="{BB962C8B-B14F-4D97-AF65-F5344CB8AC3E}">
        <p14:creationId xmlns:p14="http://schemas.microsoft.com/office/powerpoint/2010/main" val="370312693"/>
      </p:ext>
    </p:extLst>
  </p:cSld>
  <p:clrMapOvr>
    <a:masterClrMapping/>
  </p:clrMapOvr>
  <mc:AlternateContent xmlns:mc="http://schemas.openxmlformats.org/markup-compatibility/2006" xmlns:p14="http://schemas.microsoft.com/office/powerpoint/2010/main">
    <mc:Choice Requires="p14">
      <p:transition spd="slow" p14:dur="2000" advTm="16189"/>
    </mc:Choice>
    <mc:Fallback xmlns="">
      <p:transition xmlns:p14="http://schemas.microsoft.com/office/powerpoint/2010/main" spd="slow" advTm="16189"/>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M</a:t>
            </a:r>
            <a:r>
              <a:rPr lang="en-US" sz="3600" dirty="0" smtClean="0"/>
              <a:t>odel configuration</a:t>
            </a:r>
            <a:endParaRPr lang="en-US" sz="3600" dirty="0"/>
          </a:p>
        </p:txBody>
      </p:sp>
      <p:sp>
        <p:nvSpPr>
          <p:cNvPr id="3" name="Content Placeholder 2"/>
          <p:cNvSpPr>
            <a:spLocks noGrp="1"/>
          </p:cNvSpPr>
          <p:nvPr>
            <p:ph idx="1"/>
          </p:nvPr>
        </p:nvSpPr>
        <p:spPr>
          <a:xfrm>
            <a:off x="1182688" y="1865313"/>
            <a:ext cx="7772400" cy="4114800"/>
          </a:xfrm>
        </p:spPr>
        <p:txBody>
          <a:bodyPr>
            <a:noAutofit/>
          </a:bodyPr>
          <a:lstStyle/>
          <a:p>
            <a:r>
              <a:rPr lang="en-US" sz="2400" dirty="0"/>
              <a:t>Prediction model: ARPS.</a:t>
            </a:r>
          </a:p>
          <a:p>
            <a:r>
              <a:rPr lang="en-US" sz="2400" dirty="0"/>
              <a:t>Assimilating system: ARPS </a:t>
            </a:r>
            <a:r>
              <a:rPr lang="en-US" sz="2400" dirty="0" smtClean="0"/>
              <a:t>3DVar</a:t>
            </a:r>
            <a:r>
              <a:rPr lang="en-US" sz="2400" dirty="0"/>
              <a:t>, EnKF, and hybrid En3DVar systems.</a:t>
            </a:r>
          </a:p>
          <a:p>
            <a:r>
              <a:rPr lang="en-US" sz="2400" dirty="0"/>
              <a:t>363x363x53 model grid, horizontal and vertical grid spacing are 1 km and 0.4 km on average for stretching </a:t>
            </a:r>
            <a:r>
              <a:rPr lang="en-US" sz="2400" dirty="0" smtClean="0"/>
              <a:t>grid (with </a:t>
            </a:r>
            <a:r>
              <a:rPr lang="en-US" sz="2400" dirty="0"/>
              <a:t>minimum resolution of 20 </a:t>
            </a:r>
            <a:r>
              <a:rPr lang="en-US" sz="2400" dirty="0" smtClean="0"/>
              <a:t>m).</a:t>
            </a:r>
            <a:endParaRPr lang="en-US" sz="2400" dirty="0"/>
          </a:p>
          <a:p>
            <a:r>
              <a:rPr lang="en-US" sz="2400" dirty="0"/>
              <a:t>Single-moment, three category ice scheme of Lin et al. (1983</a:t>
            </a:r>
            <a:r>
              <a:rPr lang="en-US" sz="2400" dirty="0" smtClean="0"/>
              <a:t>)</a:t>
            </a:r>
            <a:r>
              <a:rPr lang="en-US" sz="1600" dirty="0"/>
              <a:t>.</a:t>
            </a:r>
            <a:r>
              <a:rPr lang="en-US" sz="1600" dirty="0" smtClean="0"/>
              <a:t> </a:t>
            </a:r>
          </a:p>
          <a:p>
            <a:pPr lvl="0">
              <a:buClr>
                <a:srgbClr val="3333CC"/>
              </a:buClr>
            </a:pPr>
            <a:r>
              <a:rPr lang="en-US" sz="2400" dirty="0">
                <a:solidFill>
                  <a:srgbClr val="000000"/>
                </a:solidFill>
              </a:rPr>
              <a:t>1.5-order turbulent kinetic energy (TKE) based </a:t>
            </a:r>
            <a:r>
              <a:rPr lang="en-US" sz="2400" dirty="0" err="1">
                <a:solidFill>
                  <a:srgbClr val="000000"/>
                </a:solidFill>
              </a:rPr>
              <a:t>subgrid</a:t>
            </a:r>
            <a:r>
              <a:rPr lang="en-US" sz="2400" dirty="0">
                <a:solidFill>
                  <a:srgbClr val="000000"/>
                </a:solidFill>
              </a:rPr>
              <a:t>-scale turbulence parameterization.</a:t>
            </a:r>
          </a:p>
          <a:p>
            <a:pPr lvl="0">
              <a:buClr>
                <a:srgbClr val="3333CC"/>
              </a:buClr>
            </a:pPr>
            <a:r>
              <a:rPr lang="en-US" sz="2400" dirty="0">
                <a:solidFill>
                  <a:srgbClr val="000000"/>
                </a:solidFill>
              </a:rPr>
              <a:t>Two-layer soil model and a simplified surface radiation physics</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1111175897"/>
      </p:ext>
    </p:extLst>
  </p:cSld>
  <p:clrMapOvr>
    <a:masterClrMapping/>
  </p:clrMapOvr>
  <mc:AlternateContent xmlns:mc="http://schemas.openxmlformats.org/markup-compatibility/2006" xmlns:p14="http://schemas.microsoft.com/office/powerpoint/2010/main">
    <mc:Choice Requires="p14">
      <p:transition spd="slow" p14:dur="2000" advTm="8858"/>
    </mc:Choice>
    <mc:Fallback xmlns="">
      <p:transition xmlns:p14="http://schemas.microsoft.com/office/powerpoint/2010/main" spd="slow" advTm="8858"/>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333399"/>
                </a:solidFill>
              </a:rPr>
              <a:t>Initial and boundary conditions</a:t>
            </a:r>
            <a:endParaRPr lang="en-US" dirty="0"/>
          </a:p>
        </p:txBody>
      </p:sp>
      <p:sp>
        <p:nvSpPr>
          <p:cNvPr id="3" name="Content Placeholder 2"/>
          <p:cNvSpPr>
            <a:spLocks noGrp="1"/>
          </p:cNvSpPr>
          <p:nvPr>
            <p:ph idx="1"/>
          </p:nvPr>
        </p:nvSpPr>
        <p:spPr>
          <a:xfrm>
            <a:off x="760397" y="2017713"/>
            <a:ext cx="6756934" cy="4114800"/>
          </a:xfrm>
        </p:spPr>
        <p:txBody>
          <a:bodyPr/>
          <a:lstStyle/>
          <a:p>
            <a:pPr algn="just"/>
            <a:r>
              <a:rPr lang="en-US" sz="2800" dirty="0"/>
              <a:t>40 member ensemble analyses (that assimilate surface, upper-air, profiler, and radar observations) with a 40-km horizontal resolution and valid at 21:00 Z May 10, 2010 and its corresponding hourly forecasts are interpolated to the testing domain to serve as the initial ensemble perturbations and boundary </a:t>
            </a:r>
            <a:r>
              <a:rPr lang="en-US" sz="2800" dirty="0" smtClean="0"/>
              <a:t>conditions (Jung </a:t>
            </a:r>
            <a:r>
              <a:rPr lang="en-US" sz="2800" dirty="0"/>
              <a:t>et al. 2012). </a:t>
            </a:r>
          </a:p>
        </p:txBody>
      </p:sp>
    </p:spTree>
    <p:extLst>
      <p:ext uri="{BB962C8B-B14F-4D97-AF65-F5344CB8AC3E}">
        <p14:creationId xmlns:p14="http://schemas.microsoft.com/office/powerpoint/2010/main" val="546155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Flow diagram of the experiments</a:t>
            </a:r>
            <a:endParaRPr lang="en-US" sz="3600" dirty="0"/>
          </a:p>
        </p:txBody>
      </p:sp>
      <p:sp>
        <p:nvSpPr>
          <p:cNvPr id="6" name="Content Placeholder 2"/>
          <p:cNvSpPr txBox="1">
            <a:spLocks/>
          </p:cNvSpPr>
          <p:nvPr/>
        </p:nvSpPr>
        <p:spPr bwMode="auto">
          <a:xfrm>
            <a:off x="1182688" y="17986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lgn="just"/>
            <a:r>
              <a:rPr lang="en-US" sz="2000" dirty="0"/>
              <a:t>The first analysis is conducted after 30-minute integration of the initial perturbations at 21</a:t>
            </a:r>
            <a:r>
              <a:rPr lang="en-US" sz="2000" dirty="0" smtClean="0"/>
              <a:t>:00 UTC </a:t>
            </a:r>
            <a:r>
              <a:rPr lang="en-US" sz="2000" dirty="0"/>
              <a:t>to </a:t>
            </a:r>
            <a:r>
              <a:rPr lang="en-US" sz="2000" dirty="0" smtClean="0"/>
              <a:t>allow spin up of initial perturbations.</a:t>
            </a:r>
          </a:p>
          <a:p>
            <a:pPr algn="just"/>
            <a:r>
              <a:rPr lang="en-US" sz="2000" dirty="0"/>
              <a:t>Oklahoma </a:t>
            </a:r>
            <a:r>
              <a:rPr lang="en-US" sz="2000" dirty="0" err="1"/>
              <a:t>Mesonet</a:t>
            </a:r>
            <a:r>
              <a:rPr lang="en-US" sz="2000" dirty="0"/>
              <a:t>, </a:t>
            </a:r>
            <a:r>
              <a:rPr lang="en-US" sz="2000" dirty="0" err="1" smtClean="0"/>
              <a:t>Vr</a:t>
            </a:r>
            <a:r>
              <a:rPr lang="en-US" sz="2000" dirty="0" smtClean="0"/>
              <a:t> and Z data </a:t>
            </a:r>
            <a:r>
              <a:rPr lang="en-US" sz="2000" dirty="0"/>
              <a:t>from four </a:t>
            </a:r>
            <a:r>
              <a:rPr lang="en-US" sz="2000" dirty="0" smtClean="0"/>
              <a:t>88d radars </a:t>
            </a:r>
            <a:r>
              <a:rPr lang="en-US" sz="2000" dirty="0"/>
              <a:t>(KTLX, KINX, KVNX, KFDR) </a:t>
            </a:r>
            <a:r>
              <a:rPr lang="en-US" sz="2000" dirty="0" smtClean="0"/>
              <a:t>from 21:</a:t>
            </a:r>
            <a:r>
              <a:rPr lang="en-US" sz="2000" dirty="0"/>
              <a:t>30 </a:t>
            </a:r>
            <a:r>
              <a:rPr lang="en-US" sz="2000" dirty="0" smtClean="0"/>
              <a:t>to 22:</a:t>
            </a:r>
            <a:r>
              <a:rPr lang="en-US" sz="2000" dirty="0"/>
              <a:t>30 </a:t>
            </a:r>
            <a:r>
              <a:rPr lang="en-US" sz="2000" dirty="0" smtClean="0"/>
              <a:t>UTC </a:t>
            </a:r>
            <a:r>
              <a:rPr lang="en-US" sz="2000" dirty="0"/>
              <a:t>are assimilated </a:t>
            </a:r>
            <a:r>
              <a:rPr lang="en-US" sz="2000" dirty="0" smtClean="0"/>
              <a:t>very 5 min for an hour. One-hour following up forecasts are made as well.</a:t>
            </a:r>
            <a:endParaRPr lang="en-US" sz="2000" dirty="0"/>
          </a:p>
        </p:txBody>
      </p:sp>
      <p:pic>
        <p:nvPicPr>
          <p:cNvPr id="4" name="Picture 3"/>
          <p:cNvPicPr>
            <a:picLocks noChangeAspect="1"/>
          </p:cNvPicPr>
          <p:nvPr/>
        </p:nvPicPr>
        <p:blipFill>
          <a:blip r:embed="rId3"/>
          <a:stretch>
            <a:fillRect/>
          </a:stretch>
        </p:blipFill>
        <p:spPr>
          <a:xfrm>
            <a:off x="1600200" y="4010084"/>
            <a:ext cx="7035800" cy="2873316"/>
          </a:xfrm>
          <a:prstGeom prst="rect">
            <a:avLst/>
          </a:prstGeom>
        </p:spPr>
      </p:pic>
    </p:spTree>
    <p:extLst>
      <p:ext uri="{BB962C8B-B14F-4D97-AF65-F5344CB8AC3E}">
        <p14:creationId xmlns:p14="http://schemas.microsoft.com/office/powerpoint/2010/main" val="3768319758"/>
      </p:ext>
    </p:extLst>
  </p:cSld>
  <p:clrMapOvr>
    <a:masterClrMapping/>
  </p:clrMapOvr>
  <mc:AlternateContent xmlns:mc="http://schemas.openxmlformats.org/markup-compatibility/2006" xmlns:p14="http://schemas.microsoft.com/office/powerpoint/2010/main">
    <mc:Choice Requires="p14">
      <p:transition spd="slow" p14:dur="2000" advTm="37049"/>
    </mc:Choice>
    <mc:Fallback xmlns="">
      <p:transition xmlns:p14="http://schemas.microsoft.com/office/powerpoint/2010/main" spd="slow" advTm="37049"/>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Simulation domain and </a:t>
            </a:r>
            <a:r>
              <a:rPr lang="en-US" sz="3200" dirty="0" smtClean="0"/>
              <a:t>truncated radar coverage</a:t>
            </a:r>
            <a:endParaRPr lang="en-US" sz="3200" dirty="0"/>
          </a:p>
        </p:txBody>
      </p:sp>
      <p:pic>
        <p:nvPicPr>
          <p:cNvPr id="4" name="Content Placeholder 3" descr="tmp6.pdf"/>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2975" r="-1179"/>
          <a:stretch/>
        </p:blipFill>
        <p:spPr>
          <a:xfrm>
            <a:off x="1638300" y="1916113"/>
            <a:ext cx="4953000" cy="4611414"/>
          </a:xfrm>
        </p:spPr>
      </p:pic>
    </p:spTree>
    <p:extLst>
      <p:ext uri="{BB962C8B-B14F-4D97-AF65-F5344CB8AC3E}">
        <p14:creationId xmlns:p14="http://schemas.microsoft.com/office/powerpoint/2010/main" val="4153423029"/>
      </p:ext>
    </p:extLst>
  </p:cSld>
  <p:clrMapOvr>
    <a:masterClrMapping/>
  </p:clrMapOvr>
  <mc:AlternateContent xmlns:mc="http://schemas.openxmlformats.org/markup-compatibility/2006" xmlns:p14="http://schemas.microsoft.com/office/powerpoint/2010/main">
    <mc:Choice Requires="p14">
      <p:transition spd="slow" p14:dur="2000" advTm="7225"/>
    </mc:Choice>
    <mc:Fallback xmlns="">
      <p:transition xmlns:p14="http://schemas.microsoft.com/office/powerpoint/2010/main" spd="slow" advTm="7225"/>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configurations</a:t>
            </a:r>
            <a:endParaRPr lang="en-US" dirty="0"/>
          </a:p>
        </p:txBody>
      </p:sp>
      <p:sp>
        <p:nvSpPr>
          <p:cNvPr id="3" name="Content Placeholder 2"/>
          <p:cNvSpPr>
            <a:spLocks noGrp="1"/>
          </p:cNvSpPr>
          <p:nvPr>
            <p:ph idx="1"/>
          </p:nvPr>
        </p:nvSpPr>
        <p:spPr/>
        <p:txBody>
          <a:bodyPr/>
          <a:lstStyle/>
          <a:p>
            <a:r>
              <a:rPr lang="en-US" dirty="0" smtClean="0"/>
              <a:t>20% </a:t>
            </a:r>
            <a:r>
              <a:rPr lang="en-US" dirty="0" err="1" smtClean="0"/>
              <a:t>mutilpicative</a:t>
            </a:r>
            <a:r>
              <a:rPr lang="en-US" dirty="0" smtClean="0"/>
              <a:t> inflation.</a:t>
            </a:r>
          </a:p>
          <a:p>
            <a:r>
              <a:rPr lang="en-US" dirty="0" smtClean="0"/>
              <a:t>Localization radii for EnKF/</a:t>
            </a:r>
            <a:r>
              <a:rPr lang="en-US" dirty="0" err="1" smtClean="0"/>
              <a:t>DfEnKF</a:t>
            </a:r>
            <a:r>
              <a:rPr lang="en-US" dirty="0"/>
              <a:t> </a:t>
            </a:r>
            <a:r>
              <a:rPr lang="en-US" dirty="0" smtClean="0"/>
              <a:t>and pure/hybrid En3DVar (6km, 3km).</a:t>
            </a:r>
          </a:p>
          <a:p>
            <a:r>
              <a:rPr lang="en-US" dirty="0" smtClean="0"/>
              <a:t>Background error decorrelation scales for 3DVar (3.6 km;1.1 km).</a:t>
            </a:r>
          </a:p>
          <a:p>
            <a:r>
              <a:rPr lang="en-US" dirty="0" smtClean="0"/>
              <a:t>Observational error: 5 </a:t>
            </a:r>
            <a:r>
              <a:rPr lang="en-US" dirty="0" err="1" smtClean="0"/>
              <a:t>dBZ</a:t>
            </a:r>
            <a:r>
              <a:rPr lang="en-US" dirty="0" smtClean="0"/>
              <a:t> for reflectivity and 2 m s</a:t>
            </a:r>
            <a:r>
              <a:rPr lang="en-US" baseline="30000" dirty="0" smtClean="0"/>
              <a:t>-1</a:t>
            </a:r>
            <a:r>
              <a:rPr lang="en-US" dirty="0" smtClean="0"/>
              <a:t> for radial velocity</a:t>
            </a:r>
          </a:p>
        </p:txBody>
      </p:sp>
    </p:spTree>
    <p:extLst>
      <p:ext uri="{BB962C8B-B14F-4D97-AF65-F5344CB8AC3E}">
        <p14:creationId xmlns:p14="http://schemas.microsoft.com/office/powerpoint/2010/main" val="171585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Tests on hybrid weights</a:t>
            </a:r>
            <a:endParaRPr lang="en-US" dirty="0"/>
          </a:p>
        </p:txBody>
      </p:sp>
      <p:sp>
        <p:nvSpPr>
          <p:cNvPr id="7" name="TextBox 6"/>
          <p:cNvSpPr txBox="1"/>
          <p:nvPr/>
        </p:nvSpPr>
        <p:spPr>
          <a:xfrm>
            <a:off x="-1701800" y="2197100"/>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stretch>
            <a:fillRect/>
          </a:stretch>
        </p:blipFill>
        <p:spPr>
          <a:xfrm>
            <a:off x="2930821" y="1854200"/>
            <a:ext cx="5384986" cy="4876800"/>
          </a:xfrm>
          <a:prstGeom prst="rect">
            <a:avLst/>
          </a:prstGeom>
        </p:spPr>
      </p:pic>
      <p:sp>
        <p:nvSpPr>
          <p:cNvPr id="9" name="TextBox 8"/>
          <p:cNvSpPr txBox="1"/>
          <p:nvPr/>
        </p:nvSpPr>
        <p:spPr>
          <a:xfrm>
            <a:off x="546100" y="2537956"/>
            <a:ext cx="1920530" cy="2308324"/>
          </a:xfrm>
          <a:prstGeom prst="rect">
            <a:avLst/>
          </a:prstGeom>
          <a:noFill/>
        </p:spPr>
        <p:txBody>
          <a:bodyPr wrap="none" rtlCol="0">
            <a:spAutoFit/>
          </a:bodyPr>
          <a:lstStyle/>
          <a:p>
            <a:r>
              <a:rPr lang="en-US" dirty="0" smtClean="0">
                <a:solidFill>
                  <a:schemeClr val="bg1">
                    <a:lumMod val="50000"/>
                  </a:schemeClr>
                </a:solidFill>
              </a:rPr>
              <a:t>CNTL</a:t>
            </a:r>
          </a:p>
          <a:p>
            <a:r>
              <a:rPr lang="en-US" dirty="0" smtClean="0">
                <a:solidFill>
                  <a:srgbClr val="FF00FF"/>
                </a:solidFill>
              </a:rPr>
              <a:t>PEn3DVar (0%B)</a:t>
            </a:r>
          </a:p>
          <a:p>
            <a:r>
              <a:rPr lang="en-US" dirty="0" smtClean="0">
                <a:solidFill>
                  <a:srgbClr val="00FF00"/>
                </a:solidFill>
              </a:rPr>
              <a:t>HEn3DVar5%B</a:t>
            </a:r>
          </a:p>
          <a:p>
            <a:r>
              <a:rPr lang="en-US" dirty="0" smtClean="0">
                <a:solidFill>
                  <a:srgbClr val="00EAFF"/>
                </a:solidFill>
              </a:rPr>
              <a:t>HEn3DVar25</a:t>
            </a:r>
            <a:r>
              <a:rPr lang="en-US" dirty="0">
                <a:solidFill>
                  <a:srgbClr val="00EAFF"/>
                </a:solidFill>
              </a:rPr>
              <a:t>%B</a:t>
            </a:r>
          </a:p>
          <a:p>
            <a:r>
              <a:rPr lang="en-US" dirty="0" smtClean="0">
                <a:solidFill>
                  <a:srgbClr val="0000FF"/>
                </a:solidFill>
              </a:rPr>
              <a:t>HEn3DVar50%</a:t>
            </a:r>
            <a:r>
              <a:rPr lang="en-US" dirty="0">
                <a:solidFill>
                  <a:srgbClr val="0000FF"/>
                </a:solidFill>
              </a:rPr>
              <a:t>B</a:t>
            </a:r>
          </a:p>
          <a:p>
            <a:r>
              <a:rPr lang="en-US" dirty="0" smtClean="0">
                <a:solidFill>
                  <a:srgbClr val="FF0000"/>
                </a:solidFill>
              </a:rPr>
              <a:t>HEn3DVar75</a:t>
            </a:r>
            <a:r>
              <a:rPr lang="en-US" dirty="0">
                <a:solidFill>
                  <a:srgbClr val="FF0000"/>
                </a:solidFill>
              </a:rPr>
              <a:t>%B</a:t>
            </a:r>
          </a:p>
          <a:p>
            <a:r>
              <a:rPr lang="en-US" dirty="0" smtClean="0"/>
              <a:t>3DVar (100%B)</a:t>
            </a:r>
            <a:endParaRPr lang="en-US" dirty="0"/>
          </a:p>
          <a:p>
            <a:endParaRPr lang="en-US" dirty="0"/>
          </a:p>
        </p:txBody>
      </p:sp>
      <p:sp>
        <p:nvSpPr>
          <p:cNvPr id="10" name="TextBox 9"/>
          <p:cNvSpPr txBox="1"/>
          <p:nvPr/>
        </p:nvSpPr>
        <p:spPr>
          <a:xfrm>
            <a:off x="76200" y="5080000"/>
            <a:ext cx="2972125" cy="923330"/>
          </a:xfrm>
          <a:prstGeom prst="rect">
            <a:avLst/>
          </a:prstGeom>
          <a:noFill/>
        </p:spPr>
        <p:txBody>
          <a:bodyPr wrap="none" rtlCol="0">
            <a:spAutoFit/>
          </a:bodyPr>
          <a:lstStyle/>
          <a:p>
            <a:r>
              <a:rPr lang="en-US" altLang="zh-CN" dirty="0"/>
              <a:t>5</a:t>
            </a:r>
            <a:r>
              <a:rPr lang="en-US" altLang="zh-CN" dirty="0" smtClean="0"/>
              <a:t>%B performs the worst.</a:t>
            </a:r>
          </a:p>
          <a:p>
            <a:r>
              <a:rPr lang="en-US" altLang="zh-CN" dirty="0" smtClean="0"/>
              <a:t>50%B and 75%B perform </a:t>
            </a:r>
          </a:p>
          <a:p>
            <a:r>
              <a:rPr lang="en-US" altLang="zh-CN" dirty="0"/>
              <a:t>b</a:t>
            </a:r>
            <a:r>
              <a:rPr lang="en-US" altLang="zh-CN" dirty="0" smtClean="0"/>
              <a:t>etter and similar to 3DVar.</a:t>
            </a:r>
          </a:p>
        </p:txBody>
      </p:sp>
    </p:spTree>
    <p:extLst>
      <p:ext uri="{BB962C8B-B14F-4D97-AF65-F5344CB8AC3E}">
        <p14:creationId xmlns:p14="http://schemas.microsoft.com/office/powerpoint/2010/main" val="272896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descr="Ref1km4WeightTests_2230.tiff"/>
          <p:cNvPicPr>
            <a:picLocks noGrp="1"/>
          </p:cNvPicPr>
          <p:nvPr>
            <p:ph idx="1"/>
          </p:nvPr>
        </p:nvPicPr>
        <p:blipFill rotWithShape="1">
          <a:blip r:embed="rId2">
            <a:extLst>
              <a:ext uri="{28A0092B-C50C-407E-A947-70E740481C1C}">
                <a14:useLocalDpi xmlns:a14="http://schemas.microsoft.com/office/drawing/2010/main" val="0"/>
              </a:ext>
            </a:extLst>
          </a:blip>
          <a:srcRect l="-721" r="389" b="8073"/>
          <a:stretch/>
        </p:blipFill>
        <p:spPr>
          <a:xfrm>
            <a:off x="1389888" y="1088136"/>
            <a:ext cx="6711696" cy="5650992"/>
          </a:xfrm>
        </p:spPr>
      </p:pic>
      <p:pic>
        <p:nvPicPr>
          <p:cNvPr id="7" name="Content Placeholder 5" descr="Ref1km4WeightTests_2230.tiff"/>
          <p:cNvPicPr>
            <a:picLocks noChangeAspect="1"/>
          </p:cNvPicPr>
          <p:nvPr/>
        </p:nvPicPr>
        <p:blipFill rotWithShape="1">
          <a:blip r:embed="rId2">
            <a:extLst>
              <a:ext uri="{28A0092B-C50C-407E-A947-70E740481C1C}">
                <a14:useLocalDpi xmlns:a14="http://schemas.microsoft.com/office/drawing/2010/main" val="0"/>
              </a:ext>
            </a:extLst>
          </a:blip>
          <a:srcRect l="12948" t="91713" r="20414"/>
          <a:stretch/>
        </p:blipFill>
        <p:spPr bwMode="auto">
          <a:xfrm>
            <a:off x="3682492" y="5644847"/>
            <a:ext cx="4350004" cy="4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8" name="Title 1"/>
          <p:cNvSpPr txBox="1">
            <a:spLocks/>
          </p:cNvSpPr>
          <p:nvPr/>
        </p:nvSpPr>
        <p:spPr bwMode="auto">
          <a:xfrm>
            <a:off x="596900" y="25400"/>
            <a:ext cx="85471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4400">
                <a:solidFill>
                  <a:schemeClr val="tx2"/>
                </a:solidFill>
                <a:latin typeface="+mj-lt"/>
                <a:ea typeface="ＭＳ Ｐゴシック" charset="0"/>
                <a:cs typeface="+mj-cs"/>
              </a:defRPr>
            </a:lvl1pPr>
            <a:lvl2pPr algn="l" rtl="0" eaLnBrk="1" fontAlgn="base" hangingPunct="1">
              <a:spcBef>
                <a:spcPct val="0"/>
              </a:spcBef>
              <a:spcAft>
                <a:spcPct val="0"/>
              </a:spcAft>
              <a:defRPr sz="4400">
                <a:solidFill>
                  <a:schemeClr val="tx2"/>
                </a:solidFill>
                <a:latin typeface="Tahoma" charset="0"/>
                <a:ea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defRPr>
            </a:lvl5pPr>
            <a:lvl6pPr marL="457200" algn="l" rtl="0" eaLnBrk="1" fontAlgn="base" hangingPunct="1">
              <a:spcBef>
                <a:spcPct val="0"/>
              </a:spcBef>
              <a:spcAft>
                <a:spcPct val="0"/>
              </a:spcAft>
              <a:defRPr sz="4400">
                <a:solidFill>
                  <a:schemeClr val="tx2"/>
                </a:solidFill>
                <a:latin typeface="Tahoma" charset="0"/>
              </a:defRPr>
            </a:lvl6pPr>
            <a:lvl7pPr marL="914400" algn="l" rtl="0" eaLnBrk="1" fontAlgn="base" hangingPunct="1">
              <a:spcBef>
                <a:spcPct val="0"/>
              </a:spcBef>
              <a:spcAft>
                <a:spcPct val="0"/>
              </a:spcAft>
              <a:defRPr sz="4400">
                <a:solidFill>
                  <a:schemeClr val="tx2"/>
                </a:solidFill>
                <a:latin typeface="Tahoma" charset="0"/>
              </a:defRPr>
            </a:lvl7pPr>
            <a:lvl8pPr marL="1371600" algn="l" rtl="0" eaLnBrk="1" fontAlgn="base" hangingPunct="1">
              <a:spcBef>
                <a:spcPct val="0"/>
              </a:spcBef>
              <a:spcAft>
                <a:spcPct val="0"/>
              </a:spcAft>
              <a:defRPr sz="4400">
                <a:solidFill>
                  <a:schemeClr val="tx2"/>
                </a:solidFill>
                <a:latin typeface="Tahoma" charset="0"/>
              </a:defRPr>
            </a:lvl8pPr>
            <a:lvl9pPr marL="1828800" algn="l" rtl="0" eaLnBrk="1" fontAlgn="base" hangingPunct="1">
              <a:spcBef>
                <a:spcPct val="0"/>
              </a:spcBef>
              <a:spcAft>
                <a:spcPct val="0"/>
              </a:spcAft>
              <a:defRPr sz="4400">
                <a:solidFill>
                  <a:schemeClr val="tx2"/>
                </a:solidFill>
                <a:latin typeface="Tahoma" charset="0"/>
              </a:defRPr>
            </a:lvl9pPr>
          </a:lstStyle>
          <a:p>
            <a:r>
              <a:rPr lang="en-US" sz="3200" dirty="0"/>
              <a:t>R</a:t>
            </a:r>
            <a:r>
              <a:rPr lang="en-US" sz="3200" dirty="0" smtClean="0"/>
              <a:t>eflectivity analyses after 1-hr DA at 1km AGL</a:t>
            </a:r>
            <a:endParaRPr lang="en-US" sz="3200" dirty="0"/>
          </a:p>
        </p:txBody>
      </p:sp>
      <p:sp>
        <p:nvSpPr>
          <p:cNvPr id="9" name="TextBox 8"/>
          <p:cNvSpPr txBox="1"/>
          <p:nvPr/>
        </p:nvSpPr>
        <p:spPr>
          <a:xfrm>
            <a:off x="4356100" y="5187434"/>
            <a:ext cx="2521919" cy="400110"/>
          </a:xfrm>
          <a:prstGeom prst="rect">
            <a:avLst/>
          </a:prstGeom>
          <a:noFill/>
        </p:spPr>
        <p:txBody>
          <a:bodyPr wrap="none" rtlCol="0">
            <a:spAutoFit/>
          </a:bodyPr>
          <a:lstStyle/>
          <a:p>
            <a:r>
              <a:rPr lang="en-US" sz="2000" dirty="0" smtClean="0">
                <a:solidFill>
                  <a:srgbClr val="000090"/>
                </a:solidFill>
              </a:rPr>
              <a:t>Got similar analyses!</a:t>
            </a:r>
            <a:endParaRPr lang="en-US" sz="2000" dirty="0">
              <a:solidFill>
                <a:srgbClr val="000090"/>
              </a:solidFill>
            </a:endParaRPr>
          </a:p>
        </p:txBody>
      </p:sp>
    </p:spTree>
    <p:extLst>
      <p:ext uri="{BB962C8B-B14F-4D97-AF65-F5344CB8AC3E}">
        <p14:creationId xmlns:p14="http://schemas.microsoft.com/office/powerpoint/2010/main" val="2433772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 name="Content Placeholder 9" descr="Ref1km4WeightTests.tif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92" r="-427" b="7652"/>
          <a:stretch/>
        </p:blipFill>
        <p:spPr>
          <a:xfrm>
            <a:off x="1392238" y="1092199"/>
            <a:ext cx="6713994" cy="5651501"/>
          </a:xfrm>
        </p:spPr>
      </p:pic>
      <p:sp>
        <p:nvSpPr>
          <p:cNvPr id="11" name="TextBox 10"/>
          <p:cNvSpPr txBox="1"/>
          <p:nvPr/>
        </p:nvSpPr>
        <p:spPr>
          <a:xfrm>
            <a:off x="3771900" y="5001718"/>
            <a:ext cx="4432300" cy="707886"/>
          </a:xfrm>
          <a:prstGeom prst="rect">
            <a:avLst/>
          </a:prstGeom>
          <a:noFill/>
        </p:spPr>
        <p:txBody>
          <a:bodyPr wrap="square" rtlCol="0">
            <a:spAutoFit/>
          </a:bodyPr>
          <a:lstStyle/>
          <a:p>
            <a:r>
              <a:rPr lang="en-US" sz="2000" dirty="0" smtClean="0">
                <a:solidFill>
                  <a:srgbClr val="000090"/>
                </a:solidFill>
              </a:rPr>
              <a:t>50%B and 75%B better capture the</a:t>
            </a:r>
          </a:p>
          <a:p>
            <a:r>
              <a:rPr lang="en-US" sz="2000" dirty="0">
                <a:solidFill>
                  <a:srgbClr val="000090"/>
                </a:solidFill>
              </a:rPr>
              <a:t>h</a:t>
            </a:r>
            <a:r>
              <a:rPr lang="en-US" sz="2000" dirty="0" smtClean="0">
                <a:solidFill>
                  <a:srgbClr val="000090"/>
                </a:solidFill>
              </a:rPr>
              <a:t>ook echo signature. </a:t>
            </a:r>
            <a:endParaRPr lang="en-US" sz="2000" dirty="0">
              <a:solidFill>
                <a:srgbClr val="000090"/>
              </a:solidFill>
            </a:endParaRPr>
          </a:p>
        </p:txBody>
      </p:sp>
      <p:sp>
        <p:nvSpPr>
          <p:cNvPr id="12" name="Title 1"/>
          <p:cNvSpPr txBox="1">
            <a:spLocks/>
          </p:cNvSpPr>
          <p:nvPr/>
        </p:nvSpPr>
        <p:spPr bwMode="auto">
          <a:xfrm>
            <a:off x="838200" y="25400"/>
            <a:ext cx="8105776"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4400">
                <a:solidFill>
                  <a:schemeClr val="tx2"/>
                </a:solidFill>
                <a:latin typeface="+mj-lt"/>
                <a:ea typeface="ＭＳ Ｐゴシック" charset="0"/>
                <a:cs typeface="+mj-cs"/>
              </a:defRPr>
            </a:lvl1pPr>
            <a:lvl2pPr algn="l" rtl="0" eaLnBrk="1" fontAlgn="base" hangingPunct="1">
              <a:spcBef>
                <a:spcPct val="0"/>
              </a:spcBef>
              <a:spcAft>
                <a:spcPct val="0"/>
              </a:spcAft>
              <a:defRPr sz="4400">
                <a:solidFill>
                  <a:schemeClr val="tx2"/>
                </a:solidFill>
                <a:latin typeface="Tahoma" charset="0"/>
                <a:ea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defRPr>
            </a:lvl5pPr>
            <a:lvl6pPr marL="457200" algn="l" rtl="0" eaLnBrk="1" fontAlgn="base" hangingPunct="1">
              <a:spcBef>
                <a:spcPct val="0"/>
              </a:spcBef>
              <a:spcAft>
                <a:spcPct val="0"/>
              </a:spcAft>
              <a:defRPr sz="4400">
                <a:solidFill>
                  <a:schemeClr val="tx2"/>
                </a:solidFill>
                <a:latin typeface="Tahoma" charset="0"/>
              </a:defRPr>
            </a:lvl6pPr>
            <a:lvl7pPr marL="914400" algn="l" rtl="0" eaLnBrk="1" fontAlgn="base" hangingPunct="1">
              <a:spcBef>
                <a:spcPct val="0"/>
              </a:spcBef>
              <a:spcAft>
                <a:spcPct val="0"/>
              </a:spcAft>
              <a:defRPr sz="4400">
                <a:solidFill>
                  <a:schemeClr val="tx2"/>
                </a:solidFill>
                <a:latin typeface="Tahoma" charset="0"/>
              </a:defRPr>
            </a:lvl7pPr>
            <a:lvl8pPr marL="1371600" algn="l" rtl="0" eaLnBrk="1" fontAlgn="base" hangingPunct="1">
              <a:spcBef>
                <a:spcPct val="0"/>
              </a:spcBef>
              <a:spcAft>
                <a:spcPct val="0"/>
              </a:spcAft>
              <a:defRPr sz="4400">
                <a:solidFill>
                  <a:schemeClr val="tx2"/>
                </a:solidFill>
                <a:latin typeface="Tahoma" charset="0"/>
              </a:defRPr>
            </a:lvl8pPr>
            <a:lvl9pPr marL="1828800" algn="l" rtl="0" eaLnBrk="1" fontAlgn="base" hangingPunct="1">
              <a:spcBef>
                <a:spcPct val="0"/>
              </a:spcBef>
              <a:spcAft>
                <a:spcPct val="0"/>
              </a:spcAft>
              <a:defRPr sz="4400">
                <a:solidFill>
                  <a:schemeClr val="tx2"/>
                </a:solidFill>
                <a:latin typeface="Tahoma" charset="0"/>
              </a:defRPr>
            </a:lvl9pPr>
          </a:lstStyle>
          <a:p>
            <a:r>
              <a:rPr lang="en-US" sz="3200" dirty="0" smtClean="0"/>
              <a:t>45-minute reflectivity forecasts at 1km AGL</a:t>
            </a:r>
            <a:endParaRPr lang="en-US" sz="3200" dirty="0"/>
          </a:p>
        </p:txBody>
      </p:sp>
      <p:sp>
        <p:nvSpPr>
          <p:cNvPr id="13" name="TextBox 12"/>
          <p:cNvSpPr txBox="1"/>
          <p:nvPr/>
        </p:nvSpPr>
        <p:spPr>
          <a:xfrm>
            <a:off x="4648200" y="1131331"/>
            <a:ext cx="701271" cy="307777"/>
          </a:xfrm>
          <a:prstGeom prst="rect">
            <a:avLst/>
          </a:prstGeom>
          <a:noFill/>
        </p:spPr>
        <p:txBody>
          <a:bodyPr wrap="none" rtlCol="0">
            <a:spAutoFit/>
          </a:bodyPr>
          <a:lstStyle/>
          <a:p>
            <a:r>
              <a:rPr lang="en-US" sz="1400" dirty="0" smtClean="0">
                <a:solidFill>
                  <a:srgbClr val="FF0000"/>
                </a:solidFill>
              </a:rPr>
              <a:t>(0%B)</a:t>
            </a:r>
            <a:endParaRPr lang="en-US" sz="1400" dirty="0">
              <a:solidFill>
                <a:srgbClr val="FF0000"/>
              </a:solidFill>
            </a:endParaRPr>
          </a:p>
        </p:txBody>
      </p:sp>
      <p:sp>
        <p:nvSpPr>
          <p:cNvPr id="14" name="TextBox 13"/>
          <p:cNvSpPr txBox="1"/>
          <p:nvPr/>
        </p:nvSpPr>
        <p:spPr>
          <a:xfrm>
            <a:off x="2120900" y="4847829"/>
            <a:ext cx="897288" cy="307777"/>
          </a:xfrm>
          <a:prstGeom prst="rect">
            <a:avLst/>
          </a:prstGeom>
          <a:noFill/>
        </p:spPr>
        <p:txBody>
          <a:bodyPr wrap="none" rtlCol="0">
            <a:spAutoFit/>
          </a:bodyPr>
          <a:lstStyle/>
          <a:p>
            <a:r>
              <a:rPr lang="en-US" sz="1400" dirty="0" smtClean="0">
                <a:solidFill>
                  <a:srgbClr val="FF0000"/>
                </a:solidFill>
              </a:rPr>
              <a:t>(100%B)</a:t>
            </a:r>
            <a:endParaRPr lang="en-US" sz="1400" dirty="0">
              <a:solidFill>
                <a:srgbClr val="FF0000"/>
              </a:solidFill>
            </a:endParaRPr>
          </a:p>
        </p:txBody>
      </p:sp>
      <p:pic>
        <p:nvPicPr>
          <p:cNvPr id="16" name="Content Placeholder 9" descr="Ref1km4WeightTests.tiff"/>
          <p:cNvPicPr>
            <a:picLocks noChangeAspect="1"/>
          </p:cNvPicPr>
          <p:nvPr/>
        </p:nvPicPr>
        <p:blipFill rotWithShape="1">
          <a:blip r:embed="rId3" cstate="screen">
            <a:extLst>
              <a:ext uri="{28A0092B-C50C-407E-A947-70E740481C1C}">
                <a14:useLocalDpi xmlns:a14="http://schemas.microsoft.com/office/drawing/2010/main"/>
              </a:ext>
            </a:extLst>
          </a:blip>
          <a:srcRect l="15516" t="92037" r="18190"/>
          <a:stretch/>
        </p:blipFill>
        <p:spPr bwMode="auto">
          <a:xfrm>
            <a:off x="3670300" y="5697598"/>
            <a:ext cx="4330700" cy="48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9" name="TextBox 18"/>
          <p:cNvSpPr txBox="1"/>
          <p:nvPr/>
        </p:nvSpPr>
        <p:spPr>
          <a:xfrm>
            <a:off x="1417638" y="5436732"/>
            <a:ext cx="1255647" cy="369332"/>
          </a:xfrm>
          <a:prstGeom prst="rect">
            <a:avLst/>
          </a:prstGeom>
          <a:noFill/>
        </p:spPr>
        <p:txBody>
          <a:bodyPr wrap="none" rtlCol="0">
            <a:spAutoFit/>
          </a:bodyPr>
          <a:lstStyle/>
          <a:p>
            <a:r>
              <a:rPr lang="en-US" dirty="0" smtClean="0">
                <a:solidFill>
                  <a:srgbClr val="FF0000"/>
                </a:solidFill>
              </a:rPr>
              <a:t>Too linear!</a:t>
            </a:r>
            <a:endParaRPr lang="en-US" dirty="0">
              <a:solidFill>
                <a:srgbClr val="FF0000"/>
              </a:solidFill>
            </a:endParaRPr>
          </a:p>
        </p:txBody>
      </p:sp>
      <p:sp>
        <p:nvSpPr>
          <p:cNvPr id="20" name="TextBox 19"/>
          <p:cNvSpPr txBox="1"/>
          <p:nvPr/>
        </p:nvSpPr>
        <p:spPr>
          <a:xfrm>
            <a:off x="3530600" y="1440934"/>
            <a:ext cx="1763974" cy="369332"/>
          </a:xfrm>
          <a:prstGeom prst="rect">
            <a:avLst/>
          </a:prstGeom>
          <a:noFill/>
        </p:spPr>
        <p:txBody>
          <a:bodyPr wrap="none" rtlCol="0">
            <a:spAutoFit/>
          </a:bodyPr>
          <a:lstStyle/>
          <a:p>
            <a:r>
              <a:rPr lang="en-US" dirty="0" smtClean="0">
                <a:solidFill>
                  <a:srgbClr val="FF0000"/>
                </a:solidFill>
              </a:rPr>
              <a:t>Less organized!</a:t>
            </a:r>
            <a:endParaRPr lang="en-US" dirty="0">
              <a:solidFill>
                <a:srgbClr val="FF0000"/>
              </a:solidFill>
            </a:endParaRPr>
          </a:p>
        </p:txBody>
      </p:sp>
    </p:spTree>
    <p:extLst>
      <p:ext uri="{BB962C8B-B14F-4D97-AF65-F5344CB8AC3E}">
        <p14:creationId xmlns:p14="http://schemas.microsoft.com/office/powerpoint/2010/main" val="3538277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25400"/>
            <a:ext cx="8105776" cy="889000"/>
          </a:xfrm>
        </p:spPr>
        <p:txBody>
          <a:bodyPr/>
          <a:lstStyle/>
          <a:p>
            <a:r>
              <a:rPr lang="en-US" sz="3200" dirty="0" smtClean="0"/>
              <a:t>1-hour </a:t>
            </a:r>
            <a:r>
              <a:rPr lang="en-US" sz="3200" dirty="0" err="1" smtClean="0"/>
              <a:t>Vr</a:t>
            </a:r>
            <a:r>
              <a:rPr lang="en-US" sz="3200" dirty="0" smtClean="0"/>
              <a:t> forecasts at 0.5</a:t>
            </a:r>
            <a:r>
              <a:rPr lang="en-US" sz="3200" baseline="30000" dirty="0" smtClean="0"/>
              <a:t>o</a:t>
            </a:r>
            <a:r>
              <a:rPr lang="en-US" sz="3200" dirty="0" smtClean="0"/>
              <a:t> tilt (KTLX)</a:t>
            </a:r>
            <a:endParaRPr lang="en-US" sz="3200" dirty="0"/>
          </a:p>
        </p:txBody>
      </p:sp>
      <p:pic>
        <p:nvPicPr>
          <p:cNvPr id="7" name="Content Placeholder 2" descr="PPI030600_WeightTests.tiff"/>
          <p:cNvPicPr>
            <a:picLocks noChangeAspect="1"/>
          </p:cNvPicPr>
          <p:nvPr/>
        </p:nvPicPr>
        <p:blipFill rotWithShape="1">
          <a:blip r:embed="rId2">
            <a:extLst>
              <a:ext uri="{28A0092B-C50C-407E-A947-70E740481C1C}">
                <a14:useLocalDpi xmlns:a14="http://schemas.microsoft.com/office/drawing/2010/main" val="0"/>
              </a:ext>
            </a:extLst>
          </a:blip>
          <a:srcRect l="-616" r="-616"/>
          <a:stretch/>
        </p:blipFill>
        <p:spPr bwMode="auto">
          <a:xfrm>
            <a:off x="1963535" y="1092199"/>
            <a:ext cx="5369329" cy="559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8" name="TextBox 7"/>
          <p:cNvSpPr txBox="1"/>
          <p:nvPr/>
        </p:nvSpPr>
        <p:spPr>
          <a:xfrm>
            <a:off x="3771900" y="5001718"/>
            <a:ext cx="4432300" cy="707886"/>
          </a:xfrm>
          <a:prstGeom prst="rect">
            <a:avLst/>
          </a:prstGeom>
          <a:noFill/>
        </p:spPr>
        <p:txBody>
          <a:bodyPr wrap="square" rtlCol="0">
            <a:spAutoFit/>
          </a:bodyPr>
          <a:lstStyle/>
          <a:p>
            <a:r>
              <a:rPr lang="en-US" sz="2000" dirty="0" smtClean="0">
                <a:solidFill>
                  <a:srgbClr val="000090"/>
                </a:solidFill>
              </a:rPr>
              <a:t>50%B and 75%B better capture the</a:t>
            </a:r>
          </a:p>
          <a:p>
            <a:r>
              <a:rPr lang="en-US" sz="2000" dirty="0" smtClean="0">
                <a:solidFill>
                  <a:srgbClr val="000090"/>
                </a:solidFill>
              </a:rPr>
              <a:t>Low-level </a:t>
            </a:r>
            <a:r>
              <a:rPr lang="en-US" sz="2000" dirty="0" err="1" smtClean="0">
                <a:solidFill>
                  <a:srgbClr val="000090"/>
                </a:solidFill>
              </a:rPr>
              <a:t>mesocyclone</a:t>
            </a:r>
            <a:r>
              <a:rPr lang="en-US" sz="2000" dirty="0" smtClean="0">
                <a:solidFill>
                  <a:srgbClr val="000090"/>
                </a:solidFill>
              </a:rPr>
              <a:t>. </a:t>
            </a:r>
            <a:endParaRPr lang="en-US" sz="2000" dirty="0">
              <a:solidFill>
                <a:srgbClr val="000090"/>
              </a:solidFill>
            </a:endParaRPr>
          </a:p>
        </p:txBody>
      </p:sp>
    </p:spTree>
    <p:extLst>
      <p:ext uri="{BB962C8B-B14F-4D97-AF65-F5344CB8AC3E}">
        <p14:creationId xmlns:p14="http://schemas.microsoft.com/office/powerpoint/2010/main" val="3977186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Comparisons among CNTL, 3DVar, EnKF, </a:t>
            </a:r>
            <a:r>
              <a:rPr lang="en-US" sz="3200" dirty="0" err="1" smtClean="0"/>
              <a:t>DfEnKF</a:t>
            </a:r>
            <a:r>
              <a:rPr lang="en-US" sz="3200" dirty="0" smtClean="0"/>
              <a:t>, pure and hybrid En3DVar</a:t>
            </a:r>
            <a:endParaRPr lang="en-US" sz="3200" dirty="0"/>
          </a:p>
        </p:txBody>
      </p:sp>
      <p:sp>
        <p:nvSpPr>
          <p:cNvPr id="3" name="TextBox 2"/>
          <p:cNvSpPr txBox="1"/>
          <p:nvPr/>
        </p:nvSpPr>
        <p:spPr>
          <a:xfrm>
            <a:off x="6458688" y="2185133"/>
            <a:ext cx="2685312" cy="2031325"/>
          </a:xfrm>
          <a:prstGeom prst="rect">
            <a:avLst/>
          </a:prstGeom>
          <a:noFill/>
        </p:spPr>
        <p:txBody>
          <a:bodyPr wrap="square" rtlCol="0">
            <a:spAutoFit/>
          </a:bodyPr>
          <a:lstStyle/>
          <a:p>
            <a:pPr algn="just"/>
            <a:r>
              <a:rPr lang="en-US" dirty="0" smtClean="0">
                <a:solidFill>
                  <a:schemeClr val="bg1">
                    <a:lumMod val="50000"/>
                  </a:schemeClr>
                </a:solidFill>
              </a:rPr>
              <a:t>CNTL</a:t>
            </a:r>
          </a:p>
          <a:p>
            <a:pPr algn="just"/>
            <a:r>
              <a:rPr lang="en-US" dirty="0" smtClean="0">
                <a:solidFill>
                  <a:srgbClr val="00FFFF"/>
                </a:solidFill>
              </a:rPr>
              <a:t>EnKF</a:t>
            </a:r>
          </a:p>
          <a:p>
            <a:pPr algn="just"/>
            <a:r>
              <a:rPr lang="en-US" dirty="0" err="1" smtClean="0">
                <a:solidFill>
                  <a:srgbClr val="0432FF"/>
                </a:solidFill>
              </a:rPr>
              <a:t>DfEnKF</a:t>
            </a:r>
            <a:endParaRPr lang="en-US" dirty="0" smtClean="0">
              <a:solidFill>
                <a:srgbClr val="0432FF"/>
              </a:solidFill>
            </a:endParaRPr>
          </a:p>
          <a:p>
            <a:pPr algn="just"/>
            <a:r>
              <a:rPr lang="en-US" dirty="0" smtClean="0">
                <a:solidFill>
                  <a:srgbClr val="FF00FF"/>
                </a:solidFill>
              </a:rPr>
              <a:t>PEn3DVar</a:t>
            </a:r>
          </a:p>
          <a:p>
            <a:pPr algn="just"/>
            <a:r>
              <a:rPr lang="en-US" dirty="0" smtClean="0">
                <a:solidFill>
                  <a:srgbClr val="FF0000"/>
                </a:solidFill>
              </a:rPr>
              <a:t>HEn3DVar75%B</a:t>
            </a:r>
          </a:p>
          <a:p>
            <a:endParaRPr lang="en-US" dirty="0"/>
          </a:p>
          <a:p>
            <a:endParaRPr lang="en-US" dirty="0"/>
          </a:p>
        </p:txBody>
      </p:sp>
      <p:pic>
        <p:nvPicPr>
          <p:cNvPr id="5" name="Picture 4"/>
          <p:cNvPicPr>
            <a:picLocks noChangeAspect="1"/>
          </p:cNvPicPr>
          <p:nvPr/>
        </p:nvPicPr>
        <p:blipFill>
          <a:blip r:embed="rId3"/>
          <a:stretch>
            <a:fillRect/>
          </a:stretch>
        </p:blipFill>
        <p:spPr>
          <a:xfrm>
            <a:off x="1001289" y="1802674"/>
            <a:ext cx="5457399" cy="4873015"/>
          </a:xfrm>
          <a:prstGeom prst="rect">
            <a:avLst/>
          </a:prstGeom>
        </p:spPr>
      </p:pic>
    </p:spTree>
    <p:extLst>
      <p:ext uri="{BB962C8B-B14F-4D97-AF65-F5344CB8AC3E}">
        <p14:creationId xmlns:p14="http://schemas.microsoft.com/office/powerpoint/2010/main" val="1878235140"/>
      </p:ext>
    </p:extLst>
  </p:cSld>
  <p:clrMapOvr>
    <a:masterClrMapping/>
  </p:clrMapOvr>
  <mc:AlternateContent xmlns:mc="http://schemas.openxmlformats.org/markup-compatibility/2006">
    <mc:Choice xmlns:p14="http://schemas.microsoft.com/office/powerpoint/2010/main" Requires="p14">
      <p:transition spd="slow" p14:dur="2000" advTm="50377"/>
    </mc:Choice>
    <mc:Fallback>
      <p:transition xmlns:p14="http://schemas.microsoft.com/office/powerpoint/2010/main" spd="slow" advTm="50377"/>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Background (continued)</a:t>
            </a:r>
            <a:endParaRPr lang="en-US" sz="3200" dirty="0"/>
          </a:p>
        </p:txBody>
      </p:sp>
      <p:sp>
        <p:nvSpPr>
          <p:cNvPr id="6" name="Rounded Rectangle 5"/>
          <p:cNvSpPr/>
          <p:nvPr/>
        </p:nvSpPr>
        <p:spPr bwMode="auto">
          <a:xfrm>
            <a:off x="723900" y="1917700"/>
            <a:ext cx="8077200" cy="45847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err="1" smtClean="0">
                <a:ea typeface="ＭＳ Ｐゴシック" charset="0"/>
              </a:rPr>
              <a:t>Gao</a:t>
            </a:r>
            <a:r>
              <a:rPr lang="en-US" sz="2200" dirty="0" smtClean="0">
                <a:ea typeface="ＭＳ Ｐゴシック" charset="0"/>
              </a:rPr>
              <a:t> </a:t>
            </a:r>
            <a:r>
              <a:rPr lang="en-US" sz="2200" dirty="0">
                <a:ea typeface="ＭＳ Ｐゴシック" charset="0"/>
              </a:rPr>
              <a:t>et al. (2013, 2014, 2016): </a:t>
            </a:r>
            <a:r>
              <a:rPr lang="en-US" sz="2200" b="1" dirty="0">
                <a:solidFill>
                  <a:srgbClr val="000090"/>
                </a:solidFill>
                <a:ea typeface="ＭＳ Ｐゴシック" charset="0"/>
              </a:rPr>
              <a:t>3DVar, EnKF, and hybrid En3DVar in radar DA are compared </a:t>
            </a:r>
            <a:r>
              <a:rPr lang="en-US" sz="2200" dirty="0">
                <a:ea typeface="ＭＳ Ｐゴシック" charset="0"/>
              </a:rPr>
              <a:t>for a simulated </a:t>
            </a:r>
            <a:r>
              <a:rPr lang="en-US" sz="2200" dirty="0" err="1">
                <a:ea typeface="ＭＳ Ｐゴシック" charset="0"/>
              </a:rPr>
              <a:t>supercell</a:t>
            </a:r>
            <a:r>
              <a:rPr lang="en-US" sz="2200" dirty="0">
                <a:ea typeface="ＭＳ Ｐゴシック" charset="0"/>
              </a:rPr>
              <a:t> storm </a:t>
            </a:r>
            <a:r>
              <a:rPr lang="en-US" sz="2200" b="1" dirty="0">
                <a:solidFill>
                  <a:srgbClr val="FF0000"/>
                </a:solidFill>
                <a:ea typeface="ＭＳ Ｐゴシック" charset="0"/>
              </a:rPr>
              <a:t>using </a:t>
            </a:r>
            <a:r>
              <a:rPr lang="en-US" sz="2200" b="1" dirty="0" smtClean="0">
                <a:solidFill>
                  <a:srgbClr val="FF0000"/>
                </a:solidFill>
                <a:ea typeface="ＭＳ Ｐゴシック" charset="0"/>
              </a:rPr>
              <a:t>OSSEs</a:t>
            </a:r>
            <a:r>
              <a:rPr lang="en-US" sz="2200" dirty="0" smtClean="0">
                <a:ea typeface="ＭＳ Ｐゴシック" charset="0"/>
              </a:rPr>
              <a:t>. </a:t>
            </a:r>
          </a:p>
          <a:p>
            <a:pPr marL="800100" lvl="1" indent="-342900" algn="just">
              <a:buClr>
                <a:srgbClr val="000090"/>
              </a:buClr>
              <a:buFont typeface="Wingdings" charset="2"/>
              <a:buChar char="²"/>
            </a:pPr>
            <a:r>
              <a:rPr lang="en-US" sz="2000" b="1" dirty="0">
                <a:solidFill>
                  <a:srgbClr val="000000"/>
                </a:solidFill>
                <a:ea typeface="ＭＳ Ｐゴシック" charset="0"/>
              </a:rPr>
              <a:t>HEn3DVar50%B </a:t>
            </a:r>
            <a:r>
              <a:rPr lang="en-US" sz="2000" b="1" dirty="0" smtClean="0">
                <a:solidFill>
                  <a:srgbClr val="000000"/>
                </a:solidFill>
                <a:ea typeface="ＭＳ Ｐゴシック" charset="0"/>
              </a:rPr>
              <a:t>outperforms </a:t>
            </a:r>
            <a:r>
              <a:rPr lang="en-US" sz="2000" b="1" dirty="0">
                <a:solidFill>
                  <a:srgbClr val="000000"/>
                </a:solidFill>
                <a:ea typeface="ＭＳ Ｐゴシック" charset="0"/>
              </a:rPr>
              <a:t>(</a:t>
            </a:r>
            <a:r>
              <a:rPr lang="en-US" sz="2000" b="1" dirty="0" smtClean="0">
                <a:solidFill>
                  <a:srgbClr val="000000"/>
                </a:solidFill>
                <a:ea typeface="ＭＳ Ｐゴシック" charset="0"/>
              </a:rPr>
              <a:t>underperforms) </a:t>
            </a:r>
            <a:r>
              <a:rPr lang="en-US" sz="2000" b="1" dirty="0">
                <a:solidFill>
                  <a:srgbClr val="000000"/>
                </a:solidFill>
                <a:ea typeface="ＭＳ Ｐゴシック" charset="0"/>
              </a:rPr>
              <a:t>EnKF for the hydrometeor (dynamic) variables </a:t>
            </a:r>
            <a:r>
              <a:rPr lang="en-US" sz="2000" dirty="0">
                <a:solidFill>
                  <a:srgbClr val="000000"/>
                </a:solidFill>
                <a:ea typeface="ＭＳ Ｐゴシック" charset="0"/>
              </a:rPr>
              <a:t>for single radar DA</a:t>
            </a:r>
            <a:r>
              <a:rPr lang="en-US" sz="2000" dirty="0" smtClean="0">
                <a:solidFill>
                  <a:srgbClr val="000000"/>
                </a:solidFill>
                <a:ea typeface="ＭＳ Ｐゴシック" charset="0"/>
              </a:rPr>
              <a:t>.</a:t>
            </a:r>
            <a:endParaRPr lang="en-US" sz="2000" b="1" dirty="0" smtClean="0">
              <a:ea typeface="ＭＳ Ｐゴシック" charset="0"/>
            </a:endParaRPr>
          </a:p>
          <a:p>
            <a:pPr marL="800100" lvl="1" indent="-342900" algn="just">
              <a:buClr>
                <a:srgbClr val="000090"/>
              </a:buClr>
              <a:buFont typeface="Wingdings" charset="2"/>
              <a:buChar char="²"/>
            </a:pPr>
            <a:r>
              <a:rPr lang="en-US" sz="2000" b="1" dirty="0" smtClean="0">
                <a:ea typeface="ＭＳ Ｐゴシック" charset="0"/>
              </a:rPr>
              <a:t>Smaller </a:t>
            </a:r>
            <a:r>
              <a:rPr lang="en-US" sz="2000" b="1" dirty="0">
                <a:ea typeface="ＭＳ Ｐゴシック" charset="0"/>
              </a:rPr>
              <a:t>ensemble sizes would benefit from a higher weight </a:t>
            </a:r>
            <a:r>
              <a:rPr lang="en-US" sz="2000" b="1" dirty="0" smtClean="0">
                <a:ea typeface="ＭＳ Ｐゴシック" charset="0"/>
              </a:rPr>
              <a:t>of B</a:t>
            </a:r>
            <a:r>
              <a:rPr lang="en-US" sz="2000" dirty="0">
                <a:ea typeface="ＭＳ Ｐゴシック" charset="0"/>
              </a:rPr>
              <a:t> </a:t>
            </a:r>
            <a:r>
              <a:rPr lang="en-US" sz="1600" dirty="0" smtClean="0">
                <a:ea typeface="ＭＳ Ｐゴシック" charset="0"/>
              </a:rPr>
              <a:t>(consistent </a:t>
            </a:r>
            <a:r>
              <a:rPr lang="en-US" sz="1600" dirty="0">
                <a:ea typeface="ＭＳ Ｐゴシック" charset="0"/>
              </a:rPr>
              <a:t>with earlier findings for larger scale </a:t>
            </a:r>
            <a:r>
              <a:rPr lang="en-US" sz="1600" dirty="0" smtClean="0">
                <a:ea typeface="ＭＳ Ｐゴシック" charset="0"/>
              </a:rPr>
              <a:t>applications). </a:t>
            </a:r>
            <a:endParaRPr lang="en-US" sz="1600" dirty="0" smtClean="0">
              <a:solidFill>
                <a:srgbClr val="000000"/>
              </a:solidFill>
              <a:ea typeface="ＭＳ Ｐゴシック" charset="0"/>
            </a:endParaRPr>
          </a:p>
          <a:p>
            <a:pPr marL="800100" lvl="1" indent="-342900" algn="just">
              <a:buClr>
                <a:srgbClr val="000090"/>
              </a:buClr>
              <a:buFont typeface="Wingdings" charset="2"/>
              <a:buChar char="²"/>
            </a:pPr>
            <a:r>
              <a:rPr lang="en-US" sz="2000" b="1" dirty="0" smtClean="0">
                <a:solidFill>
                  <a:srgbClr val="000000"/>
                </a:solidFill>
                <a:ea typeface="ＭＳ Ｐゴシック" charset="0"/>
              </a:rPr>
              <a:t>Incorporating mass continuity constraint as a weak constraint</a:t>
            </a:r>
            <a:r>
              <a:rPr lang="en-US" sz="2000" dirty="0" smtClean="0">
                <a:solidFill>
                  <a:srgbClr val="000000"/>
                </a:solidFill>
                <a:ea typeface="ＭＳ Ｐゴシック" charset="0"/>
              </a:rPr>
              <a:t> into En3DVar algorithm can improve the analyses when radial velocity observations contain large errors.</a:t>
            </a:r>
            <a:endParaRPr lang="en-US" sz="2000" dirty="0">
              <a:solidFill>
                <a:srgbClr val="000000"/>
              </a:solidFill>
              <a:ea typeface="ＭＳ Ｐゴシック" charset="0"/>
            </a:endParaRPr>
          </a:p>
        </p:txBody>
      </p:sp>
    </p:spTree>
    <p:custDataLst>
      <p:tags r:id="rId1"/>
    </p:custDataLst>
    <p:extLst>
      <p:ext uri="{BB962C8B-B14F-4D97-AF65-F5344CB8AC3E}">
        <p14:creationId xmlns:p14="http://schemas.microsoft.com/office/powerpoint/2010/main" val="3099163057"/>
      </p:ext>
    </p:extLst>
  </p:cSld>
  <p:clrMapOvr>
    <a:masterClrMapping/>
  </p:clrMapOvr>
  <mc:AlternateContent xmlns:mc="http://schemas.openxmlformats.org/markup-compatibility/2006" xmlns:p14="http://schemas.microsoft.com/office/powerpoint/2010/main">
    <mc:Choice Requires="p14">
      <p:transition spd="slow" p14:dur="2000" advTm="43401"/>
    </mc:Choice>
    <mc:Fallback xmlns="">
      <p:transition xmlns:p14="http://schemas.microsoft.com/office/powerpoint/2010/main" spd="slow" advTm="4340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left)">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left)">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Ref1km4002700.tiff"/>
          <p:cNvPicPr>
            <a:picLocks/>
          </p:cNvPicPr>
          <p:nvPr/>
        </p:nvPicPr>
        <p:blipFill rotWithShape="1">
          <a:blip r:embed="rId2">
            <a:extLst>
              <a:ext uri="{28A0092B-C50C-407E-A947-70E740481C1C}">
                <a14:useLocalDpi xmlns:a14="http://schemas.microsoft.com/office/drawing/2010/main" val="0"/>
              </a:ext>
            </a:extLst>
          </a:blip>
          <a:srcRect l="-684" r="-458"/>
          <a:stretch/>
        </p:blipFill>
        <p:spPr bwMode="auto">
          <a:xfrm>
            <a:off x="375263" y="1408112"/>
            <a:ext cx="8467344" cy="495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7" name="Title 1"/>
          <p:cNvSpPr txBox="1">
            <a:spLocks/>
          </p:cNvSpPr>
          <p:nvPr/>
        </p:nvSpPr>
        <p:spPr bwMode="auto">
          <a:xfrm>
            <a:off x="533400" y="419100"/>
            <a:ext cx="84105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4400">
                <a:solidFill>
                  <a:schemeClr val="tx2"/>
                </a:solidFill>
                <a:latin typeface="+mj-lt"/>
                <a:ea typeface="ＭＳ Ｐゴシック" charset="0"/>
                <a:cs typeface="+mj-cs"/>
              </a:defRPr>
            </a:lvl1pPr>
            <a:lvl2pPr algn="l" rtl="0" eaLnBrk="1" fontAlgn="base" hangingPunct="1">
              <a:spcBef>
                <a:spcPct val="0"/>
              </a:spcBef>
              <a:spcAft>
                <a:spcPct val="0"/>
              </a:spcAft>
              <a:defRPr sz="4400">
                <a:solidFill>
                  <a:schemeClr val="tx2"/>
                </a:solidFill>
                <a:latin typeface="Tahoma" charset="0"/>
                <a:ea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defRPr>
            </a:lvl5pPr>
            <a:lvl6pPr marL="457200" algn="l" rtl="0" eaLnBrk="1" fontAlgn="base" hangingPunct="1">
              <a:spcBef>
                <a:spcPct val="0"/>
              </a:spcBef>
              <a:spcAft>
                <a:spcPct val="0"/>
              </a:spcAft>
              <a:defRPr sz="4400">
                <a:solidFill>
                  <a:schemeClr val="tx2"/>
                </a:solidFill>
                <a:latin typeface="Tahoma" charset="0"/>
              </a:defRPr>
            </a:lvl6pPr>
            <a:lvl7pPr marL="914400" algn="l" rtl="0" eaLnBrk="1" fontAlgn="base" hangingPunct="1">
              <a:spcBef>
                <a:spcPct val="0"/>
              </a:spcBef>
              <a:spcAft>
                <a:spcPct val="0"/>
              </a:spcAft>
              <a:defRPr sz="4400">
                <a:solidFill>
                  <a:schemeClr val="tx2"/>
                </a:solidFill>
                <a:latin typeface="Tahoma" charset="0"/>
              </a:defRPr>
            </a:lvl7pPr>
            <a:lvl8pPr marL="1371600" algn="l" rtl="0" eaLnBrk="1" fontAlgn="base" hangingPunct="1">
              <a:spcBef>
                <a:spcPct val="0"/>
              </a:spcBef>
              <a:spcAft>
                <a:spcPct val="0"/>
              </a:spcAft>
              <a:defRPr sz="4400">
                <a:solidFill>
                  <a:schemeClr val="tx2"/>
                </a:solidFill>
                <a:latin typeface="Tahoma" charset="0"/>
              </a:defRPr>
            </a:lvl8pPr>
            <a:lvl9pPr marL="1828800" algn="l" rtl="0" eaLnBrk="1" fontAlgn="base" hangingPunct="1">
              <a:spcBef>
                <a:spcPct val="0"/>
              </a:spcBef>
              <a:spcAft>
                <a:spcPct val="0"/>
              </a:spcAft>
              <a:defRPr sz="4400">
                <a:solidFill>
                  <a:schemeClr val="tx2"/>
                </a:solidFill>
                <a:latin typeface="Tahoma" charset="0"/>
              </a:defRPr>
            </a:lvl9pPr>
          </a:lstStyle>
          <a:p>
            <a:r>
              <a:rPr lang="en-US" sz="3200" dirty="0" smtClean="0"/>
              <a:t>Reflectivity analyses (60 min DA) at 1km AGL</a:t>
            </a:r>
            <a:endParaRPr lang="en-US" sz="3200" dirty="0"/>
          </a:p>
        </p:txBody>
      </p:sp>
      <p:sp>
        <p:nvSpPr>
          <p:cNvPr id="8" name="TextBox 7"/>
          <p:cNvSpPr txBox="1"/>
          <p:nvPr/>
        </p:nvSpPr>
        <p:spPr>
          <a:xfrm>
            <a:off x="7861089" y="5994828"/>
            <a:ext cx="946593" cy="369332"/>
          </a:xfrm>
          <a:prstGeom prst="rect">
            <a:avLst/>
          </a:prstGeom>
          <a:noFill/>
        </p:spPr>
        <p:txBody>
          <a:bodyPr wrap="none" rtlCol="0">
            <a:spAutoFit/>
          </a:bodyPr>
          <a:lstStyle/>
          <a:p>
            <a:r>
              <a:rPr lang="en-US" dirty="0" smtClean="0">
                <a:solidFill>
                  <a:srgbClr val="FF0000"/>
                </a:solidFill>
              </a:rPr>
              <a:t>Similar!</a:t>
            </a:r>
            <a:endParaRPr lang="en-US" dirty="0">
              <a:solidFill>
                <a:srgbClr val="FF0000"/>
              </a:solidFill>
            </a:endParaRPr>
          </a:p>
        </p:txBody>
      </p:sp>
    </p:spTree>
    <p:extLst>
      <p:ext uri="{BB962C8B-B14F-4D97-AF65-F5344CB8AC3E}">
        <p14:creationId xmlns:p14="http://schemas.microsoft.com/office/powerpoint/2010/main" val="931908617"/>
      </p:ext>
    </p:extLst>
  </p:cSld>
  <p:clrMapOvr>
    <a:masterClrMapping/>
  </p:clrMapOvr>
  <mc:AlternateContent xmlns:mc="http://schemas.openxmlformats.org/markup-compatibility/2006" xmlns:p14="http://schemas.microsoft.com/office/powerpoint/2010/main">
    <mc:Choice Requires="p14">
      <p:transition spd="slow" p14:dur="2000" advTm="5902"/>
    </mc:Choice>
    <mc:Fallback xmlns="">
      <p:transition xmlns:p14="http://schemas.microsoft.com/office/powerpoint/2010/main" spd="slow" advTm="5902"/>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f1km43600.tiff"/>
          <p:cNvPicPr>
            <a:picLocks noGrp="1"/>
          </p:cNvPicPr>
          <p:nvPr>
            <p:ph idx="1"/>
          </p:nvPr>
        </p:nvPicPr>
        <p:blipFill rotWithShape="1">
          <a:blip r:embed="rId2">
            <a:extLst>
              <a:ext uri="{28A0092B-C50C-407E-A947-70E740481C1C}">
                <a14:useLocalDpi xmlns:a14="http://schemas.microsoft.com/office/drawing/2010/main" val="0"/>
              </a:ext>
            </a:extLst>
          </a:blip>
          <a:srcRect l="-498" r="100"/>
          <a:stretch/>
        </p:blipFill>
        <p:spPr>
          <a:xfrm>
            <a:off x="387963" y="1408112"/>
            <a:ext cx="8429012" cy="5020056"/>
          </a:xfrm>
        </p:spPr>
      </p:pic>
      <p:sp>
        <p:nvSpPr>
          <p:cNvPr id="5" name="Title 1"/>
          <p:cNvSpPr>
            <a:spLocks noGrp="1"/>
          </p:cNvSpPr>
          <p:nvPr>
            <p:ph type="title"/>
          </p:nvPr>
        </p:nvSpPr>
        <p:spPr>
          <a:xfrm>
            <a:off x="905112" y="419100"/>
            <a:ext cx="7737449" cy="723900"/>
          </a:xfrm>
        </p:spPr>
        <p:txBody>
          <a:bodyPr/>
          <a:lstStyle/>
          <a:p>
            <a:r>
              <a:rPr lang="en-US" sz="3200" dirty="0" smtClean="0"/>
              <a:t>1-hr reflectivity </a:t>
            </a:r>
            <a:r>
              <a:rPr lang="en-US" sz="3200" dirty="0"/>
              <a:t>forecasts at 1km AGL</a:t>
            </a:r>
          </a:p>
        </p:txBody>
      </p:sp>
      <p:sp>
        <p:nvSpPr>
          <p:cNvPr id="6" name="TextBox 5"/>
          <p:cNvSpPr txBox="1"/>
          <p:nvPr/>
        </p:nvSpPr>
        <p:spPr>
          <a:xfrm>
            <a:off x="3540871" y="1930400"/>
            <a:ext cx="3665862" cy="369332"/>
          </a:xfrm>
          <a:prstGeom prst="rect">
            <a:avLst/>
          </a:prstGeom>
          <a:noFill/>
        </p:spPr>
        <p:txBody>
          <a:bodyPr wrap="none" rtlCol="0">
            <a:spAutoFit/>
          </a:bodyPr>
          <a:lstStyle/>
          <a:p>
            <a:r>
              <a:rPr lang="en-US" dirty="0" smtClean="0">
                <a:solidFill>
                  <a:srgbClr val="FF0000"/>
                </a:solidFill>
              </a:rPr>
              <a:t>Too linear!                   Too weak!</a:t>
            </a:r>
            <a:endParaRPr lang="en-US" dirty="0">
              <a:solidFill>
                <a:srgbClr val="FF0000"/>
              </a:solidFill>
            </a:endParaRPr>
          </a:p>
        </p:txBody>
      </p:sp>
      <p:sp>
        <p:nvSpPr>
          <p:cNvPr id="7" name="TextBox 6"/>
          <p:cNvSpPr txBox="1"/>
          <p:nvPr/>
        </p:nvSpPr>
        <p:spPr>
          <a:xfrm>
            <a:off x="135464" y="5427135"/>
            <a:ext cx="8618841" cy="369332"/>
          </a:xfrm>
          <a:prstGeom prst="rect">
            <a:avLst/>
          </a:prstGeom>
          <a:noFill/>
        </p:spPr>
        <p:txBody>
          <a:bodyPr wrap="none" rtlCol="0">
            <a:spAutoFit/>
          </a:bodyPr>
          <a:lstStyle/>
          <a:p>
            <a:r>
              <a:rPr lang="en-US" dirty="0" smtClean="0">
                <a:solidFill>
                  <a:srgbClr val="FF0000"/>
                </a:solidFill>
              </a:rPr>
              <a:t>Hook echo structure not clear!                 Less organized!                        Best!</a:t>
            </a:r>
            <a:endParaRPr lang="en-US" dirty="0">
              <a:solidFill>
                <a:srgbClr val="FF0000"/>
              </a:solidFill>
            </a:endParaRPr>
          </a:p>
        </p:txBody>
      </p:sp>
    </p:spTree>
    <p:extLst>
      <p:ext uri="{BB962C8B-B14F-4D97-AF65-F5344CB8AC3E}">
        <p14:creationId xmlns:p14="http://schemas.microsoft.com/office/powerpoint/2010/main" val="767126793"/>
      </p:ext>
    </p:extLst>
  </p:cSld>
  <p:clrMapOvr>
    <a:masterClrMapping/>
  </p:clrMapOvr>
  <mc:AlternateContent xmlns:mc="http://schemas.openxmlformats.org/markup-compatibility/2006" xmlns:p14="http://schemas.microsoft.com/office/powerpoint/2010/main">
    <mc:Choice Requires="p14">
      <p:transition spd="slow" p14:dur="2000" advTm="20902"/>
    </mc:Choice>
    <mc:Fallback xmlns="">
      <p:transition xmlns:p14="http://schemas.microsoft.com/office/powerpoint/2010/main" spd="slow" advTm="20902"/>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8500" y="1716901"/>
            <a:ext cx="4495319" cy="4911024"/>
          </a:xfrm>
        </p:spPr>
      </p:pic>
      <p:sp>
        <p:nvSpPr>
          <p:cNvPr id="5" name="TextBox 4"/>
          <p:cNvSpPr txBox="1"/>
          <p:nvPr/>
        </p:nvSpPr>
        <p:spPr>
          <a:xfrm>
            <a:off x="3481988" y="2981404"/>
            <a:ext cx="1224314" cy="369332"/>
          </a:xfrm>
          <a:prstGeom prst="rect">
            <a:avLst/>
          </a:prstGeom>
          <a:noFill/>
        </p:spPr>
        <p:txBody>
          <a:bodyPr wrap="none" rtlCol="0">
            <a:spAutoFit/>
          </a:bodyPr>
          <a:lstStyle/>
          <a:p>
            <a:r>
              <a:rPr lang="en-US" dirty="0">
                <a:solidFill>
                  <a:srgbClr val="FF0000"/>
                </a:solidFill>
              </a:rPr>
              <a:t>T</a:t>
            </a:r>
            <a:r>
              <a:rPr lang="en-US" dirty="0" smtClean="0">
                <a:solidFill>
                  <a:srgbClr val="FF0000"/>
                </a:solidFill>
              </a:rPr>
              <a:t>oo weak!</a:t>
            </a:r>
            <a:endParaRPr lang="en-US" dirty="0">
              <a:solidFill>
                <a:srgbClr val="FF0000"/>
              </a:solidFill>
            </a:endParaRPr>
          </a:p>
        </p:txBody>
      </p:sp>
      <p:sp>
        <p:nvSpPr>
          <p:cNvPr id="10" name="Title 9"/>
          <p:cNvSpPr>
            <a:spLocks noGrp="1"/>
          </p:cNvSpPr>
          <p:nvPr>
            <p:ph type="title"/>
          </p:nvPr>
        </p:nvSpPr>
        <p:spPr/>
        <p:txBody>
          <a:bodyPr/>
          <a:lstStyle/>
          <a:p>
            <a:r>
              <a:rPr lang="en-US" sz="4100" dirty="0"/>
              <a:t>1-hr Forecasts of updraft </a:t>
            </a:r>
            <a:r>
              <a:rPr lang="en-US" sz="4100" dirty="0" smtClean="0"/>
              <a:t>intensity</a:t>
            </a:r>
            <a:endParaRPr lang="en-US" sz="4100" dirty="0"/>
          </a:p>
        </p:txBody>
      </p:sp>
      <p:sp>
        <p:nvSpPr>
          <p:cNvPr id="9" name="Rectangle 8"/>
          <p:cNvSpPr/>
          <p:nvPr/>
        </p:nvSpPr>
        <p:spPr>
          <a:xfrm>
            <a:off x="660399" y="6237069"/>
            <a:ext cx="8143875" cy="461665"/>
          </a:xfrm>
          <a:prstGeom prst="rect">
            <a:avLst/>
          </a:prstGeom>
        </p:spPr>
        <p:txBody>
          <a:bodyPr wrap="square">
            <a:spAutoFit/>
          </a:bodyPr>
          <a:lstStyle/>
          <a:p>
            <a:pPr algn="ctr"/>
            <a:r>
              <a:rPr lang="en-US" sz="2400" dirty="0">
                <a:solidFill>
                  <a:srgbClr val="FF0000"/>
                </a:solidFill>
              </a:rPr>
              <a:t>The </a:t>
            </a:r>
            <a:r>
              <a:rPr lang="en-US" sz="2400" dirty="0" smtClean="0">
                <a:solidFill>
                  <a:srgbClr val="FF0000"/>
                </a:solidFill>
              </a:rPr>
              <a:t>forecast of updraft intensity from 3DVar is too weak!.</a:t>
            </a:r>
            <a:endParaRPr lang="en-US" sz="2400" dirty="0">
              <a:solidFill>
                <a:srgbClr val="FF0000"/>
              </a:solidFill>
            </a:endParaRPr>
          </a:p>
        </p:txBody>
      </p:sp>
      <p:sp>
        <p:nvSpPr>
          <p:cNvPr id="13" name="Rectangle 12"/>
          <p:cNvSpPr/>
          <p:nvPr/>
        </p:nvSpPr>
        <p:spPr>
          <a:xfrm>
            <a:off x="3733800" y="1022866"/>
            <a:ext cx="2006600" cy="400110"/>
          </a:xfrm>
          <a:prstGeom prst="rect">
            <a:avLst/>
          </a:prstGeom>
        </p:spPr>
        <p:txBody>
          <a:bodyPr wrap="square">
            <a:spAutoFit/>
          </a:bodyPr>
          <a:lstStyle/>
          <a:p>
            <a:pPr algn="ctr"/>
            <a:r>
              <a:rPr lang="en-US" sz="2000" dirty="0" smtClean="0">
                <a:solidFill>
                  <a:srgbClr val="FF0000"/>
                </a:solidFill>
              </a:rPr>
              <a:t>w(</a:t>
            </a:r>
            <a:r>
              <a:rPr lang="en-US" sz="2000" dirty="0">
                <a:solidFill>
                  <a:srgbClr val="FF0000"/>
                </a:solidFill>
              </a:rPr>
              <a:t>m s</a:t>
            </a:r>
            <a:r>
              <a:rPr lang="en-US" sz="2000" baseline="30000" dirty="0">
                <a:solidFill>
                  <a:srgbClr val="FF0000"/>
                </a:solidFill>
              </a:rPr>
              <a:t>-</a:t>
            </a:r>
            <a:r>
              <a:rPr lang="en-US" sz="2000" baseline="30000" dirty="0" smtClean="0">
                <a:solidFill>
                  <a:srgbClr val="FF0000"/>
                </a:solidFill>
              </a:rPr>
              <a:t>1</a:t>
            </a:r>
            <a:r>
              <a:rPr lang="en-US" sz="2000" dirty="0">
                <a:solidFill>
                  <a:srgbClr val="FF0000"/>
                </a:solidFill>
              </a:rPr>
              <a:t>)</a:t>
            </a:r>
            <a:endParaRPr lang="en-US" sz="2000" dirty="0"/>
          </a:p>
        </p:txBody>
      </p:sp>
      <p:sp>
        <p:nvSpPr>
          <p:cNvPr id="2" name="TextBox 1"/>
          <p:cNvSpPr txBox="1"/>
          <p:nvPr/>
        </p:nvSpPr>
        <p:spPr>
          <a:xfrm>
            <a:off x="4737100" y="9017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08109150"/>
      </p:ext>
    </p:extLst>
  </p:cSld>
  <p:clrMapOvr>
    <a:masterClrMapping/>
  </p:clrMapOvr>
  <mc:AlternateContent xmlns:mc="http://schemas.openxmlformats.org/markup-compatibility/2006" xmlns:p14="http://schemas.microsoft.com/office/powerpoint/2010/main">
    <mc:Choice Requires="p14">
      <p:transition spd="slow" p14:dur="2000" advTm="17692"/>
    </mc:Choice>
    <mc:Fallback xmlns="">
      <p:transition xmlns:p14="http://schemas.microsoft.com/office/powerpoint/2010/main" spd="slow" advTm="17692"/>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1-hr Forecasts </a:t>
            </a:r>
            <a:r>
              <a:rPr lang="en-US" sz="4000" dirty="0" smtClean="0"/>
              <a:t>of the low-level </a:t>
            </a:r>
            <a:r>
              <a:rPr lang="en-US" sz="4000" dirty="0" err="1" smtClean="0"/>
              <a:t>mesocyclone</a:t>
            </a:r>
            <a:r>
              <a:rPr lang="en-US" sz="4000" dirty="0" smtClean="0"/>
              <a:t> (0.5</a:t>
            </a:r>
            <a:r>
              <a:rPr lang="en-US" sz="4000" baseline="30000" dirty="0" smtClean="0"/>
              <a:t>o</a:t>
            </a:r>
            <a:r>
              <a:rPr lang="en-US" sz="4000" dirty="0" smtClean="0"/>
              <a:t> tilt of KTLX)</a:t>
            </a:r>
            <a:endParaRPr lang="en-US" sz="4000" dirty="0"/>
          </a:p>
        </p:txBody>
      </p:sp>
      <p:pic>
        <p:nvPicPr>
          <p:cNvPr id="5" name="Picture 4" descr="ppiplt_fcst_only306002.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 y="2091966"/>
            <a:ext cx="8823960" cy="2216134"/>
          </a:xfrm>
          <a:prstGeom prst="rect">
            <a:avLst/>
          </a:prstGeom>
        </p:spPr>
      </p:pic>
      <p:sp>
        <p:nvSpPr>
          <p:cNvPr id="6" name="Content Placeholder 2"/>
          <p:cNvSpPr txBox="1">
            <a:spLocks/>
          </p:cNvSpPr>
          <p:nvPr/>
        </p:nvSpPr>
        <p:spPr bwMode="auto">
          <a:xfrm>
            <a:off x="127000" y="4419599"/>
            <a:ext cx="87249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r>
              <a:rPr lang="en-US" sz="2400" dirty="0" err="1" smtClean="0"/>
              <a:t>Mesocyclone</a:t>
            </a:r>
            <a:r>
              <a:rPr lang="en-US" sz="2400" dirty="0" smtClean="0"/>
              <a:t> is more clearly captured in the 60-min radial velocity forecasts at the lowest elevation angle of KTLX radar by HEn3DVar than other methods, suggesting stronger rotation and a larger tornado threat in the forecast.</a:t>
            </a:r>
            <a:endParaRPr lang="en-US" sz="2400" dirty="0"/>
          </a:p>
        </p:txBody>
      </p:sp>
    </p:spTree>
    <p:extLst>
      <p:ext uri="{BB962C8B-B14F-4D97-AF65-F5344CB8AC3E}">
        <p14:creationId xmlns:p14="http://schemas.microsoft.com/office/powerpoint/2010/main" val="2172365858"/>
      </p:ext>
    </p:extLst>
  </p:cSld>
  <p:clrMapOvr>
    <a:masterClrMapping/>
  </p:clrMapOvr>
  <mc:AlternateContent xmlns:mc="http://schemas.openxmlformats.org/markup-compatibility/2006" xmlns:p14="http://schemas.microsoft.com/office/powerpoint/2010/main">
    <mc:Choice Requires="p14">
      <p:transition spd="slow" p14:dur="2000" advTm="16502"/>
    </mc:Choice>
    <mc:Fallback xmlns="">
      <p:transition xmlns:p14="http://schemas.microsoft.com/office/powerpoint/2010/main" spd="slow" advTm="16502"/>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24" y="214313"/>
            <a:ext cx="8152251" cy="1462087"/>
          </a:xfrm>
        </p:spPr>
        <p:txBody>
          <a:bodyPr/>
          <a:lstStyle/>
          <a:p>
            <a:r>
              <a:rPr lang="en-US" sz="4000" dirty="0"/>
              <a:t>Part IV: </a:t>
            </a:r>
            <a:r>
              <a:rPr lang="en-US" sz="4000" b="1" dirty="0" smtClean="0"/>
              <a:t>conclusion</a:t>
            </a:r>
            <a:r>
              <a:rPr lang="en-US" sz="4000" dirty="0" smtClean="0"/>
              <a:t> &amp; future work</a:t>
            </a:r>
            <a:endParaRPr lang="en-US" sz="4000" dirty="0"/>
          </a:p>
        </p:txBody>
      </p:sp>
      <p:sp>
        <p:nvSpPr>
          <p:cNvPr id="3" name="Content Placeholder 2"/>
          <p:cNvSpPr>
            <a:spLocks noGrp="1"/>
          </p:cNvSpPr>
          <p:nvPr>
            <p:ph idx="1"/>
          </p:nvPr>
        </p:nvSpPr>
        <p:spPr/>
        <p:txBody>
          <a:bodyPr/>
          <a:lstStyle/>
          <a:p>
            <a:r>
              <a:rPr lang="en-US" dirty="0" smtClean="0"/>
              <a:t>When EnKF is </a:t>
            </a:r>
            <a:r>
              <a:rPr lang="en-US" dirty="0" err="1" smtClean="0"/>
              <a:t>underdispersive</a:t>
            </a:r>
            <a:r>
              <a:rPr lang="en-US" dirty="0" smtClean="0"/>
              <a:t> or </a:t>
            </a:r>
            <a:r>
              <a:rPr lang="en-US" dirty="0"/>
              <a:t>EnKF is not configured </a:t>
            </a:r>
            <a:r>
              <a:rPr lang="en-US" dirty="0" smtClean="0"/>
              <a:t>optimally, hybrid En3DVar may perform better.</a:t>
            </a:r>
            <a:endParaRPr lang="en-US" dirty="0"/>
          </a:p>
        </p:txBody>
      </p:sp>
    </p:spTree>
    <p:extLst>
      <p:ext uri="{BB962C8B-B14F-4D97-AF65-F5344CB8AC3E}">
        <p14:creationId xmlns:p14="http://schemas.microsoft.com/office/powerpoint/2010/main" val="24123755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941" r="5566" b="19079"/>
          <a:stretch/>
        </p:blipFill>
        <p:spPr>
          <a:xfrm>
            <a:off x="111511" y="1804638"/>
            <a:ext cx="4426605" cy="3136530"/>
          </a:xfrm>
          <a:prstGeom prst="rect">
            <a:avLst/>
          </a:prstGeom>
          <a:ln w="47625">
            <a:solidFill>
              <a:schemeClr val="tx1"/>
            </a:solidFill>
          </a:ln>
        </p:spPr>
      </p:pic>
      <p:sp>
        <p:nvSpPr>
          <p:cNvPr id="9" name="Title 1"/>
          <p:cNvSpPr>
            <a:spLocks noGrp="1"/>
          </p:cNvSpPr>
          <p:nvPr>
            <p:ph type="title"/>
          </p:nvPr>
        </p:nvSpPr>
        <p:spPr>
          <a:xfrm>
            <a:off x="838200" y="390783"/>
            <a:ext cx="8105776" cy="889000"/>
          </a:xfrm>
        </p:spPr>
        <p:txBody>
          <a:bodyPr/>
          <a:lstStyle/>
          <a:p>
            <a:r>
              <a:rPr lang="en-US" sz="3200" dirty="0" smtClean="0"/>
              <a:t>1-hour </a:t>
            </a:r>
            <a:r>
              <a:rPr lang="en-US" sz="3200" dirty="0" err="1" smtClean="0"/>
              <a:t>Vr</a:t>
            </a:r>
            <a:r>
              <a:rPr lang="en-US" sz="3200" dirty="0" smtClean="0"/>
              <a:t> forecasts at the lowest two elevation angles (KTLX)</a:t>
            </a:r>
            <a:endParaRPr lang="en-US" sz="3200" dirty="0"/>
          </a:p>
        </p:txBody>
      </p:sp>
      <p:grpSp>
        <p:nvGrpSpPr>
          <p:cNvPr id="3" name="Group 2"/>
          <p:cNvGrpSpPr/>
          <p:nvPr/>
        </p:nvGrpSpPr>
        <p:grpSpPr>
          <a:xfrm>
            <a:off x="4708495" y="1804638"/>
            <a:ext cx="4373553" cy="3136530"/>
            <a:chOff x="4548526" y="3083865"/>
            <a:chExt cx="4634028" cy="3499818"/>
          </a:xfrm>
        </p:grpSpPr>
        <p:pic>
          <p:nvPicPr>
            <p:cNvPr id="5" name="Picture 4"/>
            <p:cNvPicPr>
              <a:picLocks noChangeAspect="1"/>
            </p:cNvPicPr>
            <p:nvPr/>
          </p:nvPicPr>
          <p:blipFill rotWithShape="1">
            <a:blip r:embed="rId4"/>
            <a:srcRect l="2755" b="20836"/>
            <a:stretch/>
          </p:blipFill>
          <p:spPr>
            <a:xfrm>
              <a:off x="4548526" y="3083865"/>
              <a:ext cx="4634028" cy="3499818"/>
            </a:xfrm>
            <a:prstGeom prst="rect">
              <a:avLst/>
            </a:prstGeom>
            <a:ln w="47625">
              <a:solidFill>
                <a:schemeClr val="tx1"/>
              </a:solidFill>
            </a:ln>
          </p:spPr>
        </p:pic>
        <p:sp>
          <p:nvSpPr>
            <p:cNvPr id="2" name="TextBox 1"/>
            <p:cNvSpPr txBox="1"/>
            <p:nvPr/>
          </p:nvSpPr>
          <p:spPr>
            <a:xfrm>
              <a:off x="7642746" y="5982124"/>
              <a:ext cx="802154" cy="215444"/>
            </a:xfrm>
            <a:prstGeom prst="rect">
              <a:avLst/>
            </a:prstGeom>
            <a:solidFill>
              <a:schemeClr val="bg1"/>
            </a:solidFill>
          </p:spPr>
          <p:txBody>
            <a:bodyPr wrap="square" rtlCol="0">
              <a:spAutoFit/>
            </a:bodyPr>
            <a:lstStyle/>
            <a:p>
              <a:r>
                <a:rPr lang="en-US" sz="800" dirty="0" smtClean="0"/>
                <a:t>(f)HEn3DVar</a:t>
              </a:r>
              <a:endParaRPr lang="en-US" sz="800" dirty="0"/>
            </a:p>
          </p:txBody>
        </p:sp>
      </p:grpSp>
      <p:sp>
        <p:nvSpPr>
          <p:cNvPr id="7" name="Content Placeholder 2"/>
          <p:cNvSpPr txBox="1">
            <a:spLocks/>
          </p:cNvSpPr>
          <p:nvPr/>
        </p:nvSpPr>
        <p:spPr bwMode="auto">
          <a:xfrm>
            <a:off x="127000" y="5183476"/>
            <a:ext cx="87249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r>
              <a:rPr lang="en-US" sz="2400" dirty="0" err="1"/>
              <a:t>Mesocyclone</a:t>
            </a:r>
            <a:r>
              <a:rPr lang="en-US" sz="2400" dirty="0"/>
              <a:t> is more clearly captured in the 60-min radial velocity forecasts at the lowest </a:t>
            </a:r>
            <a:r>
              <a:rPr lang="en-US" sz="2400" dirty="0" smtClean="0"/>
              <a:t>two elevation angles </a:t>
            </a:r>
            <a:r>
              <a:rPr lang="en-US" sz="2400" dirty="0"/>
              <a:t>of KTLX radar by </a:t>
            </a:r>
            <a:r>
              <a:rPr lang="en-US" sz="2400" dirty="0" smtClean="0"/>
              <a:t>HEn3DVar than other methods, suggesting stronger </a:t>
            </a:r>
            <a:r>
              <a:rPr lang="en-US" sz="2400" dirty="0"/>
              <a:t>rotation and a larger tornado </a:t>
            </a:r>
            <a:r>
              <a:rPr lang="en-US" sz="2400" dirty="0" smtClean="0"/>
              <a:t>threat in the forecast.</a:t>
            </a:r>
            <a:endParaRPr lang="en-US" sz="2400" dirty="0"/>
          </a:p>
        </p:txBody>
      </p:sp>
      <p:sp>
        <p:nvSpPr>
          <p:cNvPr id="6" name="TextBox 5"/>
          <p:cNvSpPr txBox="1"/>
          <p:nvPr/>
        </p:nvSpPr>
        <p:spPr>
          <a:xfrm>
            <a:off x="1502381" y="1435306"/>
            <a:ext cx="5708414" cy="369332"/>
          </a:xfrm>
          <a:prstGeom prst="rect">
            <a:avLst/>
          </a:prstGeom>
          <a:noFill/>
        </p:spPr>
        <p:txBody>
          <a:bodyPr wrap="none" rtlCol="0">
            <a:spAutoFit/>
          </a:bodyPr>
          <a:lstStyle/>
          <a:p>
            <a:r>
              <a:rPr lang="en-US" dirty="0" smtClean="0"/>
              <a:t>0.5</a:t>
            </a:r>
            <a:r>
              <a:rPr lang="en-US" baseline="30000" dirty="0" smtClean="0"/>
              <a:t>o  </a:t>
            </a:r>
            <a:r>
              <a:rPr lang="en-US" dirty="0" smtClean="0"/>
              <a:t>                                                               1.5</a:t>
            </a:r>
            <a:r>
              <a:rPr lang="en-US" baseline="30000" dirty="0" smtClean="0"/>
              <a:t>o</a:t>
            </a:r>
            <a:endParaRPr lang="en-US" baseline="30000" dirty="0"/>
          </a:p>
        </p:txBody>
      </p:sp>
      <p:sp>
        <p:nvSpPr>
          <p:cNvPr id="8" name="Rectangle 7"/>
          <p:cNvSpPr/>
          <p:nvPr/>
        </p:nvSpPr>
        <p:spPr>
          <a:xfrm>
            <a:off x="127000" y="2880433"/>
            <a:ext cx="4099600" cy="1815882"/>
          </a:xfrm>
          <a:prstGeom prst="rect">
            <a:avLst/>
          </a:prstGeom>
        </p:spPr>
        <p:txBody>
          <a:bodyPr wrap="none">
            <a:spAutoFit/>
          </a:bodyPr>
          <a:lstStyle/>
          <a:p>
            <a:r>
              <a:rPr lang="en-US" sz="1600" b="1" dirty="0" err="1" smtClean="0"/>
              <a:t>Obs</a:t>
            </a:r>
            <a:r>
              <a:rPr lang="en-US" sz="1600" b="1" dirty="0" smtClean="0"/>
              <a:t>                 3DVar              EnKF</a:t>
            </a:r>
          </a:p>
          <a:p>
            <a:endParaRPr lang="en-US" sz="1600" b="1" dirty="0"/>
          </a:p>
          <a:p>
            <a:endParaRPr lang="en-US" sz="1600" b="1" dirty="0" smtClean="0"/>
          </a:p>
          <a:p>
            <a:endParaRPr lang="en-US" sz="1600" b="1" dirty="0"/>
          </a:p>
          <a:p>
            <a:endParaRPr lang="en-US" sz="1600" b="1" dirty="0" smtClean="0"/>
          </a:p>
          <a:p>
            <a:endParaRPr lang="en-US" sz="1600" b="1" dirty="0" smtClean="0"/>
          </a:p>
          <a:p>
            <a:r>
              <a:rPr lang="en-US" sz="1600" b="1" dirty="0" err="1" smtClean="0"/>
              <a:t>DfEnKF</a:t>
            </a:r>
            <a:r>
              <a:rPr lang="en-US" sz="1600" b="1" dirty="0" smtClean="0"/>
              <a:t>           PEn3DVar       HEn3DVar</a:t>
            </a:r>
          </a:p>
        </p:txBody>
      </p:sp>
    </p:spTree>
    <p:extLst>
      <p:ext uri="{BB962C8B-B14F-4D97-AF65-F5344CB8AC3E}">
        <p14:creationId xmlns:p14="http://schemas.microsoft.com/office/powerpoint/2010/main" val="2626393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conclusions based on </a:t>
            </a:r>
            <a:r>
              <a:rPr lang="en-US" dirty="0" smtClean="0"/>
              <a:t>the real case application</a:t>
            </a:r>
            <a:endParaRPr lang="en-US" dirty="0"/>
          </a:p>
        </p:txBody>
      </p:sp>
      <p:sp>
        <p:nvSpPr>
          <p:cNvPr id="8" name="Rounded Rectangle 7"/>
          <p:cNvSpPr/>
          <p:nvPr/>
        </p:nvSpPr>
        <p:spPr bwMode="auto">
          <a:xfrm>
            <a:off x="711200" y="3489999"/>
            <a:ext cx="8077200" cy="1514475"/>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a:t>The low-level </a:t>
            </a:r>
            <a:r>
              <a:rPr lang="en-US" sz="2200" b="1" dirty="0" err="1">
                <a:solidFill>
                  <a:srgbClr val="000090"/>
                </a:solidFill>
              </a:rPr>
              <a:t>mesocyclone</a:t>
            </a:r>
            <a:r>
              <a:rPr lang="en-US" sz="2200" dirty="0">
                <a:solidFill>
                  <a:srgbClr val="000090"/>
                </a:solidFill>
              </a:rPr>
              <a:t> </a:t>
            </a:r>
            <a:r>
              <a:rPr lang="en-US" sz="2200" dirty="0"/>
              <a:t>is better forecasted when using hybrid En3DVar than other methods, </a:t>
            </a:r>
            <a:r>
              <a:rPr lang="en-US" sz="2200" dirty="0" smtClean="0"/>
              <a:t>suggesting stronger </a:t>
            </a:r>
            <a:r>
              <a:rPr lang="en-US" sz="2200" dirty="0"/>
              <a:t>rotation and a larger tornado </a:t>
            </a:r>
            <a:r>
              <a:rPr lang="en-US" sz="2200" dirty="0" smtClean="0"/>
              <a:t>threat in the forecast.</a:t>
            </a:r>
            <a:endParaRPr lang="en-US" sz="2200" dirty="0"/>
          </a:p>
        </p:txBody>
      </p:sp>
      <p:sp>
        <p:nvSpPr>
          <p:cNvPr id="5" name="Rounded Rectangle 4"/>
          <p:cNvSpPr/>
          <p:nvPr/>
        </p:nvSpPr>
        <p:spPr bwMode="auto">
          <a:xfrm>
            <a:off x="711200" y="1998274"/>
            <a:ext cx="8077200" cy="1347472"/>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smtClean="0">
                <a:ea typeface="ＭＳ Ｐゴシック" charset="0"/>
              </a:rPr>
              <a:t>For this case, hybrid </a:t>
            </a:r>
            <a:r>
              <a:rPr lang="en-US" sz="2200" dirty="0">
                <a:ea typeface="ＭＳ Ｐゴシック" charset="0"/>
              </a:rPr>
              <a:t>En3DVar outperforms </a:t>
            </a:r>
            <a:r>
              <a:rPr lang="en-US" sz="2200" b="1" dirty="0" smtClean="0">
                <a:solidFill>
                  <a:srgbClr val="000090"/>
                </a:solidFill>
                <a:ea typeface="ＭＳ Ｐゴシック" charset="0"/>
              </a:rPr>
              <a:t>3DVar</a:t>
            </a:r>
            <a:r>
              <a:rPr lang="en-US" sz="2200" dirty="0" smtClean="0">
                <a:ea typeface="ＭＳ Ｐゴシック" charset="0"/>
              </a:rPr>
              <a:t> (</a:t>
            </a:r>
            <a:r>
              <a:rPr lang="en-US" sz="2200" b="1" dirty="0">
                <a:solidFill>
                  <a:srgbClr val="FF0000"/>
                </a:solidFill>
                <a:ea typeface="ＭＳ Ｐゴシック" charset="0"/>
              </a:rPr>
              <a:t>EnKF</a:t>
            </a:r>
            <a:r>
              <a:rPr lang="en-US" sz="2200" dirty="0" smtClean="0">
                <a:ea typeface="ＭＳ Ｐゴシック" charset="0"/>
              </a:rPr>
              <a:t>) in </a:t>
            </a:r>
            <a:r>
              <a:rPr lang="en-US" sz="2200" dirty="0">
                <a:ea typeface="ＭＳ Ｐゴシック" charset="0"/>
              </a:rPr>
              <a:t>better capturing the </a:t>
            </a:r>
            <a:r>
              <a:rPr lang="en-US" sz="2200" b="1" dirty="0">
                <a:solidFill>
                  <a:srgbClr val="000090"/>
                </a:solidFill>
                <a:ea typeface="ＭＳ Ｐゴシック" charset="0"/>
              </a:rPr>
              <a:t>hook echo structure, rotating </a:t>
            </a:r>
            <a:r>
              <a:rPr lang="en-US" sz="2200" b="1" dirty="0" smtClean="0">
                <a:solidFill>
                  <a:srgbClr val="000090"/>
                </a:solidFill>
                <a:ea typeface="ＭＳ Ｐゴシック" charset="0"/>
              </a:rPr>
              <a:t>updraft </a:t>
            </a:r>
            <a:r>
              <a:rPr lang="en-US" sz="2200" dirty="0">
                <a:ea typeface="ＭＳ Ｐゴシック" charset="0"/>
              </a:rPr>
              <a:t>(</a:t>
            </a:r>
            <a:r>
              <a:rPr lang="en-US" sz="2200" b="1" dirty="0" smtClean="0">
                <a:solidFill>
                  <a:srgbClr val="FF0000"/>
                </a:solidFill>
                <a:ea typeface="ＭＳ Ｐゴシック" charset="0"/>
              </a:rPr>
              <a:t>intensity</a:t>
            </a:r>
            <a:r>
              <a:rPr lang="en-US" sz="2200" dirty="0" smtClean="0">
                <a:ea typeface="ＭＳ Ｐゴシック" charset="0"/>
              </a:rPr>
              <a:t>) </a:t>
            </a:r>
            <a:r>
              <a:rPr lang="en-US" sz="2200" dirty="0">
                <a:ea typeface="ＭＳ Ｐゴシック" charset="0"/>
              </a:rPr>
              <a:t>of the main </a:t>
            </a:r>
            <a:r>
              <a:rPr lang="en-US" sz="2200" dirty="0" err="1">
                <a:ea typeface="ＭＳ Ｐゴシック" charset="0"/>
              </a:rPr>
              <a:t>tornadic</a:t>
            </a:r>
            <a:r>
              <a:rPr lang="en-US" sz="2200" dirty="0">
                <a:ea typeface="ＭＳ Ｐゴシック" charset="0"/>
              </a:rPr>
              <a:t> </a:t>
            </a:r>
            <a:r>
              <a:rPr lang="en-US" sz="2200" dirty="0" err="1">
                <a:ea typeface="ＭＳ Ｐゴシック" charset="0"/>
              </a:rPr>
              <a:t>supercell</a:t>
            </a:r>
            <a:r>
              <a:rPr lang="en-US" sz="2200" dirty="0">
                <a:ea typeface="ＭＳ Ｐゴシック" charset="0"/>
              </a:rPr>
              <a:t>. </a:t>
            </a:r>
          </a:p>
        </p:txBody>
      </p:sp>
    </p:spTree>
    <p:custDataLst>
      <p:tags r:id="rId1"/>
    </p:custDataLst>
    <p:extLst>
      <p:ext uri="{BB962C8B-B14F-4D97-AF65-F5344CB8AC3E}">
        <p14:creationId xmlns:p14="http://schemas.microsoft.com/office/powerpoint/2010/main" val="2369103438"/>
      </p:ext>
    </p:extLst>
  </p:cSld>
  <p:clrMapOvr>
    <a:masterClrMapping/>
  </p:clrMapOvr>
  <mc:AlternateContent xmlns:mc="http://schemas.openxmlformats.org/markup-compatibility/2006">
    <mc:Choice xmlns:p14="http://schemas.microsoft.com/office/powerpoint/2010/main" Requires="p14">
      <p:transition spd="slow" p14:dur="2000" advTm="19123"/>
    </mc:Choice>
    <mc:Fallback>
      <p:transition xmlns:p14="http://schemas.microsoft.com/office/powerpoint/2010/main" spd="slow" advTm="1912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14313"/>
            <a:ext cx="8232775" cy="1462087"/>
          </a:xfrm>
        </p:spPr>
        <p:txBody>
          <a:bodyPr/>
          <a:lstStyle/>
          <a:p>
            <a:r>
              <a:rPr lang="en-US" sz="4000" dirty="0">
                <a:solidFill>
                  <a:srgbClr val="333399"/>
                </a:solidFill>
              </a:rPr>
              <a:t>Part IV: conclusion &amp; </a:t>
            </a:r>
            <a:r>
              <a:rPr lang="en-US" sz="4000" b="1" dirty="0">
                <a:solidFill>
                  <a:srgbClr val="333399"/>
                </a:solidFill>
              </a:rPr>
              <a:t>future work</a:t>
            </a:r>
            <a:endParaRPr lang="en-US" b="1" dirty="0"/>
          </a:p>
        </p:txBody>
      </p:sp>
      <p:sp>
        <p:nvSpPr>
          <p:cNvPr id="5" name="Rounded Rectangle 4"/>
          <p:cNvSpPr/>
          <p:nvPr/>
        </p:nvSpPr>
        <p:spPr bwMode="auto">
          <a:xfrm>
            <a:off x="711200" y="3223661"/>
            <a:ext cx="8077200" cy="12954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400" b="1" dirty="0">
                <a:solidFill>
                  <a:srgbClr val="000090"/>
                </a:solidFill>
                <a:ea typeface="ＭＳ Ｐゴシック" charset="0"/>
              </a:rPr>
              <a:t>Apply</a:t>
            </a:r>
            <a:r>
              <a:rPr lang="en-US" sz="2400" dirty="0">
                <a:solidFill>
                  <a:srgbClr val="000090"/>
                </a:solidFill>
                <a:ea typeface="ＭＳ Ｐゴシック" charset="0"/>
              </a:rPr>
              <a:t> </a:t>
            </a:r>
            <a:r>
              <a:rPr lang="en-US" sz="2400" dirty="0">
                <a:ea typeface="ＭＳ Ｐゴシック" charset="0"/>
              </a:rPr>
              <a:t>the hybrid En3DVar </a:t>
            </a:r>
            <a:r>
              <a:rPr lang="en-US" sz="2400" b="1" dirty="0">
                <a:solidFill>
                  <a:srgbClr val="000090"/>
                </a:solidFill>
                <a:ea typeface="ＭＳ Ｐゴシック" charset="0"/>
              </a:rPr>
              <a:t>to</a:t>
            </a:r>
            <a:r>
              <a:rPr lang="en-US" sz="2400" dirty="0">
                <a:ea typeface="ＭＳ Ｐゴシック" charset="0"/>
              </a:rPr>
              <a:t> </a:t>
            </a:r>
            <a:r>
              <a:rPr lang="en-US" sz="2400" b="1" dirty="0">
                <a:solidFill>
                  <a:srgbClr val="000090"/>
                </a:solidFill>
                <a:ea typeface="ＭＳ Ｐゴシック" charset="0"/>
              </a:rPr>
              <a:t>more real storm cases </a:t>
            </a:r>
            <a:r>
              <a:rPr lang="en-US" sz="2400" dirty="0">
                <a:ea typeface="ＭＳ Ｐゴシック" charset="0"/>
              </a:rPr>
              <a:t>to </a:t>
            </a:r>
            <a:r>
              <a:rPr lang="en-US" sz="2400" dirty="0" smtClean="0">
                <a:ea typeface="ＭＳ Ｐゴシック" charset="0"/>
              </a:rPr>
              <a:t>further examine the performance of different algorithms.</a:t>
            </a:r>
            <a:endParaRPr lang="en-US" sz="2400" dirty="0">
              <a:ea typeface="ＭＳ Ｐゴシック" charset="0"/>
            </a:endParaRPr>
          </a:p>
        </p:txBody>
      </p:sp>
      <p:sp>
        <p:nvSpPr>
          <p:cNvPr id="6" name="Rounded Rectangle 5"/>
          <p:cNvSpPr/>
          <p:nvPr/>
        </p:nvSpPr>
        <p:spPr bwMode="auto">
          <a:xfrm>
            <a:off x="711200" y="4690311"/>
            <a:ext cx="8077200" cy="1474531"/>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400" b="1" dirty="0">
                <a:solidFill>
                  <a:srgbClr val="000090"/>
                </a:solidFill>
              </a:rPr>
              <a:t>Test hybrid 4DEnVar </a:t>
            </a:r>
            <a:r>
              <a:rPr lang="en-US" sz="2400" dirty="0"/>
              <a:t>algorithm (Liu and </a:t>
            </a:r>
            <a:r>
              <a:rPr lang="en-US" sz="2400" dirty="0" err="1"/>
              <a:t>Xue</a:t>
            </a:r>
            <a:r>
              <a:rPr lang="en-US" sz="2400" dirty="0"/>
              <a:t>, 2016) through OSSEs and real </a:t>
            </a:r>
            <a:r>
              <a:rPr lang="en-US" sz="2400" dirty="0" smtClean="0"/>
              <a:t>case for fast-moving </a:t>
            </a:r>
            <a:r>
              <a:rPr lang="en-US" sz="2400" dirty="0" err="1" smtClean="0"/>
              <a:t>supercell</a:t>
            </a:r>
            <a:r>
              <a:rPr lang="en-US" sz="2400" dirty="0" smtClean="0"/>
              <a:t> </a:t>
            </a:r>
            <a:r>
              <a:rPr lang="en-US" sz="2400" dirty="0" smtClean="0"/>
              <a:t>storms.</a:t>
            </a:r>
            <a:endParaRPr lang="en-US" sz="2400" dirty="0"/>
          </a:p>
        </p:txBody>
      </p:sp>
      <p:sp>
        <p:nvSpPr>
          <p:cNvPr id="7" name="Rounded Rectangle 6"/>
          <p:cNvSpPr/>
          <p:nvPr/>
        </p:nvSpPr>
        <p:spPr bwMode="auto">
          <a:xfrm>
            <a:off x="711200" y="1928261"/>
            <a:ext cx="8077200" cy="112415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400" dirty="0">
                <a:ea typeface="ＭＳ Ｐゴシック" charset="0"/>
              </a:rPr>
              <a:t>Compare the one-way coupling HEn3DVar with those of </a:t>
            </a:r>
            <a:r>
              <a:rPr lang="en-US" sz="2400" b="1" dirty="0">
                <a:solidFill>
                  <a:srgbClr val="000090"/>
                </a:solidFill>
                <a:ea typeface="ＭＳ Ｐゴシック" charset="0"/>
              </a:rPr>
              <a:t>two-way coupling</a:t>
            </a:r>
            <a:r>
              <a:rPr lang="en-US" sz="2400" dirty="0">
                <a:ea typeface="ＭＳ Ｐゴシック" charset="0"/>
              </a:rPr>
              <a:t>.</a:t>
            </a:r>
          </a:p>
        </p:txBody>
      </p:sp>
    </p:spTree>
    <p:extLst>
      <p:ext uri="{BB962C8B-B14F-4D97-AF65-F5344CB8AC3E}">
        <p14:creationId xmlns:p14="http://schemas.microsoft.com/office/powerpoint/2010/main" val="2514596189"/>
      </p:ext>
    </p:extLst>
  </p:cSld>
  <p:clrMapOvr>
    <a:masterClrMapping/>
  </p:clrMapOvr>
  <mc:AlternateContent xmlns:mc="http://schemas.openxmlformats.org/markup-compatibility/2006">
    <mc:Choice xmlns:p14="http://schemas.microsoft.com/office/powerpoint/2010/main" Requires="p14">
      <p:transition spd="slow" p14:dur="2000" advTm="2885"/>
    </mc:Choice>
    <mc:Fallback>
      <p:transition xmlns:p14="http://schemas.microsoft.com/office/powerpoint/2010/main" spd="slow" advTm="288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18048" y="1754383"/>
            <a:ext cx="7772400" cy="3450100"/>
          </a:xfrm>
        </p:spPr>
        <p:txBody>
          <a:bodyPr>
            <a:normAutofit lnSpcReduction="10000"/>
          </a:bodyPr>
          <a:lstStyle/>
          <a:p>
            <a:pPr marL="0" indent="0" algn="ctr">
              <a:buNone/>
            </a:pPr>
            <a:endParaRPr lang="en-US" sz="7200" dirty="0" smtClean="0"/>
          </a:p>
          <a:p>
            <a:pPr marL="0" indent="0" algn="ctr">
              <a:buNone/>
            </a:pPr>
            <a:r>
              <a:rPr lang="en-US" sz="7200" dirty="0" smtClean="0"/>
              <a:t>Thank you for your attention!</a:t>
            </a:r>
            <a:endParaRPr lang="en-US" sz="7200" dirty="0"/>
          </a:p>
        </p:txBody>
      </p:sp>
    </p:spTree>
    <p:extLst>
      <p:ext uri="{BB962C8B-B14F-4D97-AF65-F5344CB8AC3E}">
        <p14:creationId xmlns:p14="http://schemas.microsoft.com/office/powerpoint/2010/main" val="3130042732"/>
      </p:ext>
    </p:extLst>
  </p:cSld>
  <p:clrMapOvr>
    <a:masterClrMapping/>
  </p:clrMapOvr>
  <mc:AlternateContent xmlns:mc="http://schemas.openxmlformats.org/markup-compatibility/2006" xmlns:p14="http://schemas.microsoft.com/office/powerpoint/2010/main">
    <mc:Choice Requires="p14">
      <p:transition spd="slow" p14:dur="2000" advTm="1853"/>
    </mc:Choice>
    <mc:Fallback xmlns="">
      <p:transition xmlns:p14="http://schemas.microsoft.com/office/powerpoint/2010/main" spd="slow" advTm="1853"/>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138" y="420490"/>
            <a:ext cx="7793037" cy="927100"/>
          </a:xfrm>
        </p:spPr>
        <p:txBody>
          <a:bodyPr/>
          <a:lstStyle/>
          <a:p>
            <a:r>
              <a:rPr lang="en-US" sz="4800" dirty="0" smtClean="0"/>
              <a:t>Questions</a:t>
            </a:r>
            <a:endParaRPr lang="en-US" sz="4800" dirty="0"/>
          </a:p>
        </p:txBody>
      </p:sp>
      <p:sp>
        <p:nvSpPr>
          <p:cNvPr id="5" name="Rounded Rectangle 4"/>
          <p:cNvSpPr/>
          <p:nvPr/>
        </p:nvSpPr>
        <p:spPr bwMode="auto">
          <a:xfrm>
            <a:off x="723900" y="3265290"/>
            <a:ext cx="8077200" cy="1212850"/>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a:ea typeface="ＭＳ Ｐゴシック" charset="0"/>
              </a:rPr>
              <a:t>Does the relative performance of 3DVar, EnKF, </a:t>
            </a:r>
            <a:r>
              <a:rPr lang="en-US" sz="2200" dirty="0" smtClean="0">
                <a:ea typeface="ＭＳ Ｐゴシック" charset="0"/>
              </a:rPr>
              <a:t>pure/hybrid </a:t>
            </a:r>
            <a:r>
              <a:rPr lang="en-US" sz="2200" dirty="0">
                <a:ea typeface="ＭＳ Ｐゴシック" charset="0"/>
              </a:rPr>
              <a:t>En3DVar change, if </a:t>
            </a:r>
            <a:r>
              <a:rPr lang="en-US" sz="2200" dirty="0" smtClean="0">
                <a:ea typeface="ＭＳ Ｐゴシック" charset="0"/>
              </a:rPr>
              <a:t>algorithms are </a:t>
            </a:r>
            <a:r>
              <a:rPr lang="en-US" sz="2200" b="1" dirty="0">
                <a:solidFill>
                  <a:srgbClr val="000090"/>
                </a:solidFill>
                <a:ea typeface="ＭＳ Ｐゴシック" charset="0"/>
              </a:rPr>
              <a:t>tuned to </a:t>
            </a:r>
            <a:r>
              <a:rPr lang="en-US" sz="2200" b="1" dirty="0" smtClean="0">
                <a:solidFill>
                  <a:srgbClr val="000090"/>
                </a:solidFill>
                <a:ea typeface="ＭＳ Ｐゴシック" charset="0"/>
              </a:rPr>
              <a:t>their </a:t>
            </a:r>
            <a:r>
              <a:rPr lang="en-US" sz="2200" b="1" dirty="0">
                <a:solidFill>
                  <a:srgbClr val="000090"/>
                </a:solidFill>
                <a:ea typeface="ＭＳ Ｐゴシック" charset="0"/>
              </a:rPr>
              <a:t>optimal </a:t>
            </a:r>
            <a:r>
              <a:rPr lang="en-US" sz="2200" b="1" dirty="0" smtClean="0">
                <a:solidFill>
                  <a:srgbClr val="000090"/>
                </a:solidFill>
                <a:ea typeface="ＭＳ Ｐゴシック" charset="0"/>
              </a:rPr>
              <a:t>states</a:t>
            </a:r>
            <a:r>
              <a:rPr lang="en-US" sz="2200" dirty="0" smtClean="0">
                <a:ea typeface="ＭＳ Ｐゴシック" charset="0"/>
              </a:rPr>
              <a:t>?</a:t>
            </a:r>
            <a:endParaRPr lang="en-US" sz="2200" dirty="0">
              <a:ea typeface="ＭＳ Ｐゴシック" charset="0"/>
            </a:endParaRPr>
          </a:p>
        </p:txBody>
      </p:sp>
      <p:sp>
        <p:nvSpPr>
          <p:cNvPr id="7" name="Rounded Rectangle 6"/>
          <p:cNvSpPr/>
          <p:nvPr/>
        </p:nvSpPr>
        <p:spPr bwMode="auto">
          <a:xfrm>
            <a:off x="723900" y="1550790"/>
            <a:ext cx="8077200" cy="1600200"/>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a:ea typeface="ＭＳ Ｐゴシック" charset="0"/>
              </a:rPr>
              <a:t>In principle, </a:t>
            </a:r>
            <a:r>
              <a:rPr lang="en-US" sz="2200" b="1" dirty="0">
                <a:solidFill>
                  <a:srgbClr val="000090"/>
                </a:solidFill>
                <a:ea typeface="ＭＳ Ｐゴシック" charset="0"/>
              </a:rPr>
              <a:t>pure En3DVar </a:t>
            </a:r>
            <a:r>
              <a:rPr lang="en-US" sz="2200" dirty="0">
                <a:ea typeface="ＭＳ Ｐゴシック" charset="0"/>
              </a:rPr>
              <a:t>and </a:t>
            </a:r>
            <a:r>
              <a:rPr lang="en-US" sz="2200" b="1" dirty="0">
                <a:solidFill>
                  <a:srgbClr val="000090"/>
                </a:solidFill>
                <a:ea typeface="ＭＳ Ｐゴシック" charset="0"/>
              </a:rPr>
              <a:t>EnKF</a:t>
            </a:r>
            <a:r>
              <a:rPr lang="en-US" sz="2200" dirty="0">
                <a:solidFill>
                  <a:srgbClr val="000090"/>
                </a:solidFill>
                <a:ea typeface="ＭＳ Ｐゴシック" charset="0"/>
              </a:rPr>
              <a:t> </a:t>
            </a:r>
            <a:r>
              <a:rPr lang="en-US" sz="2200" dirty="0">
                <a:ea typeface="ＭＳ Ｐゴシック" charset="0"/>
              </a:rPr>
              <a:t>that use 100% ensemble covariance should be identical (</a:t>
            </a:r>
            <a:r>
              <a:rPr lang="en-US" i="1" dirty="0">
                <a:ea typeface="ＭＳ Ｐゴシック" charset="0"/>
              </a:rPr>
              <a:t>under linearity and Gaussian error assumption</a:t>
            </a:r>
            <a:r>
              <a:rPr lang="en-US" sz="2200" dirty="0">
                <a:ea typeface="ＭＳ Ｐゴシック" charset="0"/>
              </a:rPr>
              <a:t>), will their analyses actually be very close? </a:t>
            </a:r>
            <a:r>
              <a:rPr lang="en-US" sz="2200" dirty="0" smtClean="0">
                <a:ea typeface="ＭＳ Ｐゴシック" charset="0"/>
              </a:rPr>
              <a:t>If not, </a:t>
            </a:r>
            <a:r>
              <a:rPr lang="en-US" sz="2200" b="1" dirty="0">
                <a:solidFill>
                  <a:srgbClr val="FF0000"/>
                </a:solidFill>
                <a:ea typeface="ＭＳ Ｐゴシック" charset="0"/>
              </a:rPr>
              <a:t>w</a:t>
            </a:r>
            <a:r>
              <a:rPr lang="en-US" sz="2200" b="1" dirty="0" smtClean="0">
                <a:solidFill>
                  <a:srgbClr val="FF0000"/>
                </a:solidFill>
                <a:ea typeface="ＭＳ Ｐゴシック" charset="0"/>
              </a:rPr>
              <a:t>hy</a:t>
            </a:r>
            <a:r>
              <a:rPr lang="en-US" sz="2200" dirty="0" smtClean="0">
                <a:solidFill>
                  <a:srgbClr val="FF0000"/>
                </a:solidFill>
                <a:ea typeface="ＭＳ Ｐゴシック" charset="0"/>
              </a:rPr>
              <a:t>?</a:t>
            </a:r>
            <a:endParaRPr lang="en-US" sz="2200" dirty="0">
              <a:solidFill>
                <a:srgbClr val="FF0000"/>
              </a:solidFill>
              <a:ea typeface="ＭＳ Ｐゴシック" charset="0"/>
            </a:endParaRPr>
          </a:p>
        </p:txBody>
      </p:sp>
      <p:sp>
        <p:nvSpPr>
          <p:cNvPr id="9" name="Rounded Rectangle 8"/>
          <p:cNvSpPr/>
          <p:nvPr/>
        </p:nvSpPr>
        <p:spPr bwMode="auto">
          <a:xfrm>
            <a:off x="723900" y="4573390"/>
            <a:ext cx="8077200" cy="924708"/>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algn="just">
              <a:buClr>
                <a:srgbClr val="000090"/>
              </a:buClr>
              <a:buSzPct val="100000"/>
              <a:buFont typeface="Wingdings" charset="2"/>
              <a:buChar char="§"/>
            </a:pPr>
            <a:r>
              <a:rPr lang="en-US" sz="2200" b="1" dirty="0" smtClean="0">
                <a:solidFill>
                  <a:srgbClr val="000090"/>
                </a:solidFill>
                <a:ea typeface="ＭＳ Ｐゴシック" charset="0"/>
              </a:rPr>
              <a:t>In </a:t>
            </a:r>
            <a:r>
              <a:rPr lang="en-US" sz="2200" b="1" dirty="0">
                <a:solidFill>
                  <a:srgbClr val="000090"/>
                </a:solidFill>
                <a:ea typeface="ＭＳ Ｐゴシック" charset="0"/>
              </a:rPr>
              <a:t>what situation </a:t>
            </a:r>
            <a:r>
              <a:rPr lang="en-US" sz="2200" dirty="0">
                <a:ea typeface="ＭＳ Ｐゴシック" charset="0"/>
              </a:rPr>
              <a:t>that the static covariance in the hybrid algorithm does help, if </a:t>
            </a:r>
            <a:r>
              <a:rPr lang="en-US" sz="2200" dirty="0" smtClean="0">
                <a:ea typeface="ＭＳ Ｐゴシック" charset="0"/>
              </a:rPr>
              <a:t>any, for convective storms?</a:t>
            </a:r>
            <a:endParaRPr lang="en-US" sz="2200" dirty="0">
              <a:ea typeface="ＭＳ Ｐゴシック" charset="0"/>
            </a:endParaRPr>
          </a:p>
        </p:txBody>
      </p:sp>
      <p:sp>
        <p:nvSpPr>
          <p:cNvPr id="10" name="Rounded Rectangle 9"/>
          <p:cNvSpPr/>
          <p:nvPr/>
        </p:nvSpPr>
        <p:spPr bwMode="auto">
          <a:xfrm>
            <a:off x="723900" y="5614761"/>
            <a:ext cx="8077200" cy="837505"/>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indent="-457200" algn="just">
              <a:buClr>
                <a:srgbClr val="000090"/>
              </a:buClr>
              <a:buSzPct val="100000"/>
              <a:buFont typeface="Wingdings" charset="2"/>
              <a:buChar char="§"/>
            </a:pPr>
            <a:r>
              <a:rPr lang="en-US" sz="2200" dirty="0">
                <a:ea typeface="ＭＳ Ｐゴシック" charset="0"/>
              </a:rPr>
              <a:t>What is relative performance of the algorithms </a:t>
            </a:r>
            <a:r>
              <a:rPr lang="en-US" sz="2200" b="1" dirty="0">
                <a:solidFill>
                  <a:srgbClr val="000090"/>
                </a:solidFill>
                <a:ea typeface="ＭＳ Ｐゴシック" charset="0"/>
              </a:rPr>
              <a:t>for a real storm case?</a:t>
            </a:r>
          </a:p>
        </p:txBody>
      </p:sp>
    </p:spTree>
    <p:custDataLst>
      <p:tags r:id="rId1"/>
    </p:custDataLst>
    <p:extLst>
      <p:ext uri="{BB962C8B-B14F-4D97-AF65-F5344CB8AC3E}">
        <p14:creationId xmlns:p14="http://schemas.microsoft.com/office/powerpoint/2010/main" val="1223354847"/>
      </p:ext>
    </p:extLst>
  </p:cSld>
  <p:clrMapOvr>
    <a:masterClrMapping/>
  </p:clrMapOvr>
  <mc:AlternateContent xmlns:mc="http://schemas.openxmlformats.org/markup-compatibility/2006" xmlns:p14="http://schemas.microsoft.com/office/powerpoint/2010/main">
    <mc:Choice Requires="p14">
      <p:transition spd="slow" p14:dur="2000" advTm="37889"/>
    </mc:Choice>
    <mc:Fallback xmlns="">
      <p:transition xmlns:p14="http://schemas.microsoft.com/office/powerpoint/2010/main" spd="slow" advTm="378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Part I: Perfect</a:t>
            </a:r>
            <a:r>
              <a:rPr lang="en-US" sz="3200" dirty="0"/>
              <a:t>-model OSSEs</a:t>
            </a:r>
          </a:p>
        </p:txBody>
      </p:sp>
      <p:sp>
        <p:nvSpPr>
          <p:cNvPr id="5" name="Rounded Rectangle 4"/>
          <p:cNvSpPr/>
          <p:nvPr/>
        </p:nvSpPr>
        <p:spPr bwMode="auto">
          <a:xfrm>
            <a:off x="723900" y="4356100"/>
            <a:ext cx="8077200" cy="1212850"/>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a:ea typeface="ＭＳ Ｐゴシック" charset="0"/>
              </a:rPr>
              <a:t>Does the relative performance of 3DVar, EnKF, </a:t>
            </a:r>
            <a:r>
              <a:rPr lang="en-US" sz="2200" dirty="0" smtClean="0">
                <a:ea typeface="ＭＳ Ｐゴシック" charset="0"/>
              </a:rPr>
              <a:t>pure/hybrid </a:t>
            </a:r>
            <a:r>
              <a:rPr lang="en-US" sz="2200" dirty="0">
                <a:ea typeface="ＭＳ Ｐゴシック" charset="0"/>
              </a:rPr>
              <a:t>En3DVar change, if </a:t>
            </a:r>
            <a:r>
              <a:rPr lang="en-US" sz="2200" dirty="0" smtClean="0">
                <a:ea typeface="ＭＳ Ｐゴシック" charset="0"/>
              </a:rPr>
              <a:t>algorithms are </a:t>
            </a:r>
            <a:r>
              <a:rPr lang="en-US" sz="2200" b="1" dirty="0">
                <a:solidFill>
                  <a:srgbClr val="000090"/>
                </a:solidFill>
                <a:ea typeface="ＭＳ Ｐゴシック" charset="0"/>
              </a:rPr>
              <a:t>tuned to </a:t>
            </a:r>
            <a:r>
              <a:rPr lang="en-US" sz="2200" b="1" dirty="0" smtClean="0">
                <a:solidFill>
                  <a:srgbClr val="000090"/>
                </a:solidFill>
                <a:ea typeface="ＭＳ Ｐゴシック" charset="0"/>
              </a:rPr>
              <a:t>their </a:t>
            </a:r>
            <a:r>
              <a:rPr lang="en-US" sz="2200" b="1" dirty="0">
                <a:solidFill>
                  <a:srgbClr val="000090"/>
                </a:solidFill>
                <a:ea typeface="ＭＳ Ｐゴシック" charset="0"/>
              </a:rPr>
              <a:t>optimal </a:t>
            </a:r>
            <a:r>
              <a:rPr lang="en-US" sz="2200" b="1" dirty="0" smtClean="0">
                <a:solidFill>
                  <a:srgbClr val="000090"/>
                </a:solidFill>
                <a:ea typeface="ＭＳ Ｐゴシック" charset="0"/>
              </a:rPr>
              <a:t>states</a:t>
            </a:r>
            <a:r>
              <a:rPr lang="en-US" sz="2200" dirty="0" smtClean="0">
                <a:ea typeface="ＭＳ Ｐゴシック" charset="0"/>
              </a:rPr>
              <a:t>?</a:t>
            </a:r>
            <a:endParaRPr lang="en-US" sz="2200" dirty="0">
              <a:ea typeface="ＭＳ Ｐゴシック" charset="0"/>
            </a:endParaRPr>
          </a:p>
        </p:txBody>
      </p:sp>
      <p:sp>
        <p:nvSpPr>
          <p:cNvPr id="6" name="Rounded Rectangle 5"/>
          <p:cNvSpPr/>
          <p:nvPr/>
        </p:nvSpPr>
        <p:spPr bwMode="auto">
          <a:xfrm>
            <a:off x="723900" y="1727200"/>
            <a:ext cx="8077200" cy="1600200"/>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a:ea typeface="ＭＳ Ｐゴシック" charset="0"/>
              </a:rPr>
              <a:t>In principle, </a:t>
            </a:r>
            <a:r>
              <a:rPr lang="en-US" sz="2200" b="1" dirty="0">
                <a:solidFill>
                  <a:srgbClr val="000090"/>
                </a:solidFill>
                <a:ea typeface="ＭＳ Ｐゴシック" charset="0"/>
              </a:rPr>
              <a:t>pure En3DVar </a:t>
            </a:r>
            <a:r>
              <a:rPr lang="en-US" sz="2200" dirty="0">
                <a:ea typeface="ＭＳ Ｐゴシック" charset="0"/>
              </a:rPr>
              <a:t>and </a:t>
            </a:r>
            <a:r>
              <a:rPr lang="en-US" sz="2200" b="1" dirty="0">
                <a:solidFill>
                  <a:srgbClr val="000090"/>
                </a:solidFill>
                <a:ea typeface="ＭＳ Ｐゴシック" charset="0"/>
              </a:rPr>
              <a:t>EnKF</a:t>
            </a:r>
            <a:r>
              <a:rPr lang="en-US" sz="2200" dirty="0">
                <a:solidFill>
                  <a:srgbClr val="000090"/>
                </a:solidFill>
                <a:ea typeface="ＭＳ Ｐゴシック" charset="0"/>
              </a:rPr>
              <a:t> </a:t>
            </a:r>
            <a:r>
              <a:rPr lang="en-US" sz="2200" dirty="0">
                <a:ea typeface="ＭＳ Ｐゴシック" charset="0"/>
              </a:rPr>
              <a:t>that use 100% ensemble covariance should be identical (</a:t>
            </a:r>
            <a:r>
              <a:rPr lang="en-US" i="1" dirty="0">
                <a:ea typeface="ＭＳ Ｐゴシック" charset="0"/>
              </a:rPr>
              <a:t>under linearity and Gaussian error assumption</a:t>
            </a:r>
            <a:r>
              <a:rPr lang="en-US" sz="2200" dirty="0">
                <a:ea typeface="ＭＳ Ｐゴシック" charset="0"/>
              </a:rPr>
              <a:t>), will their analyses actually be very close? </a:t>
            </a:r>
            <a:r>
              <a:rPr lang="en-US" sz="2200" dirty="0" smtClean="0">
                <a:ea typeface="ＭＳ Ｐゴシック" charset="0"/>
              </a:rPr>
              <a:t>If not, </a:t>
            </a:r>
            <a:r>
              <a:rPr lang="en-US" sz="2200" b="1" dirty="0">
                <a:solidFill>
                  <a:srgbClr val="FF0000"/>
                </a:solidFill>
                <a:ea typeface="ＭＳ Ｐゴシック" charset="0"/>
              </a:rPr>
              <a:t>w</a:t>
            </a:r>
            <a:r>
              <a:rPr lang="en-US" sz="2200" b="1" dirty="0" smtClean="0">
                <a:solidFill>
                  <a:srgbClr val="FF0000"/>
                </a:solidFill>
                <a:ea typeface="ＭＳ Ｐゴシック" charset="0"/>
              </a:rPr>
              <a:t>hy</a:t>
            </a:r>
            <a:r>
              <a:rPr lang="en-US" sz="2200" dirty="0" smtClean="0">
                <a:solidFill>
                  <a:srgbClr val="FF0000"/>
                </a:solidFill>
                <a:ea typeface="ＭＳ Ｐゴシック" charset="0"/>
              </a:rPr>
              <a:t>?</a:t>
            </a:r>
            <a:endParaRPr lang="en-US" sz="2200" dirty="0">
              <a:solidFill>
                <a:srgbClr val="FF0000"/>
              </a:solidFill>
              <a:ea typeface="ＭＳ Ｐゴシック" charset="0"/>
            </a:endParaRPr>
          </a:p>
        </p:txBody>
      </p:sp>
      <p:sp>
        <p:nvSpPr>
          <p:cNvPr id="8" name="Rounded Rectangle 7"/>
          <p:cNvSpPr/>
          <p:nvPr/>
        </p:nvSpPr>
        <p:spPr bwMode="auto">
          <a:xfrm>
            <a:off x="723900" y="3416300"/>
            <a:ext cx="8077200" cy="863600"/>
          </a:xfrm>
          <a:prstGeom prst="roundRect">
            <a:avLst/>
          </a:prstGeom>
          <a:solidFill>
            <a:srgbClr val="FFFF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smtClean="0">
                <a:ea typeface="ＭＳ Ｐゴシック" charset="0"/>
              </a:rPr>
              <a:t>Compare pure </a:t>
            </a:r>
            <a:r>
              <a:rPr lang="en-US" sz="2200" dirty="0">
                <a:ea typeface="ＭＳ Ｐゴシック" charset="0"/>
              </a:rPr>
              <a:t>En3DVar with EnKF and </a:t>
            </a:r>
            <a:r>
              <a:rPr lang="en-US" sz="2200" dirty="0" smtClean="0">
                <a:ea typeface="ＭＳ Ｐゴシック" charset="0"/>
              </a:rPr>
              <a:t>identify sources </a:t>
            </a:r>
            <a:r>
              <a:rPr lang="en-US" sz="2200" dirty="0">
                <a:ea typeface="ＭＳ Ｐゴシック" charset="0"/>
              </a:rPr>
              <a:t>of </a:t>
            </a:r>
            <a:r>
              <a:rPr lang="en-US" sz="2200" dirty="0" smtClean="0">
                <a:ea typeface="ＭＳ Ｐゴシック" charset="0"/>
              </a:rPr>
              <a:t>the difference.</a:t>
            </a:r>
            <a:endParaRPr lang="en-US" sz="2200" dirty="0">
              <a:ea typeface="ＭＳ Ｐゴシック" charset="0"/>
            </a:endParaRPr>
          </a:p>
        </p:txBody>
      </p:sp>
      <p:sp>
        <p:nvSpPr>
          <p:cNvPr id="9" name="Rounded Rectangle 8"/>
          <p:cNvSpPr/>
          <p:nvPr/>
        </p:nvSpPr>
        <p:spPr bwMode="auto">
          <a:xfrm>
            <a:off x="723900" y="5651500"/>
            <a:ext cx="8077200" cy="1130300"/>
          </a:xfrm>
          <a:prstGeom prst="roundRect">
            <a:avLst/>
          </a:prstGeom>
          <a:solidFill>
            <a:srgbClr val="FFFF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buClr>
                <a:srgbClr val="000090"/>
              </a:buClr>
              <a:buFont typeface="Wingdings" charset="2"/>
              <a:buChar char="§"/>
            </a:pPr>
            <a:r>
              <a:rPr lang="en-US" sz="2200" dirty="0">
                <a:ea typeface="ＭＳ Ｐゴシック" charset="0"/>
              </a:rPr>
              <a:t>Obtain the optimal configurations for </a:t>
            </a:r>
            <a:r>
              <a:rPr lang="en-US" sz="2200" dirty="0" smtClean="0">
                <a:ea typeface="ＭＳ Ｐゴシック" charset="0"/>
              </a:rPr>
              <a:t>3DVar, EnKF, </a:t>
            </a:r>
            <a:r>
              <a:rPr lang="en-US" sz="2200" dirty="0">
                <a:ea typeface="ＭＳ Ｐゴシック" charset="0"/>
              </a:rPr>
              <a:t>pure and hybrid </a:t>
            </a:r>
            <a:r>
              <a:rPr lang="en-US" sz="2200" dirty="0" smtClean="0">
                <a:ea typeface="ＭＳ Ｐゴシック" charset="0"/>
              </a:rPr>
              <a:t>En3DVar and compare them using their own </a:t>
            </a:r>
            <a:r>
              <a:rPr lang="en-US" sz="2200" dirty="0">
                <a:ea typeface="ＭＳ Ｐゴシック" charset="0"/>
              </a:rPr>
              <a:t>optimal </a:t>
            </a:r>
            <a:r>
              <a:rPr lang="en-US" sz="2200" dirty="0" smtClean="0">
                <a:ea typeface="ＭＳ Ｐゴシック" charset="0"/>
              </a:rPr>
              <a:t>configurations.</a:t>
            </a:r>
            <a:endParaRPr lang="en-US" sz="2200" dirty="0">
              <a:ea typeface="ＭＳ Ｐゴシック" charset="0"/>
            </a:endParaRPr>
          </a:p>
        </p:txBody>
      </p:sp>
    </p:spTree>
    <p:custDataLst>
      <p:tags r:id="rId1"/>
    </p:custDataLst>
    <p:extLst>
      <p:ext uri="{BB962C8B-B14F-4D97-AF65-F5344CB8AC3E}">
        <p14:creationId xmlns:p14="http://schemas.microsoft.com/office/powerpoint/2010/main" val="41965304"/>
      </p:ext>
    </p:extLst>
  </p:cSld>
  <p:clrMapOvr>
    <a:masterClrMapping/>
  </p:clrMapOvr>
  <mc:AlternateContent xmlns:mc="http://schemas.openxmlformats.org/markup-compatibility/2006" xmlns:p14="http://schemas.microsoft.com/office/powerpoint/2010/main">
    <mc:Choice Requires="p14">
      <p:transition spd="slow" p14:dur="2000" advTm="18012"/>
    </mc:Choice>
    <mc:Fallback xmlns="">
      <p:transition xmlns:p14="http://schemas.microsoft.com/office/powerpoint/2010/main" spd="slow" advTm="1801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The assimilating system, </a:t>
            </a:r>
            <a:r>
              <a:rPr lang="en-US" sz="3200" dirty="0" smtClean="0"/>
              <a:t/>
            </a:r>
            <a:br>
              <a:rPr lang="en-US" sz="3200" dirty="0" smtClean="0"/>
            </a:br>
            <a:r>
              <a:rPr lang="en-US" sz="3200" dirty="0" smtClean="0"/>
              <a:t>prediction </a:t>
            </a:r>
            <a:r>
              <a:rPr lang="en-US" sz="3200" dirty="0"/>
              <a:t>model, </a:t>
            </a:r>
            <a:r>
              <a:rPr lang="en-US" sz="3200" dirty="0" smtClean="0"/>
              <a:t>and </a:t>
            </a:r>
            <a:r>
              <a:rPr lang="en-US" sz="3200" dirty="0"/>
              <a:t>truth simulation</a:t>
            </a:r>
          </a:p>
        </p:txBody>
      </p:sp>
      <p:sp>
        <p:nvSpPr>
          <p:cNvPr id="3" name="Content Placeholder 2"/>
          <p:cNvSpPr>
            <a:spLocks noGrp="1"/>
          </p:cNvSpPr>
          <p:nvPr>
            <p:ph idx="1"/>
          </p:nvPr>
        </p:nvSpPr>
        <p:spPr>
          <a:xfrm>
            <a:off x="863600" y="2017713"/>
            <a:ext cx="8091488" cy="4114800"/>
          </a:xfrm>
        </p:spPr>
        <p:txBody>
          <a:bodyPr>
            <a:noAutofit/>
          </a:bodyPr>
          <a:lstStyle/>
          <a:p>
            <a:r>
              <a:rPr lang="en-US" sz="2400" dirty="0"/>
              <a:t>Prediction model: Advanced Regional Prediction System (ARPS</a:t>
            </a:r>
            <a:r>
              <a:rPr lang="en-US" sz="2400" dirty="0" smtClean="0"/>
              <a:t>)</a:t>
            </a:r>
          </a:p>
          <a:p>
            <a:r>
              <a:rPr lang="en-US" sz="2400" dirty="0" smtClean="0"/>
              <a:t>Assimilating </a:t>
            </a:r>
            <a:r>
              <a:rPr lang="en-US" sz="2400" dirty="0"/>
              <a:t>system: </a:t>
            </a:r>
            <a:r>
              <a:rPr lang="en-US" sz="2400" dirty="0" smtClean="0"/>
              <a:t>ARPS </a:t>
            </a:r>
            <a:r>
              <a:rPr lang="en-US" sz="2400" dirty="0"/>
              <a:t>3DVar, </a:t>
            </a:r>
            <a:r>
              <a:rPr lang="en-US" sz="2400" dirty="0" smtClean="0"/>
              <a:t>EnKF, and hybrid En3DVar systems.</a:t>
            </a:r>
            <a:endParaRPr lang="en-US" sz="2400" dirty="0"/>
          </a:p>
          <a:p>
            <a:r>
              <a:rPr lang="en-US" sz="2400" dirty="0" smtClean="0"/>
              <a:t>Truth </a:t>
            </a:r>
            <a:r>
              <a:rPr lang="en-US" sz="2400" dirty="0"/>
              <a:t>simulation (follows Tong and </a:t>
            </a:r>
            <a:r>
              <a:rPr lang="en-US" sz="2400" dirty="0" err="1"/>
              <a:t>Xue</a:t>
            </a:r>
            <a:r>
              <a:rPr lang="en-US" sz="2400" dirty="0"/>
              <a:t> 2005): </a:t>
            </a:r>
          </a:p>
          <a:p>
            <a:pPr lvl="1"/>
            <a:r>
              <a:rPr lang="en-US" sz="2000" dirty="0"/>
              <a:t>A classic </a:t>
            </a:r>
            <a:r>
              <a:rPr lang="en-US" sz="2000" dirty="0" err="1"/>
              <a:t>supercell</a:t>
            </a:r>
            <a:r>
              <a:rPr lang="en-US" sz="2000" dirty="0"/>
              <a:t> storm </a:t>
            </a:r>
            <a:r>
              <a:rPr lang="en-US" sz="2000" dirty="0" smtClean="0"/>
              <a:t>of 20 May </a:t>
            </a:r>
            <a:r>
              <a:rPr lang="en-US" sz="2000" dirty="0"/>
              <a:t>1977 in Del City, OK (Ray et al. 1981).</a:t>
            </a:r>
          </a:p>
          <a:p>
            <a:pPr lvl="1"/>
            <a:r>
              <a:rPr lang="en-US" sz="2000" dirty="0"/>
              <a:t>Single-moment, three category </a:t>
            </a:r>
            <a:r>
              <a:rPr lang="en-US" sz="2000" b="1" dirty="0">
                <a:solidFill>
                  <a:srgbClr val="000090"/>
                </a:solidFill>
              </a:rPr>
              <a:t>ice scheme of Lin </a:t>
            </a:r>
            <a:r>
              <a:rPr lang="en-US" sz="2000" dirty="0"/>
              <a:t>et al. (1983).</a:t>
            </a:r>
          </a:p>
          <a:p>
            <a:pPr lvl="1"/>
            <a:r>
              <a:rPr lang="en-US" sz="2000" dirty="0" smtClean="0"/>
              <a:t>35</a:t>
            </a:r>
            <a:r>
              <a:rPr lang="en-US" sz="2000" dirty="0"/>
              <a:t>x</a:t>
            </a:r>
            <a:r>
              <a:rPr lang="en-US" sz="2000" dirty="0" smtClean="0"/>
              <a:t>35x35 </a:t>
            </a:r>
            <a:r>
              <a:rPr lang="en-US" sz="2000" dirty="0"/>
              <a:t>model grid, </a:t>
            </a:r>
            <a:r>
              <a:rPr lang="en-US" sz="2000" dirty="0" smtClean="0"/>
              <a:t>2 km </a:t>
            </a:r>
            <a:r>
              <a:rPr lang="en-US" sz="2000" dirty="0"/>
              <a:t>and 0.5 km </a:t>
            </a:r>
            <a:r>
              <a:rPr lang="en-US" sz="2000" dirty="0" smtClean="0"/>
              <a:t>horizontal </a:t>
            </a:r>
            <a:r>
              <a:rPr lang="en-US" sz="2000" dirty="0"/>
              <a:t>and </a:t>
            </a:r>
            <a:r>
              <a:rPr lang="en-US" sz="2000" dirty="0" smtClean="0"/>
              <a:t>vertical grid spacing.</a:t>
            </a:r>
            <a:endParaRPr lang="en-US" sz="2000" dirty="0"/>
          </a:p>
          <a:p>
            <a:pPr lvl="1"/>
            <a:r>
              <a:rPr lang="en-US" sz="2000" dirty="0"/>
              <a:t>Truth simulation was initialized </a:t>
            </a:r>
            <a:r>
              <a:rPr lang="en-US" sz="2000" dirty="0" smtClean="0"/>
              <a:t>using a thermal bubble.</a:t>
            </a:r>
            <a:endParaRPr lang="en-US" sz="2000" dirty="0"/>
          </a:p>
        </p:txBody>
      </p:sp>
    </p:spTree>
    <p:extLst>
      <p:ext uri="{BB962C8B-B14F-4D97-AF65-F5344CB8AC3E}">
        <p14:creationId xmlns:p14="http://schemas.microsoft.com/office/powerpoint/2010/main" val="3100924173"/>
      </p:ext>
    </p:extLst>
  </p:cSld>
  <p:clrMapOvr>
    <a:masterClrMapping/>
  </p:clrMapOvr>
  <mc:AlternateContent xmlns:mc="http://schemas.openxmlformats.org/markup-compatibility/2006" xmlns:p14="http://schemas.microsoft.com/office/powerpoint/2010/main">
    <mc:Choice Requires="p14">
      <p:transition spd="slow" p14:dur="2000" advTm="14739"/>
    </mc:Choice>
    <mc:Fallback xmlns="">
      <p:transition xmlns:p14="http://schemas.microsoft.com/office/powerpoint/2010/main" spd="slow" advTm="14739"/>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assimilation algorithms</a:t>
            </a:r>
          </a:p>
        </p:txBody>
      </p:sp>
      <p:sp>
        <p:nvSpPr>
          <p:cNvPr id="3" name="Content Placeholder 2"/>
          <p:cNvSpPr>
            <a:spLocks noGrp="1"/>
          </p:cNvSpPr>
          <p:nvPr>
            <p:ph idx="1"/>
          </p:nvPr>
        </p:nvSpPr>
        <p:spPr/>
        <p:txBody>
          <a:bodyPr>
            <a:normAutofit/>
          </a:bodyPr>
          <a:lstStyle/>
          <a:p>
            <a:r>
              <a:rPr lang="en-US" sz="2000" dirty="0" err="1">
                <a:latin typeface="Arial Narrow"/>
                <a:cs typeface="Arial Narrow"/>
              </a:rPr>
              <a:t>EnKF</a:t>
            </a:r>
            <a:r>
              <a:rPr lang="en-US" sz="2000" dirty="0">
                <a:latin typeface="Arial Narrow"/>
                <a:cs typeface="Arial Narrow"/>
              </a:rPr>
              <a:t>: Ensemble Squared Root </a:t>
            </a:r>
            <a:r>
              <a:rPr lang="en-US" sz="2000" dirty="0" smtClean="0">
                <a:latin typeface="Arial Narrow"/>
                <a:cs typeface="Arial Narrow"/>
              </a:rPr>
              <a:t>Filter (</a:t>
            </a:r>
            <a:r>
              <a:rPr lang="en-US" sz="2000" dirty="0">
                <a:latin typeface="Arial Narrow"/>
                <a:cs typeface="Arial Narrow"/>
              </a:rPr>
              <a:t>Whitaker and Hamill 2002). </a:t>
            </a:r>
            <a:endParaRPr lang="en-US" sz="2000" dirty="0" smtClean="0"/>
          </a:p>
          <a:p>
            <a:r>
              <a:rPr lang="en-US" sz="2000" dirty="0" smtClean="0"/>
              <a:t>Hybrid </a:t>
            </a:r>
            <a:r>
              <a:rPr lang="en-US" sz="2000" dirty="0"/>
              <a:t>En3DVar: Follows </a:t>
            </a:r>
            <a:r>
              <a:rPr lang="en-US" sz="2000" dirty="0" err="1"/>
              <a:t>Lorenc</a:t>
            </a:r>
            <a:r>
              <a:rPr lang="en-US" sz="2000" dirty="0"/>
              <a:t> (2003</a:t>
            </a:r>
            <a:r>
              <a:rPr lang="en-US" sz="2000" dirty="0" smtClean="0"/>
              <a:t>).</a:t>
            </a:r>
          </a:p>
          <a:p>
            <a:r>
              <a:rPr lang="en-US" sz="2000" dirty="0"/>
              <a:t>Introduce </a:t>
            </a:r>
            <a:r>
              <a:rPr lang="en-US" sz="2000" dirty="0" err="1"/>
              <a:t>DfEnKF</a:t>
            </a:r>
            <a:r>
              <a:rPr lang="en-US" sz="2000" dirty="0"/>
              <a:t> </a:t>
            </a:r>
            <a:r>
              <a:rPr lang="en-US" sz="2000" dirty="0" smtClean="0"/>
              <a:t>algorithm that updates a </a:t>
            </a:r>
            <a:r>
              <a:rPr lang="en-US" sz="2000" dirty="0"/>
              <a:t>single deterministic forecast using the mean updating equation of </a:t>
            </a:r>
            <a:r>
              <a:rPr lang="en-US" sz="2000" dirty="0" err="1" smtClean="0"/>
              <a:t>EnKF</a:t>
            </a:r>
            <a:r>
              <a:rPr lang="en-US" sz="2000" dirty="0" smtClean="0"/>
              <a:t>, so </a:t>
            </a:r>
            <a:r>
              <a:rPr lang="en-US" sz="2000" dirty="0"/>
              <a:t>that </a:t>
            </a:r>
            <a:r>
              <a:rPr lang="en-US" sz="2000" dirty="0" err="1"/>
              <a:t>EnKF</a:t>
            </a:r>
            <a:r>
              <a:rPr lang="en-US" sz="2000" dirty="0"/>
              <a:t> and pure En3DVar can be </a:t>
            </a:r>
            <a:r>
              <a:rPr lang="en-US" sz="2000" dirty="0" smtClean="0"/>
              <a:t>better compared.</a:t>
            </a:r>
            <a:endParaRPr lang="en-US" sz="2000" dirty="0"/>
          </a:p>
          <a:p>
            <a:endParaRPr lang="en-US" sz="2400" dirty="0"/>
          </a:p>
        </p:txBody>
      </p:sp>
    </p:spTree>
    <p:extLst>
      <p:ext uri="{BB962C8B-B14F-4D97-AF65-F5344CB8AC3E}">
        <p14:creationId xmlns:p14="http://schemas.microsoft.com/office/powerpoint/2010/main" val="2296441894"/>
      </p:ext>
    </p:extLst>
  </p:cSld>
  <p:clrMapOvr>
    <a:masterClrMapping/>
  </p:clrMapOvr>
  <mc:AlternateContent xmlns:mc="http://schemas.openxmlformats.org/markup-compatibility/2006" xmlns:p14="http://schemas.microsoft.com/office/powerpoint/2010/main">
    <mc:Choice Requires="p14">
      <p:transition spd="slow" p14:dur="2000" advTm="33351"/>
    </mc:Choice>
    <mc:Fallback xmlns="">
      <p:transition xmlns:p14="http://schemas.microsoft.com/office/powerpoint/2010/main" spd="slow" advTm="33351"/>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Flow charts of </a:t>
            </a:r>
            <a:r>
              <a:rPr lang="en-US" sz="3200" dirty="0" err="1" smtClean="0"/>
              <a:t>DfEnKF</a:t>
            </a:r>
            <a:r>
              <a:rPr lang="en-US" sz="3200" dirty="0" smtClean="0"/>
              <a:t> and En3DVar algorithms(one-way coupled with EnKF)</a:t>
            </a:r>
            <a:endParaRPr lang="en-US" sz="3200" dirty="0"/>
          </a:p>
        </p:txBody>
      </p:sp>
      <p:pic>
        <p:nvPicPr>
          <p:cNvPr id="5" name="Content Placeholder 4" descr="Figure1.eps"/>
          <p:cNvPicPr>
            <a:picLocks noGrp="1" noChangeAspect="1"/>
          </p:cNvPicPr>
          <p:nvPr>
            <p:ph idx="1"/>
          </p:nvPr>
        </p:nvPicPr>
        <p:blipFill>
          <a:blip r:embed="rId2">
            <a:extLst>
              <a:ext uri="{28A0092B-C50C-407E-A947-70E740481C1C}">
                <a14:useLocalDpi xmlns:a14="http://schemas.microsoft.com/office/drawing/2010/main" val="0"/>
              </a:ext>
            </a:extLst>
          </a:blip>
          <a:srcRect l="-7379" r="-7379"/>
          <a:stretch>
            <a:fillRect/>
          </a:stretch>
        </p:blipFill>
        <p:spPr>
          <a:xfrm>
            <a:off x="730046" y="2017713"/>
            <a:ext cx="7772400" cy="4114800"/>
          </a:xfrm>
        </p:spPr>
      </p:pic>
    </p:spTree>
    <p:extLst>
      <p:ext uri="{BB962C8B-B14F-4D97-AF65-F5344CB8AC3E}">
        <p14:creationId xmlns:p14="http://schemas.microsoft.com/office/powerpoint/2010/main" val="2849791279"/>
      </p:ext>
    </p:extLst>
  </p:cSld>
  <p:clrMapOvr>
    <a:masterClrMapping/>
  </p:clrMapOvr>
  <mc:AlternateContent xmlns:mc="http://schemas.openxmlformats.org/markup-compatibility/2006" xmlns:p14="http://schemas.microsoft.com/office/powerpoint/2010/main">
    <mc:Choice Requires="p14">
      <p:transition spd="slow" p14:dur="2000" advTm="51412"/>
    </mc:Choice>
    <mc:Fallback xmlns="">
      <p:transition xmlns:p14="http://schemas.microsoft.com/office/powerpoint/2010/main" spd="slow" advTm="51412"/>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0.2|6.3"/>
</p:tagLst>
</file>

<file path=ppt/tags/tag2.xml><?xml version="1.0" encoding="utf-8"?>
<p:tagLst xmlns:a="http://schemas.openxmlformats.org/drawingml/2006/main" xmlns:r="http://schemas.openxmlformats.org/officeDocument/2006/relationships" xmlns:p="http://schemas.openxmlformats.org/presentationml/2006/main">
  <p:tag name="TIMING" val="|5.7|12.5|8.8|5.5"/>
</p:tagLst>
</file>

<file path=ppt/tags/tag3.xml><?xml version="1.0" encoding="utf-8"?>
<p:tagLst xmlns:a="http://schemas.openxmlformats.org/drawingml/2006/main" xmlns:r="http://schemas.openxmlformats.org/officeDocument/2006/relationships" xmlns:p="http://schemas.openxmlformats.org/presentationml/2006/main">
  <p:tag name="TIMING" val="|3.7|5.5"/>
</p:tagLst>
</file>

<file path=ppt/tags/tag4.xml><?xml version="1.0" encoding="utf-8"?>
<p:tagLst xmlns:a="http://schemas.openxmlformats.org/drawingml/2006/main" xmlns:r="http://schemas.openxmlformats.org/officeDocument/2006/relationships" xmlns:p="http://schemas.openxmlformats.org/presentationml/2006/main">
  <p:tag name="TIMING" val="|14.6"/>
</p:tagLst>
</file>

<file path=ppt/tags/tag5.xml><?xml version="1.0" encoding="utf-8"?>
<p:tagLst xmlns:a="http://schemas.openxmlformats.org/drawingml/2006/main" xmlns:r="http://schemas.openxmlformats.org/officeDocument/2006/relationships" xmlns:p="http://schemas.openxmlformats.org/presentationml/2006/main">
  <p:tag name="TIMING" val="|4|24.3|4.3|7.2|1.6|15.9"/>
</p:tagLst>
</file>

<file path=ppt/tags/tag6.xml><?xml version="1.0" encoding="utf-8"?>
<p:tagLst xmlns:a="http://schemas.openxmlformats.org/drawingml/2006/main" xmlns:r="http://schemas.openxmlformats.org/officeDocument/2006/relationships" xmlns:p="http://schemas.openxmlformats.org/presentationml/2006/main">
  <p:tag name="TIMING" val="|12.1"/>
</p:tagLst>
</file>

<file path=ppt/tags/tag7.xml><?xml version="1.0" encoding="utf-8"?>
<p:tagLst xmlns:a="http://schemas.openxmlformats.org/drawingml/2006/main" xmlns:r="http://schemas.openxmlformats.org/officeDocument/2006/relationships" xmlns:p="http://schemas.openxmlformats.org/presentationml/2006/main">
  <p:tag name="TIMING" val="|0|0"/>
</p:tagLst>
</file>

<file path=ppt/tags/tag8.xml><?xml version="1.0" encoding="utf-8"?>
<p:tagLst xmlns:a="http://schemas.openxmlformats.org/drawingml/2006/main" xmlns:r="http://schemas.openxmlformats.org/officeDocument/2006/relationships" xmlns:p="http://schemas.openxmlformats.org/presentationml/2006/main">
  <p:tag name="TIMING" val="|0.3|9.1"/>
</p:tagLst>
</file>

<file path=ppt/tags/tag9.xml><?xml version="1.0" encoding="utf-8"?>
<p:tagLst xmlns:a="http://schemas.openxmlformats.org/drawingml/2006/main" xmlns:r="http://schemas.openxmlformats.org/officeDocument/2006/relationships" xmlns:p="http://schemas.openxmlformats.org/presentationml/2006/main">
  <p:tag name="TIMING" val="|11.6"/>
</p:tagLst>
</file>

<file path=ppt/theme/theme1.xml><?xml version="1.0" encoding="utf-8"?>
<a:theme xmlns:a="http://schemas.openxmlformats.org/drawingml/2006/main" name="9015245">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9015245.thmx</Template>
  <TotalTime>59667</TotalTime>
  <Words>2790</Words>
  <Application>Microsoft Macintosh PowerPoint</Application>
  <PresentationFormat>On-screen Show (4:3)</PresentationFormat>
  <Paragraphs>259</Paragraphs>
  <Slides>48</Slides>
  <Notes>30</Notes>
  <HiddenSlides>12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9015245</vt:lpstr>
      <vt:lpstr>Equation</vt:lpstr>
      <vt:lpstr>Hybrid En3DVar Radar Data Assimilation and Comparisons with 3DVar and EnKF with Observing System Simulation Experiments (OSSEs) and a Real Case </vt:lpstr>
      <vt:lpstr>Outline</vt:lpstr>
      <vt:lpstr>Background</vt:lpstr>
      <vt:lpstr>Background (continued)</vt:lpstr>
      <vt:lpstr>Questions</vt:lpstr>
      <vt:lpstr>Part I: Perfect-model OSSEs</vt:lpstr>
      <vt:lpstr>The assimilating system,  prediction model, and truth simulation</vt:lpstr>
      <vt:lpstr>Data assimilation algorithms</vt:lpstr>
      <vt:lpstr>Flow charts of DfEnKF and En3DVar algorithms(one-way coupled with EnKF)</vt:lpstr>
      <vt:lpstr>Simulation of the radar observations</vt:lpstr>
      <vt:lpstr>Experimental diagram</vt:lpstr>
      <vt:lpstr>Compare DfEnKF with PEn3DVar</vt:lpstr>
      <vt:lpstr>Comparison between DfEnKF and PEn3DVar (only Vr DA)</vt:lpstr>
      <vt:lpstr>Differences between DfEnKF and PEn3DVar and the reasons</vt:lpstr>
      <vt:lpstr>PowerPoint Presentation</vt:lpstr>
      <vt:lpstr>Possible reasons for qs analysis difference</vt:lpstr>
      <vt:lpstr>The optimal localization radii for DfEnKF/EnKF</vt:lpstr>
      <vt:lpstr>The optimal localization radii for DfEnKF/EnKF</vt:lpstr>
      <vt:lpstr>Comparisons among 3DVar, EnKF, pure and hybrid En3DVar based on own optimal configurations</vt:lpstr>
      <vt:lpstr>Major conclusions based on perfect-model OSSEs</vt:lpstr>
      <vt:lpstr>Part II: Imperfect-model OSSEs</vt:lpstr>
      <vt:lpstr>The optimal localization radii for DfEnKF/EnKF</vt:lpstr>
      <vt:lpstr>Optimal hybrid weights in hybrid En3DVar as a function of ensemble sizes </vt:lpstr>
      <vt:lpstr>Comparisons of RMSEs among different algorithms based on own optimal configurations (with ensemble size of 40)</vt:lpstr>
      <vt:lpstr>Comparisons of the reflectivity (through maximum vertical velocity of the truth)</vt:lpstr>
      <vt:lpstr>Analyzed reflectivity calculated based on hydrometeor mixing ratios (Zr, Zs, Zh)</vt:lpstr>
      <vt:lpstr>Major conclusions based on imperfect-model OSSEs</vt:lpstr>
      <vt:lpstr>Part III: Real case studies</vt:lpstr>
      <vt:lpstr>Case overview: dry line induced multi-cell (including tornadic supercell) storm on 10 May 2010</vt:lpstr>
      <vt:lpstr>Model configuration</vt:lpstr>
      <vt:lpstr>Initial and boundary conditions</vt:lpstr>
      <vt:lpstr>Flow diagram of the experiments</vt:lpstr>
      <vt:lpstr>Simulation domain and truncated radar coverage</vt:lpstr>
      <vt:lpstr>Experiment configurations</vt:lpstr>
      <vt:lpstr>Tests on hybrid weights</vt:lpstr>
      <vt:lpstr>PowerPoint Presentation</vt:lpstr>
      <vt:lpstr>PowerPoint Presentation</vt:lpstr>
      <vt:lpstr>1-hour Vr forecasts at 0.5o tilt (KTLX)</vt:lpstr>
      <vt:lpstr>Comparisons among CNTL, 3DVar, EnKF, DfEnKF, pure and hybrid En3DVar</vt:lpstr>
      <vt:lpstr>PowerPoint Presentation</vt:lpstr>
      <vt:lpstr>1-hr reflectivity forecasts at 1km AGL</vt:lpstr>
      <vt:lpstr>1-hr Forecasts of updraft intensity</vt:lpstr>
      <vt:lpstr>1-hr Forecasts of the low-level mesocyclone (0.5o tilt of KTLX)</vt:lpstr>
      <vt:lpstr>Part IV: conclusion &amp; future work</vt:lpstr>
      <vt:lpstr>1-hour Vr forecasts at the lowest two elevation angles (KTLX)</vt:lpstr>
      <vt:lpstr>Major conclusions based on the real case application</vt:lpstr>
      <vt:lpstr>Part IV: conclusion &amp; future work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Development and Testing of the ARPS Hybrid En3DVar System for Stormscale Radar Data Assimilation: Observing System Simulation Experiments (OSSEs) Under Perfect Model Assumption</dc:title>
  <dc:creator>KONG RONG</dc:creator>
  <cp:lastModifiedBy>KONG RONG</cp:lastModifiedBy>
  <cp:revision>3076</cp:revision>
  <dcterms:created xsi:type="dcterms:W3CDTF">2015-08-21T14:11:22Z</dcterms:created>
  <dcterms:modified xsi:type="dcterms:W3CDTF">2018-05-08T10:51:00Z</dcterms:modified>
</cp:coreProperties>
</file>