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</p:sldIdLst>
  <p:sldSz cx="9144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0DEEF"/>
          </a:solidFill>
        </a:fill>
      </a:tcStyle>
    </a:wholeTbl>
    <a:band2H>
      <a:tcTxStyle b="def" i="def"/>
      <a:tcStyle>
        <a:tcBdr/>
        <a:fill>
          <a:solidFill>
            <a:srgbClr val="E9EFF7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0E0E0"/>
          </a:solidFill>
        </a:fill>
      </a:tcStyle>
    </a:wholeTbl>
    <a:band2H>
      <a:tcTxStyle b="def" i="def"/>
      <a:tcStyle>
        <a:tcBdr/>
        <a:fill>
          <a:solidFill>
            <a:srgbClr val="F0F0F0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4E2CE"/>
          </a:solidFill>
        </a:fill>
      </a:tcStyle>
    </a:wholeTbl>
    <a:band2H>
      <a:tcTxStyle b="def" i="def"/>
      <a:tcStyle>
        <a:tcBdr/>
        <a:fill>
          <a:solidFill>
            <a:srgbClr val="EBF1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0" name="Shape 110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n-lt"/>
        <a:ea typeface="+mn-ea"/>
        <a:cs typeface="+mn-cs"/>
        <a:sym typeface="Calibri"/>
      </a:defRPr>
    </a:lvl1pPr>
    <a:lvl2pPr indent="228600" latinLnBrk="0">
      <a:defRPr sz="1200">
        <a:latin typeface="+mn-lt"/>
        <a:ea typeface="+mn-ea"/>
        <a:cs typeface="+mn-cs"/>
        <a:sym typeface="Calibri"/>
      </a:defRPr>
    </a:lvl2pPr>
    <a:lvl3pPr indent="457200" latinLnBrk="0">
      <a:defRPr sz="1200">
        <a:latin typeface="+mn-lt"/>
        <a:ea typeface="+mn-ea"/>
        <a:cs typeface="+mn-cs"/>
        <a:sym typeface="Calibri"/>
      </a:defRPr>
    </a:lvl3pPr>
    <a:lvl4pPr indent="685800" latinLnBrk="0">
      <a:defRPr sz="1200">
        <a:latin typeface="+mn-lt"/>
        <a:ea typeface="+mn-ea"/>
        <a:cs typeface="+mn-cs"/>
        <a:sym typeface="Calibri"/>
      </a:defRPr>
    </a:lvl4pPr>
    <a:lvl5pPr indent="914400" latinLnBrk="0">
      <a:defRPr sz="1200">
        <a:latin typeface="+mn-lt"/>
        <a:ea typeface="+mn-ea"/>
        <a:cs typeface="+mn-cs"/>
        <a:sym typeface="Calibri"/>
      </a:defRPr>
    </a:lvl5pPr>
    <a:lvl6pPr indent="1143000" latinLnBrk="0">
      <a:defRPr sz="1200">
        <a:latin typeface="+mn-lt"/>
        <a:ea typeface="+mn-ea"/>
        <a:cs typeface="+mn-cs"/>
        <a:sym typeface="Calibri"/>
      </a:defRPr>
    </a:lvl6pPr>
    <a:lvl7pPr indent="1371600" latinLnBrk="0">
      <a:defRPr sz="1200">
        <a:latin typeface="+mn-lt"/>
        <a:ea typeface="+mn-ea"/>
        <a:cs typeface="+mn-cs"/>
        <a:sym typeface="Calibri"/>
      </a:defRPr>
    </a:lvl7pPr>
    <a:lvl8pPr indent="1600200" latinLnBrk="0">
      <a:defRPr sz="1200">
        <a:latin typeface="+mn-lt"/>
        <a:ea typeface="+mn-ea"/>
        <a:cs typeface="+mn-cs"/>
        <a:sym typeface="Calibri"/>
      </a:defRPr>
    </a:lvl8pPr>
    <a:lvl9pPr indent="1828800" latinLnBrk="0">
      <a:defRPr sz="1200">
        <a:latin typeface="+mn-lt"/>
        <a:ea typeface="+mn-ea"/>
        <a:cs typeface="+mn-cs"/>
        <a:sym typeface="Calibri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showMasterSp="1" showMasterPhAnim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/>
          <p:nvPr>
            <p:ph type="title"/>
          </p:nvPr>
        </p:nvSpPr>
        <p:spPr>
          <a:xfrm>
            <a:off x="685800" y="1122362"/>
            <a:ext cx="7772400" cy="2387601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pPr/>
            <a:r>
              <a:t>Title Text</a:t>
            </a:r>
          </a:p>
        </p:txBody>
      </p:sp>
      <p:sp>
        <p:nvSpPr>
          <p:cNvPr id="12" name="Body Level One…"/>
          <p:cNvSpPr txBox="1"/>
          <p:nvPr>
            <p:ph type="body" sz="quarter" idx="1"/>
          </p:nvPr>
        </p:nvSpPr>
        <p:spPr>
          <a:xfrm>
            <a:off x="1143000" y="3602037"/>
            <a:ext cx="6858000" cy="1655763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2400"/>
            </a:lvl1pPr>
            <a:lvl2pPr marL="0" indent="457200" algn="ctr">
              <a:buSzTx/>
              <a:buFontTx/>
              <a:buNone/>
              <a:defRPr sz="2400"/>
            </a:lvl2pPr>
            <a:lvl3pPr marL="0" indent="914400" algn="ctr">
              <a:buSzTx/>
              <a:buFontTx/>
              <a:buNone/>
              <a:defRPr sz="2400"/>
            </a:lvl3pPr>
            <a:lvl4pPr marL="0" indent="1371600" algn="ctr">
              <a:buSzTx/>
              <a:buFontTx/>
              <a:buNone/>
              <a:defRPr sz="2400"/>
            </a:lvl4pPr>
            <a:lvl5pPr marL="0" indent="1828800" algn="ctr">
              <a:buSzTx/>
              <a:buFontTx/>
              <a:buNone/>
              <a:defRPr sz="2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93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itle Text"/>
          <p:cNvSpPr txBox="1"/>
          <p:nvPr>
            <p:ph type="title"/>
          </p:nvPr>
        </p:nvSpPr>
        <p:spPr>
          <a:xfrm>
            <a:off x="6543675" y="365125"/>
            <a:ext cx="1971675" cy="5811838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102" name="Body Level One…"/>
          <p:cNvSpPr txBox="1"/>
          <p:nvPr>
            <p:ph type="body" idx="1"/>
          </p:nvPr>
        </p:nvSpPr>
        <p:spPr>
          <a:xfrm>
            <a:off x="628650" y="365125"/>
            <a:ext cx="5800725" cy="5811838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21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Text"/>
          <p:cNvSpPr txBox="1"/>
          <p:nvPr>
            <p:ph type="title"/>
          </p:nvPr>
        </p:nvSpPr>
        <p:spPr>
          <a:xfrm>
            <a:off x="623887" y="1709739"/>
            <a:ext cx="7886701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pPr/>
            <a:r>
              <a:t>Title Text</a:t>
            </a:r>
          </a:p>
        </p:txBody>
      </p:sp>
      <p:sp>
        <p:nvSpPr>
          <p:cNvPr id="30" name="Body Level One…"/>
          <p:cNvSpPr txBox="1"/>
          <p:nvPr>
            <p:ph type="body" sz="quarter" idx="1"/>
          </p:nvPr>
        </p:nvSpPr>
        <p:spPr>
          <a:xfrm>
            <a:off x="623887" y="4589464"/>
            <a:ext cx="7886701" cy="15001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2400"/>
            </a:lvl1pPr>
            <a:lvl2pPr marL="0" indent="457200">
              <a:buSzTx/>
              <a:buFontTx/>
              <a:buNone/>
              <a:defRPr sz="2400"/>
            </a:lvl2pPr>
            <a:lvl3pPr marL="0" indent="914400">
              <a:buSzTx/>
              <a:buFontTx/>
              <a:buNone/>
              <a:defRPr sz="2400"/>
            </a:lvl3pPr>
            <a:lvl4pPr marL="0" indent="1371600">
              <a:buSzTx/>
              <a:buFontTx/>
              <a:buNone/>
              <a:defRPr sz="2400"/>
            </a:lvl4pPr>
            <a:lvl5pPr marL="0" indent="1828800">
              <a:buSzTx/>
              <a:buFontTx/>
              <a:buNone/>
              <a:defRPr sz="2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9" name="Body Level One…"/>
          <p:cNvSpPr txBox="1"/>
          <p:nvPr>
            <p:ph type="body" sz="half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le Text"/>
          <p:cNvSpPr txBox="1"/>
          <p:nvPr>
            <p:ph type="title"/>
          </p:nvPr>
        </p:nvSpPr>
        <p:spPr>
          <a:xfrm>
            <a:off x="629841" y="365125"/>
            <a:ext cx="7886701" cy="1325564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8" name="Body Level One…"/>
          <p:cNvSpPr txBox="1"/>
          <p:nvPr>
            <p:ph type="body" sz="quarter" idx="1"/>
          </p:nvPr>
        </p:nvSpPr>
        <p:spPr>
          <a:xfrm>
            <a:off x="629841" y="1681163"/>
            <a:ext cx="3868341" cy="823913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b="1" sz="2400"/>
            </a:lvl1pPr>
            <a:lvl2pPr marL="0" indent="457200">
              <a:buSzTx/>
              <a:buFontTx/>
              <a:buNone/>
              <a:defRPr b="1" sz="2400"/>
            </a:lvl2pPr>
            <a:lvl3pPr marL="0" indent="914400">
              <a:buSzTx/>
              <a:buFontTx/>
              <a:buNone/>
              <a:defRPr b="1" sz="2400"/>
            </a:lvl3pPr>
            <a:lvl4pPr marL="0" indent="1371600">
              <a:buSzTx/>
              <a:buFontTx/>
              <a:buNone/>
              <a:defRPr b="1" sz="2400"/>
            </a:lvl4pPr>
            <a:lvl5pPr marL="0" indent="1828800">
              <a:buSzTx/>
              <a:buFontTx/>
              <a:buNone/>
              <a:defRPr b="1" sz="2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9" name="Text Placeholder 4"/>
          <p:cNvSpPr/>
          <p:nvPr>
            <p:ph type="body" sz="quarter" idx="13"/>
          </p:nvPr>
        </p:nvSpPr>
        <p:spPr>
          <a:xfrm>
            <a:off x="4629149" y="1681163"/>
            <a:ext cx="3887393" cy="823913"/>
          </a:xfrm>
          <a:prstGeom prst="rect">
            <a:avLst/>
          </a:prstGeom>
        </p:spPr>
        <p:txBody>
          <a:bodyPr anchor="b"/>
          <a:lstStyle/>
          <a:p>
            <a:pPr marL="0" indent="0">
              <a:buSzTx/>
              <a:buFontTx/>
              <a:buNone/>
              <a:defRPr b="1" sz="2400"/>
            </a:pPr>
          </a:p>
        </p:txBody>
      </p:sp>
      <p:sp>
        <p:nvSpPr>
          <p:cNvPr id="5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Title Text"/>
          <p:cNvSpPr txBox="1"/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pPr/>
            <a:r>
              <a:t>Title Text</a:t>
            </a:r>
          </a:p>
        </p:txBody>
      </p:sp>
      <p:sp>
        <p:nvSpPr>
          <p:cNvPr id="73" name="Body Level One…"/>
          <p:cNvSpPr txBox="1"/>
          <p:nvPr>
            <p:ph type="body" sz="half" idx="1"/>
          </p:nvPr>
        </p:nvSpPr>
        <p:spPr>
          <a:xfrm>
            <a:off x="3887391" y="987425"/>
            <a:ext cx="4629151" cy="4873626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 marL="718457" indent="-261257">
              <a:defRPr sz="3200"/>
            </a:lvl2pPr>
            <a:lvl3pPr marL="1219200" indent="-304800">
              <a:defRPr sz="3200"/>
            </a:lvl3pPr>
            <a:lvl4pPr marL="1737360" indent="-365760">
              <a:defRPr sz="3200"/>
            </a:lvl4pPr>
            <a:lvl5pPr marL="2194560" indent="-365760">
              <a:defRPr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4" name="Text Placeholder 3"/>
          <p:cNvSpPr/>
          <p:nvPr>
            <p:ph type="body" sz="quarter" idx="13"/>
          </p:nvPr>
        </p:nvSpPr>
        <p:spPr>
          <a:xfrm>
            <a:off x="629840" y="2057400"/>
            <a:ext cx="2949180" cy="3811588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FontTx/>
              <a:buNone/>
              <a:defRPr sz="1600"/>
            </a:pPr>
          </a:p>
        </p:txBody>
      </p:sp>
      <p:sp>
        <p:nvSpPr>
          <p:cNvPr id="7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itle Text"/>
          <p:cNvSpPr txBox="1"/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pPr/>
            <a:r>
              <a:t>Title Text</a:t>
            </a:r>
          </a:p>
        </p:txBody>
      </p:sp>
      <p:sp>
        <p:nvSpPr>
          <p:cNvPr id="83" name="Picture Placeholder 2"/>
          <p:cNvSpPr/>
          <p:nvPr>
            <p:ph type="pic" sz="half" idx="13"/>
          </p:nvPr>
        </p:nvSpPr>
        <p:spPr>
          <a:xfrm>
            <a:off x="3887391" y="987425"/>
            <a:ext cx="4629151" cy="4873626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pPr/>
          </a:p>
        </p:txBody>
      </p:sp>
      <p:sp>
        <p:nvSpPr>
          <p:cNvPr id="84" name="Body Level One…"/>
          <p:cNvSpPr txBox="1"/>
          <p:nvPr>
            <p:ph type="body" sz="quarter" idx="1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600"/>
            </a:lvl1pPr>
            <a:lvl2pPr marL="0" indent="457200">
              <a:buSzTx/>
              <a:buFontTx/>
              <a:buNone/>
              <a:defRPr sz="1600"/>
            </a:lvl2pPr>
            <a:lvl3pPr marL="0" indent="914400">
              <a:buSzTx/>
              <a:buFontTx/>
              <a:buNone/>
              <a:defRPr sz="1600"/>
            </a:lvl3pPr>
            <a:lvl4pPr marL="0" indent="1371600">
              <a:buSzTx/>
              <a:buFontTx/>
              <a:buNone/>
              <a:defRPr sz="1600"/>
            </a:lvl4pPr>
            <a:lvl5pPr marL="0" indent="1828800">
              <a:buSzTx/>
              <a:buFontTx/>
              <a:buNone/>
              <a:defRPr sz="16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/>
          <p:nvPr>
            <p:ph type="title"/>
          </p:nvPr>
        </p:nvSpPr>
        <p:spPr>
          <a:xfrm>
            <a:off x="628650" y="365125"/>
            <a:ext cx="7886700" cy="13255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" name="Body Level One…"/>
          <p:cNvSpPr txBox="1"/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8251368" y="6404293"/>
            <a:ext cx="263983" cy="26924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>
                <a:solidFill>
                  <a:srgbClr val="888888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ransition xmlns:p14="http://schemas.microsoft.com/office/powerpoint/2010/main" spd="med" advClick="1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9pPr>
    </p:titleStyle>
    <p:bodyStyle>
      <a:lvl1pPr marL="2286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1pPr>
      <a:lvl2pPr marL="723900" marR="0" indent="-2667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2pPr>
      <a:lvl3pPr marL="1234439" marR="0" indent="-320039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3pPr>
      <a:lvl4pPr marL="1727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4pPr>
      <a:lvl5pPr marL="21844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5pPr>
      <a:lvl6pPr marL="26416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6pPr>
      <a:lvl7pPr marL="30988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7pPr>
      <a:lvl8pPr marL="35560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8pPr>
      <a:lvl9pPr marL="4013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gif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gif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gif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Title 1"/>
          <p:cNvSpPr txBox="1"/>
          <p:nvPr>
            <p:ph type="ctrTitle"/>
          </p:nvPr>
        </p:nvSpPr>
        <p:spPr>
          <a:prstGeom prst="rect">
            <a:avLst/>
          </a:prstGeom>
        </p:spPr>
        <p:txBody>
          <a:bodyPr/>
          <a:lstStyle>
            <a:lvl1pPr defTabSz="694944">
              <a:defRPr sz="4104"/>
            </a:lvl1pPr>
          </a:lstStyle>
          <a:p>
            <a:pPr/>
            <a:r>
              <a:t>Assimilation of Phased Array Radar Data with the 4-Dimensional Ensemble Square Root Filter</a:t>
            </a:r>
          </a:p>
        </p:txBody>
      </p:sp>
      <p:sp>
        <p:nvSpPr>
          <p:cNvPr id="113" name="Subtitle 2"/>
          <p:cNvSpPr txBox="1"/>
          <p:nvPr>
            <p:ph type="subTitle" sz="quarter" idx="1"/>
          </p:nvPr>
        </p:nvSpPr>
        <p:spPr>
          <a:xfrm>
            <a:off x="1143000" y="3602037"/>
            <a:ext cx="6858000" cy="1655762"/>
          </a:xfrm>
          <a:prstGeom prst="rect">
            <a:avLst/>
          </a:prstGeom>
        </p:spPr>
        <p:txBody>
          <a:bodyPr/>
          <a:lstStyle/>
          <a:p>
            <a:pPr/>
            <a:r>
              <a:t>Timothy A. Supinie, Youngsun Jung, Nusrat Yussouf, and Ming Xue</a:t>
            </a:r>
          </a:p>
          <a:p>
            <a:pPr/>
            <a:r>
              <a:t>8 May 2018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Reflectivity Probability…"/>
          <p:cNvSpPr txBox="1"/>
          <p:nvPr>
            <p:ph type="title"/>
          </p:nvPr>
        </p:nvSpPr>
        <p:spPr>
          <a:xfrm>
            <a:off x="628650" y="352425"/>
            <a:ext cx="7886700" cy="1325564"/>
          </a:xfrm>
          <a:prstGeom prst="rect">
            <a:avLst/>
          </a:prstGeom>
        </p:spPr>
        <p:txBody>
          <a:bodyPr/>
          <a:lstStyle/>
          <a:p>
            <a:pPr lvl="1" defTabSz="868680">
              <a:defRPr sz="4180"/>
            </a:pPr>
            <a:r>
              <a:t>Reflectivity Probability </a:t>
            </a:r>
          </a:p>
          <a:p>
            <a:pPr lvl="1" defTabSz="868680">
              <a:defRPr sz="4180"/>
            </a:pPr>
            <a:r>
              <a:t>(Forecast Initialized 2310 UTC)</a:t>
            </a:r>
          </a:p>
        </p:txBody>
      </p:sp>
      <p:pic>
        <p:nvPicPr>
          <p:cNvPr id="187" name="fcst2310_prob_refl.gif" descr="fcst2310_prob_refl.gif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87755" y="1527611"/>
            <a:ext cx="5368490" cy="536848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Vorticity Probability Swath (Forecast Initialized 2310 UTC)"/>
          <p:cNvSpPr txBox="1"/>
          <p:nvPr>
            <p:ph type="title"/>
          </p:nvPr>
        </p:nvSpPr>
        <p:spPr>
          <a:xfrm>
            <a:off x="628650" y="352425"/>
            <a:ext cx="7886700" cy="1325564"/>
          </a:xfrm>
          <a:prstGeom prst="rect">
            <a:avLst/>
          </a:prstGeom>
        </p:spPr>
        <p:txBody>
          <a:bodyPr/>
          <a:lstStyle>
            <a:lvl1pPr defTabSz="868680">
              <a:defRPr sz="4180"/>
            </a:lvl1pPr>
          </a:lstStyle>
          <a:p>
            <a:pPr/>
            <a:r>
              <a:t>Vorticity Probability Swath (Forecast Initialized 2310 UTC)</a:t>
            </a:r>
          </a:p>
        </p:txBody>
      </p:sp>
      <p:pic>
        <p:nvPicPr>
          <p:cNvPr id="190" name="prob_vort_fcst2310.png" descr="prob_vort_fcst2310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87577" y="1519634"/>
            <a:ext cx="5368846" cy="536884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Mean and Member Vorticity (Forecast Initialized 2310 UTC"/>
          <p:cNvSpPr txBox="1"/>
          <p:nvPr>
            <p:ph type="title"/>
          </p:nvPr>
        </p:nvSpPr>
        <p:spPr>
          <a:xfrm>
            <a:off x="628650" y="352425"/>
            <a:ext cx="7886700" cy="1325564"/>
          </a:xfrm>
          <a:prstGeom prst="rect">
            <a:avLst/>
          </a:prstGeom>
        </p:spPr>
        <p:txBody>
          <a:bodyPr/>
          <a:lstStyle>
            <a:lvl1pPr defTabSz="868680">
              <a:defRPr sz="4180"/>
            </a:lvl1pPr>
          </a:lstStyle>
          <a:p>
            <a:pPr/>
            <a:r>
              <a:t>Mean and Member Vorticity (Forecast Initialized 2310 UTC</a:t>
            </a:r>
          </a:p>
        </p:txBody>
      </p:sp>
      <p:pic>
        <p:nvPicPr>
          <p:cNvPr id="193" name="fcst2310_mean_vort.gif" descr="fcst2310_mean_vort.gif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85066" y="1524773"/>
            <a:ext cx="5373868" cy="537386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Title 1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Conclusions (So Far …)</a:t>
            </a:r>
          </a:p>
        </p:txBody>
      </p:sp>
      <p:sp>
        <p:nvSpPr>
          <p:cNvPr id="196" name="Content Placeholder 2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Both experiments occlude the first mesocyclone way too early</a:t>
            </a:r>
          </a:p>
          <a:p>
            <a:pPr/>
            <a:r>
              <a:t>PAR better captures second mesocyclone over southwest Oklahoma City</a:t>
            </a:r>
          </a:p>
          <a:p>
            <a:pPr/>
            <a:r>
              <a:t>Neither experiment captures the redevelopment of convection behind initial supercell</a:t>
            </a:r>
          </a:p>
          <a:p>
            <a:pPr/>
            <a:r>
              <a:t>PAR assimilation is a bit noisier than KTLX</a:t>
            </a:r>
          </a:p>
          <a:p>
            <a:pPr lvl="1" marL="685800" indent="-228600"/>
            <a:r>
              <a:t>Need to tweak some of the assimilation parameters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Title 1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Future Work (Lots of It)</a:t>
            </a:r>
          </a:p>
        </p:txBody>
      </p:sp>
      <p:sp>
        <p:nvSpPr>
          <p:cNvPr id="199" name="Content Placeholder 2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Transplant zero-reflectivity observations from KTLX to suppress convection outside the PAR scan area</a:t>
            </a:r>
          </a:p>
          <a:p>
            <a:pPr/>
            <a:r>
              <a:t>Run more forecasts</a:t>
            </a:r>
          </a:p>
          <a:p>
            <a:pPr/>
            <a:r>
              <a:t>Try experiments assimilating surface data</a:t>
            </a:r>
          </a:p>
          <a:p>
            <a:pPr/>
            <a:r>
              <a:t>Look at more cases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Title 1"/>
          <p:cNvSpPr txBox="1"/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pPr/>
            <a:r>
              <a:t>Motivation</a:t>
            </a:r>
          </a:p>
        </p:txBody>
      </p:sp>
      <p:sp>
        <p:nvSpPr>
          <p:cNvPr id="116" name="Content Placeholder 2"/>
          <p:cNvSpPr txBox="1"/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marL="203454" indent="-203454" defTabSz="813816">
              <a:spcBef>
                <a:spcPts val="800"/>
              </a:spcBef>
              <a:defRPr sz="2492"/>
            </a:pPr>
            <a:r>
              <a:t>The Warn-on-Forecast program </a:t>
            </a:r>
          </a:p>
          <a:p>
            <a:pPr lvl="1" marL="610361" indent="-203454" defTabSz="813816">
              <a:spcBef>
                <a:spcPts val="800"/>
              </a:spcBef>
              <a:defRPr sz="2492"/>
            </a:pPr>
            <a:r>
              <a:t>Aims to provide warnings for severe convective hazards based on numerical forecasts</a:t>
            </a:r>
            <a:endParaRPr sz="2136"/>
          </a:p>
          <a:p>
            <a:pPr lvl="1" marL="610361" indent="-203454" defTabSz="813816">
              <a:spcBef>
                <a:spcPts val="800"/>
              </a:spcBef>
              <a:defRPr sz="2492"/>
            </a:pPr>
            <a:r>
              <a:t>Need high temporal and spatial frequency observations</a:t>
            </a:r>
            <a:endParaRPr sz="2136"/>
          </a:p>
          <a:p>
            <a:pPr marL="203454" indent="-203454" defTabSz="813816">
              <a:spcBef>
                <a:spcPts val="800"/>
              </a:spcBef>
              <a:defRPr sz="2492"/>
            </a:pPr>
            <a:r>
              <a:t>The Spectrum Efficient National Surveillance Radar (SENSR) program </a:t>
            </a:r>
          </a:p>
          <a:p>
            <a:pPr lvl="1" marL="610361" indent="-203454" defTabSz="813816">
              <a:spcBef>
                <a:spcPts val="800"/>
              </a:spcBef>
              <a:defRPr sz="2492"/>
            </a:pPr>
            <a:r>
              <a:t>Aims to consolidate all US radar usage (weather + air traffic control) into a single network</a:t>
            </a:r>
          </a:p>
          <a:p>
            <a:pPr lvl="1" marL="610361" indent="-203454" defTabSz="813816">
              <a:spcBef>
                <a:spcPts val="800"/>
              </a:spcBef>
              <a:defRPr sz="2492"/>
            </a:pPr>
            <a:r>
              <a:t>Phased-Array Radar (PAR) is the front-runner for this network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Title 1"/>
          <p:cNvSpPr txBox="1"/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>
            <a:lvl1pPr defTabSz="868680">
              <a:defRPr sz="4180"/>
            </a:lvl1pPr>
          </a:lstStyle>
          <a:p>
            <a:pPr/>
            <a:r>
              <a:t>Unique Aspects to PAR Observations</a:t>
            </a:r>
          </a:p>
        </p:txBody>
      </p:sp>
      <p:sp>
        <p:nvSpPr>
          <p:cNvPr id="119" name="Content Placeholder 2"/>
          <p:cNvSpPr txBox="1"/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/>
            <a:r>
              <a:t>Beam is electronically steered</a:t>
            </a:r>
          </a:p>
          <a:p>
            <a:pPr lvl="1" marL="685800" indent="-228600"/>
            <a:r>
              <a:t>~1 minute temporal frequency of observations</a:t>
            </a:r>
          </a:p>
          <a:p>
            <a:pPr/>
            <a:r>
              <a:t>The NWRT PAR only scans over a 90-degree sector</a:t>
            </a:r>
          </a:p>
          <a:p>
            <a:pPr lvl="1" marL="685800" indent="-228600"/>
            <a:r>
              <a:t>Can’t suppress convection outside of the scan sector</a:t>
            </a:r>
          </a:p>
          <a:p>
            <a:pPr lvl="1" marL="685800" indent="-228600"/>
            <a:r>
              <a:t>Sector can move, which can start observing new storms in the middle of a DA period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4D Ensemble Square Root Filter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886968">
              <a:defRPr sz="4268"/>
            </a:lvl1pPr>
          </a:lstStyle>
          <a:p>
            <a:pPr/>
            <a:r>
              <a:t>4D Ensemble Square Root Filter</a:t>
            </a:r>
          </a:p>
        </p:txBody>
      </p:sp>
      <p:sp>
        <p:nvSpPr>
          <p:cNvPr id="122" name="Kalman gain is constructed using covariances in time, as well as space…"/>
          <p:cNvSpPr txBox="1"/>
          <p:nvPr>
            <p:ph type="body" idx="1"/>
          </p:nvPr>
        </p:nvSpPr>
        <p:spPr>
          <a:xfrm>
            <a:off x="628649" y="1622424"/>
            <a:ext cx="7886701" cy="4351339"/>
          </a:xfrm>
          <a:prstGeom prst="rect">
            <a:avLst/>
          </a:prstGeom>
        </p:spPr>
        <p:txBody>
          <a:bodyPr/>
          <a:lstStyle/>
          <a:p>
            <a:pPr/>
            <a:r>
              <a:t>Kalman gain is constructed using covariances in time, as well as space</a:t>
            </a:r>
          </a:p>
          <a:p>
            <a:pPr lvl="1" marL="685800" indent="-228600"/>
            <a:r>
              <a:t>Corresponding time localization parameter</a:t>
            </a:r>
          </a:p>
          <a:p>
            <a:pPr/>
            <a:r>
              <a:t>Wang et al. 2013 implementation</a:t>
            </a:r>
          </a:p>
        </p:txBody>
      </p:sp>
      <p:pic>
        <p:nvPicPr>
          <p:cNvPr id="123" name="Screen Shot 2018-05-07 at 22.31.59.png" descr="Screen Shot 2018-05-07 at 22.31.59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65160" y="3657882"/>
            <a:ext cx="5213680" cy="3150749"/>
          </a:xfrm>
          <a:prstGeom prst="rect">
            <a:avLst/>
          </a:prstGeom>
          <a:ln w="12700">
            <a:miter lim="400000"/>
          </a:ln>
        </p:spPr>
      </p:pic>
      <p:sp>
        <p:nvSpPr>
          <p:cNvPr id="124" name="Rectangle"/>
          <p:cNvSpPr/>
          <p:nvPr/>
        </p:nvSpPr>
        <p:spPr>
          <a:xfrm>
            <a:off x="2014061" y="3766184"/>
            <a:ext cx="584518" cy="470219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Previous Work with PAR + 4DEnSRF (Supinie et al. 2017)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868680">
              <a:defRPr sz="4180"/>
            </a:lvl1pPr>
          </a:lstStyle>
          <a:p>
            <a:pPr/>
            <a:r>
              <a:t>Previous Work with PAR + 4DEnSRF (Supinie et al. 2017)</a:t>
            </a:r>
          </a:p>
        </p:txBody>
      </p:sp>
      <p:pic>
        <p:nvPicPr>
          <p:cNvPr id="127" name="Screen Shot 2018-05-08 at 08.32.32.png" descr="Screen Shot 2018-05-08 at 08.32.3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98541" y="1751862"/>
            <a:ext cx="7146918" cy="511495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Title 1"/>
          <p:cNvSpPr txBox="1"/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pPr/>
            <a:r>
              <a:t>Test Case: 31 May 2013</a:t>
            </a:r>
          </a:p>
        </p:txBody>
      </p:sp>
      <p:sp>
        <p:nvSpPr>
          <p:cNvPr id="130" name="Content Placeholder 2"/>
          <p:cNvSpPr txBox="1"/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/>
            <a:r>
              <a:t>Supercell and flash flood in central Oklahoma</a:t>
            </a:r>
          </a:p>
        </p:txBody>
      </p:sp>
      <p:pic>
        <p:nvPicPr>
          <p:cNvPr id="131" name="Picture 3" descr="Picture 3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2286000"/>
            <a:ext cx="9144000" cy="4572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Title 1"/>
          <p:cNvSpPr txBox="1"/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pPr/>
            <a:r>
              <a:t>Experimental Configuration</a:t>
            </a:r>
          </a:p>
        </p:txBody>
      </p:sp>
      <p:sp>
        <p:nvSpPr>
          <p:cNvPr id="134" name="Content Placeholder 2"/>
          <p:cNvSpPr txBox="1"/>
          <p:nvPr>
            <p:ph type="body" sz="half" idx="1"/>
          </p:nvPr>
        </p:nvSpPr>
        <p:spPr>
          <a:xfrm>
            <a:off x="507736" y="1825625"/>
            <a:ext cx="3731754" cy="4351338"/>
          </a:xfrm>
          <a:prstGeom prst="rect">
            <a:avLst/>
          </a:prstGeom>
        </p:spPr>
        <p:txBody>
          <a:bodyPr/>
          <a:lstStyle/>
          <a:p>
            <a:pPr marL="201168" indent="-201168" defTabSz="804672">
              <a:spcBef>
                <a:spcPts val="800"/>
              </a:spcBef>
              <a:defRPr sz="2464"/>
            </a:pPr>
            <a:r>
              <a:t>4D EnSRF</a:t>
            </a:r>
            <a:endParaRPr sz="2112"/>
          </a:p>
          <a:p>
            <a:pPr lvl="1" marL="603504" indent="-201168" defTabSz="804672">
              <a:spcBef>
                <a:spcPts val="400"/>
              </a:spcBef>
              <a:defRPr sz="2112"/>
            </a:pPr>
            <a:r>
              <a:t>36 members</a:t>
            </a:r>
          </a:p>
          <a:p>
            <a:pPr lvl="1" marL="603504" indent="-201168" defTabSz="804672">
              <a:spcBef>
                <a:spcPts val="400"/>
              </a:spcBef>
              <a:defRPr sz="2112"/>
            </a:pPr>
            <a:r>
              <a:t>6 km localization radius, 5-minute localization in time</a:t>
            </a:r>
          </a:p>
          <a:p>
            <a:pPr lvl="1" marL="603504" indent="-201168" defTabSz="804672">
              <a:spcBef>
                <a:spcPts val="400"/>
              </a:spcBef>
              <a:defRPr sz="2112"/>
            </a:pPr>
            <a:r>
              <a:t>5 dBZ, 3 m s</a:t>
            </a:r>
            <a:r>
              <a:rPr baseline="31999"/>
              <a:t>-1 </a:t>
            </a:r>
            <a:r>
              <a:t>observation errors</a:t>
            </a:r>
          </a:p>
          <a:p>
            <a:pPr lvl="1" marL="603504" indent="-201168" defTabSz="804672">
              <a:spcBef>
                <a:spcPts val="400"/>
              </a:spcBef>
              <a:defRPr sz="2112"/>
            </a:pPr>
            <a:r>
              <a:t>Multiplicative (prior) + RTPS (posterior) inflation</a:t>
            </a:r>
          </a:p>
          <a:p>
            <a:pPr marL="201168" indent="-201168" defTabSz="804672">
              <a:spcBef>
                <a:spcPts val="800"/>
              </a:spcBef>
              <a:defRPr sz="2464"/>
            </a:pPr>
            <a:r>
              <a:t>WRF v3.9.1.1</a:t>
            </a:r>
          </a:p>
          <a:p>
            <a:pPr lvl="1" marL="603504" indent="-201168" defTabSz="804672">
              <a:spcBef>
                <a:spcPts val="400"/>
              </a:spcBef>
              <a:defRPr sz="2112"/>
            </a:pPr>
            <a:r>
              <a:t>1 km grid spacing</a:t>
            </a:r>
          </a:p>
          <a:p>
            <a:pPr lvl="1" marL="603504" indent="-201168" defTabSz="804672">
              <a:spcBef>
                <a:spcPts val="400"/>
              </a:spcBef>
              <a:defRPr sz="2112"/>
            </a:pPr>
            <a:r>
              <a:t>Thompson microphysics</a:t>
            </a:r>
          </a:p>
        </p:txBody>
      </p:sp>
      <p:pic>
        <p:nvPicPr>
          <p:cNvPr id="135" name="Picture 3" descr="Picture 3"/>
          <p:cNvPicPr>
            <a:picLocks noChangeAspect="1"/>
          </p:cNvPicPr>
          <p:nvPr/>
        </p:nvPicPr>
        <p:blipFill>
          <a:blip r:embed="rId2">
            <a:extLst/>
          </a:blip>
          <a:srcRect l="6894" t="0" r="6815" b="0"/>
          <a:stretch>
            <a:fillRect/>
          </a:stretch>
        </p:blipFill>
        <p:spPr>
          <a:xfrm>
            <a:off x="4239490" y="1825625"/>
            <a:ext cx="4679285" cy="3985727"/>
          </a:xfrm>
          <a:prstGeom prst="rect">
            <a:avLst/>
          </a:prstGeom>
          <a:ln w="12700">
            <a:miter lim="400000"/>
          </a:ln>
        </p:spPr>
      </p:pic>
      <p:sp>
        <p:nvSpPr>
          <p:cNvPr id="136" name="Star"/>
          <p:cNvSpPr/>
          <p:nvPr/>
        </p:nvSpPr>
        <p:spPr>
          <a:xfrm>
            <a:off x="6449088" y="3947392"/>
            <a:ext cx="149164" cy="133204"/>
          </a:xfrm>
          <a:prstGeom prst="star5">
            <a:avLst>
              <a:gd name="adj" fmla="val 19100"/>
              <a:gd name="hf" fmla="val 105146"/>
              <a:gd name="vf" fmla="val 110557"/>
            </a:avLst>
          </a:prstGeom>
          <a:solidFill>
            <a:srgbClr val="000000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37" name="Star"/>
          <p:cNvSpPr/>
          <p:nvPr/>
        </p:nvSpPr>
        <p:spPr>
          <a:xfrm>
            <a:off x="6537988" y="3909292"/>
            <a:ext cx="149164" cy="133204"/>
          </a:xfrm>
          <a:prstGeom prst="star5">
            <a:avLst>
              <a:gd name="adj" fmla="val 19100"/>
              <a:gd name="hf" fmla="val 105146"/>
              <a:gd name="vf" fmla="val 110557"/>
            </a:avLst>
          </a:prstGeom>
          <a:solidFill>
            <a:srgbClr val="000000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38" name="PAR"/>
          <p:cNvSpPr txBox="1"/>
          <p:nvPr/>
        </p:nvSpPr>
        <p:spPr>
          <a:xfrm>
            <a:off x="6080882" y="3983355"/>
            <a:ext cx="474054" cy="3581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/>
            <a:r>
              <a:t>PAR</a:t>
            </a:r>
          </a:p>
        </p:txBody>
      </p:sp>
      <p:sp>
        <p:nvSpPr>
          <p:cNvPr id="139" name="KTLX"/>
          <p:cNvSpPr txBox="1"/>
          <p:nvPr/>
        </p:nvSpPr>
        <p:spPr>
          <a:xfrm>
            <a:off x="6601582" y="3664862"/>
            <a:ext cx="611459" cy="358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/>
            <a:r>
              <a:t>KTLX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Title 1"/>
          <p:cNvSpPr txBox="1"/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pPr/>
            <a:r>
              <a:t>Experimental Timeline</a:t>
            </a:r>
          </a:p>
        </p:txBody>
      </p:sp>
      <p:sp>
        <p:nvSpPr>
          <p:cNvPr id="142" name="Straight Arrow Connector 5"/>
          <p:cNvSpPr/>
          <p:nvPr/>
        </p:nvSpPr>
        <p:spPr>
          <a:xfrm>
            <a:off x="890888" y="2291457"/>
            <a:ext cx="7362223" cy="17634"/>
          </a:xfrm>
          <a:prstGeom prst="line">
            <a:avLst/>
          </a:prstGeom>
          <a:ln w="25400">
            <a:solidFill>
              <a:srgbClr val="000000"/>
            </a:solidFill>
            <a:miter/>
            <a:tailEnd type="triangle"/>
          </a:ln>
        </p:spPr>
        <p:txBody>
          <a:bodyPr lIns="45719" rIns="45719"/>
          <a:lstStyle/>
          <a:p>
            <a:pPr/>
          </a:p>
        </p:txBody>
      </p:sp>
      <p:sp>
        <p:nvSpPr>
          <p:cNvPr id="143" name="Straight Connector 8"/>
          <p:cNvSpPr/>
          <p:nvPr/>
        </p:nvSpPr>
        <p:spPr>
          <a:xfrm>
            <a:off x="890889" y="2152071"/>
            <a:ext cx="1" cy="277092"/>
          </a:xfrm>
          <a:prstGeom prst="line">
            <a:avLst/>
          </a:prstGeom>
          <a:ln w="25400">
            <a:solidFill>
              <a:srgbClr val="000000"/>
            </a:solidFill>
            <a:miter/>
          </a:ln>
        </p:spPr>
        <p:txBody>
          <a:bodyPr lIns="45719" rIns="45719"/>
          <a:lstStyle/>
          <a:p>
            <a:pPr/>
          </a:p>
        </p:txBody>
      </p:sp>
      <p:sp>
        <p:nvSpPr>
          <p:cNvPr id="144" name="Straight Connector 9"/>
          <p:cNvSpPr/>
          <p:nvPr/>
        </p:nvSpPr>
        <p:spPr>
          <a:xfrm>
            <a:off x="8016743" y="2166345"/>
            <a:ext cx="1" cy="277092"/>
          </a:xfrm>
          <a:prstGeom prst="line">
            <a:avLst/>
          </a:prstGeom>
          <a:ln w="25400">
            <a:solidFill>
              <a:srgbClr val="000000"/>
            </a:solidFill>
            <a:miter/>
          </a:ln>
        </p:spPr>
        <p:txBody>
          <a:bodyPr lIns="45719" rIns="45719"/>
          <a:lstStyle/>
          <a:p>
            <a:pPr/>
          </a:p>
        </p:txBody>
      </p:sp>
      <p:sp>
        <p:nvSpPr>
          <p:cNvPr id="145" name="Straight Connector 10"/>
          <p:cNvSpPr/>
          <p:nvPr/>
        </p:nvSpPr>
        <p:spPr>
          <a:xfrm>
            <a:off x="4465361" y="2161307"/>
            <a:ext cx="1" cy="277092"/>
          </a:xfrm>
          <a:prstGeom prst="line">
            <a:avLst/>
          </a:prstGeom>
          <a:ln w="25400">
            <a:solidFill>
              <a:srgbClr val="000000"/>
            </a:solidFill>
            <a:miter/>
          </a:ln>
        </p:spPr>
        <p:txBody>
          <a:bodyPr lIns="45719" rIns="45719"/>
          <a:lstStyle/>
          <a:p>
            <a:pPr/>
          </a:p>
        </p:txBody>
      </p:sp>
      <p:sp>
        <p:nvSpPr>
          <p:cNvPr id="146" name="Straight Connector 11"/>
          <p:cNvSpPr/>
          <p:nvPr/>
        </p:nvSpPr>
        <p:spPr>
          <a:xfrm>
            <a:off x="2641177" y="2161307"/>
            <a:ext cx="1" cy="277092"/>
          </a:xfrm>
          <a:prstGeom prst="line">
            <a:avLst/>
          </a:prstGeom>
          <a:ln w="25400">
            <a:solidFill>
              <a:srgbClr val="000000"/>
            </a:solidFill>
            <a:miter/>
          </a:ln>
        </p:spPr>
        <p:txBody>
          <a:bodyPr lIns="45719" rIns="45719"/>
          <a:lstStyle/>
          <a:p>
            <a:pPr/>
          </a:p>
        </p:txBody>
      </p:sp>
      <p:sp>
        <p:nvSpPr>
          <p:cNvPr id="147" name="Straight Connector 12"/>
          <p:cNvSpPr/>
          <p:nvPr/>
        </p:nvSpPr>
        <p:spPr>
          <a:xfrm>
            <a:off x="6294715" y="2161305"/>
            <a:ext cx="1" cy="277092"/>
          </a:xfrm>
          <a:prstGeom prst="line">
            <a:avLst/>
          </a:prstGeom>
          <a:ln w="25400">
            <a:solidFill>
              <a:srgbClr val="000000"/>
            </a:solidFill>
            <a:miter/>
          </a:ln>
        </p:spPr>
        <p:txBody>
          <a:bodyPr lIns="45719" rIns="45719"/>
          <a:lstStyle/>
          <a:p>
            <a:pPr/>
          </a:p>
        </p:txBody>
      </p:sp>
      <p:sp>
        <p:nvSpPr>
          <p:cNvPr id="148" name="Straight Connector 13"/>
          <p:cNvSpPr/>
          <p:nvPr/>
        </p:nvSpPr>
        <p:spPr>
          <a:xfrm>
            <a:off x="1763725" y="2156687"/>
            <a:ext cx="1" cy="277092"/>
          </a:xfrm>
          <a:prstGeom prst="line">
            <a:avLst/>
          </a:prstGeom>
          <a:ln w="25400">
            <a:solidFill>
              <a:srgbClr val="000000"/>
            </a:solidFill>
            <a:miter/>
          </a:ln>
        </p:spPr>
        <p:txBody>
          <a:bodyPr lIns="45719" rIns="45719"/>
          <a:lstStyle/>
          <a:p>
            <a:pPr/>
          </a:p>
        </p:txBody>
      </p:sp>
      <p:sp>
        <p:nvSpPr>
          <p:cNvPr id="149" name="Straight Connector 14"/>
          <p:cNvSpPr/>
          <p:nvPr/>
        </p:nvSpPr>
        <p:spPr>
          <a:xfrm>
            <a:off x="3523251" y="2161305"/>
            <a:ext cx="1" cy="277092"/>
          </a:xfrm>
          <a:prstGeom prst="line">
            <a:avLst/>
          </a:prstGeom>
          <a:ln w="25400">
            <a:solidFill>
              <a:srgbClr val="000000"/>
            </a:solidFill>
            <a:miter/>
          </a:ln>
        </p:spPr>
        <p:txBody>
          <a:bodyPr lIns="45719" rIns="45719"/>
          <a:lstStyle/>
          <a:p>
            <a:pPr/>
          </a:p>
        </p:txBody>
      </p:sp>
      <p:sp>
        <p:nvSpPr>
          <p:cNvPr id="150" name="Straight Connector 15"/>
          <p:cNvSpPr/>
          <p:nvPr/>
        </p:nvSpPr>
        <p:spPr>
          <a:xfrm>
            <a:off x="5375419" y="2165921"/>
            <a:ext cx="1" cy="277092"/>
          </a:xfrm>
          <a:prstGeom prst="line">
            <a:avLst/>
          </a:prstGeom>
          <a:ln w="25400">
            <a:solidFill>
              <a:srgbClr val="000000"/>
            </a:solidFill>
            <a:miter/>
          </a:ln>
        </p:spPr>
        <p:txBody>
          <a:bodyPr lIns="45719" rIns="45719"/>
          <a:lstStyle/>
          <a:p>
            <a:pPr/>
          </a:p>
        </p:txBody>
      </p:sp>
      <p:sp>
        <p:nvSpPr>
          <p:cNvPr id="151" name="Straight Connector 16"/>
          <p:cNvSpPr/>
          <p:nvPr/>
        </p:nvSpPr>
        <p:spPr>
          <a:xfrm>
            <a:off x="7178003" y="2170544"/>
            <a:ext cx="1" cy="277092"/>
          </a:xfrm>
          <a:prstGeom prst="line">
            <a:avLst/>
          </a:prstGeom>
          <a:ln w="25400">
            <a:solidFill>
              <a:srgbClr val="000000"/>
            </a:solidFill>
            <a:miter/>
          </a:ln>
        </p:spPr>
        <p:txBody>
          <a:bodyPr lIns="45719" rIns="45719"/>
          <a:lstStyle/>
          <a:p>
            <a:pPr/>
          </a:p>
        </p:txBody>
      </p:sp>
      <p:sp>
        <p:nvSpPr>
          <p:cNvPr id="152" name="Straight Connector 17"/>
          <p:cNvSpPr/>
          <p:nvPr/>
        </p:nvSpPr>
        <p:spPr>
          <a:xfrm>
            <a:off x="1185993" y="2232747"/>
            <a:ext cx="1" cy="120076"/>
          </a:xfrm>
          <a:prstGeom prst="line">
            <a:avLst/>
          </a:prstGeom>
          <a:ln w="25400">
            <a:solidFill>
              <a:srgbClr val="000000"/>
            </a:solidFill>
            <a:miter/>
          </a:ln>
        </p:spPr>
        <p:txBody>
          <a:bodyPr lIns="45719" rIns="45719"/>
          <a:lstStyle/>
          <a:p>
            <a:pPr/>
          </a:p>
        </p:txBody>
      </p:sp>
      <p:sp>
        <p:nvSpPr>
          <p:cNvPr id="153" name="Straight Connector 19"/>
          <p:cNvSpPr/>
          <p:nvPr/>
        </p:nvSpPr>
        <p:spPr>
          <a:xfrm>
            <a:off x="1468990" y="2228411"/>
            <a:ext cx="1" cy="120076"/>
          </a:xfrm>
          <a:prstGeom prst="line">
            <a:avLst/>
          </a:prstGeom>
          <a:ln w="25400">
            <a:solidFill>
              <a:srgbClr val="000000"/>
            </a:solidFill>
            <a:miter/>
          </a:ln>
        </p:spPr>
        <p:txBody>
          <a:bodyPr lIns="45719" rIns="45719"/>
          <a:lstStyle/>
          <a:p>
            <a:pPr/>
          </a:p>
        </p:txBody>
      </p:sp>
      <p:sp>
        <p:nvSpPr>
          <p:cNvPr id="154" name="Straight Connector 21"/>
          <p:cNvSpPr/>
          <p:nvPr/>
        </p:nvSpPr>
        <p:spPr>
          <a:xfrm>
            <a:off x="2063815" y="2232960"/>
            <a:ext cx="1" cy="120076"/>
          </a:xfrm>
          <a:prstGeom prst="line">
            <a:avLst/>
          </a:prstGeom>
          <a:ln w="25400">
            <a:solidFill>
              <a:srgbClr val="000000"/>
            </a:solidFill>
            <a:miter/>
          </a:ln>
        </p:spPr>
        <p:txBody>
          <a:bodyPr lIns="45719" rIns="45719"/>
          <a:lstStyle/>
          <a:p>
            <a:pPr/>
          </a:p>
        </p:txBody>
      </p:sp>
      <p:sp>
        <p:nvSpPr>
          <p:cNvPr id="155" name="Straight Connector 22"/>
          <p:cNvSpPr/>
          <p:nvPr/>
        </p:nvSpPr>
        <p:spPr>
          <a:xfrm>
            <a:off x="2348143" y="2235194"/>
            <a:ext cx="1" cy="120076"/>
          </a:xfrm>
          <a:prstGeom prst="line">
            <a:avLst/>
          </a:prstGeom>
          <a:ln w="25400">
            <a:solidFill>
              <a:srgbClr val="000000"/>
            </a:solidFill>
            <a:miter/>
          </a:ln>
        </p:spPr>
        <p:txBody>
          <a:bodyPr lIns="45719" rIns="45719"/>
          <a:lstStyle/>
          <a:p>
            <a:pPr/>
          </a:p>
        </p:txBody>
      </p:sp>
      <p:sp>
        <p:nvSpPr>
          <p:cNvPr id="156" name="Straight Connector 23"/>
          <p:cNvSpPr/>
          <p:nvPr/>
        </p:nvSpPr>
        <p:spPr>
          <a:xfrm>
            <a:off x="2937271" y="2235368"/>
            <a:ext cx="1" cy="120076"/>
          </a:xfrm>
          <a:prstGeom prst="line">
            <a:avLst/>
          </a:prstGeom>
          <a:ln w="25400">
            <a:solidFill>
              <a:srgbClr val="000000"/>
            </a:solidFill>
            <a:miter/>
          </a:ln>
        </p:spPr>
        <p:txBody>
          <a:bodyPr lIns="45719" rIns="45719"/>
          <a:lstStyle/>
          <a:p>
            <a:pPr/>
          </a:p>
        </p:txBody>
      </p:sp>
      <p:sp>
        <p:nvSpPr>
          <p:cNvPr id="157" name="Straight Connector 24"/>
          <p:cNvSpPr/>
          <p:nvPr/>
        </p:nvSpPr>
        <p:spPr>
          <a:xfrm>
            <a:off x="3217050" y="2235194"/>
            <a:ext cx="1" cy="120076"/>
          </a:xfrm>
          <a:prstGeom prst="line">
            <a:avLst/>
          </a:prstGeom>
          <a:ln w="25400">
            <a:solidFill>
              <a:srgbClr val="000000"/>
            </a:solidFill>
            <a:miter/>
          </a:ln>
        </p:spPr>
        <p:txBody>
          <a:bodyPr lIns="45719" rIns="45719"/>
          <a:lstStyle/>
          <a:p>
            <a:pPr/>
          </a:p>
        </p:txBody>
      </p:sp>
      <p:sp>
        <p:nvSpPr>
          <p:cNvPr id="158" name="Straight Connector 25"/>
          <p:cNvSpPr/>
          <p:nvPr/>
        </p:nvSpPr>
        <p:spPr>
          <a:xfrm>
            <a:off x="3838023" y="2239743"/>
            <a:ext cx="1" cy="120076"/>
          </a:xfrm>
          <a:prstGeom prst="line">
            <a:avLst/>
          </a:prstGeom>
          <a:ln w="25400">
            <a:solidFill>
              <a:srgbClr val="000000"/>
            </a:solidFill>
            <a:miter/>
          </a:ln>
        </p:spPr>
        <p:txBody>
          <a:bodyPr lIns="45719" rIns="45719"/>
          <a:lstStyle/>
          <a:p>
            <a:pPr/>
          </a:p>
        </p:txBody>
      </p:sp>
      <p:sp>
        <p:nvSpPr>
          <p:cNvPr id="159" name="Straight Connector 26"/>
          <p:cNvSpPr/>
          <p:nvPr/>
        </p:nvSpPr>
        <p:spPr>
          <a:xfrm>
            <a:off x="4154195" y="2240013"/>
            <a:ext cx="1" cy="120076"/>
          </a:xfrm>
          <a:prstGeom prst="line">
            <a:avLst/>
          </a:prstGeom>
          <a:ln w="25400">
            <a:solidFill>
              <a:srgbClr val="000000"/>
            </a:solidFill>
            <a:miter/>
          </a:ln>
        </p:spPr>
        <p:txBody>
          <a:bodyPr lIns="45719" rIns="45719"/>
          <a:lstStyle/>
          <a:p>
            <a:pPr/>
          </a:p>
        </p:txBody>
      </p:sp>
      <p:sp>
        <p:nvSpPr>
          <p:cNvPr id="160" name="Straight Connector 27"/>
          <p:cNvSpPr/>
          <p:nvPr/>
        </p:nvSpPr>
        <p:spPr>
          <a:xfrm>
            <a:off x="4775166" y="2239742"/>
            <a:ext cx="1" cy="120076"/>
          </a:xfrm>
          <a:prstGeom prst="line">
            <a:avLst/>
          </a:prstGeom>
          <a:ln w="25400">
            <a:solidFill>
              <a:srgbClr val="000000"/>
            </a:solidFill>
            <a:miter/>
          </a:ln>
        </p:spPr>
        <p:txBody>
          <a:bodyPr lIns="45719" rIns="45719"/>
          <a:lstStyle/>
          <a:p>
            <a:pPr/>
          </a:p>
        </p:txBody>
      </p:sp>
      <p:sp>
        <p:nvSpPr>
          <p:cNvPr id="161" name="Straight Connector 28"/>
          <p:cNvSpPr/>
          <p:nvPr/>
        </p:nvSpPr>
        <p:spPr>
          <a:xfrm>
            <a:off x="5068595" y="2237601"/>
            <a:ext cx="1" cy="120076"/>
          </a:xfrm>
          <a:prstGeom prst="line">
            <a:avLst/>
          </a:prstGeom>
          <a:ln w="25400">
            <a:solidFill>
              <a:srgbClr val="000000"/>
            </a:solidFill>
            <a:miter/>
          </a:ln>
        </p:spPr>
        <p:txBody>
          <a:bodyPr lIns="45719" rIns="45719"/>
          <a:lstStyle/>
          <a:p>
            <a:pPr/>
          </a:p>
        </p:txBody>
      </p:sp>
      <p:sp>
        <p:nvSpPr>
          <p:cNvPr id="162" name="Straight Connector 29"/>
          <p:cNvSpPr/>
          <p:nvPr/>
        </p:nvSpPr>
        <p:spPr>
          <a:xfrm>
            <a:off x="5694119" y="2242419"/>
            <a:ext cx="1" cy="120076"/>
          </a:xfrm>
          <a:prstGeom prst="line">
            <a:avLst/>
          </a:prstGeom>
          <a:ln w="25400">
            <a:solidFill>
              <a:srgbClr val="000000"/>
            </a:solidFill>
            <a:miter/>
          </a:ln>
        </p:spPr>
        <p:txBody>
          <a:bodyPr lIns="45719" rIns="45719"/>
          <a:lstStyle/>
          <a:p>
            <a:pPr/>
          </a:p>
        </p:txBody>
      </p:sp>
      <p:sp>
        <p:nvSpPr>
          <p:cNvPr id="163" name="Straight Connector 30"/>
          <p:cNvSpPr/>
          <p:nvPr/>
        </p:nvSpPr>
        <p:spPr>
          <a:xfrm>
            <a:off x="5996645" y="2245229"/>
            <a:ext cx="1" cy="120076"/>
          </a:xfrm>
          <a:prstGeom prst="line">
            <a:avLst/>
          </a:prstGeom>
          <a:ln w="25400">
            <a:solidFill>
              <a:srgbClr val="000000"/>
            </a:solidFill>
            <a:miter/>
          </a:ln>
        </p:spPr>
        <p:txBody>
          <a:bodyPr lIns="45719" rIns="45719"/>
          <a:lstStyle/>
          <a:p>
            <a:pPr/>
          </a:p>
        </p:txBody>
      </p:sp>
      <p:sp>
        <p:nvSpPr>
          <p:cNvPr id="164" name="Straight Connector 31"/>
          <p:cNvSpPr/>
          <p:nvPr/>
        </p:nvSpPr>
        <p:spPr>
          <a:xfrm>
            <a:off x="6589215" y="2243128"/>
            <a:ext cx="1" cy="120076"/>
          </a:xfrm>
          <a:prstGeom prst="line">
            <a:avLst/>
          </a:prstGeom>
          <a:ln w="25400">
            <a:solidFill>
              <a:srgbClr val="000000"/>
            </a:solidFill>
            <a:miter/>
          </a:ln>
        </p:spPr>
        <p:txBody>
          <a:bodyPr lIns="45719" rIns="45719"/>
          <a:lstStyle/>
          <a:p>
            <a:pPr/>
          </a:p>
        </p:txBody>
      </p:sp>
      <p:sp>
        <p:nvSpPr>
          <p:cNvPr id="165" name="Straight Connector 32"/>
          <p:cNvSpPr/>
          <p:nvPr/>
        </p:nvSpPr>
        <p:spPr>
          <a:xfrm>
            <a:off x="6887190" y="2243471"/>
            <a:ext cx="1" cy="120076"/>
          </a:xfrm>
          <a:prstGeom prst="line">
            <a:avLst/>
          </a:prstGeom>
          <a:ln w="25400">
            <a:solidFill>
              <a:srgbClr val="000000"/>
            </a:solidFill>
            <a:miter/>
          </a:ln>
        </p:spPr>
        <p:txBody>
          <a:bodyPr lIns="45719" rIns="45719"/>
          <a:lstStyle/>
          <a:p>
            <a:pPr/>
          </a:p>
        </p:txBody>
      </p:sp>
      <p:sp>
        <p:nvSpPr>
          <p:cNvPr id="166" name="Straight Connector 33"/>
          <p:cNvSpPr/>
          <p:nvPr/>
        </p:nvSpPr>
        <p:spPr>
          <a:xfrm>
            <a:off x="7468328" y="2242418"/>
            <a:ext cx="1" cy="120076"/>
          </a:xfrm>
          <a:prstGeom prst="line">
            <a:avLst/>
          </a:prstGeom>
          <a:ln w="25400">
            <a:solidFill>
              <a:srgbClr val="000000"/>
            </a:solidFill>
            <a:miter/>
          </a:ln>
        </p:spPr>
        <p:txBody>
          <a:bodyPr lIns="45719" rIns="45719"/>
          <a:lstStyle/>
          <a:p>
            <a:pPr/>
          </a:p>
        </p:txBody>
      </p:sp>
      <p:sp>
        <p:nvSpPr>
          <p:cNvPr id="167" name="Straight Connector 34"/>
          <p:cNvSpPr/>
          <p:nvPr/>
        </p:nvSpPr>
        <p:spPr>
          <a:xfrm>
            <a:off x="7752655" y="2244501"/>
            <a:ext cx="1" cy="120076"/>
          </a:xfrm>
          <a:prstGeom prst="line">
            <a:avLst/>
          </a:prstGeom>
          <a:ln w="25400">
            <a:solidFill>
              <a:srgbClr val="000000"/>
            </a:solidFill>
            <a:miter/>
          </a:ln>
        </p:spPr>
        <p:txBody>
          <a:bodyPr lIns="45719" rIns="45719"/>
          <a:lstStyle/>
          <a:p>
            <a:pPr/>
          </a:p>
        </p:txBody>
      </p:sp>
      <p:sp>
        <p:nvSpPr>
          <p:cNvPr id="168" name="TextBox 35"/>
          <p:cNvSpPr txBox="1"/>
          <p:nvPr/>
        </p:nvSpPr>
        <p:spPr>
          <a:xfrm>
            <a:off x="564516" y="1843513"/>
            <a:ext cx="583666" cy="358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/>
            <a:r>
              <a:t>2200</a:t>
            </a:r>
          </a:p>
        </p:txBody>
      </p:sp>
      <p:sp>
        <p:nvSpPr>
          <p:cNvPr id="169" name="TextBox 36"/>
          <p:cNvSpPr txBox="1"/>
          <p:nvPr/>
        </p:nvSpPr>
        <p:spPr>
          <a:xfrm>
            <a:off x="7737448" y="1836746"/>
            <a:ext cx="1070222" cy="358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/>
            <a:r>
              <a:t>0000 UTC</a:t>
            </a:r>
          </a:p>
        </p:txBody>
      </p:sp>
      <p:sp>
        <p:nvSpPr>
          <p:cNvPr id="170" name="TextBox 37"/>
          <p:cNvSpPr txBox="1"/>
          <p:nvPr/>
        </p:nvSpPr>
        <p:spPr>
          <a:xfrm>
            <a:off x="4157503" y="1836746"/>
            <a:ext cx="583665" cy="358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/>
            <a:r>
              <a:t>2300</a:t>
            </a:r>
          </a:p>
        </p:txBody>
      </p:sp>
      <p:sp>
        <p:nvSpPr>
          <p:cNvPr id="171" name="TextBox 38"/>
          <p:cNvSpPr txBox="1"/>
          <p:nvPr/>
        </p:nvSpPr>
        <p:spPr>
          <a:xfrm>
            <a:off x="2339691" y="1843513"/>
            <a:ext cx="583666" cy="358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/>
            <a:r>
              <a:t>2230</a:t>
            </a:r>
          </a:p>
        </p:txBody>
      </p:sp>
      <p:sp>
        <p:nvSpPr>
          <p:cNvPr id="172" name="TextBox 39"/>
          <p:cNvSpPr txBox="1"/>
          <p:nvPr/>
        </p:nvSpPr>
        <p:spPr>
          <a:xfrm>
            <a:off x="5984879" y="1836746"/>
            <a:ext cx="583665" cy="358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/>
            <a:r>
              <a:t>2230</a:t>
            </a:r>
          </a:p>
        </p:txBody>
      </p:sp>
      <p:sp>
        <p:nvSpPr>
          <p:cNvPr id="173" name="TextBox 40"/>
          <p:cNvSpPr txBox="1"/>
          <p:nvPr/>
        </p:nvSpPr>
        <p:spPr>
          <a:xfrm>
            <a:off x="742303" y="2398875"/>
            <a:ext cx="297172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b="1" sz="2400"/>
            </a:lvl1pPr>
          </a:lstStyle>
          <a:p>
            <a:pPr/>
            <a:r>
              <a:t>A</a:t>
            </a:r>
          </a:p>
        </p:txBody>
      </p:sp>
      <p:sp>
        <p:nvSpPr>
          <p:cNvPr id="174" name="TextBox 41"/>
          <p:cNvSpPr txBox="1"/>
          <p:nvPr/>
        </p:nvSpPr>
        <p:spPr>
          <a:xfrm>
            <a:off x="2205362" y="2426759"/>
            <a:ext cx="285562" cy="4470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b="1" sz="2400"/>
            </a:lvl1pPr>
          </a:lstStyle>
          <a:p>
            <a:pPr/>
            <a:r>
              <a:t>B</a:t>
            </a:r>
          </a:p>
        </p:txBody>
      </p:sp>
      <p:sp>
        <p:nvSpPr>
          <p:cNvPr id="175" name="TextBox 42"/>
          <p:cNvSpPr txBox="1"/>
          <p:nvPr/>
        </p:nvSpPr>
        <p:spPr>
          <a:xfrm>
            <a:off x="4923285" y="2426759"/>
            <a:ext cx="290622" cy="4470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b="1" sz="2400"/>
            </a:lvl1pPr>
          </a:lstStyle>
          <a:p>
            <a:pPr/>
            <a:r>
              <a:t>C</a:t>
            </a:r>
          </a:p>
        </p:txBody>
      </p:sp>
      <p:sp>
        <p:nvSpPr>
          <p:cNvPr id="176" name="TextBox 43"/>
          <p:cNvSpPr txBox="1"/>
          <p:nvPr/>
        </p:nvSpPr>
        <p:spPr>
          <a:xfrm>
            <a:off x="7866744" y="2426759"/>
            <a:ext cx="299999" cy="4470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b="1" sz="2400"/>
            </a:lvl1pPr>
          </a:lstStyle>
          <a:p>
            <a:pPr/>
            <a:r>
              <a:t>D</a:t>
            </a:r>
          </a:p>
        </p:txBody>
      </p:sp>
      <p:sp>
        <p:nvSpPr>
          <p:cNvPr id="177" name="TextBox 44"/>
          <p:cNvSpPr txBox="1"/>
          <p:nvPr/>
        </p:nvSpPr>
        <p:spPr>
          <a:xfrm>
            <a:off x="1331789" y="3578087"/>
            <a:ext cx="6480419" cy="2225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b="1" sz="2400"/>
            </a:pPr>
            <a:r>
              <a:t>A</a:t>
            </a:r>
            <a:r>
              <a:rPr b="0"/>
              <a:t> (2200 UTC): Ensemble initialized</a:t>
            </a:r>
            <a:endParaRPr b="0"/>
          </a:p>
          <a:p>
            <a:pPr>
              <a:defRPr b="1" sz="2400"/>
            </a:pPr>
            <a:r>
              <a:t>B</a:t>
            </a:r>
            <a:r>
              <a:rPr b="0"/>
              <a:t> (2225 UTC): Radar DA begins, analyses produced every 5 minutes</a:t>
            </a:r>
            <a:endParaRPr b="0"/>
          </a:p>
          <a:p>
            <a:pPr>
              <a:defRPr b="1" sz="2400"/>
            </a:pPr>
            <a:r>
              <a:t>C</a:t>
            </a:r>
            <a:r>
              <a:rPr b="0"/>
              <a:t> (2310 UTC): Radar DA ends, free forecast begins</a:t>
            </a:r>
            <a:endParaRPr b="0"/>
          </a:p>
          <a:p>
            <a:pPr>
              <a:defRPr b="1" sz="2400"/>
            </a:pPr>
            <a:r>
              <a:t>D</a:t>
            </a:r>
            <a:r>
              <a:rPr b="0"/>
              <a:t> (0000 UTC): Free forecast ends</a:t>
            </a:r>
          </a:p>
        </p:txBody>
      </p:sp>
      <p:sp>
        <p:nvSpPr>
          <p:cNvPr id="178" name="TextBox 45"/>
          <p:cNvSpPr txBox="1"/>
          <p:nvPr/>
        </p:nvSpPr>
        <p:spPr>
          <a:xfrm>
            <a:off x="1467241" y="1837580"/>
            <a:ext cx="583666" cy="358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/>
            <a:r>
              <a:t>2215</a:t>
            </a:r>
          </a:p>
        </p:txBody>
      </p:sp>
      <p:sp>
        <p:nvSpPr>
          <p:cNvPr id="179" name="TextBox 46"/>
          <p:cNvSpPr txBox="1"/>
          <p:nvPr/>
        </p:nvSpPr>
        <p:spPr>
          <a:xfrm>
            <a:off x="3231419" y="1843513"/>
            <a:ext cx="583666" cy="358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/>
            <a:r>
              <a:t>2245</a:t>
            </a:r>
          </a:p>
        </p:txBody>
      </p:sp>
      <p:sp>
        <p:nvSpPr>
          <p:cNvPr id="180" name="TextBox 47"/>
          <p:cNvSpPr txBox="1"/>
          <p:nvPr/>
        </p:nvSpPr>
        <p:spPr>
          <a:xfrm>
            <a:off x="5088205" y="1836746"/>
            <a:ext cx="583666" cy="358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/>
            <a:r>
              <a:t>2315</a:t>
            </a:r>
          </a:p>
        </p:txBody>
      </p:sp>
      <p:sp>
        <p:nvSpPr>
          <p:cNvPr id="181" name="TextBox 48"/>
          <p:cNvSpPr txBox="1"/>
          <p:nvPr/>
        </p:nvSpPr>
        <p:spPr>
          <a:xfrm>
            <a:off x="6887190" y="1837580"/>
            <a:ext cx="583665" cy="358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/>
            <a:r>
              <a:t>2345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Title 1"/>
          <p:cNvSpPr txBox="1"/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>
            <a:lvl1pPr defTabSz="868680">
              <a:defRPr sz="4180"/>
            </a:lvl1pPr>
          </a:lstStyle>
          <a:p>
            <a:pPr/>
            <a:r>
              <a:t>Observation Space Statistics (Assimilation Period)</a:t>
            </a:r>
          </a:p>
        </p:txBody>
      </p:sp>
      <p:pic>
        <p:nvPicPr>
          <p:cNvPr id="184" name="obs_space.png" descr="obs_space.png"/>
          <p:cNvPicPr>
            <a:picLocks noChangeAspect="1"/>
          </p:cNvPicPr>
          <p:nvPr/>
        </p:nvPicPr>
        <p:blipFill>
          <a:blip r:embed="rId2">
            <a:extLst/>
          </a:blip>
          <a:srcRect l="0" t="0" r="0" b="0"/>
          <a:stretch>
            <a:fillRect/>
          </a:stretch>
        </p:blipFill>
        <p:spPr>
          <a:xfrm>
            <a:off x="0" y="1696808"/>
            <a:ext cx="9144001" cy="492369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