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306" r:id="rId3"/>
    <p:sldId id="300" r:id="rId4"/>
    <p:sldId id="316" r:id="rId5"/>
    <p:sldId id="307" r:id="rId6"/>
    <p:sldId id="266" r:id="rId7"/>
    <p:sldId id="302" r:id="rId8"/>
    <p:sldId id="304" r:id="rId9"/>
    <p:sldId id="273" r:id="rId10"/>
    <p:sldId id="308" r:id="rId11"/>
    <p:sldId id="320" r:id="rId12"/>
    <p:sldId id="309" r:id="rId13"/>
    <p:sldId id="310" r:id="rId14"/>
    <p:sldId id="314" r:id="rId15"/>
    <p:sldId id="312" r:id="rId16"/>
    <p:sldId id="322" r:id="rId17"/>
    <p:sldId id="313" r:id="rId18"/>
    <p:sldId id="288" r:id="rId19"/>
    <p:sldId id="323" r:id="rId20"/>
    <p:sldId id="324" r:id="rId21"/>
    <p:sldId id="325" r:id="rId22"/>
    <p:sldId id="31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616" userDrawn="1">
          <p15:clr>
            <a:srgbClr val="A4A3A4"/>
          </p15:clr>
        </p15:guide>
        <p15:guide id="2" orient="horz"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9051"/>
    <a:srgbClr val="00FDFF"/>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92"/>
    <p:restoredTop sz="82651"/>
  </p:normalViewPr>
  <p:slideViewPr>
    <p:cSldViewPr snapToGrid="0" snapToObjects="1">
      <p:cViewPr varScale="1">
        <p:scale>
          <a:sx n="78" d="100"/>
          <a:sy n="78" d="100"/>
        </p:scale>
        <p:origin x="1424" y="176"/>
      </p:cViewPr>
      <p:guideLst>
        <p:guide pos="2616"/>
        <p:guide orient="horz"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2FD3B-203C-AC45-A909-63DF940287EF}" type="datetimeFigureOut">
              <a:rPr lang="en-US" smtClean="0"/>
              <a:t>5/9/18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71D0C-2D4D-BA43-B8C6-0B13EA90D159}" type="slidenum">
              <a:rPr lang="en-US" smtClean="0"/>
              <a:t>‹#›</a:t>
            </a:fld>
            <a:endParaRPr lang="en-US"/>
          </a:p>
        </p:txBody>
      </p:sp>
    </p:spTree>
    <p:extLst>
      <p:ext uri="{BB962C8B-B14F-4D97-AF65-F5344CB8AC3E}">
        <p14:creationId xmlns:p14="http://schemas.microsoft.com/office/powerpoint/2010/main" val="424789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71D0C-2D4D-BA43-B8C6-0B13EA90D159}" type="slidenum">
              <a:rPr lang="en-US" smtClean="0"/>
              <a:t>1</a:t>
            </a:fld>
            <a:endParaRPr lang="en-US"/>
          </a:p>
        </p:txBody>
      </p:sp>
    </p:spTree>
    <p:extLst>
      <p:ext uri="{BB962C8B-B14F-4D97-AF65-F5344CB8AC3E}">
        <p14:creationId xmlns:p14="http://schemas.microsoft.com/office/powerpoint/2010/main" val="1194290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371D0C-2D4D-BA43-B8C6-0B13EA90D159}" type="slidenum">
              <a:rPr lang="en-US" smtClean="0"/>
              <a:t>11</a:t>
            </a:fld>
            <a:endParaRPr lang="en-US"/>
          </a:p>
        </p:txBody>
      </p:sp>
    </p:spTree>
    <p:extLst>
      <p:ext uri="{BB962C8B-B14F-4D97-AF65-F5344CB8AC3E}">
        <p14:creationId xmlns:p14="http://schemas.microsoft.com/office/powerpoint/2010/main" val="2096908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charset="2"/>
              <a:buNone/>
            </a:pPr>
            <a:endParaRPr lang="en-US" altLang="ko-KR" baseline="0" dirty="0"/>
          </a:p>
        </p:txBody>
      </p:sp>
      <p:sp>
        <p:nvSpPr>
          <p:cNvPr id="4" name="Slide Number Placeholder 3"/>
          <p:cNvSpPr>
            <a:spLocks noGrp="1"/>
          </p:cNvSpPr>
          <p:nvPr>
            <p:ph type="sldNum" sz="quarter" idx="10"/>
          </p:nvPr>
        </p:nvSpPr>
        <p:spPr/>
        <p:txBody>
          <a:bodyPr/>
          <a:lstStyle/>
          <a:p>
            <a:fld id="{BC371D0C-2D4D-BA43-B8C6-0B13EA90D159}" type="slidenum">
              <a:rPr lang="en-US" smtClean="0"/>
              <a:t>12</a:t>
            </a:fld>
            <a:endParaRPr lang="en-US"/>
          </a:p>
        </p:txBody>
      </p:sp>
    </p:spTree>
    <p:extLst>
      <p:ext uri="{BB962C8B-B14F-4D97-AF65-F5344CB8AC3E}">
        <p14:creationId xmlns:p14="http://schemas.microsoft.com/office/powerpoint/2010/main" val="1989961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1" dirty="0"/>
          </a:p>
        </p:txBody>
      </p:sp>
      <p:sp>
        <p:nvSpPr>
          <p:cNvPr id="4" name="Slide Number Placeholder 3"/>
          <p:cNvSpPr>
            <a:spLocks noGrp="1"/>
          </p:cNvSpPr>
          <p:nvPr>
            <p:ph type="sldNum" sz="quarter" idx="10"/>
          </p:nvPr>
        </p:nvSpPr>
        <p:spPr/>
        <p:txBody>
          <a:bodyPr/>
          <a:lstStyle/>
          <a:p>
            <a:fld id="{BC371D0C-2D4D-BA43-B8C6-0B13EA90D159}" type="slidenum">
              <a:rPr lang="en-US" smtClean="0"/>
              <a:t>13</a:t>
            </a:fld>
            <a:endParaRPr lang="en-US"/>
          </a:p>
        </p:txBody>
      </p:sp>
    </p:spTree>
    <p:extLst>
      <p:ext uri="{BB962C8B-B14F-4D97-AF65-F5344CB8AC3E}">
        <p14:creationId xmlns:p14="http://schemas.microsoft.com/office/powerpoint/2010/main" val="506170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à"/>
            </a:pPr>
            <a:endParaRPr lang="en-US" baseline="0" dirty="0"/>
          </a:p>
        </p:txBody>
      </p:sp>
      <p:sp>
        <p:nvSpPr>
          <p:cNvPr id="4" name="Slide Number Placeholder 3"/>
          <p:cNvSpPr>
            <a:spLocks noGrp="1"/>
          </p:cNvSpPr>
          <p:nvPr>
            <p:ph type="sldNum" sz="quarter" idx="10"/>
          </p:nvPr>
        </p:nvSpPr>
        <p:spPr/>
        <p:txBody>
          <a:bodyPr/>
          <a:lstStyle/>
          <a:p>
            <a:fld id="{BC371D0C-2D4D-BA43-B8C6-0B13EA90D159}" type="slidenum">
              <a:rPr lang="en-US" smtClean="0"/>
              <a:t>14</a:t>
            </a:fld>
            <a:endParaRPr lang="en-US"/>
          </a:p>
        </p:txBody>
      </p:sp>
    </p:spTree>
    <p:extLst>
      <p:ext uri="{BB962C8B-B14F-4D97-AF65-F5344CB8AC3E}">
        <p14:creationId xmlns:p14="http://schemas.microsoft.com/office/powerpoint/2010/main" val="19304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71D0C-2D4D-BA43-B8C6-0B13EA90D159}" type="slidenum">
              <a:rPr lang="en-US" smtClean="0"/>
              <a:t>15</a:t>
            </a:fld>
            <a:endParaRPr lang="en-US"/>
          </a:p>
        </p:txBody>
      </p:sp>
    </p:spTree>
    <p:extLst>
      <p:ext uri="{BB962C8B-B14F-4D97-AF65-F5344CB8AC3E}">
        <p14:creationId xmlns:p14="http://schemas.microsoft.com/office/powerpoint/2010/main" val="3114988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C371D0C-2D4D-BA43-B8C6-0B13EA90D159}" type="slidenum">
              <a:rPr lang="en-US" smtClean="0"/>
              <a:t>16</a:t>
            </a:fld>
            <a:endParaRPr lang="en-US"/>
          </a:p>
        </p:txBody>
      </p:sp>
    </p:spTree>
    <p:extLst>
      <p:ext uri="{BB962C8B-B14F-4D97-AF65-F5344CB8AC3E}">
        <p14:creationId xmlns:p14="http://schemas.microsoft.com/office/powerpoint/2010/main" val="1424399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C371D0C-2D4D-BA43-B8C6-0B13EA90D159}" type="slidenum">
              <a:rPr lang="en-US" smtClean="0"/>
              <a:t>17</a:t>
            </a:fld>
            <a:endParaRPr lang="en-US"/>
          </a:p>
        </p:txBody>
      </p:sp>
    </p:spTree>
    <p:extLst>
      <p:ext uri="{BB962C8B-B14F-4D97-AF65-F5344CB8AC3E}">
        <p14:creationId xmlns:p14="http://schemas.microsoft.com/office/powerpoint/2010/main" val="837807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71D0C-2D4D-BA43-B8C6-0B13EA90D159}" type="slidenum">
              <a:rPr lang="en-US" smtClean="0"/>
              <a:t>18</a:t>
            </a:fld>
            <a:endParaRPr lang="en-US"/>
          </a:p>
        </p:txBody>
      </p:sp>
    </p:spTree>
    <p:extLst>
      <p:ext uri="{BB962C8B-B14F-4D97-AF65-F5344CB8AC3E}">
        <p14:creationId xmlns:p14="http://schemas.microsoft.com/office/powerpoint/2010/main" val="1040466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a:latin typeface="Calibri" charset="0"/>
            </a:endParaRPr>
          </a:p>
        </p:txBody>
      </p:sp>
      <p:sp>
        <p:nvSpPr>
          <p:cNvPr id="573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5A3674F-D4EF-E949-8758-DA2980447003}" type="slidenum">
              <a:rPr lang="en-US" altLang="zh-CN" sz="1200">
                <a:latin typeface="Calibri" charset="0"/>
              </a:rPr>
              <a:pPr/>
              <a:t>19</a:t>
            </a:fld>
            <a:endParaRPr lang="en-US" altLang="zh-CN" sz="1200">
              <a:latin typeface="Calibri" charset="0"/>
            </a:endParaRPr>
          </a:p>
        </p:txBody>
      </p:sp>
    </p:spTree>
    <p:extLst>
      <p:ext uri="{BB962C8B-B14F-4D97-AF65-F5344CB8AC3E}">
        <p14:creationId xmlns:p14="http://schemas.microsoft.com/office/powerpoint/2010/main" val="273824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a:latin typeface="Calibri" charset="0"/>
            </a:endParaRPr>
          </a:p>
        </p:txBody>
      </p:sp>
      <p:sp>
        <p:nvSpPr>
          <p:cNvPr id="573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5A3674F-D4EF-E949-8758-DA2980447003}" type="slidenum">
              <a:rPr lang="en-US" altLang="zh-CN" sz="1200">
                <a:latin typeface="Calibri" charset="0"/>
              </a:rPr>
              <a:pPr/>
              <a:t>20</a:t>
            </a:fld>
            <a:endParaRPr lang="en-US" altLang="zh-CN" sz="1200">
              <a:latin typeface="Calibri" charset="0"/>
            </a:endParaRPr>
          </a:p>
        </p:txBody>
      </p:sp>
    </p:spTree>
    <p:extLst>
      <p:ext uri="{BB962C8B-B14F-4D97-AF65-F5344CB8AC3E}">
        <p14:creationId xmlns:p14="http://schemas.microsoft.com/office/powerpoint/2010/main" val="174911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BC371D0C-2D4D-BA43-B8C6-0B13EA90D159}" type="slidenum">
              <a:rPr lang="en-US" smtClean="0"/>
              <a:t>3</a:t>
            </a:fld>
            <a:endParaRPr lang="en-US"/>
          </a:p>
        </p:txBody>
      </p:sp>
    </p:spTree>
    <p:extLst>
      <p:ext uri="{BB962C8B-B14F-4D97-AF65-F5344CB8AC3E}">
        <p14:creationId xmlns:p14="http://schemas.microsoft.com/office/powerpoint/2010/main" val="2657188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a:latin typeface="Calibri" charset="0"/>
            </a:endParaRPr>
          </a:p>
        </p:txBody>
      </p:sp>
      <p:sp>
        <p:nvSpPr>
          <p:cNvPr id="573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5A3674F-D4EF-E949-8758-DA2980447003}" type="slidenum">
              <a:rPr lang="en-US" altLang="zh-CN" sz="1200">
                <a:latin typeface="Calibri" charset="0"/>
              </a:rPr>
              <a:pPr/>
              <a:t>21</a:t>
            </a:fld>
            <a:endParaRPr lang="en-US" altLang="zh-CN" sz="1200">
              <a:latin typeface="Calibri" charset="0"/>
            </a:endParaRPr>
          </a:p>
        </p:txBody>
      </p:sp>
    </p:spTree>
    <p:extLst>
      <p:ext uri="{BB962C8B-B14F-4D97-AF65-F5344CB8AC3E}">
        <p14:creationId xmlns:p14="http://schemas.microsoft.com/office/powerpoint/2010/main" val="851005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71D0C-2D4D-BA43-B8C6-0B13EA90D159}" type="slidenum">
              <a:rPr lang="en-US" smtClean="0"/>
              <a:t>22</a:t>
            </a:fld>
            <a:endParaRPr lang="en-US"/>
          </a:p>
        </p:txBody>
      </p:sp>
    </p:spTree>
    <p:extLst>
      <p:ext uri="{BB962C8B-B14F-4D97-AF65-F5344CB8AC3E}">
        <p14:creationId xmlns:p14="http://schemas.microsoft.com/office/powerpoint/2010/main" val="66887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71D0C-2D4D-BA43-B8C6-0B13EA90D159}" type="slidenum">
              <a:rPr lang="en-US" smtClean="0"/>
              <a:t>4</a:t>
            </a:fld>
            <a:endParaRPr lang="en-US"/>
          </a:p>
        </p:txBody>
      </p:sp>
    </p:spTree>
    <p:extLst>
      <p:ext uri="{BB962C8B-B14F-4D97-AF65-F5344CB8AC3E}">
        <p14:creationId xmlns:p14="http://schemas.microsoft.com/office/powerpoint/2010/main" val="145361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71D0C-2D4D-BA43-B8C6-0B13EA90D159}" type="slidenum">
              <a:rPr lang="en-US" smtClean="0"/>
              <a:t>5</a:t>
            </a:fld>
            <a:endParaRPr lang="en-US"/>
          </a:p>
        </p:txBody>
      </p:sp>
    </p:spTree>
    <p:extLst>
      <p:ext uri="{BB962C8B-B14F-4D97-AF65-F5344CB8AC3E}">
        <p14:creationId xmlns:p14="http://schemas.microsoft.com/office/powerpoint/2010/main" val="183351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71D0C-2D4D-BA43-B8C6-0B13EA90D159}" type="slidenum">
              <a:rPr lang="en-US" smtClean="0"/>
              <a:t>6</a:t>
            </a:fld>
            <a:endParaRPr lang="en-US"/>
          </a:p>
        </p:txBody>
      </p:sp>
    </p:spTree>
    <p:extLst>
      <p:ext uri="{BB962C8B-B14F-4D97-AF65-F5344CB8AC3E}">
        <p14:creationId xmlns:p14="http://schemas.microsoft.com/office/powerpoint/2010/main" val="318682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71D0C-2D4D-BA43-B8C6-0B13EA90D159}" type="slidenum">
              <a:rPr lang="en-US" smtClean="0"/>
              <a:t>7</a:t>
            </a:fld>
            <a:endParaRPr lang="en-US"/>
          </a:p>
        </p:txBody>
      </p:sp>
    </p:spTree>
    <p:extLst>
      <p:ext uri="{BB962C8B-B14F-4D97-AF65-F5344CB8AC3E}">
        <p14:creationId xmlns:p14="http://schemas.microsoft.com/office/powerpoint/2010/main" val="28672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71D0C-2D4D-BA43-B8C6-0B13EA90D159}" type="slidenum">
              <a:rPr lang="en-US" smtClean="0"/>
              <a:t>8</a:t>
            </a:fld>
            <a:endParaRPr lang="en-US"/>
          </a:p>
        </p:txBody>
      </p:sp>
    </p:spTree>
    <p:extLst>
      <p:ext uri="{BB962C8B-B14F-4D97-AF65-F5344CB8AC3E}">
        <p14:creationId xmlns:p14="http://schemas.microsoft.com/office/powerpoint/2010/main" val="31175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ltLang="ko-KR" baseline="0" dirty="0">
              <a:sym typeface="Wingdings"/>
            </a:endParaRPr>
          </a:p>
        </p:txBody>
      </p:sp>
      <p:sp>
        <p:nvSpPr>
          <p:cNvPr id="4" name="Slide Number Placeholder 3"/>
          <p:cNvSpPr>
            <a:spLocks noGrp="1"/>
          </p:cNvSpPr>
          <p:nvPr>
            <p:ph type="sldNum" sz="quarter" idx="10"/>
          </p:nvPr>
        </p:nvSpPr>
        <p:spPr/>
        <p:txBody>
          <a:bodyPr/>
          <a:lstStyle/>
          <a:p>
            <a:fld id="{BC371D0C-2D4D-BA43-B8C6-0B13EA90D159}" type="slidenum">
              <a:rPr lang="en-US" smtClean="0"/>
              <a:t>9</a:t>
            </a:fld>
            <a:endParaRPr lang="en-US"/>
          </a:p>
        </p:txBody>
      </p:sp>
    </p:spTree>
    <p:extLst>
      <p:ext uri="{BB962C8B-B14F-4D97-AF65-F5344CB8AC3E}">
        <p14:creationId xmlns:p14="http://schemas.microsoft.com/office/powerpoint/2010/main" val="460123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sym typeface="Wingdings"/>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C371D0C-2D4D-BA43-B8C6-0B13EA90D159}" type="slidenum">
              <a:rPr lang="en-US" smtClean="0"/>
              <a:t>10</a:t>
            </a:fld>
            <a:endParaRPr lang="en-US"/>
          </a:p>
        </p:txBody>
      </p:sp>
    </p:spTree>
    <p:extLst>
      <p:ext uri="{BB962C8B-B14F-4D97-AF65-F5344CB8AC3E}">
        <p14:creationId xmlns:p14="http://schemas.microsoft.com/office/powerpoint/2010/main" val="174281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197994-EDC0-BA4B-B1DA-E3F9599B6FB9}" type="datetime1">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85683-243A-AC4F-8DBF-265D4DBC16AD}" type="slidenum">
              <a:rPr lang="en-US" smtClean="0"/>
              <a:t>‹#›</a:t>
            </a:fld>
            <a:endParaRPr lang="en-US"/>
          </a:p>
        </p:txBody>
      </p:sp>
    </p:spTree>
    <p:extLst>
      <p:ext uri="{BB962C8B-B14F-4D97-AF65-F5344CB8AC3E}">
        <p14:creationId xmlns:p14="http://schemas.microsoft.com/office/powerpoint/2010/main" val="110541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011714-3F69-2D42-A2C5-A4F32A24296C}" type="datetime1">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85683-243A-AC4F-8DBF-265D4DBC16AD}" type="slidenum">
              <a:rPr lang="en-US" smtClean="0"/>
              <a:t>‹#›</a:t>
            </a:fld>
            <a:endParaRPr lang="en-US"/>
          </a:p>
        </p:txBody>
      </p:sp>
    </p:spTree>
    <p:extLst>
      <p:ext uri="{BB962C8B-B14F-4D97-AF65-F5344CB8AC3E}">
        <p14:creationId xmlns:p14="http://schemas.microsoft.com/office/powerpoint/2010/main" val="13785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D54505-6791-1844-A20A-02AE9CE59CF7}" type="datetime1">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85683-243A-AC4F-8DBF-265D4DBC16AD}" type="slidenum">
              <a:rPr lang="en-US" smtClean="0"/>
              <a:t>‹#›</a:t>
            </a:fld>
            <a:endParaRPr lang="en-US"/>
          </a:p>
        </p:txBody>
      </p:sp>
    </p:spTree>
    <p:extLst>
      <p:ext uri="{BB962C8B-B14F-4D97-AF65-F5344CB8AC3E}">
        <p14:creationId xmlns:p14="http://schemas.microsoft.com/office/powerpoint/2010/main" val="194946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A8FC5-91E5-8344-BC2F-F134969554D2}" type="datetime1">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85683-243A-AC4F-8DBF-265D4DBC16AD}" type="slidenum">
              <a:rPr lang="en-US" smtClean="0"/>
              <a:t>‹#›</a:t>
            </a:fld>
            <a:endParaRPr lang="en-US"/>
          </a:p>
        </p:txBody>
      </p:sp>
    </p:spTree>
    <p:extLst>
      <p:ext uri="{BB962C8B-B14F-4D97-AF65-F5344CB8AC3E}">
        <p14:creationId xmlns:p14="http://schemas.microsoft.com/office/powerpoint/2010/main" val="85452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3903C3-32B8-EE42-8A14-8F9CBD4C4F4A}" type="datetime1">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85683-243A-AC4F-8DBF-265D4DBC16AD}" type="slidenum">
              <a:rPr lang="en-US" smtClean="0"/>
              <a:t>‹#›</a:t>
            </a:fld>
            <a:endParaRPr lang="en-US"/>
          </a:p>
        </p:txBody>
      </p:sp>
    </p:spTree>
    <p:extLst>
      <p:ext uri="{BB962C8B-B14F-4D97-AF65-F5344CB8AC3E}">
        <p14:creationId xmlns:p14="http://schemas.microsoft.com/office/powerpoint/2010/main" val="173289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3FD9CD-DCBF-5549-86FF-9EEE7B4F201E}" type="datetime1">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85683-243A-AC4F-8DBF-265D4DBC16AD}" type="slidenum">
              <a:rPr lang="en-US" smtClean="0"/>
              <a:t>‹#›</a:t>
            </a:fld>
            <a:endParaRPr lang="en-US"/>
          </a:p>
        </p:txBody>
      </p:sp>
    </p:spTree>
    <p:extLst>
      <p:ext uri="{BB962C8B-B14F-4D97-AF65-F5344CB8AC3E}">
        <p14:creationId xmlns:p14="http://schemas.microsoft.com/office/powerpoint/2010/main" val="618355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47DEB0-1DF5-BD41-BF26-47FE0D7822BF}" type="datetime1">
              <a:rPr lang="en-US" smtClean="0"/>
              <a:t>5/9/18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85683-243A-AC4F-8DBF-265D4DBC16AD}" type="slidenum">
              <a:rPr lang="en-US" smtClean="0"/>
              <a:t>‹#›</a:t>
            </a:fld>
            <a:endParaRPr lang="en-US"/>
          </a:p>
        </p:txBody>
      </p:sp>
    </p:spTree>
    <p:extLst>
      <p:ext uri="{BB962C8B-B14F-4D97-AF65-F5344CB8AC3E}">
        <p14:creationId xmlns:p14="http://schemas.microsoft.com/office/powerpoint/2010/main" val="103135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518B9B-C3E0-BF4E-AF4A-5DEA6CC611A0}" type="datetime1">
              <a:rPr lang="en-US" smtClean="0"/>
              <a:t>5/9/18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85683-243A-AC4F-8DBF-265D4DBC16AD}" type="slidenum">
              <a:rPr lang="en-US" smtClean="0"/>
              <a:t>‹#›</a:t>
            </a:fld>
            <a:endParaRPr lang="en-US"/>
          </a:p>
        </p:txBody>
      </p:sp>
    </p:spTree>
    <p:extLst>
      <p:ext uri="{BB962C8B-B14F-4D97-AF65-F5344CB8AC3E}">
        <p14:creationId xmlns:p14="http://schemas.microsoft.com/office/powerpoint/2010/main" val="160369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6D9AE-18E2-C744-BAC8-9E19AF64BF6D}" type="datetime1">
              <a:rPr lang="en-US" smtClean="0"/>
              <a:t>5/9/18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85683-243A-AC4F-8DBF-265D4DBC16AD}" type="slidenum">
              <a:rPr lang="en-US" smtClean="0"/>
              <a:t>‹#›</a:t>
            </a:fld>
            <a:endParaRPr lang="en-US"/>
          </a:p>
        </p:txBody>
      </p:sp>
    </p:spTree>
    <p:extLst>
      <p:ext uri="{BB962C8B-B14F-4D97-AF65-F5344CB8AC3E}">
        <p14:creationId xmlns:p14="http://schemas.microsoft.com/office/powerpoint/2010/main" val="18593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8FD8A5-295A-6547-8449-CEB9551ABAF4}" type="datetime1">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85683-243A-AC4F-8DBF-265D4DBC16AD}" type="slidenum">
              <a:rPr lang="en-US" smtClean="0"/>
              <a:t>‹#›</a:t>
            </a:fld>
            <a:endParaRPr lang="en-US"/>
          </a:p>
        </p:txBody>
      </p:sp>
    </p:spTree>
    <p:extLst>
      <p:ext uri="{BB962C8B-B14F-4D97-AF65-F5344CB8AC3E}">
        <p14:creationId xmlns:p14="http://schemas.microsoft.com/office/powerpoint/2010/main" val="47850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04FB7B-AFC9-AB4A-AED9-A378BBEDCA7B}" type="datetime1">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85683-243A-AC4F-8DBF-265D4DBC16AD}" type="slidenum">
              <a:rPr lang="en-US" smtClean="0"/>
              <a:t>‹#›</a:t>
            </a:fld>
            <a:endParaRPr lang="en-US"/>
          </a:p>
        </p:txBody>
      </p:sp>
    </p:spTree>
    <p:extLst>
      <p:ext uri="{BB962C8B-B14F-4D97-AF65-F5344CB8AC3E}">
        <p14:creationId xmlns:p14="http://schemas.microsoft.com/office/powerpoint/2010/main" val="202840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B6A14-3A3D-5448-AA77-59D55DDF5A4C}" type="datetime1">
              <a:rPr lang="en-US" smtClean="0"/>
              <a:t>5/9/18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85683-243A-AC4F-8DBF-265D4DBC16AD}" type="slidenum">
              <a:rPr lang="en-US" smtClean="0"/>
              <a:t>‹#›</a:t>
            </a:fld>
            <a:endParaRPr lang="en-US"/>
          </a:p>
        </p:txBody>
      </p:sp>
    </p:spTree>
    <p:extLst>
      <p:ext uri="{BB962C8B-B14F-4D97-AF65-F5344CB8AC3E}">
        <p14:creationId xmlns:p14="http://schemas.microsoft.com/office/powerpoint/2010/main" val="347481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eg"/><Relationship Id="rId7"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g"/><Relationship Id="rId11" Type="http://schemas.openxmlformats.org/officeDocument/2006/relationships/image" Target="../media/image25.jpg"/><Relationship Id="rId5" Type="http://schemas.openxmlformats.org/officeDocument/2006/relationships/image" Target="../media/image22.jpg"/><Relationship Id="rId10" Type="http://schemas.openxmlformats.org/officeDocument/2006/relationships/image" Target="../media/image24.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3.jpeg"/><Relationship Id="rId7"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6.jp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jpeg"/><Relationship Id="rId7"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29.jpeg"/><Relationship Id="rId7" Type="http://schemas.openxmlformats.org/officeDocument/2006/relationships/image" Target="../media/image37.em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6.emf"/><Relationship Id="rId5" Type="http://schemas.openxmlformats.org/officeDocument/2006/relationships/image" Target="../media/image35.emf"/><Relationship Id="rId10" Type="http://schemas.openxmlformats.org/officeDocument/2006/relationships/image" Target="../media/image40.emf"/><Relationship Id="rId4" Type="http://schemas.openxmlformats.org/officeDocument/2006/relationships/image" Target="../media/image30.png"/><Relationship Id="rId9" Type="http://schemas.openxmlformats.org/officeDocument/2006/relationships/image" Target="../media/image39.emf"/></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0574" y="5783839"/>
            <a:ext cx="7562850" cy="400110"/>
          </a:xfrm>
          <a:prstGeom prst="rect">
            <a:avLst/>
          </a:prstGeom>
          <a:noFill/>
        </p:spPr>
        <p:txBody>
          <a:bodyPr wrap="square" rtlCol="0">
            <a:spAutoFit/>
          </a:bodyPr>
          <a:lstStyle/>
          <a:p>
            <a:pPr algn="ctr"/>
            <a:r>
              <a:rPr lang="en-US" altLang="ko-KR" sz="2000" dirty="0"/>
              <a:t>8</a:t>
            </a:r>
            <a:r>
              <a:rPr lang="en-US" altLang="ko-KR" sz="2000" baseline="30000" dirty="0"/>
              <a:t>th</a:t>
            </a:r>
            <a:r>
              <a:rPr lang="en-US" altLang="ko-KR" sz="2000" dirty="0"/>
              <a:t> </a:t>
            </a:r>
            <a:r>
              <a:rPr lang="en-US" altLang="ko-KR" sz="2000" dirty="0" err="1"/>
              <a:t>EnKF</a:t>
            </a:r>
            <a:r>
              <a:rPr lang="en-US" altLang="ko-KR" sz="2000" dirty="0"/>
              <a:t> workshop, Montreal, May 7-10, 2018</a:t>
            </a:r>
            <a:endParaRPr lang="en-US" sz="2400" dirty="0"/>
          </a:p>
        </p:txBody>
      </p:sp>
      <p:sp>
        <p:nvSpPr>
          <p:cNvPr id="5" name="TextBox 4"/>
          <p:cNvSpPr txBox="1"/>
          <p:nvPr/>
        </p:nvSpPr>
        <p:spPr>
          <a:xfrm>
            <a:off x="578069" y="585214"/>
            <a:ext cx="8064062" cy="1815882"/>
          </a:xfrm>
          <a:prstGeom prst="rect">
            <a:avLst/>
          </a:prstGeom>
          <a:noFill/>
        </p:spPr>
        <p:txBody>
          <a:bodyPr wrap="square" rtlCol="0">
            <a:spAutoFit/>
          </a:bodyPr>
          <a:lstStyle/>
          <a:p>
            <a:pPr algn="ctr"/>
            <a:r>
              <a:rPr lang="en-US" sz="2800" dirty="0">
                <a:solidFill>
                  <a:srgbClr val="C00000"/>
                </a:solidFill>
              </a:rPr>
              <a:t>Development of the GSI-based hybrid 4DEnVar system with multi-resolution ensembles </a:t>
            </a:r>
          </a:p>
          <a:p>
            <a:pPr algn="ctr"/>
            <a:r>
              <a:rPr lang="en-US" sz="2800" dirty="0">
                <a:solidFill>
                  <a:srgbClr val="C00000"/>
                </a:solidFill>
              </a:rPr>
              <a:t>and multi-scale covariance localization for global numerical weather prediction</a:t>
            </a:r>
          </a:p>
        </p:txBody>
      </p:sp>
      <p:sp>
        <p:nvSpPr>
          <p:cNvPr id="2" name="Slide Number Placeholder 1"/>
          <p:cNvSpPr>
            <a:spLocks noGrp="1"/>
          </p:cNvSpPr>
          <p:nvPr>
            <p:ph type="sldNum" sz="quarter" idx="12"/>
          </p:nvPr>
        </p:nvSpPr>
        <p:spPr/>
        <p:txBody>
          <a:bodyPr/>
          <a:lstStyle/>
          <a:p>
            <a:fld id="{70085683-243A-AC4F-8DBF-265D4DBC16AD}" type="slidenum">
              <a:rPr lang="en-US" smtClean="0"/>
              <a:t>1</a:t>
            </a:fld>
            <a:endParaRPr lang="en-US"/>
          </a:p>
        </p:txBody>
      </p:sp>
      <p:cxnSp>
        <p:nvCxnSpPr>
          <p:cNvPr id="6" name="Straight Connector 5"/>
          <p:cNvCxnSpPr/>
          <p:nvPr/>
        </p:nvCxnSpPr>
        <p:spPr>
          <a:xfrm>
            <a:off x="457200" y="2514600"/>
            <a:ext cx="83058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2590800"/>
            <a:ext cx="8305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70000" y="3236694"/>
            <a:ext cx="6500091" cy="2246769"/>
          </a:xfrm>
          <a:prstGeom prst="rect">
            <a:avLst/>
          </a:prstGeom>
          <a:noFill/>
        </p:spPr>
        <p:txBody>
          <a:bodyPr wrap="square" rtlCol="0">
            <a:spAutoFit/>
          </a:bodyPr>
          <a:lstStyle/>
          <a:p>
            <a:pPr algn="ctr"/>
            <a:r>
              <a:rPr lang="en-US" sz="2000" b="1" dirty="0" err="1"/>
              <a:t>Xuguang</a:t>
            </a:r>
            <a:r>
              <a:rPr lang="en-US" sz="2000" b="1" dirty="0"/>
              <a:t> Wang</a:t>
            </a:r>
            <a:r>
              <a:rPr lang="en-US" sz="2000" b="1" baseline="30000" dirty="0"/>
              <a:t>1</a:t>
            </a:r>
            <a:r>
              <a:rPr lang="en-US" sz="2000" b="1" dirty="0"/>
              <a:t>, </a:t>
            </a:r>
            <a:r>
              <a:rPr lang="en-US" sz="2000" b="1" dirty="0" err="1"/>
              <a:t>Junkyung</a:t>
            </a:r>
            <a:r>
              <a:rPr lang="en-US" sz="2000" b="1" dirty="0"/>
              <a:t> Kay</a:t>
            </a:r>
            <a:r>
              <a:rPr lang="en-US" sz="2000" b="1" baseline="30000" dirty="0"/>
              <a:t>1</a:t>
            </a:r>
            <a:r>
              <a:rPr lang="en-US" sz="2000" b="1" dirty="0"/>
              <a:t>, Bo Huang</a:t>
            </a:r>
            <a:r>
              <a:rPr lang="en-US" sz="2000" b="1" baseline="30000" dirty="0"/>
              <a:t>1</a:t>
            </a:r>
            <a:r>
              <a:rPr lang="en-US" sz="2000" b="1" dirty="0"/>
              <a:t>, </a:t>
            </a:r>
          </a:p>
          <a:p>
            <a:pPr algn="ctr"/>
            <a:r>
              <a:rPr lang="en-US" sz="2000" b="1" dirty="0"/>
              <a:t>Daryl Kleist</a:t>
            </a:r>
            <a:r>
              <a:rPr lang="en-US" sz="2000" b="1" baseline="30000" dirty="0"/>
              <a:t>2</a:t>
            </a:r>
            <a:r>
              <a:rPr lang="en-US" sz="2000" b="1" dirty="0"/>
              <a:t> and Ting Lei</a:t>
            </a:r>
            <a:r>
              <a:rPr lang="en-US" sz="2000" b="1" baseline="30000" dirty="0"/>
              <a:t>2</a:t>
            </a:r>
            <a:r>
              <a:rPr lang="en-US" sz="2000" b="1" dirty="0"/>
              <a:t> </a:t>
            </a:r>
          </a:p>
          <a:p>
            <a:pPr algn="ctr"/>
            <a:endParaRPr lang="en-US" sz="2000" b="1" dirty="0"/>
          </a:p>
          <a:p>
            <a:pPr algn="ctr"/>
            <a:r>
              <a:rPr lang="en-US" sz="2000" b="1" baseline="30000" dirty="0"/>
              <a:t>1</a:t>
            </a:r>
            <a:r>
              <a:rPr lang="en-US" sz="2000" b="1" dirty="0">
                <a:solidFill>
                  <a:srgbClr val="FF0000"/>
                </a:solidFill>
              </a:rPr>
              <a:t>M</a:t>
            </a:r>
            <a:r>
              <a:rPr lang="en-US" sz="2000" b="1" dirty="0"/>
              <a:t>ultiscale data </a:t>
            </a:r>
            <a:r>
              <a:rPr lang="en-US" sz="2000" b="1" dirty="0">
                <a:solidFill>
                  <a:srgbClr val="FF0000"/>
                </a:solidFill>
              </a:rPr>
              <a:t>A</a:t>
            </a:r>
            <a:r>
              <a:rPr lang="en-US" sz="2000" b="1" dirty="0"/>
              <a:t>ssimilation and </a:t>
            </a:r>
            <a:r>
              <a:rPr lang="en-US" sz="2000" b="1" dirty="0">
                <a:solidFill>
                  <a:srgbClr val="FF0000"/>
                </a:solidFill>
              </a:rPr>
              <a:t>P</a:t>
            </a:r>
            <a:r>
              <a:rPr lang="en-US" sz="2000" b="1" dirty="0"/>
              <a:t>redictability (</a:t>
            </a:r>
            <a:r>
              <a:rPr lang="en-US" sz="2000" b="1" dirty="0">
                <a:solidFill>
                  <a:srgbClr val="FF0000"/>
                </a:solidFill>
              </a:rPr>
              <a:t>MAP</a:t>
            </a:r>
            <a:r>
              <a:rPr lang="en-US" sz="2000" b="1" dirty="0"/>
              <a:t>) Lab</a:t>
            </a:r>
          </a:p>
          <a:p>
            <a:pPr algn="ctr"/>
            <a:r>
              <a:rPr lang="en-US" sz="2000" b="1" dirty="0"/>
              <a:t>School of Meteorology, University of Oklahoma</a:t>
            </a:r>
          </a:p>
          <a:p>
            <a:pPr algn="ctr"/>
            <a:endParaRPr lang="en-US" sz="2000" b="1" dirty="0"/>
          </a:p>
          <a:p>
            <a:pPr algn="ctr"/>
            <a:r>
              <a:rPr lang="en-US" sz="2000" b="1" baseline="30000" dirty="0"/>
              <a:t>2</a:t>
            </a:r>
            <a:r>
              <a:rPr lang="en-US" sz="2000" b="1" dirty="0"/>
              <a:t>NOAA/NCEP/EMC, College Park, MA</a:t>
            </a:r>
          </a:p>
        </p:txBody>
      </p:sp>
      <p:pic>
        <p:nvPicPr>
          <p:cNvPr id="11" name="Picture 9"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2924944"/>
            <a:ext cx="812800" cy="1138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1682" y="2990006"/>
            <a:ext cx="1008112" cy="1008112"/>
          </a:xfrm>
          <a:prstGeom prst="rect">
            <a:avLst/>
          </a:prstGeom>
        </p:spPr>
      </p:pic>
    </p:spTree>
    <p:extLst>
      <p:ext uri="{BB962C8B-B14F-4D97-AF65-F5344CB8AC3E}">
        <p14:creationId xmlns:p14="http://schemas.microsoft.com/office/powerpoint/2010/main" val="1738974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49916" y="148594"/>
            <a:ext cx="8194084" cy="892552"/>
          </a:xfrm>
          <a:prstGeom prst="rect">
            <a:avLst/>
          </a:prstGeom>
          <a:noFill/>
        </p:spPr>
        <p:txBody>
          <a:bodyPr wrap="square" rtlCol="0">
            <a:spAutoFit/>
          </a:bodyPr>
          <a:lstStyle/>
          <a:p>
            <a:r>
              <a:rPr lang="en-US" sz="2800" dirty="0">
                <a:solidFill>
                  <a:srgbClr val="C00000"/>
                </a:solidFill>
              </a:rPr>
              <a:t>Results</a:t>
            </a:r>
          </a:p>
          <a:p>
            <a:r>
              <a:rPr lang="en-US" altLang="ko-KR" sz="2400" dirty="0">
                <a:solidFill>
                  <a:srgbClr val="C00000"/>
                </a:solidFill>
              </a:rPr>
              <a:t>-RMSE of forecasts up to 5-day against EC analysis</a:t>
            </a:r>
            <a:endParaRPr lang="en-US" sz="2400" dirty="0">
              <a:solidFill>
                <a:srgbClr val="C00000"/>
              </a:solidFill>
            </a:endParaRPr>
          </a:p>
        </p:txBody>
      </p:sp>
      <p:sp>
        <p:nvSpPr>
          <p:cNvPr id="4" name="TextBox 3"/>
          <p:cNvSpPr txBox="1"/>
          <p:nvPr/>
        </p:nvSpPr>
        <p:spPr>
          <a:xfrm>
            <a:off x="6250692" y="1685095"/>
            <a:ext cx="2893308" cy="3970318"/>
          </a:xfrm>
          <a:prstGeom prst="rect">
            <a:avLst/>
          </a:prstGeom>
          <a:noFill/>
        </p:spPr>
        <p:txBody>
          <a:bodyPr wrap="square" rtlCol="0">
            <a:spAutoFit/>
          </a:bodyPr>
          <a:lstStyle/>
          <a:p>
            <a:pPr marL="171450" indent="-171450" algn="just">
              <a:buFont typeface="Wingdings" charset="2"/>
              <a:buChar char="§"/>
              <a:defRPr/>
            </a:pPr>
            <a:r>
              <a:rPr lang="en-US" sz="1400" dirty="0">
                <a:latin typeface="Arial" charset="0"/>
                <a:ea typeface="Arial" charset="0"/>
                <a:cs typeface="Arial" charset="0"/>
              </a:rPr>
              <a:t>MR-ENS improves TEMP and WIND forecasts for almost all forecast lead times below 200 </a:t>
            </a:r>
            <a:r>
              <a:rPr lang="en-US" sz="1400" dirty="0" err="1">
                <a:latin typeface="Arial" charset="0"/>
                <a:ea typeface="Arial" charset="0"/>
                <a:cs typeface="Arial" charset="0"/>
              </a:rPr>
              <a:t>hPa</a:t>
            </a:r>
            <a:r>
              <a:rPr lang="en-US" sz="1400" dirty="0">
                <a:latin typeface="Arial" charset="0"/>
                <a:ea typeface="Arial" charset="0"/>
                <a:cs typeface="Arial" charset="0"/>
              </a:rPr>
              <a:t> compared to SR-Low</a:t>
            </a:r>
          </a:p>
          <a:p>
            <a:pPr marL="171450" indent="-171450" algn="just">
              <a:buFont typeface="Wingdings" charset="2"/>
              <a:buChar char="§"/>
              <a:defRPr/>
            </a:pPr>
            <a:endParaRPr lang="en-US" sz="1400" dirty="0">
              <a:latin typeface="Arial" charset="0"/>
              <a:ea typeface="Arial" charset="0"/>
              <a:cs typeface="Arial" charset="0"/>
            </a:endParaRPr>
          </a:p>
          <a:p>
            <a:pPr marL="171450" indent="-171450" algn="just">
              <a:buFont typeface="Wingdings" charset="2"/>
              <a:buChar char="§"/>
              <a:defRPr/>
            </a:pPr>
            <a:r>
              <a:rPr lang="en-US" sz="1400" dirty="0">
                <a:latin typeface="Arial" charset="0"/>
                <a:ea typeface="Arial" charset="0"/>
                <a:cs typeface="Arial" charset="0"/>
              </a:rPr>
              <a:t>MR-ENS shows statistically significant improvement than DR in all levels  after 12 h lead time</a:t>
            </a:r>
          </a:p>
          <a:p>
            <a:pPr marL="171450" indent="-171450" algn="just">
              <a:buFont typeface="Wingdings" charset="2"/>
              <a:buChar char="§"/>
              <a:defRPr/>
            </a:pPr>
            <a:endParaRPr lang="en-US" sz="1400" dirty="0">
              <a:latin typeface="Arial" charset="0"/>
              <a:ea typeface="Arial" charset="0"/>
              <a:cs typeface="Arial" charset="0"/>
            </a:endParaRPr>
          </a:p>
          <a:p>
            <a:pPr marL="171450" indent="-171450" algn="just">
              <a:buFont typeface="Wingdings" charset="2"/>
              <a:buChar char="§"/>
              <a:defRPr/>
            </a:pPr>
            <a:r>
              <a:rPr lang="en-US" sz="1400" dirty="0">
                <a:latin typeface="Arial" charset="0"/>
                <a:ea typeface="Arial" charset="0"/>
                <a:cs typeface="Arial" charset="0"/>
              </a:rPr>
              <a:t>Difference between MR-ENS SR-High is not consistent and is mostly statistically insignificant (except for TEMP forecast short forecast time at lower level and for wind at mid-level at short lead time</a:t>
            </a:r>
          </a:p>
          <a:p>
            <a:pPr marL="171450" indent="-171450" algn="just">
              <a:buFont typeface="Wingdings" charset="2"/>
              <a:buChar char="§"/>
              <a:defRPr/>
            </a:pPr>
            <a:endParaRPr lang="en-US" sz="1400" dirty="0">
              <a:latin typeface="Arial" charset="0"/>
              <a:ea typeface="Arial" charset="0"/>
              <a:cs typeface="Arial" charset="0"/>
            </a:endParaRPr>
          </a:p>
        </p:txBody>
      </p:sp>
      <p:sp>
        <p:nvSpPr>
          <p:cNvPr id="12" name="TextBox 11"/>
          <p:cNvSpPr txBox="1"/>
          <p:nvPr/>
        </p:nvSpPr>
        <p:spPr>
          <a:xfrm>
            <a:off x="756376" y="1284179"/>
            <a:ext cx="1685878" cy="338554"/>
          </a:xfrm>
          <a:prstGeom prst="rect">
            <a:avLst/>
          </a:prstGeom>
          <a:noFill/>
        </p:spPr>
        <p:txBody>
          <a:bodyPr wrap="square" rtlCol="0">
            <a:spAutoFit/>
          </a:bodyPr>
          <a:lstStyle/>
          <a:p>
            <a:r>
              <a:rPr lang="en-US" sz="1600" dirty="0">
                <a:latin typeface="Arial" charset="0"/>
                <a:ea typeface="Arial" charset="0"/>
                <a:cs typeface="Arial" charset="0"/>
              </a:rPr>
              <a:t>SRL </a:t>
            </a:r>
            <a:r>
              <a:rPr lang="mr-IN" sz="1600" dirty="0">
                <a:latin typeface="Arial" charset="0"/>
                <a:ea typeface="Arial" charset="0"/>
                <a:cs typeface="Arial" charset="0"/>
              </a:rPr>
              <a:t>–</a:t>
            </a:r>
            <a:r>
              <a:rPr lang="en-US" sz="1600" dirty="0">
                <a:latin typeface="Arial" charset="0"/>
                <a:ea typeface="Arial" charset="0"/>
                <a:cs typeface="Arial" charset="0"/>
              </a:rPr>
              <a:t> MR_ENS</a:t>
            </a:r>
          </a:p>
        </p:txBody>
      </p:sp>
      <p:sp>
        <p:nvSpPr>
          <p:cNvPr id="13" name="TextBox 12"/>
          <p:cNvSpPr txBox="1"/>
          <p:nvPr/>
        </p:nvSpPr>
        <p:spPr>
          <a:xfrm>
            <a:off x="2676973" y="1284179"/>
            <a:ext cx="1685878" cy="338554"/>
          </a:xfrm>
          <a:prstGeom prst="rect">
            <a:avLst/>
          </a:prstGeom>
          <a:noFill/>
        </p:spPr>
        <p:txBody>
          <a:bodyPr wrap="square" rtlCol="0">
            <a:spAutoFit/>
          </a:bodyPr>
          <a:lstStyle/>
          <a:p>
            <a:r>
              <a:rPr lang="en-US" sz="1600" dirty="0">
                <a:latin typeface="Arial" charset="0"/>
                <a:ea typeface="Arial" charset="0"/>
                <a:cs typeface="Arial" charset="0"/>
              </a:rPr>
              <a:t>DR </a:t>
            </a:r>
            <a:r>
              <a:rPr lang="mr-IN" sz="1600" dirty="0">
                <a:latin typeface="Arial" charset="0"/>
                <a:ea typeface="Arial" charset="0"/>
                <a:cs typeface="Arial" charset="0"/>
              </a:rPr>
              <a:t>–</a:t>
            </a:r>
            <a:r>
              <a:rPr lang="en-US" sz="1600" dirty="0">
                <a:latin typeface="Arial" charset="0"/>
                <a:ea typeface="Arial" charset="0"/>
                <a:cs typeface="Arial" charset="0"/>
              </a:rPr>
              <a:t> MR_ENS</a:t>
            </a:r>
          </a:p>
        </p:txBody>
      </p:sp>
      <p:sp>
        <p:nvSpPr>
          <p:cNvPr id="15" name="TextBox 14"/>
          <p:cNvSpPr txBox="1"/>
          <p:nvPr/>
        </p:nvSpPr>
        <p:spPr>
          <a:xfrm>
            <a:off x="4648982" y="1275747"/>
            <a:ext cx="1685878" cy="338554"/>
          </a:xfrm>
          <a:prstGeom prst="rect">
            <a:avLst/>
          </a:prstGeom>
          <a:noFill/>
        </p:spPr>
        <p:txBody>
          <a:bodyPr wrap="square" rtlCol="0">
            <a:spAutoFit/>
          </a:bodyPr>
          <a:lstStyle/>
          <a:p>
            <a:r>
              <a:rPr lang="en-US" sz="1600" dirty="0">
                <a:latin typeface="Arial" charset="0"/>
                <a:ea typeface="Arial" charset="0"/>
                <a:cs typeface="Arial" charset="0"/>
              </a:rPr>
              <a:t>SRH </a:t>
            </a:r>
            <a:r>
              <a:rPr lang="mr-IN" sz="1600" dirty="0">
                <a:latin typeface="Arial" charset="0"/>
                <a:ea typeface="Arial" charset="0"/>
                <a:cs typeface="Arial" charset="0"/>
              </a:rPr>
              <a:t>–</a:t>
            </a:r>
            <a:r>
              <a:rPr lang="en-US" sz="1600" dirty="0">
                <a:latin typeface="Arial" charset="0"/>
                <a:ea typeface="Arial" charset="0"/>
                <a:cs typeface="Arial" charset="0"/>
              </a:rPr>
              <a:t> MR_ENS</a:t>
            </a:r>
          </a:p>
        </p:txBody>
      </p:sp>
      <p:pic>
        <p:nvPicPr>
          <p:cNvPr id="14"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496" y="4253771"/>
            <a:ext cx="6048145" cy="2577633"/>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530" y="1585158"/>
            <a:ext cx="6048145" cy="2529151"/>
          </a:xfrm>
          <a:prstGeom prst="rect">
            <a:avLst/>
          </a:prstGeom>
        </p:spPr>
      </p:pic>
      <p:sp>
        <p:nvSpPr>
          <p:cNvPr id="21" name="TextBox 20"/>
          <p:cNvSpPr txBox="1"/>
          <p:nvPr/>
        </p:nvSpPr>
        <p:spPr>
          <a:xfrm>
            <a:off x="-23865" y="1295754"/>
            <a:ext cx="846189" cy="369332"/>
          </a:xfrm>
          <a:prstGeom prst="rect">
            <a:avLst/>
          </a:prstGeom>
          <a:noFill/>
        </p:spPr>
        <p:txBody>
          <a:bodyPr wrap="square" rtlCol="0">
            <a:spAutoFit/>
          </a:bodyPr>
          <a:lstStyle/>
          <a:p>
            <a:r>
              <a:rPr lang="en-US" b="1" dirty="0">
                <a:solidFill>
                  <a:srgbClr val="00B050"/>
                </a:solidFill>
                <a:latin typeface="Arial" charset="0"/>
                <a:ea typeface="Arial" charset="0"/>
                <a:cs typeface="Arial" charset="0"/>
              </a:rPr>
              <a:t>TEMP</a:t>
            </a:r>
          </a:p>
        </p:txBody>
      </p:sp>
      <p:sp>
        <p:nvSpPr>
          <p:cNvPr id="22" name="TextBox 21"/>
          <p:cNvSpPr txBox="1"/>
          <p:nvPr/>
        </p:nvSpPr>
        <p:spPr>
          <a:xfrm>
            <a:off x="-20466" y="3964650"/>
            <a:ext cx="970381" cy="369332"/>
          </a:xfrm>
          <a:prstGeom prst="rect">
            <a:avLst/>
          </a:prstGeom>
          <a:noFill/>
        </p:spPr>
        <p:txBody>
          <a:bodyPr wrap="square" rtlCol="0">
            <a:spAutoFit/>
          </a:bodyPr>
          <a:lstStyle/>
          <a:p>
            <a:r>
              <a:rPr lang="en-US" b="1" dirty="0">
                <a:solidFill>
                  <a:srgbClr val="00B050"/>
                </a:solidFill>
                <a:latin typeface="Arial" charset="0"/>
                <a:ea typeface="Arial" charset="0"/>
                <a:cs typeface="Arial" charset="0"/>
              </a:rPr>
              <a:t>WIND</a:t>
            </a:r>
          </a:p>
        </p:txBody>
      </p:sp>
    </p:spTree>
    <p:extLst>
      <p:ext uri="{BB962C8B-B14F-4D97-AF65-F5344CB8AC3E}">
        <p14:creationId xmlns:p14="http://schemas.microsoft.com/office/powerpoint/2010/main" val="1898239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49916" y="148594"/>
            <a:ext cx="7013869" cy="954107"/>
          </a:xfrm>
          <a:prstGeom prst="rect">
            <a:avLst/>
          </a:prstGeom>
          <a:noFill/>
        </p:spPr>
        <p:txBody>
          <a:bodyPr wrap="square" rtlCol="0">
            <a:spAutoFit/>
          </a:bodyPr>
          <a:lstStyle/>
          <a:p>
            <a:r>
              <a:rPr lang="en-US" sz="2800" dirty="0">
                <a:solidFill>
                  <a:srgbClr val="C00000"/>
                </a:solidFill>
              </a:rPr>
              <a:t>Results</a:t>
            </a:r>
          </a:p>
          <a:p>
            <a:r>
              <a:rPr lang="en-US" sz="2800" dirty="0">
                <a:solidFill>
                  <a:srgbClr val="C00000"/>
                </a:solidFill>
              </a:rPr>
              <a:t>-</a:t>
            </a:r>
            <a:r>
              <a:rPr lang="ko-KR" altLang="en-US" sz="2800" dirty="0">
                <a:solidFill>
                  <a:srgbClr val="C00000"/>
                </a:solidFill>
              </a:rPr>
              <a:t> </a:t>
            </a:r>
            <a:r>
              <a:rPr lang="en-US" altLang="ko-KR" sz="2400" dirty="0">
                <a:solidFill>
                  <a:srgbClr val="C00000"/>
                </a:solidFill>
              </a:rPr>
              <a:t>Hurricane track forecasts</a:t>
            </a:r>
            <a:endParaRPr lang="en-US" sz="2400" dirty="0">
              <a:solidFill>
                <a:srgbClr val="C00000"/>
              </a:solidFill>
            </a:endParaRPr>
          </a:p>
        </p:txBody>
      </p:sp>
      <p:sp>
        <p:nvSpPr>
          <p:cNvPr id="19" name="TextBox 18"/>
          <p:cNvSpPr txBox="1"/>
          <p:nvPr/>
        </p:nvSpPr>
        <p:spPr>
          <a:xfrm>
            <a:off x="238451" y="5509309"/>
            <a:ext cx="8667098" cy="1200329"/>
          </a:xfrm>
          <a:prstGeom prst="rect">
            <a:avLst/>
          </a:prstGeom>
          <a:noFill/>
        </p:spPr>
        <p:txBody>
          <a:bodyPr wrap="square" rtlCol="0">
            <a:spAutoFit/>
          </a:bodyPr>
          <a:lstStyle/>
          <a:p>
            <a:pPr marL="342900" indent="-342900">
              <a:buFont typeface="Wingdings" charset="2"/>
              <a:buChar char="§"/>
            </a:pPr>
            <a:r>
              <a:rPr lang="en-US" dirty="0">
                <a:latin typeface="Arial"/>
                <a:cs typeface="Arial"/>
              </a:rPr>
              <a:t>Total 12 TC cases during the experimental period</a:t>
            </a:r>
          </a:p>
          <a:p>
            <a:pPr marL="342900" indent="-342900">
              <a:buFont typeface="Wingdings" charset="2"/>
              <a:buChar char="§"/>
            </a:pPr>
            <a:r>
              <a:rPr lang="en-US" dirty="0">
                <a:latin typeface="Arial"/>
                <a:cs typeface="Arial"/>
              </a:rPr>
              <a:t>MR-ENS and SR-High performed similarly and both improve the track forecasts by 84 hours compared to DR</a:t>
            </a:r>
          </a:p>
          <a:p>
            <a:pPr marL="342900" indent="-342900">
              <a:buFont typeface="Wingdings" charset="2"/>
              <a:buChar char="§"/>
            </a:pPr>
            <a:r>
              <a:rPr lang="en-US" dirty="0">
                <a:latin typeface="Arial"/>
                <a:cs typeface="Arial"/>
              </a:rPr>
              <a:t>DR outperforms SR-LOW especially at longer lead times.</a:t>
            </a:r>
          </a:p>
        </p:txBody>
      </p:sp>
      <p:pic>
        <p:nvPicPr>
          <p:cNvPr id="44"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5296" y="1307101"/>
            <a:ext cx="6693408" cy="3669792"/>
          </a:xfrm>
          <a:prstGeom prst="rect">
            <a:avLst/>
          </a:prstGeom>
        </p:spPr>
      </p:pic>
      <p:sp>
        <p:nvSpPr>
          <p:cNvPr id="2" name="TextBox 1"/>
          <p:cNvSpPr txBox="1"/>
          <p:nvPr/>
        </p:nvSpPr>
        <p:spPr>
          <a:xfrm>
            <a:off x="6958800" y="4494883"/>
            <a:ext cx="2013098" cy="200055"/>
          </a:xfrm>
          <a:prstGeom prst="rect">
            <a:avLst/>
          </a:prstGeom>
          <a:noFill/>
        </p:spPr>
        <p:txBody>
          <a:bodyPr wrap="square" rtlCol="0">
            <a:spAutoFit/>
          </a:bodyPr>
          <a:lstStyle/>
          <a:p>
            <a:r>
              <a:rPr lang="en-US" sz="700" dirty="0">
                <a:solidFill>
                  <a:srgbClr val="FF0000"/>
                </a:solidFill>
                <a:latin typeface="Arial" charset="0"/>
                <a:ea typeface="Arial" charset="0"/>
                <a:cs typeface="Arial" charset="0"/>
              </a:rPr>
              <a:t>red: </a:t>
            </a:r>
            <a:r>
              <a:rPr lang="en-US" sz="700" dirty="0">
                <a:latin typeface="Arial" charset="0"/>
                <a:ea typeface="Arial" charset="0"/>
                <a:cs typeface="Arial" charset="0"/>
              </a:rPr>
              <a:t>significantly different between DR &amp; MR</a:t>
            </a:r>
          </a:p>
        </p:txBody>
      </p:sp>
    </p:spTree>
    <p:extLst>
      <p:ext uri="{BB962C8B-B14F-4D97-AF65-F5344CB8AC3E}">
        <p14:creationId xmlns:p14="http://schemas.microsoft.com/office/powerpoint/2010/main" val="1201831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49916" y="148594"/>
            <a:ext cx="7013869" cy="954107"/>
          </a:xfrm>
          <a:prstGeom prst="rect">
            <a:avLst/>
          </a:prstGeom>
          <a:noFill/>
        </p:spPr>
        <p:txBody>
          <a:bodyPr wrap="square" rtlCol="0">
            <a:spAutoFit/>
          </a:bodyPr>
          <a:lstStyle/>
          <a:p>
            <a:r>
              <a:rPr lang="en-US" sz="2800" dirty="0">
                <a:solidFill>
                  <a:srgbClr val="C00000"/>
                </a:solidFill>
              </a:rPr>
              <a:t>Results</a:t>
            </a:r>
          </a:p>
          <a:p>
            <a:r>
              <a:rPr lang="en-US" sz="2800" dirty="0">
                <a:solidFill>
                  <a:srgbClr val="C00000"/>
                </a:solidFill>
              </a:rPr>
              <a:t>- Observation term of cost function</a:t>
            </a:r>
            <a:endParaRPr lang="en-US" sz="2400" dirty="0">
              <a:solidFill>
                <a:srgbClr val="C00000"/>
              </a:solidFill>
            </a:endParaRPr>
          </a:p>
        </p:txBody>
      </p:sp>
      <p:sp>
        <p:nvSpPr>
          <p:cNvPr id="4" name="TextBox 3"/>
          <p:cNvSpPr txBox="1"/>
          <p:nvPr/>
        </p:nvSpPr>
        <p:spPr>
          <a:xfrm>
            <a:off x="3842467" y="2872604"/>
            <a:ext cx="5129431" cy="2062103"/>
          </a:xfrm>
          <a:prstGeom prst="rect">
            <a:avLst/>
          </a:prstGeom>
          <a:noFill/>
        </p:spPr>
        <p:txBody>
          <a:bodyPr wrap="square" rtlCol="0">
            <a:spAutoFit/>
          </a:bodyPr>
          <a:lstStyle/>
          <a:p>
            <a:pPr marL="285750" indent="-285750" algn="just">
              <a:buFont typeface="Wingdings" charset="2"/>
              <a:buChar char="§"/>
            </a:pPr>
            <a:r>
              <a:rPr lang="en-US" sz="1600" dirty="0">
                <a:latin typeface="Arial" charset="0"/>
                <a:ea typeface="Arial" charset="0"/>
                <a:cs typeface="Arial" charset="0"/>
              </a:rPr>
              <a:t>MR-ENS more strongly fits to  observations than SR-Low and DR</a:t>
            </a:r>
          </a:p>
          <a:p>
            <a:pPr marL="285750" indent="-285750" algn="just">
              <a:buFont typeface="Wingdings" charset="2"/>
              <a:buChar char="§"/>
            </a:pPr>
            <a:endParaRPr lang="en-US" sz="1600" dirty="0">
              <a:latin typeface="Arial" charset="0"/>
              <a:ea typeface="Arial" charset="0"/>
              <a:cs typeface="Arial" charset="0"/>
            </a:endParaRPr>
          </a:p>
          <a:p>
            <a:pPr marL="285750" indent="-285750" algn="just">
              <a:buFont typeface="Wingdings" charset="2"/>
              <a:buChar char="§"/>
            </a:pPr>
            <a:r>
              <a:rPr lang="en-US" sz="1600" dirty="0">
                <a:latin typeface="Arial" charset="0"/>
                <a:ea typeface="Arial" charset="0"/>
                <a:cs typeface="Arial" charset="0"/>
              </a:rPr>
              <a:t>SR-High shows the smallest observation term (Jo) after iteration, and followed by MR-ENS</a:t>
            </a:r>
          </a:p>
          <a:p>
            <a:pPr marL="285750" indent="-285750" algn="just">
              <a:buFont typeface="Wingdings" charset="2"/>
              <a:buChar char="§"/>
            </a:pPr>
            <a:endParaRPr lang="en-US" sz="1600" dirty="0">
              <a:latin typeface="Arial" charset="0"/>
              <a:ea typeface="Arial" charset="0"/>
              <a:cs typeface="Arial" charset="0"/>
            </a:endParaRPr>
          </a:p>
          <a:p>
            <a:pPr marL="285750" indent="-285750" algn="just">
              <a:buFont typeface="Wingdings" charset="2"/>
              <a:buChar char="§"/>
            </a:pPr>
            <a:r>
              <a:rPr lang="en-US" sz="1600" dirty="0">
                <a:latin typeface="Arial" charset="0"/>
                <a:ea typeface="Arial" charset="0"/>
                <a:cs typeface="Arial" charset="0"/>
              </a:rPr>
              <a:t>DR shows more fit to observations than SR-Low </a:t>
            </a:r>
          </a:p>
          <a:p>
            <a:pPr marL="285750" indent="-285750" algn="just">
              <a:buFont typeface="Wingdings" charset="2"/>
              <a:buChar char="§"/>
            </a:pPr>
            <a:endParaRPr lang="en-US" sz="1600" dirty="0">
              <a:latin typeface="Arial" charset="0"/>
              <a:ea typeface="Arial" charset="0"/>
              <a:cs typeface="Arial" charset="0"/>
            </a:endParaRPr>
          </a:p>
        </p:txBody>
      </p:sp>
      <p:pic>
        <p:nvPicPr>
          <p:cNvPr id="14"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729" y="1561451"/>
            <a:ext cx="3112739" cy="5293774"/>
          </a:xfrm>
          <a:prstGeom prst="rect">
            <a:avLst/>
          </a:prstGeom>
        </p:spPr>
      </p:pic>
      <p:sp>
        <p:nvSpPr>
          <p:cNvPr id="17" name="TextBox 16"/>
          <p:cNvSpPr txBox="1"/>
          <p:nvPr/>
        </p:nvSpPr>
        <p:spPr>
          <a:xfrm>
            <a:off x="-20614" y="1249460"/>
            <a:ext cx="1685878" cy="369332"/>
          </a:xfrm>
          <a:prstGeom prst="rect">
            <a:avLst/>
          </a:prstGeom>
          <a:noFill/>
        </p:spPr>
        <p:txBody>
          <a:bodyPr wrap="square" rtlCol="0">
            <a:spAutoFit/>
          </a:bodyPr>
          <a:lstStyle/>
          <a:p>
            <a:r>
              <a:rPr lang="en-US" altLang="ko-KR" dirty="0">
                <a:latin typeface="Arial" charset="0"/>
                <a:ea typeface="Arial" charset="0"/>
                <a:cs typeface="Arial" charset="0"/>
              </a:rPr>
              <a:t>1</a:t>
            </a:r>
            <a:r>
              <a:rPr lang="en-US" altLang="ko-KR" baseline="30000" dirty="0">
                <a:latin typeface="Arial" charset="0"/>
                <a:ea typeface="Arial" charset="0"/>
                <a:cs typeface="Arial" charset="0"/>
              </a:rPr>
              <a:t>st</a:t>
            </a:r>
            <a:r>
              <a:rPr lang="en-US" altLang="ko-KR" dirty="0">
                <a:latin typeface="Arial" charset="0"/>
                <a:ea typeface="Arial" charset="0"/>
                <a:cs typeface="Arial" charset="0"/>
              </a:rPr>
              <a:t> outer loop</a:t>
            </a:r>
            <a:endParaRPr lang="en-US" dirty="0">
              <a:latin typeface="Arial" charset="0"/>
              <a:ea typeface="Arial" charset="0"/>
              <a:cs typeface="Arial" charset="0"/>
            </a:endParaRPr>
          </a:p>
        </p:txBody>
      </p:sp>
      <p:sp>
        <p:nvSpPr>
          <p:cNvPr id="19" name="TextBox 18"/>
          <p:cNvSpPr txBox="1"/>
          <p:nvPr/>
        </p:nvSpPr>
        <p:spPr>
          <a:xfrm>
            <a:off x="-20614" y="3903656"/>
            <a:ext cx="1685878" cy="369332"/>
          </a:xfrm>
          <a:prstGeom prst="rect">
            <a:avLst/>
          </a:prstGeom>
          <a:noFill/>
        </p:spPr>
        <p:txBody>
          <a:bodyPr wrap="square" rtlCol="0">
            <a:spAutoFit/>
          </a:bodyPr>
          <a:lstStyle/>
          <a:p>
            <a:r>
              <a:rPr lang="en-US" altLang="ko-KR" dirty="0">
                <a:latin typeface="Arial" charset="0"/>
                <a:ea typeface="Arial" charset="0"/>
                <a:cs typeface="Arial" charset="0"/>
              </a:rPr>
              <a:t>2</a:t>
            </a:r>
            <a:r>
              <a:rPr lang="en-US" altLang="ko-KR" baseline="30000" dirty="0">
                <a:latin typeface="Arial" charset="0"/>
                <a:ea typeface="Arial" charset="0"/>
                <a:cs typeface="Arial" charset="0"/>
              </a:rPr>
              <a:t>nd</a:t>
            </a:r>
            <a:r>
              <a:rPr lang="en-US" altLang="ko-KR" dirty="0">
                <a:latin typeface="Arial" charset="0"/>
                <a:ea typeface="Arial" charset="0"/>
                <a:cs typeface="Arial" charset="0"/>
              </a:rPr>
              <a:t> outer loop</a:t>
            </a:r>
            <a:endParaRPr lang="en-US" dirty="0">
              <a:latin typeface="Arial" charset="0"/>
              <a:ea typeface="Arial" charset="0"/>
              <a:cs typeface="Arial" charset="0"/>
            </a:endParaRPr>
          </a:p>
        </p:txBody>
      </p:sp>
      <p:sp>
        <p:nvSpPr>
          <p:cNvPr id="20" name="TextBox 19"/>
          <p:cNvSpPr txBox="1"/>
          <p:nvPr/>
        </p:nvSpPr>
        <p:spPr>
          <a:xfrm>
            <a:off x="2160961" y="1264849"/>
            <a:ext cx="1685878" cy="338554"/>
          </a:xfrm>
          <a:prstGeom prst="rect">
            <a:avLst/>
          </a:prstGeom>
          <a:noFill/>
        </p:spPr>
        <p:txBody>
          <a:bodyPr wrap="square" rtlCol="0">
            <a:spAutoFit/>
          </a:bodyPr>
          <a:lstStyle/>
          <a:p>
            <a:r>
              <a:rPr lang="en-US" sz="1600" b="1" dirty="0">
                <a:latin typeface="Arial" charset="0"/>
                <a:ea typeface="Arial" charset="0"/>
                <a:cs typeface="Arial" charset="0"/>
              </a:rPr>
              <a:t>Jo term</a:t>
            </a:r>
          </a:p>
        </p:txBody>
      </p:sp>
    </p:spTree>
    <p:extLst>
      <p:ext uri="{BB962C8B-B14F-4D97-AF65-F5344CB8AC3E}">
        <p14:creationId xmlns:p14="http://schemas.microsoft.com/office/powerpoint/2010/main" val="1365522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49916" y="148594"/>
            <a:ext cx="7013869" cy="954107"/>
          </a:xfrm>
          <a:prstGeom prst="rect">
            <a:avLst/>
          </a:prstGeom>
          <a:noFill/>
        </p:spPr>
        <p:txBody>
          <a:bodyPr wrap="square" rtlCol="0">
            <a:spAutoFit/>
          </a:bodyPr>
          <a:lstStyle/>
          <a:p>
            <a:r>
              <a:rPr lang="en-US" sz="2800" dirty="0">
                <a:solidFill>
                  <a:srgbClr val="C00000"/>
                </a:solidFill>
              </a:rPr>
              <a:t>Results</a:t>
            </a:r>
          </a:p>
          <a:p>
            <a:r>
              <a:rPr lang="en-US" sz="2800" dirty="0">
                <a:solidFill>
                  <a:srgbClr val="C00000"/>
                </a:solidFill>
              </a:rPr>
              <a:t>-</a:t>
            </a:r>
            <a:r>
              <a:rPr lang="ko-KR" altLang="en-US" sz="2800" dirty="0">
                <a:solidFill>
                  <a:srgbClr val="C00000"/>
                </a:solidFill>
              </a:rPr>
              <a:t> </a:t>
            </a:r>
            <a:r>
              <a:rPr lang="en-US" altLang="ko-KR" sz="2400" dirty="0">
                <a:solidFill>
                  <a:srgbClr val="C00000"/>
                </a:solidFill>
              </a:rPr>
              <a:t>Power spectrum of analysis increments</a:t>
            </a:r>
            <a:endParaRPr lang="en-US" sz="2400" dirty="0">
              <a:solidFill>
                <a:srgbClr val="C00000"/>
              </a:solidFill>
            </a:endParaRPr>
          </a:p>
        </p:txBody>
      </p:sp>
      <p:sp>
        <p:nvSpPr>
          <p:cNvPr id="2" name="TextBox 1"/>
          <p:cNvSpPr txBox="1"/>
          <p:nvPr/>
        </p:nvSpPr>
        <p:spPr>
          <a:xfrm>
            <a:off x="284388" y="4855690"/>
            <a:ext cx="8499848" cy="1077218"/>
          </a:xfrm>
          <a:prstGeom prst="rect">
            <a:avLst/>
          </a:prstGeom>
          <a:noFill/>
        </p:spPr>
        <p:txBody>
          <a:bodyPr wrap="square" rtlCol="0">
            <a:spAutoFit/>
          </a:bodyPr>
          <a:lstStyle/>
          <a:p>
            <a:pPr marL="571500" indent="-205740" algn="just">
              <a:buFont typeface="Wingdings" charset="2"/>
              <a:buChar char="§"/>
            </a:pPr>
            <a:r>
              <a:rPr lang="en-US" sz="1600" dirty="0">
                <a:latin typeface="Arial" charset="0"/>
                <a:ea typeface="Arial" charset="0"/>
                <a:cs typeface="Arial" charset="0"/>
              </a:rPr>
              <a:t>MR-ENS shows comparable KE of analysis increment with SR-High, and has larger power of analysis increment than DR and SR-Low at higher wave numbers (&gt;100)</a:t>
            </a:r>
          </a:p>
          <a:p>
            <a:pPr marL="571500" indent="-205740" algn="just">
              <a:buFont typeface="Wingdings" charset="2"/>
              <a:buChar char="§"/>
            </a:pPr>
            <a:endParaRPr lang="en-US" sz="1600" dirty="0">
              <a:latin typeface="Arial" charset="0"/>
              <a:ea typeface="Arial" charset="0"/>
              <a:cs typeface="Arial" charset="0"/>
            </a:endParaRPr>
          </a:p>
          <a:p>
            <a:endParaRPr lang="en-US" sz="1600" dirty="0"/>
          </a:p>
        </p:txBody>
      </p:sp>
      <p:sp>
        <p:nvSpPr>
          <p:cNvPr id="23" name="TextBox 22"/>
          <p:cNvSpPr txBox="1"/>
          <p:nvPr/>
        </p:nvSpPr>
        <p:spPr>
          <a:xfrm>
            <a:off x="3575699" y="3354049"/>
            <a:ext cx="808075" cy="646331"/>
          </a:xfrm>
          <a:prstGeom prst="rect">
            <a:avLst/>
          </a:prstGeom>
          <a:noFill/>
        </p:spPr>
        <p:txBody>
          <a:bodyPr wrap="square" rtlCol="0">
            <a:spAutoFit/>
          </a:bodyPr>
          <a:lstStyle/>
          <a:p>
            <a:r>
              <a:rPr lang="nb-NO" sz="900" dirty="0"/>
              <a:t>0.0214421</a:t>
            </a:r>
          </a:p>
          <a:p>
            <a:r>
              <a:rPr lang="is-IS" sz="900" dirty="0"/>
              <a:t>0.02064686</a:t>
            </a:r>
          </a:p>
          <a:p>
            <a:r>
              <a:rPr lang="is-IS" sz="900" dirty="0"/>
              <a:t>0.02285128</a:t>
            </a:r>
          </a:p>
          <a:p>
            <a:r>
              <a:rPr lang="cs-CZ" sz="900" dirty="0"/>
              <a:t>0.02220631</a:t>
            </a:r>
            <a:endParaRPr lang="en-US" sz="900" dirty="0"/>
          </a:p>
        </p:txBody>
      </p:sp>
      <p:sp>
        <p:nvSpPr>
          <p:cNvPr id="12" name="Rounded Rectangle 11"/>
          <p:cNvSpPr/>
          <p:nvPr/>
        </p:nvSpPr>
        <p:spPr>
          <a:xfrm>
            <a:off x="109866" y="1333893"/>
            <a:ext cx="3281516" cy="388406"/>
          </a:xfrm>
          <a:prstGeom prst="roundRect">
            <a:avLst/>
          </a:prstGeom>
          <a:solidFill>
            <a:schemeClr val="bg1">
              <a:lumMod val="75000"/>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3608" y="1341308"/>
            <a:ext cx="3840480" cy="338554"/>
          </a:xfrm>
          <a:prstGeom prst="rect">
            <a:avLst/>
          </a:prstGeom>
          <a:noFill/>
        </p:spPr>
        <p:txBody>
          <a:bodyPr wrap="square" rtlCol="0">
            <a:spAutoFit/>
          </a:bodyPr>
          <a:lstStyle/>
          <a:p>
            <a:r>
              <a:rPr lang="en-US" sz="1600" b="1" i="1" dirty="0">
                <a:latin typeface="Arial" charset="0"/>
                <a:ea typeface="Arial" charset="0"/>
                <a:cs typeface="Arial" charset="0"/>
              </a:rPr>
              <a:t>Global KE of Analysis increment</a:t>
            </a:r>
            <a:endParaRPr lang="en-US" sz="1600" i="1" dirty="0">
              <a:latin typeface="Arial" charset="0"/>
              <a:ea typeface="Arial" charset="0"/>
              <a:cs typeface="Arial" charset="0"/>
            </a:endParaRPr>
          </a:p>
        </p:txBody>
      </p:sp>
      <p:pic>
        <p:nvPicPr>
          <p:cNvPr id="14"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406" y="1833781"/>
            <a:ext cx="7484722" cy="2652813"/>
          </a:xfrm>
          <a:prstGeom prst="rect">
            <a:avLst/>
          </a:prstGeom>
        </p:spPr>
      </p:pic>
    </p:spTree>
    <p:extLst>
      <p:ext uri="{BB962C8B-B14F-4D97-AF65-F5344CB8AC3E}">
        <p14:creationId xmlns:p14="http://schemas.microsoft.com/office/powerpoint/2010/main" val="166160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49916" y="148594"/>
            <a:ext cx="7330484" cy="830997"/>
          </a:xfrm>
          <a:prstGeom prst="rect">
            <a:avLst/>
          </a:prstGeom>
          <a:noFill/>
        </p:spPr>
        <p:txBody>
          <a:bodyPr wrap="square" rtlCol="0">
            <a:spAutoFit/>
          </a:bodyPr>
          <a:lstStyle/>
          <a:p>
            <a:r>
              <a:rPr lang="en-US" sz="2800" dirty="0">
                <a:solidFill>
                  <a:srgbClr val="C00000"/>
                </a:solidFill>
              </a:rPr>
              <a:t>Results</a:t>
            </a:r>
          </a:p>
          <a:p>
            <a:r>
              <a:rPr lang="en-US" sz="2000" dirty="0">
                <a:solidFill>
                  <a:srgbClr val="C00000"/>
                </a:solidFill>
              </a:rPr>
              <a:t>-</a:t>
            </a:r>
            <a:r>
              <a:rPr lang="ko-KR" altLang="en-US" sz="2000" dirty="0">
                <a:solidFill>
                  <a:srgbClr val="C00000"/>
                </a:solidFill>
              </a:rPr>
              <a:t> </a:t>
            </a:r>
            <a:r>
              <a:rPr lang="en-US" altLang="ko-KR" sz="2000" dirty="0">
                <a:solidFill>
                  <a:srgbClr val="C00000"/>
                </a:solidFill>
              </a:rPr>
              <a:t>analysis increment as a function of scales and longitude</a:t>
            </a:r>
            <a:endParaRPr lang="en-US" sz="2000" dirty="0">
              <a:solidFill>
                <a:srgbClr val="C00000"/>
              </a:solidFill>
            </a:endParaRPr>
          </a:p>
        </p:txBody>
      </p:sp>
      <p:pic>
        <p:nvPicPr>
          <p:cNvPr id="44"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975710"/>
            <a:ext cx="4388039" cy="1799565"/>
          </a:xfrm>
          <a:prstGeom prst="rect">
            <a:avLst/>
          </a:prstGeom>
          <a:ln w="19050">
            <a:solidFill>
              <a:schemeClr val="tx1"/>
            </a:solidFill>
          </a:ln>
        </p:spPr>
      </p:pic>
      <p:sp>
        <p:nvSpPr>
          <p:cNvPr id="7" name="TextBox 6"/>
          <p:cNvSpPr txBox="1"/>
          <p:nvPr/>
        </p:nvSpPr>
        <p:spPr>
          <a:xfrm>
            <a:off x="3443655" y="4975710"/>
            <a:ext cx="1249184" cy="307777"/>
          </a:xfrm>
          <a:prstGeom prst="rect">
            <a:avLst/>
          </a:prstGeom>
          <a:noFill/>
        </p:spPr>
        <p:txBody>
          <a:bodyPr wrap="square" rtlCol="0">
            <a:spAutoFit/>
          </a:bodyPr>
          <a:lstStyle/>
          <a:p>
            <a:r>
              <a:rPr lang="en-US" sz="1400" dirty="0">
                <a:latin typeface="Arial" charset="0"/>
                <a:ea typeface="Arial" charset="0"/>
                <a:cs typeface="Arial" charset="0"/>
              </a:rPr>
              <a:t>from NCICS</a:t>
            </a:r>
          </a:p>
        </p:txBody>
      </p:sp>
      <p:sp>
        <p:nvSpPr>
          <p:cNvPr id="48" name="TextBox 47"/>
          <p:cNvSpPr txBox="1"/>
          <p:nvPr/>
        </p:nvSpPr>
        <p:spPr>
          <a:xfrm>
            <a:off x="14773" y="2232627"/>
            <a:ext cx="442002" cy="307777"/>
          </a:xfrm>
          <a:prstGeom prst="rect">
            <a:avLst/>
          </a:prstGeom>
          <a:noFill/>
        </p:spPr>
        <p:txBody>
          <a:bodyPr wrap="square" rtlCol="0">
            <a:spAutoFit/>
          </a:bodyPr>
          <a:lstStyle/>
          <a:p>
            <a:r>
              <a:rPr lang="en-US" sz="1400">
                <a:latin typeface="Arial" charset="0"/>
                <a:ea typeface="Arial" charset="0"/>
                <a:cs typeface="Arial" charset="0"/>
              </a:rPr>
              <a:t>NH</a:t>
            </a:r>
            <a:endParaRPr lang="en-US" sz="1400" dirty="0">
              <a:latin typeface="Arial" charset="0"/>
              <a:ea typeface="Arial" charset="0"/>
              <a:cs typeface="Arial" charset="0"/>
            </a:endParaRPr>
          </a:p>
        </p:txBody>
      </p:sp>
      <p:sp>
        <p:nvSpPr>
          <p:cNvPr id="49" name="TextBox 48"/>
          <p:cNvSpPr txBox="1"/>
          <p:nvPr/>
        </p:nvSpPr>
        <p:spPr>
          <a:xfrm>
            <a:off x="18252" y="3140196"/>
            <a:ext cx="442002" cy="307777"/>
          </a:xfrm>
          <a:prstGeom prst="rect">
            <a:avLst/>
          </a:prstGeom>
          <a:noFill/>
        </p:spPr>
        <p:txBody>
          <a:bodyPr wrap="square" rtlCol="0">
            <a:spAutoFit/>
          </a:bodyPr>
          <a:lstStyle/>
          <a:p>
            <a:r>
              <a:rPr lang="en-US" sz="1400">
                <a:latin typeface="Arial" charset="0"/>
                <a:ea typeface="Arial" charset="0"/>
                <a:cs typeface="Arial" charset="0"/>
              </a:rPr>
              <a:t>TR</a:t>
            </a:r>
            <a:endParaRPr lang="en-US" sz="1400" dirty="0">
              <a:latin typeface="Arial" charset="0"/>
              <a:ea typeface="Arial" charset="0"/>
              <a:cs typeface="Arial" charset="0"/>
            </a:endParaRPr>
          </a:p>
        </p:txBody>
      </p:sp>
      <p:sp>
        <p:nvSpPr>
          <p:cNvPr id="50" name="TextBox 49"/>
          <p:cNvSpPr txBox="1"/>
          <p:nvPr/>
        </p:nvSpPr>
        <p:spPr>
          <a:xfrm>
            <a:off x="14183" y="4124551"/>
            <a:ext cx="442002" cy="307777"/>
          </a:xfrm>
          <a:prstGeom prst="rect">
            <a:avLst/>
          </a:prstGeom>
          <a:noFill/>
        </p:spPr>
        <p:txBody>
          <a:bodyPr wrap="square" rtlCol="0">
            <a:spAutoFit/>
          </a:bodyPr>
          <a:lstStyle/>
          <a:p>
            <a:r>
              <a:rPr lang="en-US" sz="1400" dirty="0">
                <a:latin typeface="Arial" charset="0"/>
                <a:ea typeface="Arial" charset="0"/>
                <a:cs typeface="Arial" charset="0"/>
              </a:rPr>
              <a:t>SH</a:t>
            </a:r>
          </a:p>
        </p:txBody>
      </p:sp>
      <p:sp>
        <p:nvSpPr>
          <p:cNvPr id="51" name="Rounded Rectangle 50"/>
          <p:cNvSpPr/>
          <p:nvPr/>
        </p:nvSpPr>
        <p:spPr>
          <a:xfrm>
            <a:off x="109865" y="1333893"/>
            <a:ext cx="7524312" cy="314515"/>
          </a:xfrm>
          <a:prstGeom prst="roundRect">
            <a:avLst/>
          </a:prstGeom>
          <a:solidFill>
            <a:schemeClr val="bg1">
              <a:lumMod val="75000"/>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62213" y="1340855"/>
            <a:ext cx="7685377" cy="307777"/>
          </a:xfrm>
          <a:prstGeom prst="rect">
            <a:avLst/>
          </a:prstGeom>
          <a:noFill/>
        </p:spPr>
        <p:txBody>
          <a:bodyPr wrap="square" rtlCol="0">
            <a:spAutoFit/>
          </a:bodyPr>
          <a:lstStyle/>
          <a:p>
            <a:r>
              <a:rPr lang="en-US" sz="1400" b="1" i="1" dirty="0">
                <a:latin typeface="Arial" charset="0"/>
                <a:ea typeface="Arial" charset="0"/>
                <a:cs typeface="Arial" charset="0"/>
              </a:rPr>
              <a:t>Wavelet power spectrum of KE of analysis increment @ 500 </a:t>
            </a:r>
            <a:r>
              <a:rPr lang="en-US" sz="1400" b="1" i="1" dirty="0" err="1">
                <a:latin typeface="Arial" charset="0"/>
                <a:ea typeface="Arial" charset="0"/>
                <a:cs typeface="Arial" charset="0"/>
              </a:rPr>
              <a:t>hPa</a:t>
            </a:r>
            <a:r>
              <a:rPr lang="en-US" sz="1400" b="1" i="1" dirty="0">
                <a:latin typeface="Arial" charset="0"/>
                <a:ea typeface="Arial" charset="0"/>
                <a:cs typeface="Arial" charset="0"/>
              </a:rPr>
              <a:t> (10 Aug </a:t>
            </a:r>
            <a:r>
              <a:rPr lang="mr-IN" sz="1400" b="1" i="1" dirty="0">
                <a:latin typeface="Arial" charset="0"/>
                <a:ea typeface="Arial" charset="0"/>
                <a:cs typeface="Arial" charset="0"/>
              </a:rPr>
              <a:t>–</a:t>
            </a:r>
            <a:r>
              <a:rPr lang="en-US" sz="1400" b="1" i="1" dirty="0">
                <a:latin typeface="Arial" charset="0"/>
                <a:ea typeface="Arial" charset="0"/>
                <a:cs typeface="Arial" charset="0"/>
              </a:rPr>
              <a:t> 20 Aug 2013)</a:t>
            </a:r>
          </a:p>
        </p:txBody>
      </p:sp>
      <p:sp>
        <p:nvSpPr>
          <p:cNvPr id="53" name="Rectangle 52"/>
          <p:cNvSpPr/>
          <p:nvPr/>
        </p:nvSpPr>
        <p:spPr>
          <a:xfrm>
            <a:off x="1226287" y="5654386"/>
            <a:ext cx="1138079" cy="439115"/>
          </a:xfrm>
          <a:prstGeom prst="rect">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89356" y="4975710"/>
            <a:ext cx="4249713" cy="1323439"/>
          </a:xfrm>
          <a:prstGeom prst="rect">
            <a:avLst/>
          </a:prstGeom>
          <a:noFill/>
        </p:spPr>
        <p:txBody>
          <a:bodyPr wrap="square" rtlCol="0">
            <a:spAutoFit/>
          </a:bodyPr>
          <a:lstStyle/>
          <a:p>
            <a:pPr marL="285750" indent="-285750">
              <a:buFont typeface="Wingdings" charset="2"/>
              <a:buChar char="§"/>
            </a:pPr>
            <a:r>
              <a:rPr lang="en-US" sz="1600" dirty="0">
                <a:latin typeface="Arial" charset="0"/>
                <a:ea typeface="Arial" charset="0"/>
                <a:cs typeface="Arial" charset="0"/>
              </a:rPr>
              <a:t>In TR region where convection associated with typhoons is active  (UTOR, TRAMI), MR_ENS has larger power of analysis increment than SR-Low and DR at small scales</a:t>
            </a:r>
          </a:p>
        </p:txBody>
      </p:sp>
      <p:sp>
        <p:nvSpPr>
          <p:cNvPr id="54" name="TextBox 53"/>
          <p:cNvSpPr txBox="1"/>
          <p:nvPr/>
        </p:nvSpPr>
        <p:spPr>
          <a:xfrm>
            <a:off x="1087908" y="1690114"/>
            <a:ext cx="1186518" cy="276999"/>
          </a:xfrm>
          <a:prstGeom prst="rect">
            <a:avLst/>
          </a:prstGeom>
          <a:noFill/>
        </p:spPr>
        <p:txBody>
          <a:bodyPr wrap="square" rtlCol="0">
            <a:spAutoFit/>
          </a:bodyPr>
          <a:lstStyle/>
          <a:p>
            <a:r>
              <a:rPr lang="en-US" sz="1200" dirty="0">
                <a:latin typeface="Arial" charset="0"/>
                <a:ea typeface="Arial" charset="0"/>
                <a:cs typeface="Arial" charset="0"/>
              </a:rPr>
              <a:t>SR-Low</a:t>
            </a:r>
          </a:p>
        </p:txBody>
      </p:sp>
      <p:sp>
        <p:nvSpPr>
          <p:cNvPr id="55" name="TextBox 54"/>
          <p:cNvSpPr txBox="1"/>
          <p:nvPr/>
        </p:nvSpPr>
        <p:spPr>
          <a:xfrm>
            <a:off x="3363913" y="1721073"/>
            <a:ext cx="685929" cy="276999"/>
          </a:xfrm>
          <a:prstGeom prst="rect">
            <a:avLst/>
          </a:prstGeom>
          <a:noFill/>
        </p:spPr>
        <p:txBody>
          <a:bodyPr wrap="square" rtlCol="0">
            <a:spAutoFit/>
          </a:bodyPr>
          <a:lstStyle/>
          <a:p>
            <a:r>
              <a:rPr lang="en-US" sz="1200">
                <a:latin typeface="Arial" charset="0"/>
                <a:ea typeface="Arial" charset="0"/>
                <a:cs typeface="Arial" charset="0"/>
              </a:rPr>
              <a:t>DR</a:t>
            </a:r>
            <a:endParaRPr lang="en-US" sz="1200" dirty="0">
              <a:latin typeface="Arial" charset="0"/>
              <a:ea typeface="Arial" charset="0"/>
              <a:cs typeface="Arial" charset="0"/>
            </a:endParaRPr>
          </a:p>
        </p:txBody>
      </p:sp>
      <p:sp>
        <p:nvSpPr>
          <p:cNvPr id="56" name="TextBox 55"/>
          <p:cNvSpPr txBox="1"/>
          <p:nvPr/>
        </p:nvSpPr>
        <p:spPr>
          <a:xfrm>
            <a:off x="5170223" y="1721072"/>
            <a:ext cx="868926" cy="276999"/>
          </a:xfrm>
          <a:prstGeom prst="rect">
            <a:avLst/>
          </a:prstGeom>
          <a:noFill/>
        </p:spPr>
        <p:txBody>
          <a:bodyPr wrap="square" rtlCol="0">
            <a:spAutoFit/>
          </a:bodyPr>
          <a:lstStyle/>
          <a:p>
            <a:r>
              <a:rPr lang="en-US" sz="1200" dirty="0">
                <a:latin typeface="Arial" charset="0"/>
                <a:ea typeface="Arial" charset="0"/>
                <a:cs typeface="Arial" charset="0"/>
              </a:rPr>
              <a:t>MR-ENS</a:t>
            </a:r>
          </a:p>
        </p:txBody>
      </p:sp>
      <p:sp>
        <p:nvSpPr>
          <p:cNvPr id="57" name="TextBox 56"/>
          <p:cNvSpPr txBox="1"/>
          <p:nvPr/>
        </p:nvSpPr>
        <p:spPr>
          <a:xfrm>
            <a:off x="7291029" y="1721072"/>
            <a:ext cx="868926" cy="276999"/>
          </a:xfrm>
          <a:prstGeom prst="rect">
            <a:avLst/>
          </a:prstGeom>
          <a:noFill/>
        </p:spPr>
        <p:txBody>
          <a:bodyPr wrap="square" rtlCol="0">
            <a:spAutoFit/>
          </a:bodyPr>
          <a:lstStyle/>
          <a:p>
            <a:r>
              <a:rPr lang="en-US" sz="1200" dirty="0">
                <a:latin typeface="Arial" charset="0"/>
                <a:ea typeface="Arial" charset="0"/>
                <a:cs typeface="Arial" charset="0"/>
              </a:rPr>
              <a:t>SR-High</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160" y="1972491"/>
            <a:ext cx="8013643" cy="2938514"/>
          </a:xfrm>
          <a:prstGeom prst="rect">
            <a:avLst/>
          </a:prstGeom>
        </p:spPr>
      </p:pic>
      <p:sp>
        <p:nvSpPr>
          <p:cNvPr id="25" name="Rectangle 24"/>
          <p:cNvSpPr/>
          <p:nvPr/>
        </p:nvSpPr>
        <p:spPr>
          <a:xfrm>
            <a:off x="5106458" y="3191933"/>
            <a:ext cx="439210" cy="352338"/>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076577" y="3194135"/>
            <a:ext cx="439210" cy="352338"/>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077070" y="3191933"/>
            <a:ext cx="439210" cy="352338"/>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79040" y="3185669"/>
            <a:ext cx="439210" cy="352338"/>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054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49916" y="148594"/>
            <a:ext cx="7013869" cy="954107"/>
          </a:xfrm>
          <a:prstGeom prst="rect">
            <a:avLst/>
          </a:prstGeom>
          <a:noFill/>
        </p:spPr>
        <p:txBody>
          <a:bodyPr wrap="square" rtlCol="0">
            <a:spAutoFit/>
          </a:bodyPr>
          <a:lstStyle/>
          <a:p>
            <a:r>
              <a:rPr lang="en-US" sz="2800" dirty="0">
                <a:solidFill>
                  <a:srgbClr val="C00000"/>
                </a:solidFill>
              </a:rPr>
              <a:t>Results</a:t>
            </a:r>
          </a:p>
          <a:p>
            <a:r>
              <a:rPr lang="en-US" sz="2800" dirty="0">
                <a:solidFill>
                  <a:srgbClr val="C00000"/>
                </a:solidFill>
              </a:rPr>
              <a:t>-</a:t>
            </a:r>
            <a:r>
              <a:rPr lang="ko-KR" altLang="en-US" sz="2800" dirty="0">
                <a:solidFill>
                  <a:srgbClr val="C00000"/>
                </a:solidFill>
              </a:rPr>
              <a:t> </a:t>
            </a:r>
            <a:r>
              <a:rPr lang="en-US" altLang="ko-KR" sz="2400" dirty="0">
                <a:solidFill>
                  <a:srgbClr val="C00000"/>
                </a:solidFill>
              </a:rPr>
              <a:t>Accuracy of background ensemble correlation</a:t>
            </a:r>
            <a:endParaRPr lang="en-US" sz="2400" dirty="0">
              <a:solidFill>
                <a:srgbClr val="C00000"/>
              </a:solidFill>
            </a:endParaRPr>
          </a:p>
        </p:txBody>
      </p:sp>
      <p:sp>
        <p:nvSpPr>
          <p:cNvPr id="5" name="TextBox 4"/>
          <p:cNvSpPr txBox="1"/>
          <p:nvPr/>
        </p:nvSpPr>
        <p:spPr>
          <a:xfrm>
            <a:off x="-8498" y="5420540"/>
            <a:ext cx="6334586" cy="1384995"/>
          </a:xfrm>
          <a:prstGeom prst="rect">
            <a:avLst/>
          </a:prstGeom>
          <a:noFill/>
          <a:ln w="22225">
            <a:noFill/>
          </a:ln>
        </p:spPr>
        <p:txBody>
          <a:bodyPr wrap="square" rtlCol="0">
            <a:spAutoFit/>
          </a:bodyPr>
          <a:lstStyle/>
          <a:p>
            <a:pPr marL="342900" indent="-342900" algn="just">
              <a:buFont typeface="Wingdings" charset="2"/>
              <a:buChar char="§"/>
            </a:pPr>
            <a:r>
              <a:rPr lang="en-US" sz="1400" dirty="0">
                <a:latin typeface="Arial"/>
                <a:cs typeface="Arial"/>
              </a:rPr>
              <a:t>MR-ENS improves the auto-correlation accuracy for almost all correlations values </a:t>
            </a:r>
          </a:p>
          <a:p>
            <a:pPr marL="342900" indent="-342900" algn="just">
              <a:buFont typeface="Wingdings" charset="2"/>
              <a:buChar char="§"/>
            </a:pPr>
            <a:r>
              <a:rPr lang="en-US" sz="1400" dirty="0">
                <a:latin typeface="Arial"/>
                <a:cs typeface="Arial"/>
              </a:rPr>
              <a:t>MR-ENS show no improvement of the cross-correlation than DR and SR-Low </a:t>
            </a:r>
          </a:p>
          <a:p>
            <a:pPr marL="342900" indent="-342900" algn="just">
              <a:buFont typeface="Wingdings" charset="2"/>
              <a:buChar char="§"/>
            </a:pPr>
            <a:r>
              <a:rPr lang="en-US" sz="1400" dirty="0">
                <a:latin typeface="Arial"/>
                <a:cs typeface="Arial"/>
              </a:rPr>
              <a:t>DR and SR-Low show comparable accuracy of correlation for both auto- and cross-correlation</a:t>
            </a:r>
          </a:p>
        </p:txBody>
      </p:sp>
      <p:sp>
        <p:nvSpPr>
          <p:cNvPr id="39" name="Rounded Rectangle 38"/>
          <p:cNvSpPr/>
          <p:nvPr/>
        </p:nvSpPr>
        <p:spPr>
          <a:xfrm>
            <a:off x="165100" y="1392970"/>
            <a:ext cx="5058972" cy="388406"/>
          </a:xfrm>
          <a:prstGeom prst="roundRect">
            <a:avLst/>
          </a:prstGeom>
          <a:solidFill>
            <a:schemeClr val="bg1">
              <a:lumMod val="75000"/>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113369" y="1431108"/>
            <a:ext cx="5297950" cy="307777"/>
          </a:xfrm>
          <a:prstGeom prst="rect">
            <a:avLst/>
          </a:prstGeom>
          <a:noFill/>
        </p:spPr>
        <p:txBody>
          <a:bodyPr wrap="square" rtlCol="0">
            <a:spAutoFit/>
          </a:bodyPr>
          <a:lstStyle/>
          <a:p>
            <a:r>
              <a:rPr lang="en-US" sz="1400" b="1" i="1" dirty="0">
                <a:latin typeface="Arial"/>
                <a:cs typeface="Arial"/>
              </a:rPr>
              <a:t>Absolute value of the Relative Correlation Error (ARCE)</a:t>
            </a:r>
          </a:p>
        </p:txBody>
      </p:sp>
      <p:sp>
        <p:nvSpPr>
          <p:cNvPr id="41" name="Rounded Rectangle 40"/>
          <p:cNvSpPr/>
          <p:nvPr/>
        </p:nvSpPr>
        <p:spPr>
          <a:xfrm>
            <a:off x="182784" y="4383920"/>
            <a:ext cx="3632213" cy="388406"/>
          </a:xfrm>
          <a:prstGeom prst="roundRect">
            <a:avLst/>
          </a:prstGeom>
          <a:solidFill>
            <a:schemeClr val="bg1">
              <a:lumMod val="75000"/>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197028" y="4404984"/>
            <a:ext cx="6954509" cy="1231106"/>
          </a:xfrm>
          <a:prstGeom prst="rect">
            <a:avLst/>
          </a:prstGeom>
          <a:noFill/>
        </p:spPr>
        <p:txBody>
          <a:bodyPr wrap="square" rtlCol="0">
            <a:spAutoFit/>
          </a:bodyPr>
          <a:lstStyle/>
          <a:p>
            <a:r>
              <a:rPr lang="en-US" sz="1400" b="1" i="1" dirty="0">
                <a:latin typeface="Arial"/>
                <a:cs typeface="Arial"/>
              </a:rPr>
              <a:t>ARCE Difference from SR-Low (ARCED)</a:t>
            </a:r>
            <a:endParaRPr lang="en-US" altLang="zh-CN" sz="1400" b="1" i="1" dirty="0">
              <a:latin typeface="Arial"/>
              <a:cs typeface="Arial"/>
            </a:endParaRPr>
          </a:p>
          <a:p>
            <a:r>
              <a:rPr lang="zh-CN" altLang="zh-CN" sz="1600" b="1" dirty="0">
                <a:latin typeface="Arial"/>
                <a:cs typeface="Arial"/>
              </a:rPr>
              <a:t> </a:t>
            </a:r>
            <a:r>
              <a:rPr lang="zh-CN" altLang="en-US" sz="1600" b="1" dirty="0">
                <a:latin typeface="Arial"/>
                <a:cs typeface="Arial"/>
              </a:rPr>
              <a:t>         </a:t>
            </a:r>
            <a:endParaRPr lang="en-US" altLang="zh-CN" sz="1600" b="1" dirty="0">
              <a:latin typeface="Arial"/>
              <a:cs typeface="Arial"/>
            </a:endParaRPr>
          </a:p>
          <a:p>
            <a:endParaRPr lang="en-US" altLang="zh-CN" sz="1200" b="1" dirty="0">
              <a:latin typeface="Arial"/>
              <a:cs typeface="Arial"/>
            </a:endParaRPr>
          </a:p>
          <a:p>
            <a:r>
              <a:rPr lang="zh-CN" altLang="en-US" sz="1600" b="1" dirty="0">
                <a:latin typeface="Arial"/>
                <a:cs typeface="Arial"/>
              </a:rPr>
              <a:t> </a:t>
            </a:r>
            <a:r>
              <a:rPr lang="en-US" altLang="zh-CN" sz="1600" b="1" dirty="0">
                <a:latin typeface="Arial"/>
                <a:cs typeface="Arial"/>
              </a:rPr>
              <a:t>    </a:t>
            </a:r>
            <a:r>
              <a:rPr lang="en-US" altLang="zh-CN" sz="1200" dirty="0">
                <a:latin typeface="Arial"/>
                <a:cs typeface="Arial"/>
              </a:rPr>
              <a:t>Positive/negative:</a:t>
            </a:r>
            <a:r>
              <a:rPr lang="zh-CN" altLang="en-US" sz="1200" dirty="0">
                <a:latin typeface="Arial"/>
                <a:cs typeface="Arial"/>
              </a:rPr>
              <a:t> </a:t>
            </a:r>
            <a:r>
              <a:rPr lang="en-US" altLang="zh-CN" sz="1200" dirty="0">
                <a:latin typeface="Arial"/>
                <a:cs typeface="Arial"/>
              </a:rPr>
              <a:t>improved/degraded correlations</a:t>
            </a:r>
          </a:p>
          <a:p>
            <a:r>
              <a:rPr lang="zh-CN" altLang="en-US" sz="1600" dirty="0">
                <a:latin typeface="Arial"/>
                <a:cs typeface="Arial"/>
              </a:rPr>
              <a:t>  </a:t>
            </a:r>
            <a:r>
              <a:rPr lang="en-US" altLang="zh-CN" sz="1600" dirty="0">
                <a:latin typeface="Arial"/>
                <a:cs typeface="Arial"/>
              </a:rPr>
              <a:t>	</a:t>
            </a:r>
            <a:endParaRPr lang="en-US" sz="1600" dirty="0">
              <a:latin typeface="Arial"/>
              <a:cs typeface="Arial"/>
            </a:endParaRPr>
          </a:p>
        </p:txBody>
      </p:sp>
      <p:pic>
        <p:nvPicPr>
          <p:cNvPr id="36"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0660" y="2405335"/>
            <a:ext cx="2143396" cy="2029923"/>
          </a:xfrm>
          <a:prstGeom prst="rect">
            <a:avLst/>
          </a:prstGeom>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9680" y="2392099"/>
            <a:ext cx="2033836" cy="1924967"/>
          </a:xfrm>
          <a:prstGeom prst="rect">
            <a:avLst/>
          </a:prstGeom>
        </p:spPr>
      </p:pic>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684" y="2417157"/>
            <a:ext cx="1969586" cy="1878058"/>
          </a:xfrm>
          <a:prstGeom prst="rect">
            <a:avLst/>
          </a:prstGeom>
        </p:spPr>
      </p:pic>
      <mc:AlternateContent xmlns:mc="http://schemas.openxmlformats.org/markup-compatibility/2006" xmlns:a14="http://schemas.microsoft.com/office/drawing/2010/main">
        <mc:Choice Requires="a14">
          <p:sp>
            <p:nvSpPr>
              <p:cNvPr id="45" name="Rectangle 44"/>
              <p:cNvSpPr/>
              <p:nvPr/>
            </p:nvSpPr>
            <p:spPr>
              <a:xfrm>
                <a:off x="272089" y="1804894"/>
                <a:ext cx="4435599" cy="5495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charset="0"/>
                        </a:rPr>
                        <m:t>𝐴𝑅𝐶𝐸</m:t>
                      </m:r>
                      <m:r>
                        <a:rPr lang="en-US" sz="1400" i="0">
                          <a:latin typeface="Cambria Math" charset="0"/>
                        </a:rPr>
                        <m:t>(</m:t>
                      </m:r>
                      <m:r>
                        <m:rPr>
                          <m:sty m:val="p"/>
                        </m:rPr>
                        <a:rPr lang="en-US" sz="1400" i="0">
                          <a:latin typeface="Cambria Math" charset="0"/>
                        </a:rPr>
                        <m:t>exp</m:t>
                      </m:r>
                      <m:r>
                        <a:rPr lang="en-US" sz="1400" i="0">
                          <a:latin typeface="Cambria Math" charset="0"/>
                        </a:rPr>
                        <m:t>)=</m:t>
                      </m:r>
                      <m:f>
                        <m:fPr>
                          <m:ctrlPr>
                            <a:rPr lang="en-US" sz="1400" i="1">
                              <a:latin typeface="Cambria Math" panose="02040503050406030204" pitchFamily="18" charset="0"/>
                            </a:rPr>
                          </m:ctrlPr>
                        </m:fPr>
                        <m:num>
                          <m:d>
                            <m:dPr>
                              <m:begChr m:val=""/>
                              <m:endChr m:val="]"/>
                              <m:ctrlPr>
                                <a:rPr lang="en-US" sz="1400" i="1">
                                  <a:latin typeface="Cambria Math" panose="02040503050406030204" pitchFamily="18" charset="0"/>
                                </a:rPr>
                              </m:ctrlPr>
                            </m:dPr>
                            <m:e>
                              <m:r>
                                <a:rPr lang="en-US" sz="1400" i="1">
                                  <a:latin typeface="Cambria Math" charset="0"/>
                                </a:rPr>
                                <m:t>𝑎𝑏𝑠</m:t>
                              </m:r>
                              <m:r>
                                <a:rPr lang="en-US" sz="1400" i="0">
                                  <a:latin typeface="Cambria Math" charset="0"/>
                                </a:rPr>
                                <m:t>[</m:t>
                              </m:r>
                              <m:r>
                                <a:rPr lang="en-US" sz="1400" i="1">
                                  <a:latin typeface="Cambria Math" charset="0"/>
                                </a:rPr>
                                <m:t>𝐶𝑜𝑟𝑟</m:t>
                              </m:r>
                              <m:d>
                                <m:dPr>
                                  <m:ctrlPr>
                                    <a:rPr lang="en-US" sz="1400" i="1">
                                      <a:latin typeface="Cambria Math" panose="02040503050406030204" pitchFamily="18" charset="0"/>
                                    </a:rPr>
                                  </m:ctrlPr>
                                </m:dPr>
                                <m:e>
                                  <m:r>
                                    <m:rPr>
                                      <m:sty m:val="p"/>
                                    </m:rPr>
                                    <a:rPr lang="en-US" sz="1400" i="0">
                                      <a:latin typeface="Cambria Math" charset="0"/>
                                    </a:rPr>
                                    <m:t>exp</m:t>
                                  </m:r>
                                </m:e>
                              </m:d>
                              <m:r>
                                <a:rPr lang="en-US" sz="1400" i="0">
                                  <a:latin typeface="Cambria Math" charset="0"/>
                                </a:rPr>
                                <m:t>−</m:t>
                              </m:r>
                              <m:r>
                                <a:rPr lang="en-US" sz="1400" i="1">
                                  <a:latin typeface="Cambria Math" charset="0"/>
                                </a:rPr>
                                <m:t>𝐶𝑜𝑟𝑟</m:t>
                              </m:r>
                              <m:d>
                                <m:dPr>
                                  <m:ctrlPr>
                                    <a:rPr lang="en-US" sz="1400" i="1">
                                      <a:latin typeface="Cambria Math" panose="02040503050406030204" pitchFamily="18" charset="0"/>
                                    </a:rPr>
                                  </m:ctrlPr>
                                </m:dPr>
                                <m:e>
                                  <m:r>
                                    <m:rPr>
                                      <m:sty m:val="p"/>
                                    </m:rPr>
                                    <a:rPr lang="en-US" sz="1400" i="0">
                                      <a:latin typeface="Cambria Math" charset="0"/>
                                    </a:rPr>
                                    <m:t>SR</m:t>
                                  </m:r>
                                  <m:r>
                                    <a:rPr lang="en-US" sz="1400" b="0" i="0" smtClean="0">
                                      <a:latin typeface="Cambria Math" charset="0"/>
                                    </a:rPr>
                                    <m:t> </m:t>
                                  </m:r>
                                  <m:r>
                                    <m:rPr>
                                      <m:sty m:val="p"/>
                                    </m:rPr>
                                    <a:rPr lang="en-US" sz="1400" i="0">
                                      <a:latin typeface="Cambria Math" charset="0"/>
                                    </a:rPr>
                                    <m:t>High</m:t>
                                  </m:r>
                                </m:e>
                              </m:d>
                            </m:e>
                          </m:d>
                        </m:num>
                        <m:den>
                          <m:d>
                            <m:dPr>
                              <m:begChr m:val=""/>
                              <m:endChr m:val="]"/>
                              <m:ctrlPr>
                                <a:rPr lang="en-US" sz="1400" i="1">
                                  <a:latin typeface="Cambria Math" panose="02040503050406030204" pitchFamily="18" charset="0"/>
                                </a:rPr>
                              </m:ctrlPr>
                            </m:dPr>
                            <m:e>
                              <m:r>
                                <a:rPr lang="en-US" sz="1400" i="1">
                                  <a:latin typeface="Cambria Math" charset="0"/>
                                </a:rPr>
                                <m:t>𝑎𝑏𝑠</m:t>
                              </m:r>
                              <m:r>
                                <a:rPr lang="en-US" sz="1400" i="0">
                                  <a:latin typeface="Cambria Math" charset="0"/>
                                </a:rPr>
                                <m:t>[</m:t>
                              </m:r>
                              <m:r>
                                <a:rPr lang="en-US" sz="1400" i="1">
                                  <a:latin typeface="Cambria Math" charset="0"/>
                                </a:rPr>
                                <m:t>𝐶𝑜𝑟𝑟</m:t>
                              </m:r>
                              <m:d>
                                <m:dPr>
                                  <m:ctrlPr>
                                    <a:rPr lang="en-US" sz="1400" i="1">
                                      <a:latin typeface="Cambria Math" panose="02040503050406030204" pitchFamily="18" charset="0"/>
                                    </a:rPr>
                                  </m:ctrlPr>
                                </m:dPr>
                                <m:e>
                                  <m:r>
                                    <m:rPr>
                                      <m:sty m:val="p"/>
                                    </m:rPr>
                                    <a:rPr lang="en-US" sz="1400" i="0">
                                      <a:latin typeface="Cambria Math" charset="0"/>
                                    </a:rPr>
                                    <m:t>SR</m:t>
                                  </m:r>
                                  <m:r>
                                    <a:rPr lang="en-US" sz="1400" b="0" i="0" smtClean="0">
                                      <a:latin typeface="Cambria Math" charset="0"/>
                                    </a:rPr>
                                    <m:t> </m:t>
                                  </m:r>
                                  <m:r>
                                    <m:rPr>
                                      <m:sty m:val="p"/>
                                    </m:rPr>
                                    <a:rPr lang="en-US" sz="1400" i="0">
                                      <a:latin typeface="Cambria Math" charset="0"/>
                                    </a:rPr>
                                    <m:t>High</m:t>
                                  </m:r>
                                </m:e>
                              </m:d>
                            </m:e>
                          </m:d>
                        </m:den>
                      </m:f>
                    </m:oMath>
                  </m:oMathPara>
                </a14:m>
                <a:endParaRPr lang="en-US" sz="1400" dirty="0"/>
              </a:p>
            </p:txBody>
          </p:sp>
        </mc:Choice>
        <mc:Fallback xmlns="">
          <p:sp>
            <p:nvSpPr>
              <p:cNvPr id="45" name="Rectangle 44"/>
              <p:cNvSpPr>
                <a:spLocks noRot="1" noChangeAspect="1" noMove="1" noResize="1" noEditPoints="1" noAdjustHandles="1" noChangeArrowheads="1" noChangeShapeType="1" noTextEdit="1"/>
              </p:cNvSpPr>
              <p:nvPr/>
            </p:nvSpPr>
            <p:spPr>
              <a:xfrm>
                <a:off x="272089" y="1804894"/>
                <a:ext cx="4435599" cy="549574"/>
              </a:xfrm>
              <a:prstGeom prst="rect">
                <a:avLst/>
              </a:prstGeom>
              <a:blipFill rotWithShape="0">
                <a:blip r:embed="rId8"/>
                <a:stretch>
                  <a:fillRect t="-61111" r="-275" b="-95556"/>
                </a:stretch>
              </a:blipFill>
            </p:spPr>
            <p:txBody>
              <a:bodyPr/>
              <a:lstStyle/>
              <a:p>
                <a:r>
                  <a:rPr lang="en-US">
                    <a:noFill/>
                  </a:rPr>
                  <a:t> </a:t>
                </a:r>
              </a:p>
            </p:txBody>
          </p:sp>
        </mc:Fallback>
      </mc:AlternateContent>
      <p:sp>
        <p:nvSpPr>
          <p:cNvPr id="46" name="TextBox 45"/>
          <p:cNvSpPr txBox="1"/>
          <p:nvPr/>
        </p:nvSpPr>
        <p:spPr>
          <a:xfrm>
            <a:off x="53447" y="2377232"/>
            <a:ext cx="1215342" cy="523220"/>
          </a:xfrm>
          <a:prstGeom prst="rect">
            <a:avLst/>
          </a:prstGeom>
          <a:noFill/>
        </p:spPr>
        <p:txBody>
          <a:bodyPr wrap="square" rtlCol="0">
            <a:spAutoFit/>
          </a:bodyPr>
          <a:lstStyle/>
          <a:p>
            <a:r>
              <a:rPr lang="en-US" sz="1400" b="1" dirty="0">
                <a:latin typeface="Arial" charset="0"/>
                <a:ea typeface="Arial" charset="0"/>
                <a:cs typeface="Arial" charset="0"/>
              </a:rPr>
              <a:t>ARCE </a:t>
            </a:r>
          </a:p>
          <a:p>
            <a:r>
              <a:rPr lang="en-US" sz="1400" b="1" dirty="0">
                <a:latin typeface="Arial" charset="0"/>
                <a:ea typeface="Arial" charset="0"/>
                <a:cs typeface="Arial" charset="0"/>
              </a:rPr>
              <a:t>@ 500 </a:t>
            </a:r>
            <a:r>
              <a:rPr lang="en-US" sz="1400" b="1" dirty="0" err="1">
                <a:latin typeface="Arial" charset="0"/>
                <a:ea typeface="Arial" charset="0"/>
                <a:cs typeface="Arial" charset="0"/>
              </a:rPr>
              <a:t>hPa</a:t>
            </a:r>
            <a:endParaRPr lang="en-US" sz="1400" b="1" dirty="0">
              <a:latin typeface="Arial" charset="0"/>
              <a:ea typeface="Arial" charset="0"/>
              <a:cs typeface="Arial" charset="0"/>
            </a:endParaRPr>
          </a:p>
        </p:txBody>
      </p:sp>
      <p:sp>
        <p:nvSpPr>
          <p:cNvPr id="47" name="TextBox 46"/>
          <p:cNvSpPr txBox="1"/>
          <p:nvPr/>
        </p:nvSpPr>
        <p:spPr>
          <a:xfrm>
            <a:off x="1647376" y="2673116"/>
            <a:ext cx="785269" cy="307777"/>
          </a:xfrm>
          <a:prstGeom prst="rect">
            <a:avLst/>
          </a:prstGeom>
          <a:noFill/>
        </p:spPr>
        <p:txBody>
          <a:bodyPr wrap="square" rtlCol="0">
            <a:spAutoFit/>
          </a:bodyPr>
          <a:lstStyle/>
          <a:p>
            <a:r>
              <a:rPr lang="en-US" sz="1400"/>
              <a:t>SR-Low</a:t>
            </a:r>
            <a:endParaRPr lang="en-US" sz="1400" dirty="0"/>
          </a:p>
        </p:txBody>
      </p:sp>
      <p:sp>
        <p:nvSpPr>
          <p:cNvPr id="48" name="TextBox 47"/>
          <p:cNvSpPr txBox="1"/>
          <p:nvPr/>
        </p:nvSpPr>
        <p:spPr>
          <a:xfrm>
            <a:off x="3842682" y="2654506"/>
            <a:ext cx="431167" cy="307777"/>
          </a:xfrm>
          <a:prstGeom prst="rect">
            <a:avLst/>
          </a:prstGeom>
          <a:noFill/>
        </p:spPr>
        <p:txBody>
          <a:bodyPr wrap="square" rtlCol="0">
            <a:spAutoFit/>
          </a:bodyPr>
          <a:lstStyle/>
          <a:p>
            <a:r>
              <a:rPr lang="en-US" sz="1400"/>
              <a:t>DR</a:t>
            </a:r>
            <a:endParaRPr lang="en-US" sz="1400" dirty="0"/>
          </a:p>
        </p:txBody>
      </p:sp>
      <p:sp>
        <p:nvSpPr>
          <p:cNvPr id="49" name="TextBox 48"/>
          <p:cNvSpPr txBox="1"/>
          <p:nvPr/>
        </p:nvSpPr>
        <p:spPr>
          <a:xfrm>
            <a:off x="5364268" y="2684596"/>
            <a:ext cx="835375" cy="307777"/>
          </a:xfrm>
          <a:prstGeom prst="rect">
            <a:avLst/>
          </a:prstGeom>
          <a:noFill/>
        </p:spPr>
        <p:txBody>
          <a:bodyPr wrap="square" rtlCol="0">
            <a:spAutoFit/>
          </a:bodyPr>
          <a:lstStyle/>
          <a:p>
            <a:r>
              <a:rPr lang="en-US" sz="1400" dirty="0"/>
              <a:t>MR-ENS</a:t>
            </a:r>
          </a:p>
        </p:txBody>
      </p:sp>
      <p:cxnSp>
        <p:nvCxnSpPr>
          <p:cNvPr id="50" name="Straight Connector 49"/>
          <p:cNvCxnSpPr/>
          <p:nvPr/>
        </p:nvCxnSpPr>
        <p:spPr>
          <a:xfrm>
            <a:off x="1709697" y="3443694"/>
            <a:ext cx="27432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983770" y="3308819"/>
            <a:ext cx="427608" cy="430887"/>
          </a:xfrm>
          <a:prstGeom prst="rect">
            <a:avLst/>
          </a:prstGeom>
          <a:noFill/>
        </p:spPr>
        <p:txBody>
          <a:bodyPr wrap="square" rtlCol="0">
            <a:spAutoFit/>
          </a:bodyPr>
          <a:lstStyle/>
          <a:p>
            <a:r>
              <a:rPr lang="en-US" sz="1050" dirty="0">
                <a:latin typeface="Arial" charset="0"/>
                <a:ea typeface="Arial" charset="0"/>
                <a:cs typeface="Arial" charset="0"/>
              </a:rPr>
              <a:t>UU</a:t>
            </a:r>
          </a:p>
          <a:p>
            <a:r>
              <a:rPr lang="en-US" sz="1050" dirty="0">
                <a:latin typeface="Arial" charset="0"/>
                <a:ea typeface="Arial" charset="0"/>
                <a:cs typeface="Arial" charset="0"/>
              </a:rPr>
              <a:t>UT</a:t>
            </a:r>
          </a:p>
        </p:txBody>
      </p:sp>
      <p:cxnSp>
        <p:nvCxnSpPr>
          <p:cNvPr id="52" name="Straight Connector 51"/>
          <p:cNvCxnSpPr/>
          <p:nvPr/>
        </p:nvCxnSpPr>
        <p:spPr>
          <a:xfrm>
            <a:off x="1711626" y="3607669"/>
            <a:ext cx="27432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383963" y="2088278"/>
            <a:ext cx="792661" cy="307777"/>
          </a:xfrm>
          <a:prstGeom prst="rect">
            <a:avLst/>
          </a:prstGeom>
          <a:noFill/>
        </p:spPr>
        <p:txBody>
          <a:bodyPr wrap="square" rtlCol="0">
            <a:spAutoFit/>
          </a:bodyPr>
          <a:lstStyle/>
          <a:p>
            <a:r>
              <a:rPr lang="en-US" sz="1400" dirty="0"/>
              <a:t>850 </a:t>
            </a:r>
            <a:r>
              <a:rPr lang="en-US" sz="1400" dirty="0" err="1"/>
              <a:t>hPa</a:t>
            </a:r>
            <a:endParaRPr lang="en-US" sz="1400" dirty="0"/>
          </a:p>
        </p:txBody>
      </p:sp>
      <p:sp>
        <p:nvSpPr>
          <p:cNvPr id="60" name="TextBox 59"/>
          <p:cNvSpPr txBox="1"/>
          <p:nvPr/>
        </p:nvSpPr>
        <p:spPr>
          <a:xfrm>
            <a:off x="6381465" y="3860636"/>
            <a:ext cx="792661" cy="307777"/>
          </a:xfrm>
          <a:prstGeom prst="rect">
            <a:avLst/>
          </a:prstGeom>
          <a:noFill/>
        </p:spPr>
        <p:txBody>
          <a:bodyPr wrap="square" rtlCol="0">
            <a:spAutoFit/>
          </a:bodyPr>
          <a:lstStyle/>
          <a:p>
            <a:r>
              <a:rPr lang="en-US" sz="1400" dirty="0"/>
              <a:t>500 </a:t>
            </a:r>
            <a:r>
              <a:rPr lang="en-US" sz="1400" dirty="0" err="1"/>
              <a:t>hPa</a:t>
            </a:r>
            <a:endParaRPr lang="en-US" sz="1400" dirty="0"/>
          </a:p>
        </p:txBody>
      </p:sp>
      <p:sp>
        <p:nvSpPr>
          <p:cNvPr id="61" name="TextBox 60"/>
          <p:cNvSpPr txBox="1"/>
          <p:nvPr/>
        </p:nvSpPr>
        <p:spPr>
          <a:xfrm>
            <a:off x="6357262" y="5658158"/>
            <a:ext cx="792661" cy="307777"/>
          </a:xfrm>
          <a:prstGeom prst="rect">
            <a:avLst/>
          </a:prstGeom>
          <a:noFill/>
        </p:spPr>
        <p:txBody>
          <a:bodyPr wrap="square" rtlCol="0">
            <a:spAutoFit/>
          </a:bodyPr>
          <a:lstStyle/>
          <a:p>
            <a:r>
              <a:rPr lang="en-US" sz="1400" dirty="0"/>
              <a:t>200 </a:t>
            </a:r>
            <a:r>
              <a:rPr lang="en-US" sz="1400" dirty="0" err="1"/>
              <a:t>hPa</a:t>
            </a:r>
            <a:endParaRPr lang="en-US" sz="1400" dirty="0"/>
          </a:p>
        </p:txBody>
      </p:sp>
      <mc:AlternateContent xmlns:mc="http://schemas.openxmlformats.org/markup-compatibility/2006" xmlns:a14="http://schemas.microsoft.com/office/drawing/2010/main">
        <mc:Choice Requires="a14">
          <p:sp>
            <p:nvSpPr>
              <p:cNvPr id="6" name="Rectangle 5"/>
              <p:cNvSpPr/>
              <p:nvPr/>
            </p:nvSpPr>
            <p:spPr>
              <a:xfrm>
                <a:off x="113369" y="4745613"/>
                <a:ext cx="5322918"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1600" i="1">
                              <a:latin typeface="Cambria Math" panose="02040503050406030204" pitchFamily="18" charset="0"/>
                              <a:ea typeface="Arial" charset="0"/>
                              <a:cs typeface="Arial" charset="0"/>
                            </a:rPr>
                          </m:ctrlPr>
                        </m:dPr>
                        <m:e>
                          <m:r>
                            <a:rPr lang="en-US" sz="1600" i="1">
                              <a:latin typeface="Cambria Math" charset="0"/>
                              <a:ea typeface="Arial" charset="0"/>
                              <a:cs typeface="Arial" charset="0"/>
                            </a:rPr>
                            <m:t>𝐴𝑅𝐶𝐸𝐷</m:t>
                          </m:r>
                          <m:d>
                            <m:dPr>
                              <m:ctrlPr>
                                <a:rPr lang="en-US" sz="1600" i="1">
                                  <a:latin typeface="Cambria Math" panose="02040503050406030204" pitchFamily="18" charset="0"/>
                                  <a:ea typeface="Arial" charset="0"/>
                                  <a:cs typeface="Arial" charset="0"/>
                                </a:rPr>
                              </m:ctrlPr>
                            </m:dPr>
                            <m:e>
                              <m:r>
                                <m:rPr>
                                  <m:sty m:val="p"/>
                                </m:rPr>
                                <a:rPr lang="en-US" sz="1600" i="0">
                                  <a:latin typeface="Cambria Math" charset="0"/>
                                  <a:ea typeface="Arial" charset="0"/>
                                  <a:cs typeface="Arial" charset="0"/>
                                </a:rPr>
                                <m:t>exp</m:t>
                              </m:r>
                            </m:e>
                          </m:d>
                          <m:r>
                            <a:rPr lang="en-US" sz="1600" i="0">
                              <a:latin typeface="Cambria Math" charset="0"/>
                              <a:ea typeface="Arial" charset="0"/>
                              <a:cs typeface="Arial" charset="0"/>
                            </a:rPr>
                            <m:t>=</m:t>
                          </m:r>
                          <m:r>
                            <a:rPr lang="en-US" sz="1600" i="1">
                              <a:latin typeface="Cambria Math" charset="0"/>
                              <a:ea typeface="Arial" charset="0"/>
                              <a:cs typeface="Arial" charset="0"/>
                            </a:rPr>
                            <m:t>𝐴𝑅𝐶𝐸</m:t>
                          </m:r>
                          <m:d>
                            <m:dPr>
                              <m:ctrlPr>
                                <a:rPr lang="en-US" sz="1600" i="1">
                                  <a:latin typeface="Cambria Math" panose="02040503050406030204" pitchFamily="18" charset="0"/>
                                  <a:ea typeface="Arial" charset="0"/>
                                  <a:cs typeface="Arial" charset="0"/>
                                </a:rPr>
                              </m:ctrlPr>
                            </m:dPr>
                            <m:e>
                              <m:r>
                                <m:rPr>
                                  <m:sty m:val="p"/>
                                </m:rPr>
                                <a:rPr lang="en-US" sz="1600" i="0">
                                  <a:latin typeface="Cambria Math" charset="0"/>
                                  <a:ea typeface="Arial" charset="0"/>
                                  <a:cs typeface="Arial" charset="0"/>
                                </a:rPr>
                                <m:t>SR</m:t>
                              </m:r>
                              <m:r>
                                <m:rPr>
                                  <m:lit/>
                                </m:rPr>
                                <a:rPr lang="en-US" sz="1600" i="0">
                                  <a:latin typeface="Cambria Math" charset="0"/>
                                  <a:ea typeface="Arial" charset="0"/>
                                  <a:cs typeface="Arial" charset="0"/>
                                </a:rPr>
                                <m:t>_</m:t>
                              </m:r>
                              <m:r>
                                <m:rPr>
                                  <m:sty m:val="p"/>
                                </m:rPr>
                                <a:rPr lang="en-US" sz="1600" i="0">
                                  <a:latin typeface="Cambria Math" charset="0"/>
                                  <a:ea typeface="Arial" charset="0"/>
                                  <a:cs typeface="Arial" charset="0"/>
                                </a:rPr>
                                <m:t>Low</m:t>
                              </m:r>
                            </m:e>
                          </m:d>
                          <m:r>
                            <a:rPr lang="en-US" sz="1600" i="0">
                              <a:latin typeface="Cambria Math" charset="0"/>
                              <a:ea typeface="Arial" charset="0"/>
                              <a:cs typeface="Arial" charset="0"/>
                            </a:rPr>
                            <m:t>−</m:t>
                          </m:r>
                          <m:r>
                            <a:rPr lang="en-US" sz="1600" i="1">
                              <a:latin typeface="Cambria Math" charset="0"/>
                              <a:ea typeface="Arial" charset="0"/>
                              <a:cs typeface="Arial" charset="0"/>
                            </a:rPr>
                            <m:t>𝐴𝑅𝐶𝐸</m:t>
                          </m:r>
                          <m:r>
                            <a:rPr lang="en-US" sz="1600" i="0">
                              <a:latin typeface="Cambria Math" charset="0"/>
                              <a:ea typeface="Arial" charset="0"/>
                              <a:cs typeface="Arial" charset="0"/>
                            </a:rPr>
                            <m:t>(</m:t>
                          </m:r>
                          <m:r>
                            <m:rPr>
                              <m:sty m:val="p"/>
                            </m:rPr>
                            <a:rPr lang="en-US" sz="1600" i="0">
                              <a:latin typeface="Cambria Math" charset="0"/>
                              <a:ea typeface="Arial" charset="0"/>
                              <a:cs typeface="Arial" charset="0"/>
                            </a:rPr>
                            <m:t>exp</m:t>
                          </m:r>
                        </m:e>
                      </m:d>
                    </m:oMath>
                  </m:oMathPara>
                </a14:m>
                <a:endParaRPr lang="en-US" sz="1600" dirty="0">
                  <a:latin typeface="Arial" charset="0"/>
                  <a:ea typeface="Arial" charset="0"/>
                  <a:cs typeface="Arial"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13369" y="4745613"/>
                <a:ext cx="5322918" cy="338554"/>
              </a:xfrm>
              <a:prstGeom prst="rect">
                <a:avLst/>
              </a:prstGeom>
              <a:blipFill rotWithShape="0">
                <a:blip r:embed="rId10"/>
                <a:stretch>
                  <a:fillRect t="-110714" b="-178571"/>
                </a:stretch>
              </a:blipFill>
            </p:spPr>
            <p:txBody>
              <a:bodyPr/>
              <a:lstStyle/>
              <a:p>
                <a:r>
                  <a:rPr lang="en-US">
                    <a:noFill/>
                  </a:rPr>
                  <a:t> </a:t>
                </a:r>
              </a:p>
            </p:txBody>
          </p:sp>
        </mc:Fallback>
      </mc:AlternateContent>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49923" y="1301706"/>
            <a:ext cx="1869687" cy="5473698"/>
          </a:xfrm>
          <a:prstGeom prst="rect">
            <a:avLst/>
          </a:prstGeom>
        </p:spPr>
      </p:pic>
      <p:cxnSp>
        <p:nvCxnSpPr>
          <p:cNvPr id="35" name="Straight Connector 34"/>
          <p:cNvCxnSpPr/>
          <p:nvPr/>
        </p:nvCxnSpPr>
        <p:spPr>
          <a:xfrm>
            <a:off x="7850770" y="2399952"/>
            <a:ext cx="27432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069042" y="2268891"/>
            <a:ext cx="998995" cy="646331"/>
          </a:xfrm>
          <a:prstGeom prst="rect">
            <a:avLst/>
          </a:prstGeom>
          <a:noFill/>
        </p:spPr>
        <p:txBody>
          <a:bodyPr wrap="square" rtlCol="0">
            <a:spAutoFit/>
          </a:bodyPr>
          <a:lstStyle/>
          <a:p>
            <a:r>
              <a:rPr lang="en-US" sz="900" dirty="0">
                <a:latin typeface="Arial" charset="0"/>
                <a:ea typeface="Arial" charset="0"/>
                <a:cs typeface="Arial" charset="0"/>
              </a:rPr>
              <a:t>UU</a:t>
            </a:r>
            <a:r>
              <a:rPr lang="ko-KR" altLang="en-US" sz="900" dirty="0">
                <a:latin typeface="Arial" charset="0"/>
                <a:ea typeface="Arial" charset="0"/>
                <a:cs typeface="Arial" charset="0"/>
              </a:rPr>
              <a:t> </a:t>
            </a:r>
            <a:r>
              <a:rPr lang="en-US" altLang="ko-KR" sz="900" dirty="0">
                <a:latin typeface="Arial" charset="0"/>
                <a:ea typeface="Arial" charset="0"/>
                <a:cs typeface="Arial" charset="0"/>
              </a:rPr>
              <a:t>(DR)</a:t>
            </a:r>
            <a:endParaRPr lang="en-US" sz="900" dirty="0">
              <a:latin typeface="Arial" charset="0"/>
              <a:ea typeface="Arial" charset="0"/>
              <a:cs typeface="Arial" charset="0"/>
            </a:endParaRPr>
          </a:p>
          <a:p>
            <a:r>
              <a:rPr lang="en-US" sz="900" dirty="0">
                <a:latin typeface="Arial" charset="0"/>
                <a:ea typeface="Arial" charset="0"/>
                <a:cs typeface="Arial" charset="0"/>
              </a:rPr>
              <a:t>UT  (DR)</a:t>
            </a:r>
          </a:p>
          <a:p>
            <a:r>
              <a:rPr lang="en-US" sz="900" dirty="0">
                <a:solidFill>
                  <a:srgbClr val="FF0000"/>
                </a:solidFill>
                <a:latin typeface="Arial" charset="0"/>
                <a:ea typeface="Arial" charset="0"/>
                <a:cs typeface="Arial" charset="0"/>
              </a:rPr>
              <a:t>UU (MR-ENS)</a:t>
            </a:r>
          </a:p>
          <a:p>
            <a:r>
              <a:rPr lang="en-US" sz="900" dirty="0">
                <a:solidFill>
                  <a:srgbClr val="FF0000"/>
                </a:solidFill>
                <a:latin typeface="Arial" charset="0"/>
                <a:ea typeface="Arial" charset="0"/>
                <a:cs typeface="Arial" charset="0"/>
              </a:rPr>
              <a:t>UT  (MR-ENS)</a:t>
            </a:r>
          </a:p>
        </p:txBody>
      </p:sp>
      <p:cxnSp>
        <p:nvCxnSpPr>
          <p:cNvPr id="63" name="Straight Connector 62"/>
          <p:cNvCxnSpPr/>
          <p:nvPr/>
        </p:nvCxnSpPr>
        <p:spPr>
          <a:xfrm>
            <a:off x="7864274" y="2540777"/>
            <a:ext cx="27432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852699" y="2668099"/>
            <a:ext cx="274320" cy="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866203" y="2808924"/>
            <a:ext cx="274320"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6426785" y="1320111"/>
            <a:ext cx="2689680" cy="5485424"/>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6363435" y="1347145"/>
            <a:ext cx="1365613" cy="338554"/>
          </a:xfrm>
          <a:prstGeom prst="rect">
            <a:avLst/>
          </a:prstGeom>
          <a:noFill/>
        </p:spPr>
        <p:txBody>
          <a:bodyPr wrap="square" rtlCol="0">
            <a:spAutoFit/>
          </a:bodyPr>
          <a:lstStyle/>
          <a:p>
            <a:r>
              <a:rPr lang="en-US" sz="1600" b="1" dirty="0">
                <a:latin typeface="Arial" charset="0"/>
                <a:ea typeface="Arial" charset="0"/>
                <a:cs typeface="Arial" charset="0"/>
              </a:rPr>
              <a:t>ARCED</a:t>
            </a:r>
          </a:p>
        </p:txBody>
      </p:sp>
      <p:sp>
        <p:nvSpPr>
          <p:cNvPr id="3" name="TextBox 2">
            <a:extLst>
              <a:ext uri="{FF2B5EF4-FFF2-40B4-BE49-F238E27FC236}">
                <a16:creationId xmlns:a16="http://schemas.microsoft.com/office/drawing/2014/main" id="{4157C715-C0D5-3849-BD54-69907DC2220B}"/>
              </a:ext>
            </a:extLst>
          </p:cNvPr>
          <p:cNvSpPr txBox="1"/>
          <p:nvPr/>
        </p:nvSpPr>
        <p:spPr>
          <a:xfrm>
            <a:off x="4838318" y="1706920"/>
            <a:ext cx="1333883" cy="646331"/>
          </a:xfrm>
          <a:prstGeom prst="rect">
            <a:avLst/>
          </a:prstGeom>
          <a:noFill/>
        </p:spPr>
        <p:txBody>
          <a:bodyPr wrap="square" rtlCol="0">
            <a:spAutoFit/>
          </a:bodyPr>
          <a:lstStyle/>
          <a:p>
            <a:r>
              <a:rPr lang="en-US" dirty="0"/>
              <a:t>Huang and Wang 2018</a:t>
            </a:r>
          </a:p>
        </p:txBody>
      </p:sp>
    </p:spTree>
    <p:extLst>
      <p:ext uri="{BB962C8B-B14F-4D97-AF65-F5344CB8AC3E}">
        <p14:creationId xmlns:p14="http://schemas.microsoft.com/office/powerpoint/2010/main" val="1208591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49916" y="148594"/>
            <a:ext cx="7013869" cy="954107"/>
          </a:xfrm>
          <a:prstGeom prst="rect">
            <a:avLst/>
          </a:prstGeom>
          <a:noFill/>
        </p:spPr>
        <p:txBody>
          <a:bodyPr wrap="square" rtlCol="0">
            <a:spAutoFit/>
          </a:bodyPr>
          <a:lstStyle/>
          <a:p>
            <a:r>
              <a:rPr lang="en-US" sz="2800" dirty="0">
                <a:solidFill>
                  <a:srgbClr val="C00000"/>
                </a:solidFill>
              </a:rPr>
              <a:t>Results</a:t>
            </a:r>
          </a:p>
          <a:p>
            <a:r>
              <a:rPr lang="en-US" sz="2800" dirty="0">
                <a:solidFill>
                  <a:srgbClr val="C00000"/>
                </a:solidFill>
              </a:rPr>
              <a:t>-</a:t>
            </a:r>
            <a:r>
              <a:rPr lang="ko-KR" altLang="en-US" sz="2800" dirty="0">
                <a:solidFill>
                  <a:srgbClr val="C00000"/>
                </a:solidFill>
              </a:rPr>
              <a:t> </a:t>
            </a:r>
            <a:r>
              <a:rPr lang="en-US" altLang="ko-KR" sz="2400" dirty="0">
                <a:solidFill>
                  <a:srgbClr val="C00000"/>
                </a:solidFill>
              </a:rPr>
              <a:t>Accuracy of background ensemble correlation</a:t>
            </a:r>
            <a:endParaRPr lang="en-US" sz="2400" dirty="0">
              <a:solidFill>
                <a:srgbClr val="C00000"/>
              </a:solidFill>
            </a:endParaRPr>
          </a:p>
        </p:txBody>
      </p:sp>
      <p:pic>
        <p:nvPicPr>
          <p:cNvPr id="36"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cxnSp>
        <p:nvCxnSpPr>
          <p:cNvPr id="34" name="Straight Connector 33"/>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713389" y="1473641"/>
            <a:ext cx="4057093" cy="738664"/>
          </a:xfrm>
          <a:prstGeom prst="rect">
            <a:avLst/>
          </a:prstGeom>
          <a:noFill/>
        </p:spPr>
        <p:txBody>
          <a:bodyPr wrap="square" rtlCol="0">
            <a:spAutoFit/>
          </a:bodyPr>
          <a:lstStyle/>
          <a:p>
            <a:r>
              <a:rPr lang="en-US" sz="1400" dirty="0">
                <a:solidFill>
                  <a:srgbClr val="0070C0"/>
                </a:solidFill>
                <a:latin typeface="Arial" charset="0"/>
                <a:ea typeface="Arial" charset="0"/>
                <a:cs typeface="Arial" charset="0"/>
              </a:rPr>
              <a:t>X = [X</a:t>
            </a:r>
            <a:r>
              <a:rPr lang="en-US" sz="1400" baseline="-25000" dirty="0">
                <a:solidFill>
                  <a:srgbClr val="0070C0"/>
                </a:solidFill>
                <a:latin typeface="Arial" charset="0"/>
                <a:ea typeface="Arial" charset="0"/>
                <a:cs typeface="Arial" charset="0"/>
              </a:rPr>
              <a:t>L</a:t>
            </a:r>
            <a:r>
              <a:rPr lang="en-US" sz="1400" dirty="0">
                <a:solidFill>
                  <a:srgbClr val="0070C0"/>
                </a:solidFill>
                <a:latin typeface="Arial" charset="0"/>
                <a:ea typeface="Arial" charset="0"/>
                <a:cs typeface="Arial" charset="0"/>
              </a:rPr>
              <a:t> + X</a:t>
            </a:r>
            <a:r>
              <a:rPr lang="en-US" sz="1400" baseline="-25000" dirty="0">
                <a:solidFill>
                  <a:srgbClr val="0070C0"/>
                </a:solidFill>
                <a:latin typeface="Arial" charset="0"/>
                <a:ea typeface="Arial" charset="0"/>
                <a:cs typeface="Arial" charset="0"/>
              </a:rPr>
              <a:t>S</a:t>
            </a:r>
            <a:r>
              <a:rPr lang="en-US" sz="1400" dirty="0">
                <a:solidFill>
                  <a:srgbClr val="0070C0"/>
                </a:solidFill>
                <a:latin typeface="Arial" charset="0"/>
                <a:ea typeface="Arial" charset="0"/>
                <a:cs typeface="Arial" charset="0"/>
              </a:rPr>
              <a:t>]: </a:t>
            </a:r>
          </a:p>
          <a:p>
            <a:r>
              <a:rPr lang="en-US" sz="1400" dirty="0">
                <a:solidFill>
                  <a:srgbClr val="0070C0"/>
                </a:solidFill>
                <a:latin typeface="Arial" charset="0"/>
                <a:ea typeface="Arial" charset="0"/>
                <a:cs typeface="Arial" charset="0"/>
              </a:rPr>
              <a:t>X</a:t>
            </a:r>
            <a:r>
              <a:rPr lang="en-US" sz="1400" baseline="-25000" dirty="0">
                <a:solidFill>
                  <a:srgbClr val="0070C0"/>
                </a:solidFill>
                <a:latin typeface="Arial" charset="0"/>
                <a:ea typeface="Arial" charset="0"/>
                <a:cs typeface="Arial" charset="0"/>
              </a:rPr>
              <a:t>L </a:t>
            </a:r>
            <a:r>
              <a:rPr lang="en-US" sz="1400" dirty="0">
                <a:solidFill>
                  <a:srgbClr val="0070C0"/>
                </a:solidFill>
                <a:latin typeface="Arial" charset="0"/>
                <a:ea typeface="Arial" charset="0"/>
                <a:cs typeface="Arial" charset="0"/>
              </a:rPr>
              <a:t>: &gt;500 km</a:t>
            </a:r>
          </a:p>
          <a:p>
            <a:r>
              <a:rPr lang="en-US" sz="1400" dirty="0">
                <a:solidFill>
                  <a:srgbClr val="0070C0"/>
                </a:solidFill>
                <a:latin typeface="Arial" charset="0"/>
                <a:ea typeface="Arial" charset="0"/>
                <a:cs typeface="Arial" charset="0"/>
              </a:rPr>
              <a:t>X</a:t>
            </a:r>
            <a:r>
              <a:rPr lang="en-US" sz="1400" baseline="-25000" dirty="0">
                <a:solidFill>
                  <a:srgbClr val="0070C0"/>
                </a:solidFill>
                <a:latin typeface="Arial" charset="0"/>
                <a:ea typeface="Arial" charset="0"/>
                <a:cs typeface="Arial" charset="0"/>
              </a:rPr>
              <a:t>S </a:t>
            </a:r>
            <a:r>
              <a:rPr lang="en-US" sz="1400" dirty="0">
                <a:solidFill>
                  <a:srgbClr val="0070C0"/>
                </a:solidFill>
                <a:latin typeface="Arial" charset="0"/>
                <a:ea typeface="Arial" charset="0"/>
                <a:cs typeface="Arial" charset="0"/>
              </a:rPr>
              <a:t>: &lt;=500 km </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18" y="1434126"/>
            <a:ext cx="1672771" cy="1513366"/>
          </a:xfrm>
          <a:prstGeom prst="rect">
            <a:avLst/>
          </a:prstGeom>
        </p:spPr>
      </p:pic>
      <p:sp>
        <p:nvSpPr>
          <p:cNvPr id="64" name="TextBox 63"/>
          <p:cNvSpPr txBox="1"/>
          <p:nvPr/>
        </p:nvSpPr>
        <p:spPr>
          <a:xfrm>
            <a:off x="81802" y="6119336"/>
            <a:ext cx="8980396" cy="738664"/>
          </a:xfrm>
          <a:prstGeom prst="rect">
            <a:avLst/>
          </a:prstGeom>
          <a:noFill/>
          <a:ln w="22225">
            <a:noFill/>
          </a:ln>
        </p:spPr>
        <p:txBody>
          <a:bodyPr wrap="square" rtlCol="0">
            <a:spAutoFit/>
          </a:bodyPr>
          <a:lstStyle/>
          <a:p>
            <a:pPr marL="342900" indent="-342900" algn="just">
              <a:buFont typeface="Wingdings" charset="2"/>
              <a:buChar char="§"/>
            </a:pPr>
            <a:r>
              <a:rPr lang="en-US" sz="1400" dirty="0">
                <a:latin typeface="Arial"/>
                <a:cs typeface="Arial"/>
              </a:rPr>
              <a:t>MR-ENS improved accuracy of auto-correlation especially for small scales at all hemispheres and it also improved auto-correlation for large scale over NH and SH</a:t>
            </a:r>
          </a:p>
          <a:p>
            <a:pPr marL="342900" indent="-342900" algn="just">
              <a:buFont typeface="Wingdings" charset="2"/>
              <a:buChar char="§"/>
            </a:pPr>
            <a:r>
              <a:rPr lang="en-US" sz="1400" dirty="0">
                <a:latin typeface="Arial"/>
                <a:cs typeface="Arial"/>
              </a:rPr>
              <a:t>MR-ENS improved accuracy of cross-correlation for small scales for NH and SH</a:t>
            </a:r>
          </a:p>
        </p:txBody>
      </p:sp>
      <p:sp>
        <p:nvSpPr>
          <p:cNvPr id="65" name="Rounded Rectangle 64"/>
          <p:cNvSpPr/>
          <p:nvPr/>
        </p:nvSpPr>
        <p:spPr>
          <a:xfrm>
            <a:off x="1760534" y="2337789"/>
            <a:ext cx="2492489" cy="388406"/>
          </a:xfrm>
          <a:prstGeom prst="roundRect">
            <a:avLst/>
          </a:prstGeom>
          <a:solidFill>
            <a:schemeClr val="bg1">
              <a:lumMod val="75000"/>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6" name="Rectangle 65"/>
              <p:cNvSpPr/>
              <p:nvPr/>
            </p:nvSpPr>
            <p:spPr>
              <a:xfrm>
                <a:off x="1713389" y="2236696"/>
                <a:ext cx="7258509" cy="5911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𝑅𝑒𝑙𝑎𝑡𝑖𝑣𝑒</m:t>
                      </m:r>
                      <m:r>
                        <a:rPr lang="en-US" sz="1400" b="0" i="1" smtClean="0">
                          <a:latin typeface="Cambria Math" charset="0"/>
                        </a:rPr>
                        <m:t> </m:t>
                      </m:r>
                      <m:r>
                        <a:rPr lang="en-US" sz="1400" b="0" i="1" smtClean="0">
                          <a:latin typeface="Cambria Math" charset="0"/>
                        </a:rPr>
                        <m:t>𝑒𝑟𝑟𝑜𝑟</m:t>
                      </m:r>
                      <m:r>
                        <a:rPr lang="en-US" sz="1400" b="0" i="1" smtClean="0">
                          <a:latin typeface="Cambria Math" charset="0"/>
                        </a:rPr>
                        <m:t> </m:t>
                      </m:r>
                      <m:r>
                        <a:rPr lang="en-US" sz="1400" b="0" i="1" smtClean="0">
                          <a:latin typeface="Cambria Math" charset="0"/>
                        </a:rPr>
                        <m:t>𝑜𝑓</m:t>
                      </m:r>
                      <m:r>
                        <a:rPr lang="en-US" sz="1400" b="0" i="1" smtClean="0">
                          <a:latin typeface="Cambria Math" charset="0"/>
                        </a:rPr>
                        <m:t> </m:t>
                      </m:r>
                      <m:r>
                        <a:rPr lang="en-US" sz="1400" b="0" i="1" smtClean="0">
                          <a:latin typeface="Cambria Math" charset="0"/>
                        </a:rPr>
                        <m:t>𝑐𝑜𝑟𝑟𝑒𝑙𝑎𝑡𝑖𝑜𝑛</m:t>
                      </m:r>
                      <m:r>
                        <a:rPr lang="en-US" sz="1400" b="0" i="1" smtClean="0">
                          <a:latin typeface="Cambria Math" charset="0"/>
                        </a:rPr>
                        <m:t> = </m:t>
                      </m:r>
                      <m:r>
                        <a:rPr lang="en-US" sz="1400" i="1" smtClean="0">
                          <a:latin typeface="Cambria Math" charset="0"/>
                        </a:rPr>
                        <m:t>𝑎𝑏𝑠</m:t>
                      </m:r>
                      <m:d>
                        <m:dPr>
                          <m:begChr m:val="{"/>
                          <m:endChr m:val="}"/>
                          <m:ctrlPr>
                            <a:rPr lang="en-US" sz="1400" i="1" smtClean="0">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charset="0"/>
                                </a:rPr>
                                <m:t>𝐶𝑜𝑟𝑟</m:t>
                              </m:r>
                              <m:d>
                                <m:dPr>
                                  <m:ctrlPr>
                                    <a:rPr lang="en-US" sz="1400" i="1">
                                      <a:latin typeface="Cambria Math" panose="02040503050406030204" pitchFamily="18" charset="0"/>
                                    </a:rPr>
                                  </m:ctrlPr>
                                </m:dPr>
                                <m:e>
                                  <m:r>
                                    <m:rPr>
                                      <m:sty m:val="p"/>
                                    </m:rPr>
                                    <a:rPr lang="en-US" sz="1400">
                                      <a:latin typeface="Cambria Math" charset="0"/>
                                    </a:rPr>
                                    <m:t>SR</m:t>
                                  </m:r>
                                  <m:r>
                                    <a:rPr lang="en-US" sz="1400">
                                      <a:latin typeface="Cambria Math" charset="0"/>
                                    </a:rPr>
                                    <m:t> </m:t>
                                  </m:r>
                                  <m:r>
                                    <m:rPr>
                                      <m:sty m:val="p"/>
                                    </m:rPr>
                                    <a:rPr lang="en-US" sz="1400">
                                      <a:latin typeface="Cambria Math" charset="0"/>
                                    </a:rPr>
                                    <m:t>High</m:t>
                                  </m:r>
                                </m:e>
                              </m:d>
                            </m:num>
                            <m:den>
                              <m:r>
                                <m:rPr>
                                  <m:sty m:val="p"/>
                                </m:rPr>
                                <a:rPr lang="en-US" sz="1400">
                                  <a:latin typeface="Cambria Math" charset="0"/>
                                </a:rPr>
                                <m:t>max</m:t>
                              </m:r>
                              <m:r>
                                <a:rPr lang="en-US" sz="1400" i="1">
                                  <a:latin typeface="Cambria Math" charset="0"/>
                                </a:rPr>
                                <m:t>⁡</m:t>
                              </m:r>
                              <m:d>
                                <m:dPr>
                                  <m:begChr m:val="["/>
                                  <m:endChr m:val="]"/>
                                  <m:ctrlPr>
                                    <a:rPr lang="mr-IN" sz="1400" i="1">
                                      <a:latin typeface="Cambria Math" panose="02040503050406030204" pitchFamily="18" charset="0"/>
                                    </a:rPr>
                                  </m:ctrlPr>
                                </m:dPr>
                                <m:e>
                                  <m:r>
                                    <a:rPr lang="en-US" sz="1400" i="1">
                                      <a:latin typeface="Cambria Math" charset="0"/>
                                    </a:rPr>
                                    <m:t>𝑎𝑏𝑠</m:t>
                                  </m:r>
                                  <m:d>
                                    <m:dPr>
                                      <m:ctrlPr>
                                        <a:rPr lang="en-US" sz="1400" i="1">
                                          <a:latin typeface="Cambria Math" panose="02040503050406030204" pitchFamily="18" charset="0"/>
                                        </a:rPr>
                                      </m:ctrlPr>
                                    </m:dPr>
                                    <m:e>
                                      <m:r>
                                        <a:rPr lang="en-US" sz="1400" i="1">
                                          <a:latin typeface="Cambria Math" charset="0"/>
                                        </a:rPr>
                                        <m:t>𝐶𝑜𝑟𝑟</m:t>
                                      </m:r>
                                      <m:d>
                                        <m:dPr>
                                          <m:ctrlPr>
                                            <a:rPr lang="en-US" sz="1400" i="1">
                                              <a:latin typeface="Cambria Math" panose="02040503050406030204" pitchFamily="18" charset="0"/>
                                            </a:rPr>
                                          </m:ctrlPr>
                                        </m:dPr>
                                        <m:e>
                                          <m:r>
                                            <m:rPr>
                                              <m:sty m:val="p"/>
                                            </m:rPr>
                                            <a:rPr lang="en-US" sz="1400">
                                              <a:latin typeface="Cambria Math" charset="0"/>
                                            </a:rPr>
                                            <m:t>SR</m:t>
                                          </m:r>
                                          <m:r>
                                            <a:rPr lang="en-US" sz="1400">
                                              <a:latin typeface="Cambria Math" charset="0"/>
                                            </a:rPr>
                                            <m:t> </m:t>
                                          </m:r>
                                          <m:r>
                                            <m:rPr>
                                              <m:sty m:val="p"/>
                                            </m:rPr>
                                            <a:rPr lang="en-US" sz="1400">
                                              <a:latin typeface="Cambria Math" charset="0"/>
                                            </a:rPr>
                                            <m:t>High</m:t>
                                          </m:r>
                                        </m:e>
                                      </m:d>
                                    </m:e>
                                  </m:d>
                                </m:e>
                              </m:d>
                            </m:den>
                          </m:f>
                          <m:r>
                            <a:rPr lang="en-US" sz="1400">
                              <a:latin typeface="Cambria Math" charset="0"/>
                            </a:rPr>
                            <m:t>−</m:t>
                          </m:r>
                          <m:f>
                            <m:fPr>
                              <m:ctrlPr>
                                <a:rPr lang="en-US" sz="1400" i="1">
                                  <a:latin typeface="Cambria Math" panose="02040503050406030204" pitchFamily="18" charset="0"/>
                                </a:rPr>
                              </m:ctrlPr>
                            </m:fPr>
                            <m:num>
                              <m:r>
                                <a:rPr lang="en-US" sz="1400" i="1">
                                  <a:latin typeface="Cambria Math" charset="0"/>
                                </a:rPr>
                                <m:t>𝐶𝑜𝑟𝑟</m:t>
                              </m:r>
                              <m:d>
                                <m:dPr>
                                  <m:ctrlPr>
                                    <a:rPr lang="en-US" sz="1400" i="1">
                                      <a:latin typeface="Cambria Math" panose="02040503050406030204" pitchFamily="18" charset="0"/>
                                    </a:rPr>
                                  </m:ctrlPr>
                                </m:dPr>
                                <m:e>
                                  <m:r>
                                    <m:rPr>
                                      <m:sty m:val="p"/>
                                    </m:rPr>
                                    <a:rPr lang="en-US" sz="1400">
                                      <a:latin typeface="Cambria Math" charset="0"/>
                                    </a:rPr>
                                    <m:t>exp</m:t>
                                  </m:r>
                                </m:e>
                              </m:d>
                            </m:num>
                            <m:den>
                              <m:r>
                                <m:rPr>
                                  <m:sty m:val="p"/>
                                </m:rPr>
                                <a:rPr lang="en-US" sz="1400">
                                  <a:latin typeface="Cambria Math" charset="0"/>
                                </a:rPr>
                                <m:t>max</m:t>
                              </m:r>
                              <m:r>
                                <a:rPr lang="en-US" sz="1400" i="1">
                                  <a:latin typeface="Cambria Math" charset="0"/>
                                </a:rPr>
                                <m:t>⁡</m:t>
                              </m:r>
                              <m:d>
                                <m:dPr>
                                  <m:begChr m:val="["/>
                                  <m:endChr m:val="]"/>
                                  <m:ctrlPr>
                                    <a:rPr lang="mr-IN" sz="1400" i="1">
                                      <a:latin typeface="Cambria Math" panose="02040503050406030204" pitchFamily="18" charset="0"/>
                                    </a:rPr>
                                  </m:ctrlPr>
                                </m:dPr>
                                <m:e>
                                  <m:r>
                                    <a:rPr lang="en-US" sz="1400" i="1">
                                      <a:latin typeface="Cambria Math" charset="0"/>
                                    </a:rPr>
                                    <m:t>𝑎𝑏𝑠</m:t>
                                  </m:r>
                                  <m:d>
                                    <m:dPr>
                                      <m:ctrlPr>
                                        <a:rPr lang="en-US" sz="1400" i="1">
                                          <a:latin typeface="Cambria Math" panose="02040503050406030204" pitchFamily="18" charset="0"/>
                                        </a:rPr>
                                      </m:ctrlPr>
                                    </m:dPr>
                                    <m:e>
                                      <m:r>
                                        <a:rPr lang="en-US" sz="1400" i="1">
                                          <a:latin typeface="Cambria Math" charset="0"/>
                                        </a:rPr>
                                        <m:t>𝐶𝑜𝑟𝑟</m:t>
                                      </m:r>
                                      <m:d>
                                        <m:dPr>
                                          <m:ctrlPr>
                                            <a:rPr lang="en-US" sz="1400" i="1">
                                              <a:latin typeface="Cambria Math" panose="02040503050406030204" pitchFamily="18" charset="0"/>
                                            </a:rPr>
                                          </m:ctrlPr>
                                        </m:dPr>
                                        <m:e>
                                          <m:r>
                                            <m:rPr>
                                              <m:sty m:val="p"/>
                                            </m:rPr>
                                            <a:rPr lang="en-US" sz="1400">
                                              <a:latin typeface="Cambria Math" charset="0"/>
                                            </a:rPr>
                                            <m:t>exp</m:t>
                                          </m:r>
                                        </m:e>
                                      </m:d>
                                    </m:e>
                                  </m:d>
                                </m:e>
                              </m:d>
                            </m:den>
                          </m:f>
                        </m:e>
                      </m:d>
                    </m:oMath>
                  </m:oMathPara>
                </a14:m>
                <a:endParaRPr lang="en-US" sz="1400" dirty="0"/>
              </a:p>
            </p:txBody>
          </p:sp>
        </mc:Choice>
        <mc:Fallback xmlns="">
          <p:sp>
            <p:nvSpPr>
              <p:cNvPr id="66" name="Rectangle 65"/>
              <p:cNvSpPr>
                <a:spLocks noRot="1" noChangeAspect="1" noMove="1" noResize="1" noEditPoints="1" noAdjustHandles="1" noChangeArrowheads="1" noChangeShapeType="1" noTextEdit="1"/>
              </p:cNvSpPr>
              <p:nvPr/>
            </p:nvSpPr>
            <p:spPr>
              <a:xfrm>
                <a:off x="1713389" y="2236696"/>
                <a:ext cx="7258509" cy="591187"/>
              </a:xfrm>
              <a:prstGeom prst="rect">
                <a:avLst/>
              </a:prstGeom>
              <a:blipFill rotWithShape="0">
                <a:blip r:embed="rId6"/>
                <a:stretch>
                  <a:fillRect t="-43299" b="-55670"/>
                </a:stretch>
              </a:blipFill>
            </p:spPr>
            <p:txBody>
              <a:bodyPr/>
              <a:lstStyle/>
              <a:p>
                <a:r>
                  <a:rPr lang="en-US">
                    <a:noFill/>
                  </a:rPr>
                  <a:t> </a:t>
                </a:r>
              </a:p>
            </p:txBody>
          </p:sp>
        </mc:Fallback>
      </mc:AlternateContent>
      <p:sp>
        <p:nvSpPr>
          <p:cNvPr id="18" name="Rectangle 17"/>
          <p:cNvSpPr/>
          <p:nvPr/>
        </p:nvSpPr>
        <p:spPr>
          <a:xfrm>
            <a:off x="2278697" y="2836819"/>
            <a:ext cx="745525" cy="369332"/>
          </a:xfrm>
          <a:prstGeom prst="rect">
            <a:avLst/>
          </a:prstGeom>
        </p:spPr>
        <p:txBody>
          <a:bodyPr wrap="none">
            <a:spAutoFit/>
          </a:bodyPr>
          <a:lstStyle/>
          <a:p>
            <a:r>
              <a:rPr lang="en-US" dirty="0">
                <a:solidFill>
                  <a:srgbClr val="0070C0"/>
                </a:solidFill>
                <a:latin typeface="Arial" charset="0"/>
                <a:ea typeface="Arial" charset="0"/>
                <a:cs typeface="Arial" charset="0"/>
              </a:rPr>
              <a:t>X</a:t>
            </a:r>
            <a:r>
              <a:rPr lang="en-US" baseline="-25000" dirty="0">
                <a:solidFill>
                  <a:srgbClr val="0070C0"/>
                </a:solidFill>
                <a:latin typeface="Arial" charset="0"/>
                <a:ea typeface="Arial" charset="0"/>
                <a:cs typeface="Arial" charset="0"/>
              </a:rPr>
              <a:t>L</a:t>
            </a:r>
            <a:r>
              <a:rPr lang="en-US" dirty="0">
                <a:solidFill>
                  <a:srgbClr val="0070C0"/>
                </a:solidFill>
                <a:latin typeface="Arial" charset="0"/>
                <a:ea typeface="Arial" charset="0"/>
                <a:cs typeface="Arial" charset="0"/>
              </a:rPr>
              <a:t>X</a:t>
            </a:r>
            <a:r>
              <a:rPr lang="en-US" baseline="-25000" dirty="0">
                <a:solidFill>
                  <a:srgbClr val="0070C0"/>
                </a:solidFill>
                <a:latin typeface="Arial" charset="0"/>
                <a:ea typeface="Arial" charset="0"/>
                <a:cs typeface="Arial" charset="0"/>
              </a:rPr>
              <a:t>L</a:t>
            </a:r>
            <a:r>
              <a:rPr lang="en-US" baseline="30000" dirty="0">
                <a:solidFill>
                  <a:srgbClr val="0070C0"/>
                </a:solidFill>
                <a:latin typeface="Arial" charset="0"/>
                <a:ea typeface="Arial" charset="0"/>
                <a:cs typeface="Arial" charset="0"/>
              </a:rPr>
              <a:t>T</a:t>
            </a:r>
            <a:endParaRPr lang="en-US" dirty="0">
              <a:solidFill>
                <a:srgbClr val="0070C0"/>
              </a:solidFill>
              <a:latin typeface="Arial" charset="0"/>
              <a:ea typeface="Arial" charset="0"/>
              <a:cs typeface="Arial" charset="0"/>
            </a:endParaRPr>
          </a:p>
        </p:txBody>
      </p:sp>
      <p:sp>
        <p:nvSpPr>
          <p:cNvPr id="19" name="TextBox 18"/>
          <p:cNvSpPr txBox="1"/>
          <p:nvPr/>
        </p:nvSpPr>
        <p:spPr>
          <a:xfrm>
            <a:off x="6563833" y="2836819"/>
            <a:ext cx="1077432" cy="369332"/>
          </a:xfrm>
          <a:prstGeom prst="rect">
            <a:avLst/>
          </a:prstGeom>
          <a:noFill/>
        </p:spPr>
        <p:txBody>
          <a:bodyPr wrap="square" rtlCol="0">
            <a:spAutoFit/>
          </a:bodyPr>
          <a:lstStyle/>
          <a:p>
            <a:r>
              <a:rPr lang="en-US" dirty="0">
                <a:solidFill>
                  <a:srgbClr val="0070C0"/>
                </a:solidFill>
                <a:latin typeface="Arial" charset="0"/>
                <a:ea typeface="Arial" charset="0"/>
                <a:cs typeface="Arial" charset="0"/>
              </a:rPr>
              <a:t>X</a:t>
            </a:r>
            <a:r>
              <a:rPr lang="en-US" baseline="-25000" dirty="0">
                <a:solidFill>
                  <a:srgbClr val="0070C0"/>
                </a:solidFill>
                <a:latin typeface="Arial" charset="0"/>
                <a:ea typeface="Arial" charset="0"/>
                <a:cs typeface="Arial" charset="0"/>
              </a:rPr>
              <a:t>S</a:t>
            </a:r>
            <a:r>
              <a:rPr lang="en-US" dirty="0">
                <a:solidFill>
                  <a:srgbClr val="0070C0"/>
                </a:solidFill>
                <a:latin typeface="Arial" charset="0"/>
                <a:ea typeface="Arial" charset="0"/>
                <a:cs typeface="Arial" charset="0"/>
              </a:rPr>
              <a:t>X</a:t>
            </a:r>
            <a:r>
              <a:rPr lang="en-US" baseline="-25000" dirty="0">
                <a:solidFill>
                  <a:srgbClr val="0070C0"/>
                </a:solidFill>
                <a:latin typeface="Arial" charset="0"/>
                <a:ea typeface="Arial" charset="0"/>
                <a:cs typeface="Arial" charset="0"/>
              </a:rPr>
              <a:t>S</a:t>
            </a:r>
            <a:r>
              <a:rPr lang="en-US" baseline="30000" dirty="0">
                <a:solidFill>
                  <a:srgbClr val="0070C0"/>
                </a:solidFill>
                <a:latin typeface="Arial" charset="0"/>
                <a:ea typeface="Arial" charset="0"/>
                <a:cs typeface="Arial" charset="0"/>
              </a:rPr>
              <a:t>T</a:t>
            </a:r>
            <a:endParaRPr lang="en-US" dirty="0">
              <a:solidFill>
                <a:srgbClr val="0070C0"/>
              </a:solidFill>
              <a:latin typeface="Arial" charset="0"/>
              <a:ea typeface="Arial" charset="0"/>
              <a:cs typeface="Arial"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712" y="3193228"/>
            <a:ext cx="3965429" cy="2974072"/>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6468" y="3178507"/>
            <a:ext cx="3965430" cy="2981961"/>
          </a:xfrm>
          <a:prstGeom prst="rect">
            <a:avLst/>
          </a:prstGeom>
        </p:spPr>
      </p:pic>
    </p:spTree>
    <p:extLst>
      <p:ext uri="{BB962C8B-B14F-4D97-AF65-F5344CB8AC3E}">
        <p14:creationId xmlns:p14="http://schemas.microsoft.com/office/powerpoint/2010/main" val="1414278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49916" y="148594"/>
            <a:ext cx="7013869" cy="954107"/>
          </a:xfrm>
          <a:prstGeom prst="rect">
            <a:avLst/>
          </a:prstGeom>
          <a:noFill/>
        </p:spPr>
        <p:txBody>
          <a:bodyPr wrap="square" rtlCol="0">
            <a:spAutoFit/>
          </a:bodyPr>
          <a:lstStyle/>
          <a:p>
            <a:r>
              <a:rPr lang="en-US" sz="2800" dirty="0">
                <a:solidFill>
                  <a:srgbClr val="C00000"/>
                </a:solidFill>
              </a:rPr>
              <a:t>Results</a:t>
            </a:r>
          </a:p>
          <a:p>
            <a:r>
              <a:rPr lang="en-US" sz="2800" dirty="0">
                <a:solidFill>
                  <a:srgbClr val="C00000"/>
                </a:solidFill>
              </a:rPr>
              <a:t>-</a:t>
            </a:r>
            <a:r>
              <a:rPr lang="ko-KR" altLang="en-US" sz="2800" dirty="0">
                <a:solidFill>
                  <a:srgbClr val="C00000"/>
                </a:solidFill>
              </a:rPr>
              <a:t> </a:t>
            </a:r>
            <a:r>
              <a:rPr lang="en-US" altLang="ko-KR" sz="2400" dirty="0">
                <a:solidFill>
                  <a:srgbClr val="C00000"/>
                </a:solidFill>
              </a:rPr>
              <a:t>Computing cost</a:t>
            </a:r>
            <a:endParaRPr lang="en-US" sz="2400" dirty="0">
              <a:solidFill>
                <a:srgbClr val="C00000"/>
              </a:solidFill>
            </a:endParaRPr>
          </a:p>
        </p:txBody>
      </p:sp>
      <p:pic>
        <p:nvPicPr>
          <p:cNvPr id="7"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sp>
        <p:nvSpPr>
          <p:cNvPr id="13" name="TextBox 12">
            <a:extLst>
              <a:ext uri="{FF2B5EF4-FFF2-40B4-BE49-F238E27FC236}">
                <a16:creationId xmlns:a16="http://schemas.microsoft.com/office/drawing/2014/main" id="{3407430A-FCE7-7E43-841B-289D5BE04DD4}"/>
              </a:ext>
            </a:extLst>
          </p:cNvPr>
          <p:cNvSpPr txBox="1"/>
          <p:nvPr/>
        </p:nvSpPr>
        <p:spPr>
          <a:xfrm>
            <a:off x="3448424" y="1578577"/>
            <a:ext cx="2717358" cy="369332"/>
          </a:xfrm>
          <a:prstGeom prst="rect">
            <a:avLst/>
          </a:prstGeom>
          <a:noFill/>
        </p:spPr>
        <p:txBody>
          <a:bodyPr wrap="square" rtlCol="0">
            <a:spAutoFit/>
          </a:bodyPr>
          <a:lstStyle/>
          <a:p>
            <a:r>
              <a:rPr lang="en-US" dirty="0">
                <a:latin typeface="Arial" charset="0"/>
                <a:ea typeface="Arial" charset="0"/>
                <a:cs typeface="Arial" charset="0"/>
              </a:rPr>
              <a:t>Cost (theoretical)</a:t>
            </a:r>
          </a:p>
        </p:txBody>
      </p:sp>
      <p:graphicFrame>
        <p:nvGraphicFramePr>
          <p:cNvPr id="14" name="Table 13">
            <a:extLst>
              <a:ext uri="{FF2B5EF4-FFF2-40B4-BE49-F238E27FC236}">
                <a16:creationId xmlns:a16="http://schemas.microsoft.com/office/drawing/2014/main" id="{E4B92A71-B7F1-F947-B549-DA99D462EBD1}"/>
              </a:ext>
            </a:extLst>
          </p:cNvPr>
          <p:cNvGraphicFramePr>
            <a:graphicFrameLocks noGrp="1"/>
          </p:cNvGraphicFramePr>
          <p:nvPr>
            <p:extLst>
              <p:ext uri="{D42A27DB-BD31-4B8C-83A1-F6EECF244321}">
                <p14:modId xmlns:p14="http://schemas.microsoft.com/office/powerpoint/2010/main" val="4153077783"/>
              </p:ext>
            </p:extLst>
          </p:nvPr>
        </p:nvGraphicFramePr>
        <p:xfrm>
          <a:off x="1409977" y="2113622"/>
          <a:ext cx="6093746" cy="2793878"/>
        </p:xfrm>
        <a:graphic>
          <a:graphicData uri="http://schemas.openxmlformats.org/drawingml/2006/table">
            <a:tbl>
              <a:tblPr firstRow="1" bandRow="1">
                <a:tableStyleId>{5C22544A-7EE6-4342-B048-85BDC9FD1C3A}</a:tableStyleId>
              </a:tblPr>
              <a:tblGrid>
                <a:gridCol w="2838677">
                  <a:extLst>
                    <a:ext uri="{9D8B030D-6E8A-4147-A177-3AD203B41FA5}">
                      <a16:colId xmlns:a16="http://schemas.microsoft.com/office/drawing/2014/main" val="20000"/>
                    </a:ext>
                  </a:extLst>
                </a:gridCol>
                <a:gridCol w="3255069">
                  <a:extLst>
                    <a:ext uri="{9D8B030D-6E8A-4147-A177-3AD203B41FA5}">
                      <a16:colId xmlns:a16="http://schemas.microsoft.com/office/drawing/2014/main" val="20001"/>
                    </a:ext>
                  </a:extLst>
                </a:gridCol>
              </a:tblGrid>
              <a:tr h="578518">
                <a:tc>
                  <a:txBody>
                    <a:bodyPr/>
                    <a:lstStyle/>
                    <a:p>
                      <a:pPr algn="ctr"/>
                      <a:r>
                        <a:rPr lang="en-US" sz="2000" dirty="0" err="1">
                          <a:solidFill>
                            <a:srgbClr val="000000"/>
                          </a:solidFill>
                          <a:latin typeface="Arial"/>
                          <a:cs typeface="Arial"/>
                        </a:rPr>
                        <a:t>Expts</a:t>
                      </a:r>
                      <a:endParaRPr lang="en-US" sz="2000" dirty="0">
                        <a:solidFill>
                          <a:srgbClr val="000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1" kern="1200" dirty="0">
                          <a:solidFill>
                            <a:srgbClr val="000000"/>
                          </a:solidFill>
                          <a:effectLst/>
                          <a:latin typeface="Arial"/>
                          <a:ea typeface="+mn-ea"/>
                          <a:cs typeface="Arial"/>
                        </a:rPr>
                        <a:t>Cost ratio</a:t>
                      </a:r>
                    </a:p>
                    <a:p>
                      <a:pPr algn="ctr"/>
                      <a:r>
                        <a:rPr lang="en-US" sz="2000" b="1" kern="1200" dirty="0">
                          <a:solidFill>
                            <a:srgbClr val="000000"/>
                          </a:solidFill>
                          <a:effectLst/>
                          <a:latin typeface="Arial"/>
                          <a:ea typeface="+mn-ea"/>
                          <a:cs typeface="Arial"/>
                        </a:rPr>
                        <a:t>relative to SR-Low</a:t>
                      </a:r>
                      <a:r>
                        <a:rPr lang="en-US" sz="2000" dirty="0">
                          <a:solidFill>
                            <a:srgbClr val="000000"/>
                          </a:solidFill>
                          <a:effectLst/>
                          <a:latin typeface="Arial"/>
                          <a:cs typeface="Arial"/>
                        </a:rPr>
                        <a:t> </a:t>
                      </a:r>
                      <a:endParaRPr lang="en-US" sz="2000" dirty="0">
                        <a:solidFill>
                          <a:srgbClr val="000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27389">
                <a:tc>
                  <a:txBody>
                    <a:bodyPr/>
                    <a:lstStyle/>
                    <a:p>
                      <a:r>
                        <a:rPr lang="en-US" sz="2000" dirty="0">
                          <a:latin typeface="Arial"/>
                          <a:cs typeface="Arial"/>
                        </a:rPr>
                        <a:t>SR-Low</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aseline="0" dirty="0">
                          <a:solidFill>
                            <a:srgbClr val="000000"/>
                          </a:solidFill>
                          <a:latin typeface="Arial"/>
                          <a:cs typeface="Arial"/>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44941">
                <a:tc>
                  <a:txBody>
                    <a:bodyPr/>
                    <a:lstStyle/>
                    <a:p>
                      <a:pPr marL="0" marR="0" indent="0" algn="l" defTabSz="2194560" rtl="0" eaLnBrk="1" fontAlgn="auto" latinLnBrk="0" hangingPunct="1">
                        <a:lnSpc>
                          <a:spcPct val="100000"/>
                        </a:lnSpc>
                        <a:spcBef>
                          <a:spcPts val="0"/>
                        </a:spcBef>
                        <a:spcAft>
                          <a:spcPts val="0"/>
                        </a:spcAft>
                        <a:buClrTx/>
                        <a:buSzTx/>
                        <a:buFontTx/>
                        <a:buNone/>
                        <a:tabLst/>
                        <a:defRPr/>
                      </a:pPr>
                      <a:r>
                        <a:rPr lang="en-US" sz="2000" dirty="0">
                          <a:latin typeface="Arial"/>
                          <a:cs typeface="Arial"/>
                        </a:rPr>
                        <a:t>DR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aseline="0" dirty="0">
                          <a:solidFill>
                            <a:srgbClr val="000000"/>
                          </a:solidFill>
                          <a:latin typeface="Arial"/>
                          <a:cs typeface="Arial"/>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415769">
                <a:tc>
                  <a:txBody>
                    <a:bodyPr/>
                    <a:lstStyle/>
                    <a:p>
                      <a:r>
                        <a:rPr lang="en-US" sz="2000" dirty="0">
                          <a:latin typeface="Arial"/>
                          <a:cs typeface="Arial"/>
                          <a:sym typeface="Symbol"/>
                        </a:rPr>
                        <a:t>MR-ENS </a:t>
                      </a:r>
                      <a:endParaRPr lang="en-US" sz="20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aseline="0" dirty="0">
                          <a:solidFill>
                            <a:srgbClr val="000000"/>
                          </a:solidFill>
                          <a:latin typeface="Arial"/>
                          <a:cs typeface="Arial"/>
                        </a:rPr>
                        <a:t>3.625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296196">
                <a:tc>
                  <a:txBody>
                    <a:bodyPr/>
                    <a:lstStyle/>
                    <a:p>
                      <a:r>
                        <a:rPr lang="en-US" sz="2000" b="0" dirty="0">
                          <a:solidFill>
                            <a:srgbClr val="000000"/>
                          </a:solidFill>
                          <a:latin typeface="Arial"/>
                          <a:cs typeface="Arial"/>
                        </a:rPr>
                        <a:t>SR-High</a:t>
                      </a:r>
                      <a:endParaRPr lang="en-US" sz="2000" b="1" dirty="0">
                        <a:solidFill>
                          <a:srgbClr val="000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2194560" rtl="0" eaLnBrk="1" fontAlgn="auto" latinLnBrk="0" hangingPunct="1">
                        <a:lnSpc>
                          <a:spcPct val="100000"/>
                        </a:lnSpc>
                        <a:spcBef>
                          <a:spcPts val="0"/>
                        </a:spcBef>
                        <a:spcAft>
                          <a:spcPts val="0"/>
                        </a:spcAft>
                        <a:buClrTx/>
                        <a:buSzTx/>
                        <a:buFontTx/>
                        <a:buNone/>
                        <a:tabLst/>
                        <a:defRPr/>
                      </a:pPr>
                      <a:r>
                        <a:rPr lang="en-US" sz="2000" baseline="0" dirty="0">
                          <a:solidFill>
                            <a:srgbClr val="000000"/>
                          </a:solidFill>
                          <a:latin typeface="Arial"/>
                          <a:cs typeface="Arial"/>
                        </a:rPr>
                        <a:t>6.25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296196">
                <a:tc gridSpan="2">
                  <a:txBody>
                    <a:bodyPr/>
                    <a:lstStyle/>
                    <a:p>
                      <a:r>
                        <a:rPr lang="zh-CN" altLang="en-US" sz="1200" b="0" dirty="0">
                          <a:solidFill>
                            <a:srgbClr val="000000"/>
                          </a:solidFill>
                          <a:latin typeface="Arial"/>
                          <a:cs typeface="Arial"/>
                        </a:rPr>
                        <a:t>*</a:t>
                      </a:r>
                      <a:r>
                        <a:rPr lang="en-US" altLang="zh-CN" sz="1200" b="0" dirty="0">
                          <a:solidFill>
                            <a:srgbClr val="000000"/>
                          </a:solidFill>
                          <a:latin typeface="Arial"/>
                          <a:cs typeface="Arial"/>
                        </a:rPr>
                        <a:t> Cost is estimated theoretically</a:t>
                      </a:r>
                      <a:r>
                        <a:rPr lang="en-US" altLang="zh-CN" sz="1200" b="0" baseline="0" dirty="0">
                          <a:solidFill>
                            <a:srgbClr val="000000"/>
                          </a:solidFill>
                          <a:latin typeface="Arial"/>
                          <a:cs typeface="Arial"/>
                        </a:rPr>
                        <a:t> with only including 4DEnVar and background ensemble forecasting computing time. I/O is ignored.</a:t>
                      </a:r>
                      <a:endParaRPr lang="en-US" sz="1200" b="0" dirty="0">
                        <a:solidFill>
                          <a:srgbClr val="000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marL="0" marR="0" indent="0" algn="l" defTabSz="2194560" rtl="0" eaLnBrk="1" fontAlgn="auto" latinLnBrk="0" hangingPunct="1">
                        <a:lnSpc>
                          <a:spcPct val="100000"/>
                        </a:lnSpc>
                        <a:spcBef>
                          <a:spcPts val="0"/>
                        </a:spcBef>
                        <a:spcAft>
                          <a:spcPts val="0"/>
                        </a:spcAft>
                        <a:buClrTx/>
                        <a:buSzTx/>
                        <a:buFontTx/>
                        <a:buNone/>
                        <a:tabLst/>
                        <a:defRPr/>
                      </a:pPr>
                      <a:endParaRPr lang="en-US" sz="2000" baseline="0" dirty="0">
                        <a:solidFill>
                          <a:srgbClr val="000000"/>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9359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334" y="1287900"/>
            <a:ext cx="8471044" cy="3970318"/>
          </a:xfrm>
          <a:prstGeom prst="rect">
            <a:avLst/>
          </a:prstGeom>
          <a:noFill/>
        </p:spPr>
        <p:txBody>
          <a:bodyPr wrap="square" rtlCol="0">
            <a:spAutoFit/>
          </a:bodyPr>
          <a:lstStyle/>
          <a:p>
            <a:pPr marL="285750" indent="-285750" algn="just">
              <a:buFont typeface="Wingdings" panose="05000000000000000000" pitchFamily="2" charset="2"/>
              <a:buChar char="§"/>
            </a:pPr>
            <a:r>
              <a:rPr lang="en-US" dirty="0">
                <a:latin typeface="Arial" charset="0"/>
                <a:ea typeface="Arial" charset="0"/>
                <a:cs typeface="Arial" charset="0"/>
              </a:rPr>
              <a:t>GSI based 4DEnVar is further developed to have capability to ingest ensemble with multi-resolutions </a:t>
            </a:r>
          </a:p>
          <a:p>
            <a:pPr marL="285750" indent="-285750" algn="just">
              <a:buFont typeface="Wingdings" panose="05000000000000000000" pitchFamily="2" charset="2"/>
              <a:buChar char="§"/>
            </a:pPr>
            <a:r>
              <a:rPr lang="en-US" dirty="0">
                <a:latin typeface="Arial" charset="0"/>
                <a:ea typeface="Arial" charset="0"/>
                <a:cs typeface="Arial" charset="0"/>
              </a:rPr>
              <a:t>Overall MR-ENS improves the TEMP, WIND, and hurricane track forecasts compared to SR-Low and DR</a:t>
            </a:r>
          </a:p>
          <a:p>
            <a:pPr marL="285750" indent="-285750" algn="just">
              <a:buFont typeface="Wingdings" panose="05000000000000000000" pitchFamily="2" charset="2"/>
              <a:buChar char="Ø"/>
            </a:pPr>
            <a:r>
              <a:rPr lang="en-US" dirty="0">
                <a:latin typeface="Arial" charset="0"/>
                <a:ea typeface="Arial" charset="0"/>
                <a:cs typeface="Arial" charset="0"/>
              </a:rPr>
              <a:t>At small scale, MR-ENS analysis increment has larger power than the SR-Low and DR</a:t>
            </a:r>
          </a:p>
          <a:p>
            <a:pPr marL="285750" indent="-285750" algn="just">
              <a:buFont typeface="Wingdings" panose="05000000000000000000" pitchFamily="2" charset="2"/>
              <a:buChar char="Ø"/>
            </a:pPr>
            <a:r>
              <a:rPr lang="en-US" dirty="0">
                <a:latin typeface="Arial" charset="0"/>
                <a:ea typeface="Arial" charset="0"/>
                <a:cs typeface="Arial" charset="0"/>
              </a:rPr>
              <a:t>Wavelet diagnostics show MR-ENS has larger increment for small scales in convectively active regions over TR </a:t>
            </a:r>
          </a:p>
          <a:p>
            <a:pPr marL="285750" indent="-285750" algn="just">
              <a:buFont typeface="Wingdings" panose="05000000000000000000" pitchFamily="2" charset="2"/>
              <a:buChar char="Ø"/>
            </a:pPr>
            <a:r>
              <a:rPr lang="en-US" dirty="0">
                <a:latin typeface="Arial" charset="0"/>
                <a:ea typeface="Arial" charset="0"/>
                <a:cs typeface="Arial" charset="0"/>
              </a:rPr>
              <a:t>MR-ENS improves especially the auto-correlation and cross-correlation of small scale background ensemble correlation compared to SR-Low and DR</a:t>
            </a:r>
          </a:p>
          <a:p>
            <a:pPr marL="285750" lvl="0" indent="-285750" algn="just">
              <a:buFont typeface="Wingdings" panose="05000000000000000000" pitchFamily="2" charset="2"/>
              <a:buChar char="Ø"/>
            </a:pPr>
            <a:endParaRPr lang="en-US" dirty="0">
              <a:latin typeface="Arial" charset="0"/>
              <a:ea typeface="Arial" charset="0"/>
              <a:cs typeface="Arial" charset="0"/>
            </a:endParaRPr>
          </a:p>
          <a:p>
            <a:pPr marL="285750" indent="-285750" algn="just">
              <a:buFont typeface="Wingdings" panose="05000000000000000000" pitchFamily="2" charset="2"/>
              <a:buChar char="§"/>
            </a:pPr>
            <a:r>
              <a:rPr lang="en-US" dirty="0">
                <a:latin typeface="Arial" charset="0"/>
                <a:ea typeface="Arial" charset="0"/>
                <a:cs typeface="Arial" charset="0"/>
              </a:rPr>
              <a:t>Although SR-High needs about twice as much cost as MR-ENS, SR-High does not show significant improvement in forecast compared to MR-ENS.</a:t>
            </a:r>
          </a:p>
          <a:p>
            <a:pPr marL="457200" lvl="0" indent="-457200" algn="just">
              <a:buFont typeface="Wingdings" charset="2"/>
              <a:buChar char="§"/>
            </a:pPr>
            <a:endParaRPr lang="en-US" dirty="0">
              <a:latin typeface="Arial" charset="0"/>
              <a:ea typeface="Arial" charset="0"/>
              <a:cs typeface="Arial" charset="0"/>
            </a:endParaRPr>
          </a:p>
        </p:txBody>
      </p:sp>
      <p:sp>
        <p:nvSpPr>
          <p:cNvPr id="2" name="Slide Number Placeholder 1"/>
          <p:cNvSpPr>
            <a:spLocks noGrp="1"/>
          </p:cNvSpPr>
          <p:nvPr>
            <p:ph type="sldNum" sz="quarter" idx="12"/>
          </p:nvPr>
        </p:nvSpPr>
        <p:spPr/>
        <p:txBody>
          <a:bodyPr/>
          <a:lstStyle/>
          <a:p>
            <a:fld id="{70085683-243A-AC4F-8DBF-265D4DBC16AD}" type="slidenum">
              <a:rPr lang="en-US" smtClean="0"/>
              <a:t>18</a:t>
            </a:fld>
            <a:endParaRPr lang="en-US"/>
          </a:p>
        </p:txBody>
      </p:sp>
      <p:cxnSp>
        <p:nvCxnSpPr>
          <p:cNvPr id="5" name="Straight Connector 4"/>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49917" y="149233"/>
            <a:ext cx="8194084" cy="584775"/>
          </a:xfrm>
          <a:prstGeom prst="rect">
            <a:avLst/>
          </a:prstGeom>
          <a:noFill/>
        </p:spPr>
        <p:txBody>
          <a:bodyPr wrap="square" rtlCol="0">
            <a:spAutoFit/>
          </a:bodyPr>
          <a:lstStyle/>
          <a:p>
            <a:r>
              <a:rPr lang="en-US" sz="3200" dirty="0">
                <a:solidFill>
                  <a:srgbClr val="C00000"/>
                </a:solidFill>
              </a:rPr>
              <a:t>Summary and ongoing work</a:t>
            </a:r>
          </a:p>
        </p:txBody>
      </p:sp>
      <p:sp>
        <p:nvSpPr>
          <p:cNvPr id="10" name="TextBox 9"/>
          <p:cNvSpPr txBox="1"/>
          <p:nvPr/>
        </p:nvSpPr>
        <p:spPr>
          <a:xfrm>
            <a:off x="253044" y="5263220"/>
            <a:ext cx="8374113" cy="1200329"/>
          </a:xfrm>
          <a:prstGeom prst="rect">
            <a:avLst/>
          </a:prstGeom>
          <a:noFill/>
        </p:spPr>
        <p:txBody>
          <a:bodyPr wrap="square" rtlCol="0">
            <a:spAutoFit/>
          </a:bodyPr>
          <a:lstStyle/>
          <a:p>
            <a:pPr marL="457200" lvl="0" indent="-457200" algn="just">
              <a:buFont typeface="Wingdings" charset="2"/>
              <a:buChar char="§"/>
            </a:pPr>
            <a:r>
              <a:rPr lang="en-US" dirty="0">
                <a:latin typeface="Arial" charset="0"/>
                <a:ea typeface="Arial" charset="0"/>
                <a:cs typeface="Arial" charset="0"/>
              </a:rPr>
              <a:t>Ongoing work in collaboration with EMC</a:t>
            </a:r>
          </a:p>
          <a:p>
            <a:pPr marL="457200" lvl="0" indent="-457200" algn="just">
              <a:buFont typeface="Wingdings" panose="05000000000000000000" pitchFamily="2" charset="2"/>
              <a:buChar char="Ø"/>
            </a:pPr>
            <a:r>
              <a:rPr lang="en-US" dirty="0">
                <a:latin typeface="Arial" charset="0"/>
                <a:ea typeface="Arial" charset="0"/>
                <a:cs typeface="Arial" charset="0"/>
              </a:rPr>
              <a:t>Application of scale-dependent weights to the multi-resolution ensemble 4DEnVar </a:t>
            </a:r>
          </a:p>
          <a:p>
            <a:pPr marL="457200" lvl="0" indent="-457200" algn="just">
              <a:buFont typeface="Wingdings" panose="05000000000000000000" pitchFamily="2" charset="2"/>
              <a:buChar char="Ø"/>
            </a:pPr>
            <a:r>
              <a:rPr lang="en-US" altLang="ko-KR" dirty="0">
                <a:latin typeface="Arial" charset="0"/>
                <a:cs typeface="Arial" charset="0"/>
              </a:rPr>
              <a:t>Develop scale dependent localization</a:t>
            </a:r>
          </a:p>
        </p:txBody>
      </p:sp>
      <p:pic>
        <p:nvPicPr>
          <p:cNvPr id="9"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spTree>
    <p:extLst>
      <p:ext uri="{BB962C8B-B14F-4D97-AF65-F5344CB8AC3E}">
        <p14:creationId xmlns:p14="http://schemas.microsoft.com/office/powerpoint/2010/main" val="107703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69BCC2-859C-F447-961A-A5F1358AA29F}" type="slidenum">
              <a:rPr lang="en-US" altLang="zh-CN" sz="1200">
                <a:solidFill>
                  <a:srgbClr val="898989"/>
                </a:solidFill>
                <a:latin typeface="Calibri" charset="0"/>
              </a:rPr>
              <a:pPr/>
              <a:t>19</a:t>
            </a:fld>
            <a:endParaRPr lang="en-US" altLang="zh-CN" sz="1200">
              <a:solidFill>
                <a:srgbClr val="898989"/>
              </a:solidFill>
              <a:latin typeface="Calibri" charset="0"/>
            </a:endParaRPr>
          </a:p>
        </p:txBody>
      </p:sp>
      <p:cxnSp>
        <p:nvCxnSpPr>
          <p:cNvPr id="4" name="Straight Connector 3"/>
          <p:cNvCxnSpPr/>
          <p:nvPr/>
        </p:nvCxnSpPr>
        <p:spPr>
          <a:xfrm>
            <a:off x="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56323" name="Picture 7" descr="ou_logo_400x56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25" name="Picture 6" descr="hres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58738"/>
            <a:ext cx="1041400"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11560" y="98629"/>
            <a:ext cx="7488832"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982A22"/>
                </a:solidFill>
              </a:rPr>
              <a:t>Implementation of scale-dependent localization in GSI hybrid 4DEnVar system</a:t>
            </a:r>
          </a:p>
        </p:txBody>
      </p:sp>
      <p:pic>
        <p:nvPicPr>
          <p:cNvPr id="3" name="Picture 2" descr="LocMatrix.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6017" y="2924944"/>
            <a:ext cx="3840479" cy="3287235"/>
          </a:xfrm>
          <a:prstGeom prst="rect">
            <a:avLst/>
          </a:prstGeom>
        </p:spPr>
      </p:pic>
      <p:sp>
        <p:nvSpPr>
          <p:cNvPr id="9" name="TextBox 5"/>
          <p:cNvSpPr txBox="1">
            <a:spLocks noChangeArrowheads="1"/>
          </p:cNvSpPr>
          <p:nvPr/>
        </p:nvSpPr>
        <p:spPr bwMode="auto">
          <a:xfrm>
            <a:off x="179512" y="1241465"/>
            <a:ext cx="896448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buFont typeface="Wingdings" charset="2"/>
              <a:buChar char="§"/>
            </a:pPr>
            <a:r>
              <a:rPr lang="en-US" sz="1800" dirty="0"/>
              <a:t>Idea similar to </a:t>
            </a:r>
            <a:r>
              <a:rPr lang="en-US" sz="1800" dirty="0" err="1"/>
              <a:t>Buehner</a:t>
            </a:r>
            <a:r>
              <a:rPr lang="en-US" sz="1800" dirty="0"/>
              <a:t> and </a:t>
            </a:r>
            <a:r>
              <a:rPr lang="en-US" sz="1800" dirty="0" err="1"/>
              <a:t>Shlyaeva</a:t>
            </a:r>
            <a:r>
              <a:rPr lang="en-US" sz="1800" dirty="0"/>
              <a:t> (2015)</a:t>
            </a:r>
          </a:p>
          <a:p>
            <a:pPr marL="342900" indent="-342900" eaLnBrk="1" hangingPunct="1">
              <a:buFont typeface="Wingdings" charset="2"/>
              <a:buChar char="§"/>
            </a:pPr>
            <a:r>
              <a:rPr lang="en-US" sz="1800" dirty="0"/>
              <a:t>SDL formula is derived for full B preconditioning and implemented in GSI 4DEnVar</a:t>
            </a:r>
          </a:p>
        </p:txBody>
      </p:sp>
      <p:cxnSp>
        <p:nvCxnSpPr>
          <p:cNvPr id="18" name="Straight Arrow Connector 17"/>
          <p:cNvCxnSpPr/>
          <p:nvPr/>
        </p:nvCxnSpPr>
        <p:spPr>
          <a:xfrm>
            <a:off x="4932040" y="4581128"/>
            <a:ext cx="432048" cy="1369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337715" y="3789040"/>
            <a:ext cx="362077" cy="93610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1" idx="1"/>
          </p:cNvCxnSpPr>
          <p:nvPr/>
        </p:nvCxnSpPr>
        <p:spPr>
          <a:xfrm>
            <a:off x="2337715" y="4797152"/>
            <a:ext cx="362077" cy="87322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012160" y="2420888"/>
            <a:ext cx="2304256" cy="461665"/>
          </a:xfrm>
          <a:prstGeom prst="rect">
            <a:avLst/>
          </a:prstGeom>
          <a:solidFill>
            <a:srgbClr val="FFFF00"/>
          </a:solidFill>
          <a:ln w="50800">
            <a:noFill/>
            <a:prstDash val="solid"/>
          </a:ln>
        </p:spPr>
        <p:txBody>
          <a:bodyPr wrap="square" rtlCol="0">
            <a:spAutoFit/>
          </a:bodyPr>
          <a:lstStyle/>
          <a:p>
            <a:pPr algn="ctr"/>
            <a:r>
              <a:rPr lang="en-US" sz="1200" dirty="0"/>
              <a:t>Scale-dependent localization matrix for 2 scales </a:t>
            </a:r>
          </a:p>
        </p:txBody>
      </p:sp>
      <p:pic>
        <p:nvPicPr>
          <p:cNvPr id="7" name="Picture 6" descr="NOLO_ENS80_vvvv_LEV850_Scale0.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96" y="3284984"/>
            <a:ext cx="2286000" cy="2286000"/>
          </a:xfrm>
          <a:prstGeom prst="rect">
            <a:avLst/>
          </a:prstGeom>
        </p:spPr>
      </p:pic>
      <p:pic>
        <p:nvPicPr>
          <p:cNvPr id="8" name="Picture 7" descr="NOLO_ENS80_vvvv_LEV850_Scale1.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9792" y="2439144"/>
            <a:ext cx="2286000" cy="2286000"/>
          </a:xfrm>
          <a:prstGeom prst="rect">
            <a:avLst/>
          </a:prstGeom>
        </p:spPr>
      </p:pic>
      <p:pic>
        <p:nvPicPr>
          <p:cNvPr id="11" name="Picture 10" descr="NOLO_ENS80_vvvv_LEV850_Scale2.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9792" y="4527376"/>
            <a:ext cx="2286000" cy="2286000"/>
          </a:xfrm>
          <a:prstGeom prst="rect">
            <a:avLst/>
          </a:prstGeom>
        </p:spPr>
      </p:pic>
      <p:sp>
        <p:nvSpPr>
          <p:cNvPr id="23" name="TextBox 22"/>
          <p:cNvSpPr txBox="1"/>
          <p:nvPr/>
        </p:nvSpPr>
        <p:spPr>
          <a:xfrm>
            <a:off x="323528" y="3356992"/>
            <a:ext cx="1440160" cy="276999"/>
          </a:xfrm>
          <a:prstGeom prst="rect">
            <a:avLst/>
          </a:prstGeom>
          <a:solidFill>
            <a:srgbClr val="FFFF00"/>
          </a:solidFill>
          <a:ln w="50800">
            <a:noFill/>
            <a:prstDash val="solid"/>
          </a:ln>
        </p:spPr>
        <p:txBody>
          <a:bodyPr wrap="square" rtlCol="0">
            <a:spAutoFit/>
          </a:bodyPr>
          <a:lstStyle/>
          <a:p>
            <a:r>
              <a:rPr lang="en-US" altLang="zh-CN" sz="1200" dirty="0"/>
              <a:t>2D</a:t>
            </a:r>
            <a:r>
              <a:rPr lang="zh-CN" altLang="en-US" sz="1200" dirty="0"/>
              <a:t> </a:t>
            </a:r>
            <a:r>
              <a:rPr lang="en-US" sz="1200" dirty="0"/>
              <a:t>wind F</a:t>
            </a:r>
            <a:r>
              <a:rPr lang="en-US" altLang="zh-CN" sz="1200" dirty="0"/>
              <a:t>ull</a:t>
            </a:r>
            <a:r>
              <a:rPr lang="zh-CN" altLang="en-US" sz="1200" dirty="0"/>
              <a:t> </a:t>
            </a:r>
            <a:r>
              <a:rPr lang="en-US" altLang="zh-CN" sz="1200" dirty="0"/>
              <a:t>field</a:t>
            </a:r>
            <a:endParaRPr lang="en-US" sz="1200" dirty="0"/>
          </a:p>
        </p:txBody>
      </p:sp>
      <p:sp>
        <p:nvSpPr>
          <p:cNvPr id="26" name="TextBox 25"/>
          <p:cNvSpPr txBox="1"/>
          <p:nvPr/>
        </p:nvSpPr>
        <p:spPr>
          <a:xfrm>
            <a:off x="2987824" y="2564904"/>
            <a:ext cx="1512168" cy="276999"/>
          </a:xfrm>
          <a:prstGeom prst="rect">
            <a:avLst/>
          </a:prstGeom>
          <a:solidFill>
            <a:srgbClr val="FFFF00"/>
          </a:solidFill>
          <a:ln w="50800">
            <a:noFill/>
            <a:prstDash val="solid"/>
          </a:ln>
        </p:spPr>
        <p:txBody>
          <a:bodyPr wrap="square" rtlCol="0">
            <a:spAutoFit/>
          </a:bodyPr>
          <a:lstStyle/>
          <a:p>
            <a:r>
              <a:rPr lang="en-US" altLang="zh-CN" sz="1200" dirty="0"/>
              <a:t>2D</a:t>
            </a:r>
            <a:r>
              <a:rPr lang="zh-CN" altLang="en-US" sz="1200" dirty="0"/>
              <a:t> </a:t>
            </a:r>
            <a:r>
              <a:rPr lang="en-US" sz="1200" dirty="0"/>
              <a:t>wind </a:t>
            </a:r>
            <a:r>
              <a:rPr lang="en-US" altLang="zh-CN" sz="1200" dirty="0"/>
              <a:t>at</a:t>
            </a:r>
            <a:r>
              <a:rPr lang="zh-CN" altLang="en-US" sz="1200" dirty="0"/>
              <a:t> </a:t>
            </a:r>
            <a:r>
              <a:rPr lang="en-US" altLang="zh-CN" sz="1200" dirty="0">
                <a:solidFill>
                  <a:srgbClr val="FF0000"/>
                </a:solidFill>
              </a:rPr>
              <a:t>Scale</a:t>
            </a:r>
            <a:r>
              <a:rPr lang="zh-CN" altLang="en-US" sz="1200" dirty="0">
                <a:solidFill>
                  <a:srgbClr val="FF0000"/>
                </a:solidFill>
              </a:rPr>
              <a:t> </a:t>
            </a:r>
            <a:r>
              <a:rPr lang="en-US" altLang="zh-CN" sz="1200" dirty="0">
                <a:solidFill>
                  <a:srgbClr val="FF0000"/>
                </a:solidFill>
              </a:rPr>
              <a:t>1</a:t>
            </a:r>
            <a:endParaRPr lang="en-US" sz="1200" dirty="0">
              <a:solidFill>
                <a:srgbClr val="FF0000"/>
              </a:solidFill>
            </a:endParaRPr>
          </a:p>
        </p:txBody>
      </p:sp>
      <p:sp>
        <p:nvSpPr>
          <p:cNvPr id="27" name="TextBox 26"/>
          <p:cNvSpPr txBox="1"/>
          <p:nvPr/>
        </p:nvSpPr>
        <p:spPr>
          <a:xfrm>
            <a:off x="2987824" y="4653136"/>
            <a:ext cx="1512168" cy="276999"/>
          </a:xfrm>
          <a:prstGeom prst="rect">
            <a:avLst/>
          </a:prstGeom>
          <a:solidFill>
            <a:srgbClr val="FFFF00"/>
          </a:solidFill>
          <a:ln w="50800">
            <a:noFill/>
            <a:prstDash val="solid"/>
          </a:ln>
        </p:spPr>
        <p:txBody>
          <a:bodyPr wrap="square" rtlCol="0">
            <a:spAutoFit/>
          </a:bodyPr>
          <a:lstStyle/>
          <a:p>
            <a:r>
              <a:rPr lang="en-US" altLang="zh-CN" sz="1200" dirty="0"/>
              <a:t>2D</a:t>
            </a:r>
            <a:r>
              <a:rPr lang="zh-CN" altLang="en-US" sz="1200" dirty="0"/>
              <a:t> </a:t>
            </a:r>
            <a:r>
              <a:rPr lang="en-US" sz="1200" dirty="0"/>
              <a:t>wind </a:t>
            </a:r>
            <a:r>
              <a:rPr lang="en-US" altLang="zh-CN" sz="1200" dirty="0"/>
              <a:t>at</a:t>
            </a:r>
            <a:r>
              <a:rPr lang="zh-CN" altLang="en-US" sz="1200" dirty="0"/>
              <a:t> </a:t>
            </a:r>
            <a:r>
              <a:rPr lang="en-US" altLang="zh-CN" sz="1200" dirty="0">
                <a:solidFill>
                  <a:srgbClr val="0000FF"/>
                </a:solidFill>
              </a:rPr>
              <a:t>Scale</a:t>
            </a:r>
            <a:r>
              <a:rPr lang="zh-CN" altLang="en-US" sz="1200" dirty="0">
                <a:solidFill>
                  <a:srgbClr val="0000FF"/>
                </a:solidFill>
              </a:rPr>
              <a:t> </a:t>
            </a:r>
            <a:r>
              <a:rPr lang="en-US" altLang="zh-CN" sz="1200" dirty="0">
                <a:solidFill>
                  <a:srgbClr val="0000FF"/>
                </a:solidFill>
              </a:rPr>
              <a:t>2</a:t>
            </a:r>
            <a:endParaRPr lang="en-US" sz="1200" dirty="0">
              <a:solidFill>
                <a:srgbClr val="0000FF"/>
              </a:solidFill>
            </a:endParaRPr>
          </a:p>
        </p:txBody>
      </p:sp>
    </p:spTree>
    <p:extLst>
      <p:ext uri="{BB962C8B-B14F-4D97-AF65-F5344CB8AC3E}">
        <p14:creationId xmlns:p14="http://schemas.microsoft.com/office/powerpoint/2010/main" val="1881476202"/>
      </p:ext>
    </p:extLst>
  </p:cSld>
  <p:clrMapOvr>
    <a:masterClrMapping/>
  </p:clrMapOvr>
  <p:transition spd="slow" advTm="37092"/>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2101" y="1412519"/>
            <a:ext cx="8253249" cy="4524315"/>
          </a:xfrm>
          <a:prstGeom prst="rect">
            <a:avLst/>
          </a:prstGeom>
          <a:noFill/>
        </p:spPr>
        <p:txBody>
          <a:bodyPr wrap="square" rtlCol="0">
            <a:spAutoFit/>
          </a:bodyPr>
          <a:lstStyle/>
          <a:p>
            <a:pPr marL="285750" indent="-285750" algn="just">
              <a:buFont typeface="Wingdings" charset="2"/>
              <a:buChar char="§"/>
            </a:pPr>
            <a:r>
              <a:rPr lang="en-US" dirty="0">
                <a:latin typeface="Arial" charset="0"/>
                <a:ea typeface="Arial" charset="0"/>
                <a:cs typeface="Arial" charset="0"/>
              </a:rPr>
              <a:t>GSI-based 4DEnVar hybrid is implemented operationally for GFS at NCEP beginning May 2016 (Wang and Lei 2014, Kleist and Ide 2015)</a:t>
            </a:r>
            <a:r>
              <a:rPr lang="en-US" altLang="ko-KR" dirty="0">
                <a:latin typeface="Arial" charset="0"/>
                <a:ea typeface="Arial" charset="0"/>
                <a:cs typeface="Arial" charset="0"/>
              </a:rPr>
              <a:t>.</a:t>
            </a:r>
            <a:endParaRPr lang="ko-KR" altLang="en-US" dirty="0">
              <a:latin typeface="Arial" charset="0"/>
              <a:ea typeface="Arial" charset="0"/>
              <a:cs typeface="Arial" charset="0"/>
            </a:endParaRPr>
          </a:p>
          <a:p>
            <a:pPr marL="285750" indent="-285750" algn="just">
              <a:buFont typeface="Wingdings" charset="2"/>
              <a:buChar char="§"/>
            </a:pPr>
            <a:endParaRPr lang="en-US" dirty="0">
              <a:latin typeface="Arial" charset="0"/>
              <a:ea typeface="Arial" charset="0"/>
              <a:cs typeface="Arial" charset="0"/>
            </a:endParaRPr>
          </a:p>
          <a:p>
            <a:pPr marL="285750" indent="-285750" algn="just">
              <a:buFont typeface="Wingdings" charset="2"/>
              <a:buChar char="§"/>
            </a:pPr>
            <a:r>
              <a:rPr lang="en-US" dirty="0">
                <a:latin typeface="Arial" charset="0"/>
                <a:ea typeface="Arial" charset="0"/>
                <a:cs typeface="Arial" charset="0"/>
              </a:rPr>
              <a:t>Due to the constraints of limited computational resources, background ensemble is run at a lower resolution</a:t>
            </a:r>
            <a:r>
              <a:rPr lang="en-US" altLang="ko-KR" dirty="0">
                <a:latin typeface="Arial" charset="0"/>
                <a:ea typeface="Arial" charset="0"/>
                <a:cs typeface="Arial" charset="0"/>
              </a:rPr>
              <a:t>.</a:t>
            </a:r>
            <a:endParaRPr lang="ko-KR" altLang="en-US" dirty="0">
              <a:latin typeface="Arial" charset="0"/>
              <a:ea typeface="Arial" charset="0"/>
              <a:cs typeface="Arial" charset="0"/>
            </a:endParaRPr>
          </a:p>
          <a:p>
            <a:pPr algn="just"/>
            <a:endParaRPr lang="en-US" dirty="0">
              <a:latin typeface="Arial" charset="0"/>
              <a:ea typeface="Arial" charset="0"/>
              <a:cs typeface="Arial" charset="0"/>
            </a:endParaRPr>
          </a:p>
          <a:p>
            <a:pPr marL="285750" indent="-285750" algn="just">
              <a:buFont typeface="Wingdings" charset="2"/>
              <a:buChar char="§"/>
            </a:pPr>
            <a:r>
              <a:rPr lang="en-US" dirty="0">
                <a:latin typeface="Arial" charset="0"/>
                <a:ea typeface="Arial" charset="0"/>
                <a:cs typeface="Arial" charset="0"/>
              </a:rPr>
              <a:t>In the current GSI-based operational 4DEnVar update, analysis increments are generated at a reduced low resolution (hereafter, Single Resolution-Low, </a:t>
            </a:r>
            <a:r>
              <a:rPr lang="en-US" i="1" dirty="0">
                <a:latin typeface="Arial" charset="0"/>
                <a:ea typeface="Arial" charset="0"/>
                <a:cs typeface="Arial" charset="0"/>
              </a:rPr>
              <a:t>SRL</a:t>
            </a:r>
            <a:r>
              <a:rPr lang="en-US" dirty="0">
                <a:latin typeface="Arial" charset="0"/>
                <a:ea typeface="Arial" charset="0"/>
                <a:cs typeface="Arial" charset="0"/>
              </a:rPr>
              <a:t>)</a:t>
            </a:r>
            <a:r>
              <a:rPr lang="en-US" altLang="ko-KR" dirty="0">
                <a:latin typeface="Arial" charset="0"/>
                <a:ea typeface="Arial" charset="0"/>
                <a:cs typeface="Arial" charset="0"/>
              </a:rPr>
              <a:t>.</a:t>
            </a:r>
            <a:endParaRPr lang="ko-KR" altLang="en-US" dirty="0">
              <a:latin typeface="Arial" charset="0"/>
              <a:ea typeface="Arial" charset="0"/>
              <a:cs typeface="Arial" charset="0"/>
            </a:endParaRPr>
          </a:p>
          <a:p>
            <a:pPr marL="285750" indent="-285750" algn="just">
              <a:buFont typeface="Wingdings" charset="2"/>
              <a:buChar char="§"/>
            </a:pPr>
            <a:endParaRPr lang="en-US" dirty="0">
              <a:latin typeface="Arial" charset="0"/>
              <a:ea typeface="Arial" charset="0"/>
              <a:cs typeface="Arial" charset="0"/>
            </a:endParaRPr>
          </a:p>
          <a:p>
            <a:pPr marL="285750" indent="-285750" algn="just">
              <a:buFont typeface="Wingdings" charset="2"/>
              <a:buChar char="§"/>
            </a:pPr>
            <a:r>
              <a:rPr lang="en-US" dirty="0">
                <a:latin typeface="Arial" charset="0"/>
                <a:ea typeface="Arial" charset="0"/>
                <a:cs typeface="Arial" charset="0"/>
              </a:rPr>
              <a:t>In the mean time, current GSI based 4DEnVar has a capability to generate the analysis increment at high resolution using high-resolution static BEC and low-resolution ensemble BEC (hereafter, Dual Resolution, </a:t>
            </a:r>
            <a:r>
              <a:rPr lang="en-US" i="1" dirty="0">
                <a:latin typeface="Arial" charset="0"/>
                <a:ea typeface="Arial" charset="0"/>
                <a:cs typeface="Arial" charset="0"/>
              </a:rPr>
              <a:t>DR</a:t>
            </a:r>
            <a:r>
              <a:rPr lang="en-US" dirty="0">
                <a:latin typeface="Arial" charset="0"/>
                <a:ea typeface="Arial" charset="0"/>
                <a:cs typeface="Arial" charset="0"/>
              </a:rPr>
              <a:t>)</a:t>
            </a:r>
            <a:r>
              <a:rPr lang="en-US" altLang="ko-KR" dirty="0">
                <a:latin typeface="Arial" charset="0"/>
                <a:ea typeface="Arial" charset="0"/>
                <a:cs typeface="Arial" charset="0"/>
              </a:rPr>
              <a:t>.</a:t>
            </a:r>
            <a:endParaRPr lang="ko-KR" altLang="en-US" dirty="0">
              <a:latin typeface="Arial" charset="0"/>
              <a:ea typeface="Arial" charset="0"/>
              <a:cs typeface="Arial" charset="0"/>
            </a:endParaRPr>
          </a:p>
          <a:p>
            <a:pPr algn="just"/>
            <a:endParaRPr lang="en-US" dirty="0">
              <a:latin typeface="Arial" charset="0"/>
              <a:ea typeface="Arial" charset="0"/>
              <a:cs typeface="Arial" charset="0"/>
            </a:endParaRPr>
          </a:p>
          <a:p>
            <a:pPr marL="285750" indent="-285750" algn="just">
              <a:buFont typeface="Wingdings" charset="2"/>
              <a:buChar char="§"/>
            </a:pPr>
            <a:r>
              <a:rPr lang="en-US" altLang="ko-KR" dirty="0">
                <a:latin typeface="Arial" charset="0"/>
                <a:ea typeface="Arial" charset="0"/>
                <a:cs typeface="Arial" charset="0"/>
              </a:rPr>
              <a:t>Therefore in SR-Low and DR 4DEnVar, flow-dependent ensemble covariance does not contribute to the increments of small scales.</a:t>
            </a:r>
            <a:endParaRPr lang="en-US" dirty="0">
              <a:latin typeface="Arial" charset="0"/>
              <a:ea typeface="Arial" charset="0"/>
              <a:cs typeface="Arial" charset="0"/>
            </a:endParaRPr>
          </a:p>
        </p:txBody>
      </p:sp>
      <p:sp>
        <p:nvSpPr>
          <p:cNvPr id="3" name="Slide Number Placeholder 2"/>
          <p:cNvSpPr>
            <a:spLocks noGrp="1"/>
          </p:cNvSpPr>
          <p:nvPr>
            <p:ph type="sldNum" sz="quarter" idx="12"/>
          </p:nvPr>
        </p:nvSpPr>
        <p:spPr/>
        <p:txBody>
          <a:bodyPr/>
          <a:lstStyle/>
          <a:p>
            <a:fld id="{70085683-243A-AC4F-8DBF-265D4DBC16AD}" type="slidenum">
              <a:rPr lang="en-US" smtClean="0"/>
              <a:t>2</a:t>
            </a:fld>
            <a:endParaRPr lang="en-US" dirty="0"/>
          </a:p>
        </p:txBody>
      </p:sp>
      <p:cxnSp>
        <p:nvCxnSpPr>
          <p:cNvPr id="5" name="Straight Connector 4"/>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8316" y="265814"/>
            <a:ext cx="6815470" cy="584775"/>
          </a:xfrm>
          <a:prstGeom prst="rect">
            <a:avLst/>
          </a:prstGeom>
          <a:noFill/>
        </p:spPr>
        <p:txBody>
          <a:bodyPr wrap="square" rtlCol="0">
            <a:spAutoFit/>
          </a:bodyPr>
          <a:lstStyle/>
          <a:p>
            <a:r>
              <a:rPr lang="en-US" sz="3200" dirty="0">
                <a:solidFill>
                  <a:srgbClr val="C00000"/>
                </a:solidFill>
                <a:latin typeface="Arial" charset="0"/>
                <a:ea typeface="Arial" charset="0"/>
                <a:cs typeface="Arial" charset="0"/>
              </a:rPr>
              <a:t>Background and Motivation</a:t>
            </a:r>
          </a:p>
        </p:txBody>
      </p:sp>
      <p:pic>
        <p:nvPicPr>
          <p:cNvPr id="12" name="Picture 4" descr="ou_logo_400x560.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spTree>
    <p:extLst>
      <p:ext uri="{BB962C8B-B14F-4D97-AF65-F5344CB8AC3E}">
        <p14:creationId xmlns:p14="http://schemas.microsoft.com/office/powerpoint/2010/main" val="878862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69BCC2-859C-F447-961A-A5F1358AA29F}" type="slidenum">
              <a:rPr lang="en-US" altLang="zh-CN" sz="1200">
                <a:solidFill>
                  <a:srgbClr val="898989"/>
                </a:solidFill>
                <a:latin typeface="Calibri" charset="0"/>
              </a:rPr>
              <a:pPr/>
              <a:t>20</a:t>
            </a:fld>
            <a:endParaRPr lang="en-US" altLang="zh-CN" sz="1200">
              <a:solidFill>
                <a:srgbClr val="898989"/>
              </a:solidFill>
              <a:latin typeface="Calibri" charset="0"/>
            </a:endParaRPr>
          </a:p>
        </p:txBody>
      </p:sp>
      <p:cxnSp>
        <p:nvCxnSpPr>
          <p:cNvPr id="4" name="Straight Connector 3"/>
          <p:cNvCxnSpPr/>
          <p:nvPr/>
        </p:nvCxnSpPr>
        <p:spPr>
          <a:xfrm>
            <a:off x="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56323" name="Picture 7" descr="ou_logo_400x56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4" name="TextBox 5"/>
          <p:cNvSpPr txBox="1">
            <a:spLocks noChangeArrowheads="1"/>
          </p:cNvSpPr>
          <p:nvPr/>
        </p:nvSpPr>
        <p:spPr bwMode="auto">
          <a:xfrm>
            <a:off x="179512" y="-3576"/>
            <a:ext cx="8459787"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sz="3000" dirty="0">
                <a:solidFill>
                  <a:srgbClr val="982A22"/>
                </a:solidFill>
              </a:rPr>
              <a:t>2D</a:t>
            </a:r>
            <a:r>
              <a:rPr lang="zh-CN" altLang="en-US" sz="3000" dirty="0">
                <a:solidFill>
                  <a:srgbClr val="982A22"/>
                </a:solidFill>
              </a:rPr>
              <a:t> </a:t>
            </a:r>
            <a:r>
              <a:rPr lang="en-US" altLang="zh-CN" sz="3000" dirty="0">
                <a:solidFill>
                  <a:srgbClr val="982A22"/>
                </a:solidFill>
              </a:rPr>
              <a:t>w</a:t>
            </a:r>
            <a:r>
              <a:rPr lang="en-US" sz="3000" dirty="0">
                <a:solidFill>
                  <a:srgbClr val="982A22"/>
                </a:solidFill>
              </a:rPr>
              <a:t>ind</a:t>
            </a:r>
            <a:r>
              <a:rPr lang="zh-CN" altLang="en-US" sz="3000" dirty="0">
                <a:solidFill>
                  <a:srgbClr val="982A22"/>
                </a:solidFill>
              </a:rPr>
              <a:t> </a:t>
            </a:r>
            <a:r>
              <a:rPr lang="en-US" sz="3000" dirty="0">
                <a:solidFill>
                  <a:srgbClr val="982A22"/>
                </a:solidFill>
              </a:rPr>
              <a:t>increment</a:t>
            </a:r>
            <a:endParaRPr lang="en-US" sz="3000" b="1" i="1" u="sng" dirty="0">
              <a:solidFill>
                <a:srgbClr val="000000"/>
              </a:solidFill>
            </a:endParaRPr>
          </a:p>
          <a:p>
            <a:pPr algn="ctr" eaLnBrk="1" hangingPunct="1"/>
            <a:r>
              <a:rPr lang="en-US" sz="2800" dirty="0">
                <a:solidFill>
                  <a:srgbClr val="982A22"/>
                </a:solidFill>
              </a:rPr>
              <a:t>(applying a +2m/s V</a:t>
            </a:r>
            <a:r>
              <a:rPr lang="zh-CN" altLang="en-US" sz="2800" dirty="0">
                <a:solidFill>
                  <a:srgbClr val="982A22"/>
                </a:solidFill>
              </a:rPr>
              <a:t> </a:t>
            </a:r>
            <a:r>
              <a:rPr lang="en-US" altLang="zh-CN" sz="2800" dirty="0">
                <a:solidFill>
                  <a:srgbClr val="982A22"/>
                </a:solidFill>
              </a:rPr>
              <a:t>wind</a:t>
            </a:r>
            <a:r>
              <a:rPr lang="zh-CN" altLang="en-US" sz="2800" dirty="0">
                <a:solidFill>
                  <a:srgbClr val="982A22"/>
                </a:solidFill>
              </a:rPr>
              <a:t> </a:t>
            </a:r>
            <a:r>
              <a:rPr lang="en-US" sz="2800" dirty="0">
                <a:solidFill>
                  <a:srgbClr val="982A22"/>
                </a:solidFill>
              </a:rPr>
              <a:t>innovation)</a:t>
            </a:r>
            <a:endParaRPr lang="en-US" sz="3000" b="1" i="1" dirty="0">
              <a:solidFill>
                <a:srgbClr val="982A22"/>
              </a:solidFill>
            </a:endParaRPr>
          </a:p>
          <a:p>
            <a:pPr algn="ctr" eaLnBrk="1" hangingPunct="1"/>
            <a:r>
              <a:rPr lang="en-US" sz="1400" dirty="0">
                <a:solidFill>
                  <a:srgbClr val="982A22"/>
                </a:solidFill>
              </a:rPr>
              <a:t>(Localization scales are the e-folding scales )</a:t>
            </a:r>
          </a:p>
        </p:txBody>
      </p:sp>
      <p:pic>
        <p:nvPicPr>
          <p:cNvPr id="56325" name="Picture 6" descr="hres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58738"/>
            <a:ext cx="1041400"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REFE_ENS80_vvvv_LEV850_Scale0.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68760"/>
            <a:ext cx="2926080" cy="2926080"/>
          </a:xfrm>
          <a:prstGeom prst="rect">
            <a:avLst/>
          </a:prstGeom>
        </p:spPr>
      </p:pic>
      <p:pic>
        <p:nvPicPr>
          <p:cNvPr id="3" name="Picture 2" descr="NOLO_ENS80_vvvv_LEV850_Scale0.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33056"/>
            <a:ext cx="2926080" cy="2926080"/>
          </a:xfrm>
          <a:prstGeom prst="rect">
            <a:avLst/>
          </a:prstGeom>
        </p:spPr>
      </p:pic>
      <p:pic>
        <p:nvPicPr>
          <p:cNvPr id="5" name="Picture 4" descr="SSDL_1SCA_ENS80_vvvv_LEV850_Scale0.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1840" y="1268760"/>
            <a:ext cx="2926080" cy="2926080"/>
          </a:xfrm>
          <a:prstGeom prst="rect">
            <a:avLst/>
          </a:prstGeom>
        </p:spPr>
      </p:pic>
      <p:pic>
        <p:nvPicPr>
          <p:cNvPr id="6" name="Picture 5" descr="SSDL_3SCA_ENS80_vvvv_LEV850_Scale0.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31840" y="3933056"/>
            <a:ext cx="2926080" cy="2926080"/>
          </a:xfrm>
          <a:prstGeom prst="rect">
            <a:avLst/>
          </a:prstGeom>
        </p:spPr>
      </p:pic>
      <p:pic>
        <p:nvPicPr>
          <p:cNvPr id="7" name="Picture 6" descr="CSDL_1SCA_ENS80_vvvv_LEV850_Scale0.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82424" y="1268760"/>
            <a:ext cx="2926080" cy="2926080"/>
          </a:xfrm>
          <a:prstGeom prst="rect">
            <a:avLst/>
          </a:prstGeom>
        </p:spPr>
      </p:pic>
      <p:pic>
        <p:nvPicPr>
          <p:cNvPr id="8" name="Picture 7" descr="CSDL_3SCA_ENS80_vvvv_LEV850_Scale0.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82424" y="3933056"/>
            <a:ext cx="2926080" cy="2926080"/>
          </a:xfrm>
          <a:prstGeom prst="rect">
            <a:avLst/>
          </a:prstGeom>
        </p:spPr>
      </p:pic>
      <p:sp>
        <p:nvSpPr>
          <p:cNvPr id="25" name="TextBox 24"/>
          <p:cNvSpPr txBox="1"/>
          <p:nvPr/>
        </p:nvSpPr>
        <p:spPr>
          <a:xfrm>
            <a:off x="395536" y="1412776"/>
            <a:ext cx="1737360" cy="307777"/>
          </a:xfrm>
          <a:prstGeom prst="rect">
            <a:avLst/>
          </a:prstGeom>
          <a:solidFill>
            <a:srgbClr val="FFFF00"/>
          </a:solidFill>
          <a:ln w="50800">
            <a:noFill/>
            <a:prstDash val="solid"/>
          </a:ln>
        </p:spPr>
        <p:txBody>
          <a:bodyPr wrap="square" rtlCol="0">
            <a:spAutoFit/>
          </a:bodyPr>
          <a:lstStyle/>
          <a:p>
            <a:r>
              <a:rPr lang="en-US" sz="1400" dirty="0"/>
              <a:t>Loc-1500km</a:t>
            </a:r>
          </a:p>
        </p:txBody>
      </p:sp>
      <p:sp>
        <p:nvSpPr>
          <p:cNvPr id="26" name="TextBox 25"/>
          <p:cNvSpPr txBox="1"/>
          <p:nvPr/>
        </p:nvSpPr>
        <p:spPr>
          <a:xfrm>
            <a:off x="395536" y="4077072"/>
            <a:ext cx="1737360" cy="307777"/>
          </a:xfrm>
          <a:prstGeom prst="rect">
            <a:avLst/>
          </a:prstGeom>
          <a:solidFill>
            <a:srgbClr val="FFFF00"/>
          </a:solidFill>
          <a:ln w="50800">
            <a:noFill/>
            <a:prstDash val="solid"/>
          </a:ln>
        </p:spPr>
        <p:txBody>
          <a:bodyPr wrap="square" rtlCol="0">
            <a:spAutoFit/>
          </a:bodyPr>
          <a:lstStyle/>
          <a:p>
            <a:r>
              <a:rPr lang="en-US" sz="1400" dirty="0"/>
              <a:t>No-</a:t>
            </a:r>
            <a:r>
              <a:rPr lang="en-US" sz="1400" dirty="0" err="1"/>
              <a:t>Loc</a:t>
            </a:r>
            <a:endParaRPr lang="en-US" sz="1400" dirty="0"/>
          </a:p>
        </p:txBody>
      </p:sp>
      <p:sp>
        <p:nvSpPr>
          <p:cNvPr id="27" name="TextBox 26"/>
          <p:cNvSpPr txBox="1"/>
          <p:nvPr/>
        </p:nvSpPr>
        <p:spPr>
          <a:xfrm>
            <a:off x="3491880" y="1412776"/>
            <a:ext cx="1737360" cy="307777"/>
          </a:xfrm>
          <a:prstGeom prst="rect">
            <a:avLst/>
          </a:prstGeom>
          <a:solidFill>
            <a:srgbClr val="FFFF00"/>
          </a:solidFill>
          <a:ln w="50800">
            <a:noFill/>
            <a:prstDash val="solid"/>
          </a:ln>
        </p:spPr>
        <p:txBody>
          <a:bodyPr wrap="square" rtlCol="0">
            <a:spAutoFit/>
          </a:bodyPr>
          <a:lstStyle/>
          <a:p>
            <a:r>
              <a:rPr lang="en-US" sz="1400" dirty="0"/>
              <a:t>SSDL-1500km</a:t>
            </a:r>
          </a:p>
        </p:txBody>
      </p:sp>
      <p:sp>
        <p:nvSpPr>
          <p:cNvPr id="28" name="TextBox 27"/>
          <p:cNvSpPr txBox="1"/>
          <p:nvPr/>
        </p:nvSpPr>
        <p:spPr>
          <a:xfrm>
            <a:off x="6579056" y="1412776"/>
            <a:ext cx="1737360" cy="307777"/>
          </a:xfrm>
          <a:prstGeom prst="rect">
            <a:avLst/>
          </a:prstGeom>
          <a:solidFill>
            <a:srgbClr val="FFFF00"/>
          </a:solidFill>
          <a:ln w="50800">
            <a:noFill/>
            <a:prstDash val="solid"/>
          </a:ln>
        </p:spPr>
        <p:txBody>
          <a:bodyPr wrap="square" rtlCol="0">
            <a:spAutoFit/>
          </a:bodyPr>
          <a:lstStyle/>
          <a:p>
            <a:r>
              <a:rPr lang="en-US" sz="1400" dirty="0"/>
              <a:t>CSDL-1500km</a:t>
            </a:r>
          </a:p>
        </p:txBody>
      </p:sp>
      <p:sp>
        <p:nvSpPr>
          <p:cNvPr id="35" name="TextBox 34"/>
          <p:cNvSpPr txBox="1"/>
          <p:nvPr/>
        </p:nvSpPr>
        <p:spPr>
          <a:xfrm>
            <a:off x="3491880" y="4077072"/>
            <a:ext cx="1737360" cy="307777"/>
          </a:xfrm>
          <a:prstGeom prst="rect">
            <a:avLst/>
          </a:prstGeom>
          <a:solidFill>
            <a:srgbClr val="FFFF00"/>
          </a:solidFill>
          <a:ln w="50800">
            <a:noFill/>
            <a:prstDash val="solid"/>
          </a:ln>
        </p:spPr>
        <p:txBody>
          <a:bodyPr wrap="square" rtlCol="0">
            <a:spAutoFit/>
          </a:bodyPr>
          <a:lstStyle/>
          <a:p>
            <a:r>
              <a:rPr lang="en-US" sz="1400" dirty="0"/>
              <a:t>SSDL-1500/500km</a:t>
            </a:r>
          </a:p>
        </p:txBody>
      </p:sp>
      <p:sp>
        <p:nvSpPr>
          <p:cNvPr id="36" name="TextBox 35"/>
          <p:cNvSpPr txBox="1"/>
          <p:nvPr/>
        </p:nvSpPr>
        <p:spPr>
          <a:xfrm>
            <a:off x="6579056" y="4077072"/>
            <a:ext cx="1737360" cy="307777"/>
          </a:xfrm>
          <a:prstGeom prst="rect">
            <a:avLst/>
          </a:prstGeom>
          <a:solidFill>
            <a:srgbClr val="FFFF00"/>
          </a:solidFill>
          <a:ln w="50800">
            <a:noFill/>
            <a:prstDash val="solid"/>
          </a:ln>
        </p:spPr>
        <p:txBody>
          <a:bodyPr wrap="square" rtlCol="0">
            <a:spAutoFit/>
          </a:bodyPr>
          <a:lstStyle/>
          <a:p>
            <a:r>
              <a:rPr lang="en-US" sz="1400" dirty="0"/>
              <a:t>CSDL-1500/500km</a:t>
            </a:r>
          </a:p>
        </p:txBody>
      </p:sp>
    </p:spTree>
    <p:extLst>
      <p:ext uri="{BB962C8B-B14F-4D97-AF65-F5344CB8AC3E}">
        <p14:creationId xmlns:p14="http://schemas.microsoft.com/office/powerpoint/2010/main" val="118294252"/>
      </p:ext>
    </p:extLst>
  </p:cSld>
  <p:clrMapOvr>
    <a:masterClrMapping/>
  </p:clrMapOvr>
  <p:transition spd="slow" advTm="37092"/>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69BCC2-859C-F447-961A-A5F1358AA29F}" type="slidenum">
              <a:rPr lang="en-US" altLang="zh-CN" sz="1200">
                <a:solidFill>
                  <a:srgbClr val="898989"/>
                </a:solidFill>
                <a:latin typeface="Calibri" charset="0"/>
              </a:rPr>
              <a:pPr/>
              <a:t>21</a:t>
            </a:fld>
            <a:endParaRPr lang="en-US" altLang="zh-CN" sz="1200">
              <a:solidFill>
                <a:srgbClr val="898989"/>
              </a:solidFill>
              <a:latin typeface="Calibri" charset="0"/>
            </a:endParaRPr>
          </a:p>
        </p:txBody>
      </p:sp>
      <p:cxnSp>
        <p:nvCxnSpPr>
          <p:cNvPr id="4" name="Straight Connector 3"/>
          <p:cNvCxnSpPr/>
          <p:nvPr/>
        </p:nvCxnSpPr>
        <p:spPr>
          <a:xfrm>
            <a:off x="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56323" name="Picture 7" descr="ou_logo_400x56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4" name="TextBox 5"/>
          <p:cNvSpPr txBox="1">
            <a:spLocks noChangeArrowheads="1"/>
          </p:cNvSpPr>
          <p:nvPr/>
        </p:nvSpPr>
        <p:spPr bwMode="auto">
          <a:xfrm>
            <a:off x="144463" y="176334"/>
            <a:ext cx="845978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sz="3000" dirty="0">
                <a:solidFill>
                  <a:srgbClr val="982A22"/>
                </a:solidFill>
              </a:rPr>
              <a:t>2D</a:t>
            </a:r>
            <a:r>
              <a:rPr lang="zh-CN" altLang="en-US" sz="3000" dirty="0">
                <a:solidFill>
                  <a:srgbClr val="982A22"/>
                </a:solidFill>
              </a:rPr>
              <a:t> </a:t>
            </a:r>
            <a:r>
              <a:rPr lang="en-US" altLang="zh-CN" sz="3000" dirty="0">
                <a:solidFill>
                  <a:srgbClr val="982A22"/>
                </a:solidFill>
              </a:rPr>
              <a:t>w</a:t>
            </a:r>
            <a:r>
              <a:rPr lang="en-US" sz="3000" dirty="0">
                <a:solidFill>
                  <a:srgbClr val="982A22"/>
                </a:solidFill>
              </a:rPr>
              <a:t>ind</a:t>
            </a:r>
            <a:r>
              <a:rPr lang="zh-CN" altLang="en-US" sz="3000" dirty="0">
                <a:solidFill>
                  <a:srgbClr val="982A22"/>
                </a:solidFill>
              </a:rPr>
              <a:t> </a:t>
            </a:r>
            <a:r>
              <a:rPr lang="en-US" sz="3000" dirty="0">
                <a:solidFill>
                  <a:srgbClr val="982A22"/>
                </a:solidFill>
              </a:rPr>
              <a:t>increment </a:t>
            </a:r>
          </a:p>
          <a:p>
            <a:pPr algn="ctr" eaLnBrk="1" hangingPunct="1"/>
            <a:r>
              <a:rPr lang="en-US" sz="1200" dirty="0">
                <a:solidFill>
                  <a:srgbClr val="982A22"/>
                </a:solidFill>
              </a:rPr>
              <a:t>(Localization scales are the e-folding scales )</a:t>
            </a:r>
          </a:p>
          <a:p>
            <a:pPr algn="ctr" eaLnBrk="1" hangingPunct="1"/>
            <a:endParaRPr lang="en-US" sz="1200" dirty="0">
              <a:solidFill>
                <a:srgbClr val="982A22"/>
              </a:solidFill>
            </a:endParaRPr>
          </a:p>
        </p:txBody>
      </p:sp>
      <p:pic>
        <p:nvPicPr>
          <p:cNvPr id="56325" name="Picture 6" descr="hres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58738"/>
            <a:ext cx="1041400"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CSDL_3SCA_ENS80_vvvv_LEV850_Scale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321" y="2538662"/>
            <a:ext cx="3656609" cy="3656609"/>
          </a:xfrm>
          <a:prstGeom prst="rect">
            <a:avLst/>
          </a:prstGeom>
        </p:spPr>
      </p:pic>
      <p:sp>
        <p:nvSpPr>
          <p:cNvPr id="33" name="TextBox 32"/>
          <p:cNvSpPr txBox="1"/>
          <p:nvPr/>
        </p:nvSpPr>
        <p:spPr>
          <a:xfrm>
            <a:off x="982916" y="2835373"/>
            <a:ext cx="1737360" cy="307777"/>
          </a:xfrm>
          <a:prstGeom prst="rect">
            <a:avLst/>
          </a:prstGeom>
          <a:solidFill>
            <a:srgbClr val="FFFF00"/>
          </a:solidFill>
          <a:ln w="50800">
            <a:noFill/>
            <a:prstDash val="solid"/>
          </a:ln>
        </p:spPr>
        <p:txBody>
          <a:bodyPr wrap="square" rtlCol="0">
            <a:spAutoFit/>
          </a:bodyPr>
          <a:lstStyle/>
          <a:p>
            <a:r>
              <a:rPr lang="en-US" sz="1400" dirty="0"/>
              <a:t>CSDL-1500/500km</a:t>
            </a:r>
          </a:p>
        </p:txBody>
      </p:sp>
      <p:pic>
        <p:nvPicPr>
          <p:cNvPr id="19" name="Picture 18" descr="CSDL_3SCA_ENS80_vvvv_LEV850_Scale2.eps">
            <a:extLst>
              <a:ext uri="{FF2B5EF4-FFF2-40B4-BE49-F238E27FC236}">
                <a16:creationId xmlns:a16="http://schemas.microsoft.com/office/drawing/2014/main" id="{935CCDAD-8402-B844-A663-A18CFE96AE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7641" y="2538662"/>
            <a:ext cx="3656609" cy="3656609"/>
          </a:xfrm>
          <a:prstGeom prst="rect">
            <a:avLst/>
          </a:prstGeom>
        </p:spPr>
      </p:pic>
      <p:sp>
        <p:nvSpPr>
          <p:cNvPr id="20" name="TextBox 19">
            <a:extLst>
              <a:ext uri="{FF2B5EF4-FFF2-40B4-BE49-F238E27FC236}">
                <a16:creationId xmlns:a16="http://schemas.microsoft.com/office/drawing/2014/main" id="{CFF838AC-D465-FF46-8512-D52954706E8F}"/>
              </a:ext>
            </a:extLst>
          </p:cNvPr>
          <p:cNvSpPr txBox="1"/>
          <p:nvPr/>
        </p:nvSpPr>
        <p:spPr>
          <a:xfrm>
            <a:off x="5499236" y="2835373"/>
            <a:ext cx="1737360" cy="307777"/>
          </a:xfrm>
          <a:prstGeom prst="rect">
            <a:avLst/>
          </a:prstGeom>
          <a:solidFill>
            <a:srgbClr val="FFFF00"/>
          </a:solidFill>
          <a:ln w="50800">
            <a:noFill/>
            <a:prstDash val="solid"/>
          </a:ln>
        </p:spPr>
        <p:txBody>
          <a:bodyPr wrap="square" rtlCol="0">
            <a:spAutoFit/>
          </a:bodyPr>
          <a:lstStyle/>
          <a:p>
            <a:r>
              <a:rPr lang="en-US" sz="1400" dirty="0"/>
              <a:t>CSDL-1500/500km</a:t>
            </a:r>
          </a:p>
        </p:txBody>
      </p:sp>
      <p:sp>
        <p:nvSpPr>
          <p:cNvPr id="3" name="TextBox 2">
            <a:extLst>
              <a:ext uri="{FF2B5EF4-FFF2-40B4-BE49-F238E27FC236}">
                <a16:creationId xmlns:a16="http://schemas.microsoft.com/office/drawing/2014/main" id="{ED09F230-45A8-164F-BA8B-78E0413BD623}"/>
              </a:ext>
            </a:extLst>
          </p:cNvPr>
          <p:cNvSpPr txBox="1"/>
          <p:nvPr/>
        </p:nvSpPr>
        <p:spPr>
          <a:xfrm>
            <a:off x="972067" y="2087592"/>
            <a:ext cx="3116852" cy="369332"/>
          </a:xfrm>
          <a:prstGeom prst="rect">
            <a:avLst/>
          </a:prstGeom>
          <a:noFill/>
        </p:spPr>
        <p:txBody>
          <a:bodyPr wrap="square" rtlCol="0">
            <a:spAutoFit/>
          </a:bodyPr>
          <a:lstStyle/>
          <a:p>
            <a:r>
              <a:rPr lang="en-US" dirty="0"/>
              <a:t>Increment for scales &gt;4000km</a:t>
            </a:r>
          </a:p>
        </p:txBody>
      </p:sp>
      <p:sp>
        <p:nvSpPr>
          <p:cNvPr id="22" name="TextBox 21">
            <a:extLst>
              <a:ext uri="{FF2B5EF4-FFF2-40B4-BE49-F238E27FC236}">
                <a16:creationId xmlns:a16="http://schemas.microsoft.com/office/drawing/2014/main" id="{D97BD54A-87ED-1248-8416-2B72E40B7DF8}"/>
              </a:ext>
            </a:extLst>
          </p:cNvPr>
          <p:cNvSpPr txBox="1"/>
          <p:nvPr/>
        </p:nvSpPr>
        <p:spPr>
          <a:xfrm>
            <a:off x="5488387" y="2118972"/>
            <a:ext cx="3116852" cy="369332"/>
          </a:xfrm>
          <a:prstGeom prst="rect">
            <a:avLst/>
          </a:prstGeom>
          <a:noFill/>
        </p:spPr>
        <p:txBody>
          <a:bodyPr wrap="square" rtlCol="0">
            <a:spAutoFit/>
          </a:bodyPr>
          <a:lstStyle/>
          <a:p>
            <a:r>
              <a:rPr lang="en-US" dirty="0"/>
              <a:t>Increment for scales &lt; 4000km</a:t>
            </a:r>
          </a:p>
        </p:txBody>
      </p:sp>
    </p:spTree>
    <p:extLst>
      <p:ext uri="{BB962C8B-B14F-4D97-AF65-F5344CB8AC3E}">
        <p14:creationId xmlns:p14="http://schemas.microsoft.com/office/powerpoint/2010/main" val="554330640"/>
      </p:ext>
    </p:extLst>
  </p:cSld>
  <p:clrMapOvr>
    <a:masterClrMapping/>
  </p:clrMapOvr>
  <p:transition spd="slow" advTm="37092"/>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1233" y="1247005"/>
            <a:ext cx="8629231" cy="1938992"/>
          </a:xfrm>
          <a:prstGeom prst="rect">
            <a:avLst/>
          </a:prstGeom>
          <a:noFill/>
        </p:spPr>
        <p:txBody>
          <a:bodyPr wrap="square" rtlCol="0">
            <a:spAutoFit/>
          </a:bodyPr>
          <a:lstStyle/>
          <a:p>
            <a:endParaRPr lang="en-US" sz="2400" dirty="0"/>
          </a:p>
          <a:p>
            <a:pPr marL="457200" indent="-457200">
              <a:buFont typeface="+mj-lt"/>
              <a:buAutoNum type="arabicPeriod" startAt="2"/>
            </a:pPr>
            <a:endParaRPr lang="en-US" altLang="ko-KR" sz="2400" dirty="0"/>
          </a:p>
          <a:p>
            <a:pPr marL="457200" indent="-457200">
              <a:buFont typeface="+mj-lt"/>
              <a:buAutoNum type="arabicPeriod" startAt="2"/>
            </a:pPr>
            <a:endParaRPr lang="en-US" altLang="ko-KR" sz="2400" dirty="0"/>
          </a:p>
          <a:p>
            <a:pPr marL="457200" indent="-457200">
              <a:buFont typeface="+mj-lt"/>
              <a:buAutoNum type="arabicPeriod" startAt="2"/>
            </a:pPr>
            <a:endParaRPr lang="en-US" altLang="ko-KR" sz="2400" dirty="0"/>
          </a:p>
          <a:p>
            <a:pPr marL="457200" indent="-457200">
              <a:buFont typeface="+mj-lt"/>
              <a:buAutoNum type="arabicPeriod" startAt="2"/>
            </a:pPr>
            <a:endParaRPr lang="en-US" altLang="ko-KR" sz="2400" dirty="0"/>
          </a:p>
        </p:txBody>
      </p:sp>
      <p:sp>
        <p:nvSpPr>
          <p:cNvPr id="2" name="Slide Number Placeholder 1"/>
          <p:cNvSpPr>
            <a:spLocks noGrp="1"/>
          </p:cNvSpPr>
          <p:nvPr>
            <p:ph type="sldNum" sz="quarter" idx="12"/>
          </p:nvPr>
        </p:nvSpPr>
        <p:spPr/>
        <p:txBody>
          <a:bodyPr/>
          <a:lstStyle/>
          <a:p>
            <a:fld id="{70085683-243A-AC4F-8DBF-265D4DBC16AD}" type="slidenum">
              <a:rPr lang="en-US" smtClean="0"/>
              <a:t>22</a:t>
            </a:fld>
            <a:endParaRPr lang="en-US"/>
          </a:p>
        </p:txBody>
      </p:sp>
      <p:cxnSp>
        <p:nvCxnSpPr>
          <p:cNvPr id="5" name="Straight Connector 4"/>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8316" y="265814"/>
            <a:ext cx="6815470" cy="584775"/>
          </a:xfrm>
          <a:prstGeom prst="rect">
            <a:avLst/>
          </a:prstGeom>
          <a:noFill/>
        </p:spPr>
        <p:txBody>
          <a:bodyPr wrap="square" rtlCol="0">
            <a:spAutoFit/>
          </a:bodyPr>
          <a:lstStyle/>
          <a:p>
            <a:r>
              <a:rPr lang="en-US" sz="3200" dirty="0">
                <a:solidFill>
                  <a:srgbClr val="C00000"/>
                </a:solidFill>
              </a:rPr>
              <a:t>References</a:t>
            </a:r>
          </a:p>
        </p:txBody>
      </p:sp>
      <p:sp>
        <p:nvSpPr>
          <p:cNvPr id="3" name="TextBox 2"/>
          <p:cNvSpPr txBox="1"/>
          <p:nvPr/>
        </p:nvSpPr>
        <p:spPr>
          <a:xfrm>
            <a:off x="304800" y="1536492"/>
            <a:ext cx="8486931" cy="5139869"/>
          </a:xfrm>
          <a:prstGeom prst="rect">
            <a:avLst/>
          </a:prstGeom>
          <a:noFill/>
        </p:spPr>
        <p:txBody>
          <a:bodyPr wrap="square" rtlCol="0">
            <a:spAutoFit/>
          </a:bodyPr>
          <a:lstStyle/>
          <a:p>
            <a:pPr marL="285750" indent="-285750">
              <a:buFont typeface="Wingdings" charset="2"/>
              <a:buChar char="§"/>
            </a:pPr>
            <a:r>
              <a:rPr lang="en-US" sz="1400" dirty="0">
                <a:latin typeface="Arial" panose="020B0604020202020204" pitchFamily="34" charset="0"/>
                <a:ea typeface="Arial" charset="0"/>
                <a:cs typeface="Arial" panose="020B0604020202020204" pitchFamily="34" charset="0"/>
              </a:rPr>
              <a:t>Wang, X., C. Snyder, and T. M. Hamill, 2007: On the theoretical equivalence of differently proposed ensemble/3D-Var hybrid analysis schemes. Mon. </a:t>
            </a:r>
            <a:r>
              <a:rPr lang="en-US" sz="1400" dirty="0" err="1">
                <a:latin typeface="Arial" panose="020B0604020202020204" pitchFamily="34" charset="0"/>
                <a:ea typeface="Arial" charset="0"/>
                <a:cs typeface="Arial" panose="020B0604020202020204" pitchFamily="34" charset="0"/>
              </a:rPr>
              <a:t>Wea</a:t>
            </a:r>
            <a:r>
              <a:rPr lang="en-US" sz="1400" dirty="0">
                <a:latin typeface="Arial" panose="020B0604020202020204" pitchFamily="34" charset="0"/>
                <a:ea typeface="Arial" charset="0"/>
                <a:cs typeface="Arial" panose="020B0604020202020204" pitchFamily="34" charset="0"/>
              </a:rPr>
              <a:t>. Rev., 135, 222–227.</a:t>
            </a:r>
          </a:p>
          <a:p>
            <a:pPr marL="285750" indent="-285750">
              <a:buFont typeface="Wingdings" charset="2"/>
              <a:buChar char="§"/>
            </a:pPr>
            <a:r>
              <a:rPr lang="en-US" sz="1400" dirty="0">
                <a:latin typeface="Arial" panose="020B0604020202020204" pitchFamily="34" charset="0"/>
                <a:ea typeface="Arial" charset="0"/>
                <a:cs typeface="Arial" panose="020B0604020202020204" pitchFamily="34" charset="0"/>
              </a:rPr>
              <a:t>Wang, X., 2010: Incorporating Ensemble Covariance in the </a:t>
            </a:r>
            <a:r>
              <a:rPr lang="en-US" sz="1400" dirty="0" err="1">
                <a:latin typeface="Arial" panose="020B0604020202020204" pitchFamily="34" charset="0"/>
                <a:ea typeface="Arial" charset="0"/>
                <a:cs typeface="Arial" panose="020B0604020202020204" pitchFamily="34" charset="0"/>
              </a:rPr>
              <a:t>Gridpoint</a:t>
            </a:r>
            <a:r>
              <a:rPr lang="en-US" sz="1400" dirty="0">
                <a:latin typeface="Arial" panose="020B0604020202020204" pitchFamily="34" charset="0"/>
                <a:ea typeface="Arial" charset="0"/>
                <a:cs typeface="Arial" panose="020B0604020202020204" pitchFamily="34" charset="0"/>
              </a:rPr>
              <a:t> Statistical Interpolation </a:t>
            </a:r>
            <a:r>
              <a:rPr lang="en-US" sz="1400" dirty="0" err="1">
                <a:latin typeface="Arial" panose="020B0604020202020204" pitchFamily="34" charset="0"/>
                <a:ea typeface="Arial" charset="0"/>
                <a:cs typeface="Arial" panose="020B0604020202020204" pitchFamily="34" charset="0"/>
              </a:rPr>
              <a:t>Variational</a:t>
            </a:r>
            <a:r>
              <a:rPr lang="en-US" sz="1400" dirty="0">
                <a:latin typeface="Arial" panose="020B0604020202020204" pitchFamily="34" charset="0"/>
                <a:ea typeface="Arial" charset="0"/>
                <a:cs typeface="Arial" panose="020B0604020202020204" pitchFamily="34" charset="0"/>
              </a:rPr>
              <a:t> Minimization: A Mathematical Framework, Mon. </a:t>
            </a:r>
            <a:r>
              <a:rPr lang="en-US" sz="1400" dirty="0" err="1">
                <a:latin typeface="Arial" panose="020B0604020202020204" pitchFamily="34" charset="0"/>
                <a:ea typeface="Arial" charset="0"/>
                <a:cs typeface="Arial" panose="020B0604020202020204" pitchFamily="34" charset="0"/>
              </a:rPr>
              <a:t>Wea</a:t>
            </a:r>
            <a:r>
              <a:rPr lang="en-US" sz="1400" dirty="0">
                <a:latin typeface="Arial" panose="020B0604020202020204" pitchFamily="34" charset="0"/>
                <a:ea typeface="Arial" charset="0"/>
                <a:cs typeface="Arial" panose="020B0604020202020204" pitchFamily="34" charset="0"/>
              </a:rPr>
              <a:t>. Rev., 138, 2990- 2995.</a:t>
            </a:r>
          </a:p>
          <a:p>
            <a:pPr marL="285750" indent="-285750" algn="just">
              <a:buFont typeface="Wingdings" charset="2"/>
              <a:buChar char="§"/>
            </a:pPr>
            <a:r>
              <a:rPr lang="en-US" sz="1400" dirty="0">
                <a:latin typeface="Arial" panose="020B0604020202020204" pitchFamily="34" charset="0"/>
                <a:ea typeface="Arial" charset="0"/>
                <a:cs typeface="Arial" panose="020B0604020202020204" pitchFamily="34" charset="0"/>
              </a:rPr>
              <a:t>Wang, X., D. Parrish, D. Kleist, J. Whitaker, 2013: GSI 3DVar-based ensemble–</a:t>
            </a:r>
            <a:r>
              <a:rPr lang="en-US" sz="1400" dirty="0" err="1">
                <a:latin typeface="Arial" panose="020B0604020202020204" pitchFamily="34" charset="0"/>
                <a:ea typeface="Arial" charset="0"/>
                <a:cs typeface="Arial" panose="020B0604020202020204" pitchFamily="34" charset="0"/>
              </a:rPr>
              <a:t>variational</a:t>
            </a:r>
            <a:r>
              <a:rPr lang="en-US" sz="1400" dirty="0">
                <a:latin typeface="Arial" panose="020B0604020202020204" pitchFamily="34" charset="0"/>
                <a:ea typeface="Arial" charset="0"/>
                <a:cs typeface="Arial" panose="020B0604020202020204" pitchFamily="34" charset="0"/>
              </a:rPr>
              <a:t> hybrid data assimilation for NCEP Global Forecast System: Single-resolution experiments. Mon. </a:t>
            </a:r>
            <a:r>
              <a:rPr lang="en-US" sz="1400" dirty="0" err="1">
                <a:latin typeface="Arial" panose="020B0604020202020204" pitchFamily="34" charset="0"/>
                <a:ea typeface="Arial" charset="0"/>
                <a:cs typeface="Arial" panose="020B0604020202020204" pitchFamily="34" charset="0"/>
              </a:rPr>
              <a:t>Wea</a:t>
            </a:r>
            <a:r>
              <a:rPr lang="en-US" sz="1400" dirty="0">
                <a:latin typeface="Arial" panose="020B0604020202020204" pitchFamily="34" charset="0"/>
                <a:ea typeface="Arial" charset="0"/>
                <a:cs typeface="Arial" panose="020B0604020202020204" pitchFamily="34" charset="0"/>
              </a:rPr>
              <a:t>. Rev., 141(11), 4098-4117. </a:t>
            </a:r>
          </a:p>
          <a:p>
            <a:pPr marL="285750" indent="-285750">
              <a:buFont typeface="Wingdings" charset="2"/>
              <a:buChar char="§"/>
            </a:pPr>
            <a:r>
              <a:rPr lang="en-US" sz="1400" dirty="0">
                <a:latin typeface="Arial" panose="020B0604020202020204" pitchFamily="34" charset="0"/>
                <a:cs typeface="Arial" panose="020B0604020202020204" pitchFamily="34" charset="0"/>
              </a:rPr>
              <a:t>Wang, X., and T. Lei, 2014: GSI-based four dimensional ensemble- </a:t>
            </a:r>
            <a:r>
              <a:rPr lang="en-US" sz="1400" dirty="0" err="1">
                <a:latin typeface="Arial" panose="020B0604020202020204" pitchFamily="34" charset="0"/>
                <a:cs typeface="Arial" panose="020B0604020202020204" pitchFamily="34" charset="0"/>
              </a:rPr>
              <a:t>variational</a:t>
            </a:r>
            <a:r>
              <a:rPr lang="en-US" sz="1400" dirty="0">
                <a:latin typeface="Arial" panose="020B0604020202020204" pitchFamily="34" charset="0"/>
                <a:cs typeface="Arial" panose="020B0604020202020204" pitchFamily="34" charset="0"/>
              </a:rPr>
              <a:t> (4DEnsVar) data assimilation: Formulation and single-resolution experiments with real data for NCEP global forecast system. </a:t>
            </a:r>
            <a:r>
              <a:rPr lang="en-US" sz="1400" i="1" dirty="0">
                <a:latin typeface="Arial" panose="020B0604020202020204" pitchFamily="34" charset="0"/>
                <a:cs typeface="Arial" panose="020B0604020202020204" pitchFamily="34" charset="0"/>
              </a:rPr>
              <a:t>Mon. </a:t>
            </a:r>
            <a:r>
              <a:rPr lang="en-US" sz="1400" i="1" dirty="0" err="1">
                <a:latin typeface="Arial" panose="020B0604020202020204" pitchFamily="34" charset="0"/>
                <a:cs typeface="Arial" panose="020B0604020202020204" pitchFamily="34" charset="0"/>
              </a:rPr>
              <a:t>Wea</a:t>
            </a:r>
            <a:r>
              <a:rPr lang="en-US" sz="1400" i="1" dirty="0">
                <a:latin typeface="Arial" panose="020B0604020202020204" pitchFamily="34" charset="0"/>
                <a:cs typeface="Arial" panose="020B0604020202020204" pitchFamily="34" charset="0"/>
              </a:rPr>
              <a:t>. Rev., </a:t>
            </a:r>
            <a:r>
              <a:rPr lang="en-US" sz="1400" b="1" dirty="0">
                <a:latin typeface="Arial" panose="020B0604020202020204" pitchFamily="34" charset="0"/>
                <a:cs typeface="Arial" panose="020B0604020202020204" pitchFamily="34" charset="0"/>
              </a:rPr>
              <a:t>142</a:t>
            </a:r>
            <a:r>
              <a:rPr lang="en-US" sz="1400" dirty="0">
                <a:latin typeface="Arial" panose="020B0604020202020204" pitchFamily="34" charset="0"/>
                <a:cs typeface="Arial" panose="020B0604020202020204" pitchFamily="34" charset="0"/>
              </a:rPr>
              <a:t>, 3303–3325, doi:10.1175/ MWR-D-13-00303.1. </a:t>
            </a:r>
          </a:p>
          <a:p>
            <a:pPr marL="285750" indent="-285750">
              <a:buFont typeface="Wingdings" charset="2"/>
              <a:buChar char="§"/>
            </a:pPr>
            <a:r>
              <a:rPr lang="en-US" sz="1400" dirty="0">
                <a:latin typeface="Arial" panose="020B0604020202020204" pitchFamily="34" charset="0"/>
                <a:cs typeface="Arial" panose="020B0604020202020204" pitchFamily="34" charset="0"/>
              </a:rPr>
              <a:t>Huang, B., and X. Wang, 2018: On the use of valid time lagging (VTL) ensembles to increase ensemble size in the GFS hybrid 4DEnVar system. </a:t>
            </a:r>
            <a:r>
              <a:rPr lang="en-US" sz="1400" dirty="0" err="1">
                <a:latin typeface="Arial" panose="020B0604020202020204" pitchFamily="34" charset="0"/>
                <a:cs typeface="Arial" panose="020B0604020202020204" pitchFamily="34" charset="0"/>
              </a:rPr>
              <a:t>Mon.Wea</a:t>
            </a:r>
            <a:r>
              <a:rPr lang="en-US" sz="1400" dirty="0">
                <a:latin typeface="Arial" panose="020B0604020202020204" pitchFamily="34" charset="0"/>
                <a:cs typeface="Arial" panose="020B0604020202020204" pitchFamily="34" charset="0"/>
              </a:rPr>
              <a:t>. Rev., in review.</a:t>
            </a:r>
          </a:p>
          <a:p>
            <a:pPr marL="285750" indent="-285750">
              <a:buFont typeface="Wingdings" charset="2"/>
              <a:buChar char="§"/>
            </a:pPr>
            <a:r>
              <a:rPr lang="en-US" sz="1400" dirty="0" err="1">
                <a:latin typeface="Arial" panose="020B0604020202020204" pitchFamily="34" charset="0"/>
                <a:cs typeface="Arial" panose="020B0604020202020204" pitchFamily="34" charset="0"/>
              </a:rPr>
              <a:t>Buehner</a:t>
            </a:r>
            <a:r>
              <a:rPr lang="en-US" sz="1400" dirty="0">
                <a:latin typeface="Arial" panose="020B0604020202020204" pitchFamily="34" charset="0"/>
                <a:cs typeface="Arial" panose="020B0604020202020204" pitchFamily="34" charset="0"/>
              </a:rPr>
              <a:t>, M., and A. </a:t>
            </a:r>
            <a:r>
              <a:rPr lang="en-US" sz="1400" dirty="0" err="1">
                <a:latin typeface="Arial" panose="020B0604020202020204" pitchFamily="34" charset="0"/>
                <a:cs typeface="Arial" panose="020B0604020202020204" pitchFamily="34" charset="0"/>
              </a:rPr>
              <a:t>Shlyaeva</a:t>
            </a:r>
            <a:r>
              <a:rPr lang="en-US" sz="1400" dirty="0">
                <a:latin typeface="Arial" panose="020B0604020202020204" pitchFamily="34" charset="0"/>
                <a:cs typeface="Arial" panose="020B0604020202020204" pitchFamily="34" charset="0"/>
              </a:rPr>
              <a:t>, 2015: Scale-dependent background-error covariance </a:t>
            </a:r>
            <a:r>
              <a:rPr lang="en-US" sz="1400" dirty="0" err="1">
                <a:latin typeface="Arial" panose="020B0604020202020204" pitchFamily="34" charset="0"/>
                <a:cs typeface="Arial" panose="020B0604020202020204" pitchFamily="34" charset="0"/>
              </a:rPr>
              <a:t>localisation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Tellus</a:t>
            </a:r>
            <a:r>
              <a:rPr lang="en-US" sz="1400" dirty="0">
                <a:latin typeface="Arial" panose="020B0604020202020204" pitchFamily="34" charset="0"/>
                <a:cs typeface="Arial" panose="020B0604020202020204" pitchFamily="34" charset="0"/>
              </a:rPr>
              <a:t> A, 67, 1373–1395. </a:t>
            </a:r>
          </a:p>
          <a:p>
            <a:pPr marL="285750" indent="-285750">
              <a:buFont typeface="Wingdings" charset="2"/>
              <a:buChar char="§"/>
            </a:pPr>
            <a:r>
              <a:rPr lang="en-US" sz="1400" dirty="0">
                <a:latin typeface="Arial" panose="020B0604020202020204" pitchFamily="34" charset="0"/>
                <a:cs typeface="Arial" panose="020B0604020202020204" pitchFamily="34" charset="0"/>
              </a:rPr>
              <a:t>Kleist, D. T., and K. Ide, 2015: An OSSE-based evaluation of hybrid </a:t>
            </a:r>
            <a:r>
              <a:rPr lang="en-US" sz="1400" dirty="0" err="1">
                <a:latin typeface="Arial" panose="020B0604020202020204" pitchFamily="34" charset="0"/>
                <a:cs typeface="Arial" panose="020B0604020202020204" pitchFamily="34" charset="0"/>
              </a:rPr>
              <a:t>variational</a:t>
            </a:r>
            <a:r>
              <a:rPr lang="en-US" sz="1400" dirty="0">
                <a:latin typeface="Arial" panose="020B0604020202020204" pitchFamily="34" charset="0"/>
                <a:cs typeface="Arial" panose="020B0604020202020204" pitchFamily="34" charset="0"/>
              </a:rPr>
              <a:t>–ensemble data assimilation for the NCEP GFS. Part II: 4D </a:t>
            </a:r>
            <a:r>
              <a:rPr lang="en-US" sz="1400" dirty="0" err="1">
                <a:latin typeface="Arial" panose="020B0604020202020204" pitchFamily="34" charset="0"/>
                <a:cs typeface="Arial" panose="020B0604020202020204" pitchFamily="34" charset="0"/>
              </a:rPr>
              <a:t>EnVar</a:t>
            </a:r>
            <a:r>
              <a:rPr lang="en-US" sz="1400" dirty="0">
                <a:latin typeface="Arial" panose="020B0604020202020204" pitchFamily="34" charset="0"/>
                <a:cs typeface="Arial" panose="020B0604020202020204" pitchFamily="34" charset="0"/>
              </a:rPr>
              <a:t> and hybrid variants. </a:t>
            </a:r>
            <a:r>
              <a:rPr lang="en-US" sz="1400" i="1" dirty="0">
                <a:latin typeface="Arial" panose="020B0604020202020204" pitchFamily="34" charset="0"/>
                <a:cs typeface="Arial" panose="020B0604020202020204" pitchFamily="34" charset="0"/>
              </a:rPr>
              <a:t>Mon. </a:t>
            </a:r>
            <a:r>
              <a:rPr lang="en-US" sz="1400" i="1" dirty="0" err="1">
                <a:latin typeface="Arial" panose="020B0604020202020204" pitchFamily="34" charset="0"/>
                <a:cs typeface="Arial" panose="020B0604020202020204" pitchFamily="34" charset="0"/>
              </a:rPr>
              <a:t>Wea</a:t>
            </a:r>
            <a:r>
              <a:rPr lang="en-US" sz="1400" i="1" dirty="0">
                <a:latin typeface="Arial" panose="020B0604020202020204" pitchFamily="34" charset="0"/>
                <a:cs typeface="Arial" panose="020B0604020202020204" pitchFamily="34" charset="0"/>
              </a:rPr>
              <a:t>. Rev., </a:t>
            </a:r>
            <a:r>
              <a:rPr lang="en-US" sz="1400" b="1" dirty="0">
                <a:latin typeface="Arial" panose="020B0604020202020204" pitchFamily="34" charset="0"/>
                <a:cs typeface="Arial" panose="020B0604020202020204" pitchFamily="34" charset="0"/>
              </a:rPr>
              <a:t>143</a:t>
            </a:r>
            <a:r>
              <a:rPr lang="en-US" sz="1400" dirty="0">
                <a:latin typeface="Arial" panose="020B0604020202020204" pitchFamily="34" charset="0"/>
                <a:cs typeface="Arial" panose="020B0604020202020204" pitchFamily="34" charset="0"/>
              </a:rPr>
              <a:t>, 452–470, doi:10.1175/MWR-D-13-00350.1.</a:t>
            </a:r>
          </a:p>
          <a:p>
            <a:pPr marL="285750" indent="-285750">
              <a:buFont typeface="Wingdings" charset="2"/>
              <a:buChar char="§"/>
            </a:pPr>
            <a:r>
              <a:rPr lang="en-US" sz="1400" dirty="0">
                <a:latin typeface="Arial" panose="020B0604020202020204" pitchFamily="34" charset="0"/>
                <a:cs typeface="Arial" panose="020B0604020202020204" pitchFamily="34" charset="0"/>
              </a:rPr>
              <a:t>Lei, L., and J. S. Whitaker, 2017: Evaluating the trade-offs between ensemble size and ensemble resolution in an ensemble-</a:t>
            </a:r>
            <a:r>
              <a:rPr lang="en-US" sz="1400" dirty="0" err="1">
                <a:latin typeface="Arial" panose="020B0604020202020204" pitchFamily="34" charset="0"/>
                <a:cs typeface="Arial" panose="020B0604020202020204" pitchFamily="34" charset="0"/>
              </a:rPr>
              <a:t>variational</a:t>
            </a:r>
            <a:r>
              <a:rPr lang="en-US" sz="1400" dirty="0">
                <a:latin typeface="Arial" panose="020B0604020202020204" pitchFamily="34" charset="0"/>
                <a:cs typeface="Arial" panose="020B0604020202020204" pitchFamily="34" charset="0"/>
              </a:rPr>
              <a:t> data assimilation system, </a:t>
            </a:r>
            <a:r>
              <a:rPr lang="en-US" sz="1400" i="1" dirty="0">
                <a:latin typeface="Arial" panose="020B0604020202020204" pitchFamily="34" charset="0"/>
                <a:cs typeface="Arial" panose="020B0604020202020204" pitchFamily="34" charset="0"/>
              </a:rPr>
              <a:t>J. Adv. Model. Earth Syst.</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 doi:10.1002/2016MS000864. </a:t>
            </a:r>
          </a:p>
          <a:p>
            <a:pPr marL="285750" indent="-285750">
              <a:buFont typeface="Wingdings" charset="2"/>
              <a:buChar char="§"/>
            </a:pPr>
            <a:endParaRPr lang="en-US" sz="1400" dirty="0">
              <a:latin typeface="Arial" panose="020B0604020202020204" pitchFamily="34" charset="0"/>
              <a:cs typeface="Arial" panose="020B0604020202020204" pitchFamily="34" charset="0"/>
            </a:endParaRPr>
          </a:p>
          <a:p>
            <a:pPr marL="285750" indent="-285750">
              <a:buFont typeface="Wingdings" charset="2"/>
              <a:buChar char="§"/>
            </a:pPr>
            <a:endParaRPr lang="en-US" sz="1600" dirty="0">
              <a:latin typeface="Arial"/>
              <a:cs typeface="Arial"/>
            </a:endParaRPr>
          </a:p>
          <a:p>
            <a:pPr marL="285750" indent="-285750">
              <a:buFont typeface="Wingdings" charset="2"/>
              <a:buChar char="§"/>
            </a:pPr>
            <a:endParaRPr lang="en-US" dirty="0"/>
          </a:p>
        </p:txBody>
      </p:sp>
      <p:pic>
        <p:nvPicPr>
          <p:cNvPr id="9"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spTree>
    <p:extLst>
      <p:ext uri="{BB962C8B-B14F-4D97-AF65-F5344CB8AC3E}">
        <p14:creationId xmlns:p14="http://schemas.microsoft.com/office/powerpoint/2010/main" val="112661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085683-243A-AC4F-8DBF-265D4DBC16AD}" type="slidenum">
              <a:rPr lang="en-US" smtClean="0"/>
              <a:t>3</a:t>
            </a:fld>
            <a:endParaRPr lang="en-US" dirty="0"/>
          </a:p>
        </p:txBody>
      </p:sp>
      <p:cxnSp>
        <p:nvCxnSpPr>
          <p:cNvPr id="5" name="Straight Connector 4"/>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5100" y="4374986"/>
            <a:ext cx="8521699" cy="2185214"/>
          </a:xfrm>
          <a:prstGeom prst="rect">
            <a:avLst/>
          </a:prstGeom>
          <a:noFill/>
        </p:spPr>
        <p:txBody>
          <a:bodyPr wrap="square" rtlCol="0">
            <a:spAutoFit/>
          </a:bodyPr>
          <a:lstStyle/>
          <a:p>
            <a:pPr marL="285750" indent="-285750" algn="just">
              <a:buFont typeface="Wingdings" charset="2"/>
              <a:buChar char="§"/>
            </a:pPr>
            <a:r>
              <a:rPr lang="en-US" sz="1600" dirty="0">
                <a:latin typeface="Arial"/>
                <a:cs typeface="Arial"/>
              </a:rPr>
              <a:t>Lei and Whitaker (2017) showed improved analysis and forecasts by directly increasing the ensemble size from 80 to 320 and increasing ensemble resolution from T254 to T670 in the GFS hybrid 4DEnVar system, but the cost was significantly increased</a:t>
            </a:r>
            <a:r>
              <a:rPr lang="en-US" altLang="ko-KR" sz="1600" dirty="0">
                <a:latin typeface="Arial"/>
                <a:cs typeface="Arial"/>
              </a:rPr>
              <a:t>. </a:t>
            </a:r>
            <a:r>
              <a:rPr lang="en-US" sz="1600" dirty="0">
                <a:latin typeface="Arial"/>
                <a:cs typeface="Arial"/>
              </a:rPr>
              <a:t>Under the constraints of computing cost, Increasing ensemble resolution improved the analysis and forecasts more than increasing ensemble size.</a:t>
            </a:r>
          </a:p>
          <a:p>
            <a:pPr algn="just"/>
            <a:endParaRPr lang="ko-KR" altLang="en-US" sz="800" dirty="0"/>
          </a:p>
          <a:p>
            <a:pPr marL="285750" indent="-285750" algn="just">
              <a:buFont typeface="Wingdings" charset="2"/>
              <a:buChar char="§"/>
            </a:pPr>
            <a:r>
              <a:rPr lang="en-US" sz="1600" dirty="0">
                <a:latin typeface="Arial"/>
                <a:cs typeface="Arial"/>
              </a:rPr>
              <a:t>Huang and Wang (2018) investigated</a:t>
            </a:r>
            <a:r>
              <a:rPr lang="ko-KR" altLang="en-US" sz="1600" dirty="0">
                <a:latin typeface="Arial"/>
                <a:cs typeface="Arial"/>
              </a:rPr>
              <a:t> </a:t>
            </a:r>
            <a:r>
              <a:rPr lang="en-US" sz="1600" dirty="0">
                <a:latin typeface="Arial"/>
                <a:cs typeface="Arial"/>
              </a:rPr>
              <a:t>an inexpensive, valid time shifting (VTS) method to increase the ensemble size within GFS 4DEnVar system and found this method can improve both global and hurricane forecast without incurring too much cost</a:t>
            </a:r>
            <a:endParaRPr lang="ko-KR" altLang="en-US" sz="1600" dirty="0"/>
          </a:p>
        </p:txBody>
      </p:sp>
      <p:sp>
        <p:nvSpPr>
          <p:cNvPr id="14" name="TextBox 13"/>
          <p:cNvSpPr txBox="1"/>
          <p:nvPr/>
        </p:nvSpPr>
        <p:spPr>
          <a:xfrm>
            <a:off x="1720425" y="1208006"/>
            <a:ext cx="3131996" cy="369332"/>
          </a:xfrm>
          <a:prstGeom prst="rect">
            <a:avLst/>
          </a:prstGeom>
          <a:noFill/>
        </p:spPr>
        <p:txBody>
          <a:bodyPr wrap="square" rtlCol="0">
            <a:spAutoFit/>
          </a:bodyPr>
          <a:lstStyle/>
          <a:p>
            <a:r>
              <a:rPr lang="en-US" dirty="0"/>
              <a:t> 6hr WIND RMSE </a:t>
            </a:r>
          </a:p>
        </p:txBody>
      </p:sp>
      <p:pic>
        <p:nvPicPr>
          <p:cNvPr id="17"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t="1816" b="-1816"/>
          <a:stretch/>
        </p:blipFill>
        <p:spPr>
          <a:xfrm>
            <a:off x="1476531" y="1546840"/>
            <a:ext cx="2115443" cy="277385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7034" y="3052881"/>
            <a:ext cx="1255067" cy="627534"/>
          </a:xfrm>
          <a:prstGeom prst="rect">
            <a:avLst/>
          </a:prstGeom>
        </p:spPr>
      </p:pic>
      <p:sp>
        <p:nvSpPr>
          <p:cNvPr id="22" name="TextBox 21"/>
          <p:cNvSpPr txBox="1"/>
          <p:nvPr/>
        </p:nvSpPr>
        <p:spPr>
          <a:xfrm>
            <a:off x="2459646" y="2290568"/>
            <a:ext cx="962456" cy="600164"/>
          </a:xfrm>
          <a:prstGeom prst="rect">
            <a:avLst/>
          </a:prstGeom>
          <a:noFill/>
        </p:spPr>
        <p:txBody>
          <a:bodyPr wrap="square" rtlCol="0">
            <a:spAutoFit/>
          </a:bodyPr>
          <a:lstStyle/>
          <a:p>
            <a:r>
              <a:rPr lang="en-US" sz="1100" dirty="0">
                <a:latin typeface="Arial" charset="0"/>
                <a:ea typeface="Arial" charset="0"/>
                <a:cs typeface="Arial" charset="0"/>
              </a:rPr>
              <a:t>Lei and Whitaker (2017) </a:t>
            </a:r>
          </a:p>
        </p:txBody>
      </p:sp>
      <p:sp>
        <p:nvSpPr>
          <p:cNvPr id="15" name="TextBox 14">
            <a:extLst>
              <a:ext uri="{FF2B5EF4-FFF2-40B4-BE49-F238E27FC236}">
                <a16:creationId xmlns:a16="http://schemas.microsoft.com/office/drawing/2014/main" id="{1C23116A-1D79-D64A-976F-2A2E611995E8}"/>
              </a:ext>
            </a:extLst>
          </p:cNvPr>
          <p:cNvSpPr txBox="1"/>
          <p:nvPr/>
        </p:nvSpPr>
        <p:spPr>
          <a:xfrm>
            <a:off x="1148316" y="265814"/>
            <a:ext cx="6815470" cy="584775"/>
          </a:xfrm>
          <a:prstGeom prst="rect">
            <a:avLst/>
          </a:prstGeom>
          <a:noFill/>
        </p:spPr>
        <p:txBody>
          <a:bodyPr wrap="square" rtlCol="0">
            <a:spAutoFit/>
          </a:bodyPr>
          <a:lstStyle/>
          <a:p>
            <a:r>
              <a:rPr lang="en-US" sz="3200" dirty="0">
                <a:solidFill>
                  <a:srgbClr val="C00000"/>
                </a:solidFill>
                <a:latin typeface="Arial" charset="0"/>
                <a:ea typeface="Arial" charset="0"/>
                <a:cs typeface="Arial" charset="0"/>
              </a:rPr>
              <a:t>Background and Motivation</a:t>
            </a:r>
          </a:p>
        </p:txBody>
      </p:sp>
      <p:pic>
        <p:nvPicPr>
          <p:cNvPr id="2" name="Picture 1">
            <a:extLst>
              <a:ext uri="{FF2B5EF4-FFF2-40B4-BE49-F238E27FC236}">
                <a16:creationId xmlns:a16="http://schemas.microsoft.com/office/drawing/2014/main" id="{14C3C7E3-897F-AE4C-BD5D-4C1D6E7D9F9A}"/>
              </a:ext>
            </a:extLst>
          </p:cNvPr>
          <p:cNvPicPr>
            <a:picLocks noChangeAspect="1"/>
          </p:cNvPicPr>
          <p:nvPr/>
        </p:nvPicPr>
        <p:blipFill>
          <a:blip r:embed="rId7"/>
          <a:stretch>
            <a:fillRect/>
          </a:stretch>
        </p:blipFill>
        <p:spPr>
          <a:xfrm>
            <a:off x="4348454" y="1383861"/>
            <a:ext cx="3977704" cy="3033226"/>
          </a:xfrm>
          <a:prstGeom prst="rect">
            <a:avLst/>
          </a:prstGeom>
        </p:spPr>
      </p:pic>
      <p:sp>
        <p:nvSpPr>
          <p:cNvPr id="23" name="TextBox 22"/>
          <p:cNvSpPr txBox="1"/>
          <p:nvPr/>
        </p:nvSpPr>
        <p:spPr>
          <a:xfrm>
            <a:off x="5859519" y="1714841"/>
            <a:ext cx="1924912" cy="261610"/>
          </a:xfrm>
          <a:prstGeom prst="rect">
            <a:avLst/>
          </a:prstGeom>
          <a:noFill/>
        </p:spPr>
        <p:txBody>
          <a:bodyPr wrap="square" rtlCol="0">
            <a:spAutoFit/>
          </a:bodyPr>
          <a:lstStyle/>
          <a:p>
            <a:r>
              <a:rPr lang="en-US" sz="1100" dirty="0">
                <a:latin typeface="Arial" charset="0"/>
                <a:ea typeface="Arial" charset="0"/>
                <a:cs typeface="Arial" charset="0"/>
              </a:rPr>
              <a:t>Huang and Wang (2018) </a:t>
            </a:r>
          </a:p>
        </p:txBody>
      </p:sp>
    </p:spTree>
    <p:extLst>
      <p:ext uri="{BB962C8B-B14F-4D97-AF65-F5344CB8AC3E}">
        <p14:creationId xmlns:p14="http://schemas.microsoft.com/office/powerpoint/2010/main" val="195449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085683-243A-AC4F-8DBF-265D4DBC16AD}" type="slidenum">
              <a:rPr lang="en-US" smtClean="0"/>
              <a:t>4</a:t>
            </a:fld>
            <a:endParaRPr lang="en-US" dirty="0"/>
          </a:p>
        </p:txBody>
      </p:sp>
      <p:cxnSp>
        <p:nvCxnSpPr>
          <p:cNvPr id="5" name="Straight Connector 4"/>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5961" y="1494974"/>
            <a:ext cx="8615937" cy="5078313"/>
          </a:xfrm>
          <a:prstGeom prst="rect">
            <a:avLst/>
          </a:prstGeom>
          <a:noFill/>
        </p:spPr>
        <p:txBody>
          <a:bodyPr wrap="square" rtlCol="0">
            <a:spAutoFit/>
          </a:bodyPr>
          <a:lstStyle/>
          <a:p>
            <a:r>
              <a:rPr lang="en-US" sz="2400" b="1" dirty="0">
                <a:latin typeface="Arial" charset="0"/>
                <a:ea typeface="Arial" charset="0"/>
                <a:cs typeface="Arial" charset="0"/>
              </a:rPr>
              <a:t>Questions:</a:t>
            </a:r>
          </a:p>
          <a:p>
            <a:pPr marL="285750" indent="-285750">
              <a:buFont typeface="Wingdings" charset="2"/>
              <a:buChar char="q"/>
            </a:pPr>
            <a:r>
              <a:rPr lang="en-US" altLang="ko-KR" dirty="0">
                <a:latin typeface="Arial" charset="0"/>
                <a:ea typeface="Arial" charset="0"/>
                <a:cs typeface="Arial" charset="0"/>
              </a:rPr>
              <a:t>Is there a way to still include flow-dependent high-resolution background covariance while not incurring too much additional cost?  Such as including the cost-free initial time lagged high resolution control members or only directly increase resolution for part of the members?</a:t>
            </a:r>
          </a:p>
          <a:p>
            <a:pPr marL="285750" indent="-285750">
              <a:buFont typeface="Wingdings" charset="2"/>
              <a:buChar char="q"/>
            </a:pPr>
            <a:endParaRPr lang="en-US" altLang="ko-KR" dirty="0">
              <a:latin typeface="Arial" charset="0"/>
              <a:ea typeface="Arial" charset="0"/>
              <a:cs typeface="Arial" charset="0"/>
            </a:endParaRPr>
          </a:p>
          <a:p>
            <a:pPr marL="285750" indent="-285750">
              <a:buFont typeface="Wingdings" charset="2"/>
              <a:buChar char="q"/>
            </a:pPr>
            <a:r>
              <a:rPr lang="en-US" altLang="ko-KR" dirty="0">
                <a:latin typeface="Arial" charset="0"/>
                <a:ea typeface="Arial" charset="0"/>
                <a:cs typeface="Arial" charset="0"/>
              </a:rPr>
              <a:t>How does this relatively inexpensive method compare to directly increasing resolution of all members?</a:t>
            </a:r>
          </a:p>
          <a:p>
            <a:endParaRPr lang="en-US" altLang="ko-KR" sz="2400" dirty="0">
              <a:latin typeface="Arial" charset="0"/>
              <a:ea typeface="Arial" charset="0"/>
              <a:cs typeface="Arial" charset="0"/>
            </a:endParaRPr>
          </a:p>
          <a:p>
            <a:r>
              <a:rPr lang="en-US" sz="2400" b="1" dirty="0">
                <a:latin typeface="Arial" charset="0"/>
                <a:ea typeface="Arial" charset="0"/>
                <a:cs typeface="Arial" charset="0"/>
              </a:rPr>
              <a:t>Objectives:</a:t>
            </a:r>
          </a:p>
          <a:p>
            <a:pPr marL="457200" lvl="0" indent="-457200" algn="just">
              <a:buFont typeface="Wingdings" charset="2"/>
              <a:buChar char="q"/>
            </a:pPr>
            <a:r>
              <a:rPr lang="en-US" dirty="0">
                <a:latin typeface="Arial" charset="0"/>
                <a:ea typeface="Arial" charset="0"/>
                <a:cs typeface="Arial" charset="0"/>
              </a:rPr>
              <a:t>Develop a new multi-resolution ensemble 4DEnVar hybrid system to include capability of using multi-resolution ensemble BEC from a mixture of high- and low-resolution ensemble backgrounds </a:t>
            </a:r>
          </a:p>
          <a:p>
            <a:pPr marL="457200" lvl="0" indent="-457200" algn="just">
              <a:buFont typeface="Wingdings" charset="2"/>
              <a:buChar char="q"/>
            </a:pPr>
            <a:r>
              <a:rPr lang="en-US" dirty="0">
                <a:latin typeface="Arial" charset="0"/>
                <a:ea typeface="Arial" charset="0"/>
                <a:cs typeface="Arial" charset="0"/>
              </a:rPr>
              <a:t>Compare the new multi-resolution ensemble 4DEnVar with (a) single low resolution (</a:t>
            </a:r>
            <a:r>
              <a:rPr lang="en-US" dirty="0" err="1">
                <a:latin typeface="Arial" charset="0"/>
                <a:ea typeface="Arial" charset="0"/>
                <a:cs typeface="Arial" charset="0"/>
              </a:rPr>
              <a:t>SR_Low</a:t>
            </a:r>
            <a:r>
              <a:rPr lang="en-US" dirty="0">
                <a:latin typeface="Arial" charset="0"/>
                <a:ea typeface="Arial" charset="0"/>
                <a:cs typeface="Arial" charset="0"/>
              </a:rPr>
              <a:t>), (b) dual resolution (DR) 4DEnVar and (c) the full high-resolution ensemble 4DEnVar</a:t>
            </a:r>
          </a:p>
          <a:p>
            <a:pPr marL="457200" lvl="0" indent="-457200" algn="just">
              <a:buFont typeface="Wingdings" charset="2"/>
              <a:buChar char="q"/>
            </a:pPr>
            <a:r>
              <a:rPr lang="en-US" dirty="0">
                <a:latin typeface="Arial" charset="0"/>
                <a:ea typeface="Arial" charset="0"/>
                <a:cs typeface="Arial" charset="0"/>
              </a:rPr>
              <a:t>Diagnostics to understand differences</a:t>
            </a:r>
          </a:p>
        </p:txBody>
      </p:sp>
      <p:pic>
        <p:nvPicPr>
          <p:cNvPr id="10"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sp>
        <p:nvSpPr>
          <p:cNvPr id="8" name="TextBox 7">
            <a:extLst>
              <a:ext uri="{FF2B5EF4-FFF2-40B4-BE49-F238E27FC236}">
                <a16:creationId xmlns:a16="http://schemas.microsoft.com/office/drawing/2014/main" id="{EA7BDD93-54BD-C64D-80F8-0AA737C17A8E}"/>
              </a:ext>
            </a:extLst>
          </p:cNvPr>
          <p:cNvSpPr txBox="1"/>
          <p:nvPr/>
        </p:nvSpPr>
        <p:spPr>
          <a:xfrm>
            <a:off x="1148316" y="265814"/>
            <a:ext cx="6815470" cy="584775"/>
          </a:xfrm>
          <a:prstGeom prst="rect">
            <a:avLst/>
          </a:prstGeom>
          <a:noFill/>
        </p:spPr>
        <p:txBody>
          <a:bodyPr wrap="square" rtlCol="0">
            <a:spAutoFit/>
          </a:bodyPr>
          <a:lstStyle/>
          <a:p>
            <a:r>
              <a:rPr lang="en-US" sz="3200" dirty="0">
                <a:solidFill>
                  <a:srgbClr val="C00000"/>
                </a:solidFill>
                <a:latin typeface="Arial" charset="0"/>
                <a:ea typeface="Arial" charset="0"/>
                <a:cs typeface="Arial" charset="0"/>
              </a:rPr>
              <a:t>Background and Motivation</a:t>
            </a:r>
          </a:p>
        </p:txBody>
      </p:sp>
    </p:spTree>
    <p:extLst>
      <p:ext uri="{BB962C8B-B14F-4D97-AF65-F5344CB8AC3E}">
        <p14:creationId xmlns:p14="http://schemas.microsoft.com/office/powerpoint/2010/main" val="2991175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70085683-243A-AC4F-8DBF-265D4DBC16AD}" type="slidenum">
              <a:rPr lang="en-US" smtClean="0"/>
              <a:t>5</a:t>
            </a:fld>
            <a:endParaRPr lang="en-US"/>
          </a:p>
        </p:txBody>
      </p:sp>
      <p:cxnSp>
        <p:nvCxnSpPr>
          <p:cNvPr id="7" name="Straight Connector 6"/>
          <p:cNvCxnSpPr/>
          <p:nvPr/>
        </p:nvCxnSpPr>
        <p:spPr>
          <a:xfrm>
            <a:off x="-7495"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71181" y="165458"/>
            <a:ext cx="8566223" cy="584775"/>
          </a:xfrm>
          <a:prstGeom prst="rect">
            <a:avLst/>
          </a:prstGeom>
          <a:noFill/>
        </p:spPr>
        <p:txBody>
          <a:bodyPr wrap="square" rtlCol="0">
            <a:spAutoFit/>
          </a:bodyPr>
          <a:lstStyle/>
          <a:p>
            <a:r>
              <a:rPr lang="en-US" sz="3200" dirty="0">
                <a:solidFill>
                  <a:srgbClr val="C00000"/>
                </a:solidFill>
                <a:latin typeface="Arial" charset="0"/>
                <a:ea typeface="Arial" charset="0"/>
                <a:cs typeface="Arial" charset="0"/>
              </a:rPr>
              <a:t>Various flavors of 4DEnVar Method</a:t>
            </a:r>
          </a:p>
        </p:txBody>
      </p:sp>
      <p:sp>
        <p:nvSpPr>
          <p:cNvPr id="2" name="Rectangle 1"/>
          <p:cNvSpPr/>
          <p:nvPr/>
        </p:nvSpPr>
        <p:spPr>
          <a:xfrm>
            <a:off x="165100" y="1781771"/>
            <a:ext cx="8879476" cy="256519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5100" y="3318916"/>
            <a:ext cx="8879476" cy="1077218"/>
          </a:xfrm>
          <a:prstGeom prst="rect">
            <a:avLst/>
          </a:prstGeom>
          <a:noFill/>
        </p:spPr>
        <p:txBody>
          <a:bodyPr wrap="square" rtlCol="0">
            <a:spAutoFit/>
          </a:bodyPr>
          <a:lstStyle/>
          <a:p>
            <a:pPr marL="457200" indent="-457200">
              <a:buFont typeface="Wingdings" charset="2"/>
              <a:buChar char="§"/>
            </a:pPr>
            <a:r>
              <a:rPr lang="en-US" sz="1600" dirty="0">
                <a:latin typeface="Arial" charset="0"/>
                <a:ea typeface="Arial" charset="0"/>
                <a:cs typeface="Arial" charset="0"/>
              </a:rPr>
              <a:t>High resolution control backgrounds (</a:t>
            </a:r>
            <a:r>
              <a:rPr lang="en-US" sz="1600" b="1" dirty="0">
                <a:latin typeface="Arial" charset="0"/>
                <a:ea typeface="Arial" charset="0"/>
                <a:cs typeface="Arial" charset="0"/>
              </a:rPr>
              <a:t>x</a:t>
            </a:r>
            <a:r>
              <a:rPr lang="en-US" sz="1600" dirty="0">
                <a:latin typeface="Arial" charset="0"/>
                <a:ea typeface="Arial" charset="0"/>
                <a:cs typeface="Arial" charset="0"/>
              </a:rPr>
              <a:t>) are transformed to low resolution (</a:t>
            </a:r>
            <a:r>
              <a:rPr lang="en-US" sz="1600" b="1" dirty="0" err="1">
                <a:latin typeface="Arial" charset="0"/>
                <a:ea typeface="Arial" charset="0"/>
                <a:cs typeface="Arial" charset="0"/>
              </a:rPr>
              <a:t>x</a:t>
            </a:r>
            <a:r>
              <a:rPr lang="en-US" sz="1600" b="1" baseline="30000" dirty="0" err="1">
                <a:latin typeface="Arial" charset="0"/>
                <a:ea typeface="Arial" charset="0"/>
                <a:cs typeface="Arial" charset="0"/>
              </a:rPr>
              <a:t>L</a:t>
            </a:r>
            <a:r>
              <a:rPr lang="en-US" sz="1600" dirty="0">
                <a:latin typeface="Arial" charset="0"/>
                <a:ea typeface="Arial" charset="0"/>
                <a:cs typeface="Arial" charset="0"/>
              </a:rPr>
              <a:t>) using transform matrix (</a:t>
            </a:r>
            <a:r>
              <a:rPr lang="en-US" sz="1600" b="1" dirty="0" err="1">
                <a:latin typeface="Arial" charset="0"/>
                <a:ea typeface="Arial" charset="0"/>
                <a:cs typeface="Arial" charset="0"/>
              </a:rPr>
              <a:t>u</a:t>
            </a:r>
            <a:r>
              <a:rPr lang="en-US" sz="1600" b="1" baseline="30000" dirty="0" err="1">
                <a:latin typeface="Arial" charset="0"/>
                <a:ea typeface="Arial" charset="0"/>
                <a:cs typeface="Arial" charset="0"/>
              </a:rPr>
              <a:t>T</a:t>
            </a:r>
            <a:r>
              <a:rPr lang="en-US" sz="1600" dirty="0">
                <a:latin typeface="Arial" charset="0"/>
                <a:ea typeface="Arial" charset="0"/>
                <a:cs typeface="Arial" charset="0"/>
              </a:rPr>
              <a:t>)</a:t>
            </a:r>
            <a:endParaRPr lang="en-US" sz="1600" b="1" baseline="30000" dirty="0">
              <a:latin typeface="Arial" charset="0"/>
              <a:ea typeface="Arial" charset="0"/>
              <a:cs typeface="Arial" charset="0"/>
            </a:endParaRPr>
          </a:p>
          <a:p>
            <a:pPr marL="457200" indent="-457200">
              <a:buFont typeface="Wingdings" charset="2"/>
              <a:buChar char="§"/>
            </a:pPr>
            <a:r>
              <a:rPr lang="en-US" sz="1600" dirty="0">
                <a:latin typeface="Arial" charset="0"/>
                <a:ea typeface="Arial" charset="0"/>
                <a:cs typeface="Arial" charset="0"/>
              </a:rPr>
              <a:t>DA is performed using low-resolution static (</a:t>
            </a:r>
            <a:r>
              <a:rPr lang="en-US" sz="1600" b="1" dirty="0">
                <a:latin typeface="Arial" charset="0"/>
                <a:ea typeface="Arial" charset="0"/>
                <a:cs typeface="Arial" charset="0"/>
              </a:rPr>
              <a:t>B</a:t>
            </a:r>
            <a:r>
              <a:rPr lang="en-US" sz="1600" b="1" baseline="30000" dirty="0">
                <a:latin typeface="Arial" charset="0"/>
                <a:ea typeface="Arial" charset="0"/>
                <a:cs typeface="Arial" charset="0"/>
              </a:rPr>
              <a:t>L</a:t>
            </a:r>
            <a:r>
              <a:rPr lang="en-US" sz="1600" dirty="0">
                <a:latin typeface="Arial" charset="0"/>
                <a:ea typeface="Arial" charset="0"/>
                <a:cs typeface="Arial" charset="0"/>
              </a:rPr>
              <a:t>) and low-resolution ensemble BECs</a:t>
            </a:r>
          </a:p>
          <a:p>
            <a:pPr marL="457200" indent="-457200">
              <a:buFont typeface="Wingdings" charset="2"/>
              <a:buChar char="§"/>
            </a:pPr>
            <a:r>
              <a:rPr lang="en-US" sz="1600" dirty="0">
                <a:latin typeface="Arial" charset="0"/>
                <a:ea typeface="Arial" charset="0"/>
                <a:cs typeface="Arial" charset="0"/>
              </a:rPr>
              <a:t>Analysis increments are transformed from low- to high-resolution using (</a:t>
            </a:r>
            <a:r>
              <a:rPr lang="en-US" sz="1600" b="1" dirty="0">
                <a:latin typeface="Arial" charset="0"/>
                <a:ea typeface="Arial" charset="0"/>
                <a:cs typeface="Arial" charset="0"/>
              </a:rPr>
              <a:t>u</a:t>
            </a:r>
            <a:r>
              <a:rPr lang="en-US" sz="1600" dirty="0">
                <a:latin typeface="Arial" charset="0"/>
                <a:ea typeface="Arial" charset="0"/>
                <a:cs typeface="Arial" charset="0"/>
              </a:rPr>
              <a:t>) </a:t>
            </a:r>
          </a:p>
        </p:txBody>
      </p:sp>
      <p:sp>
        <p:nvSpPr>
          <p:cNvPr id="20" name="TextBox 19"/>
          <p:cNvSpPr txBox="1"/>
          <p:nvPr/>
        </p:nvSpPr>
        <p:spPr>
          <a:xfrm>
            <a:off x="304801" y="4372299"/>
            <a:ext cx="5060036" cy="461665"/>
          </a:xfrm>
          <a:prstGeom prst="rect">
            <a:avLst/>
          </a:prstGeom>
          <a:noFill/>
        </p:spPr>
        <p:txBody>
          <a:bodyPr wrap="square" rtlCol="0">
            <a:spAutoFit/>
          </a:bodyPr>
          <a:lstStyle/>
          <a:p>
            <a:r>
              <a:rPr lang="en-US" sz="2400" b="1" dirty="0"/>
              <a:t>Dual Resolution (DR)</a:t>
            </a:r>
          </a:p>
        </p:txBody>
      </p:sp>
      <p:sp>
        <p:nvSpPr>
          <p:cNvPr id="24" name="Rectangle 23"/>
          <p:cNvSpPr/>
          <p:nvPr/>
        </p:nvSpPr>
        <p:spPr>
          <a:xfrm>
            <a:off x="165100" y="4396133"/>
            <a:ext cx="8879476" cy="238401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506" y="2121276"/>
            <a:ext cx="5213105" cy="1244652"/>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5136" y="1996012"/>
            <a:ext cx="3919440" cy="1040949"/>
          </a:xfrm>
          <a:prstGeom prst="rect">
            <a:avLst/>
          </a:prstGeom>
        </p:spPr>
      </p:pic>
      <p:sp>
        <p:nvSpPr>
          <p:cNvPr id="29" name="TextBox 28"/>
          <p:cNvSpPr txBox="1"/>
          <p:nvPr/>
        </p:nvSpPr>
        <p:spPr>
          <a:xfrm>
            <a:off x="2466432" y="2223065"/>
            <a:ext cx="3100179" cy="738664"/>
          </a:xfrm>
          <a:prstGeom prst="rect">
            <a:avLst/>
          </a:prstGeom>
          <a:noFill/>
        </p:spPr>
        <p:txBody>
          <a:bodyPr wrap="square" rtlCol="0">
            <a:spAutoFit/>
          </a:bodyPr>
          <a:lstStyle/>
          <a:p>
            <a:r>
              <a:rPr lang="en-US" sz="1400" dirty="0">
                <a:latin typeface="Arial" charset="0"/>
                <a:ea typeface="Arial" charset="0"/>
                <a:cs typeface="Arial" charset="0"/>
              </a:rPr>
              <a:t>(Wang et al. 2007; Wang 2010; Wang et al. 2013; Wang and Lei 2014) </a:t>
            </a:r>
          </a:p>
        </p:txBody>
      </p:sp>
      <p:sp>
        <p:nvSpPr>
          <p:cNvPr id="30" name="TextBox 29"/>
          <p:cNvSpPr txBox="1"/>
          <p:nvPr/>
        </p:nvSpPr>
        <p:spPr>
          <a:xfrm>
            <a:off x="165100" y="1752543"/>
            <a:ext cx="6683055" cy="461665"/>
          </a:xfrm>
          <a:prstGeom prst="rect">
            <a:avLst/>
          </a:prstGeom>
          <a:noFill/>
        </p:spPr>
        <p:txBody>
          <a:bodyPr wrap="square" rtlCol="0">
            <a:spAutoFit/>
          </a:bodyPr>
          <a:lstStyle/>
          <a:p>
            <a:r>
              <a:rPr lang="en-US" sz="2400" b="1" dirty="0"/>
              <a:t>Single Resolution – Low  (SR-Low)</a:t>
            </a:r>
          </a:p>
        </p:txBody>
      </p:sp>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506" y="4759703"/>
            <a:ext cx="4771630" cy="1253215"/>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4423" y="4459145"/>
            <a:ext cx="3183490" cy="1165481"/>
          </a:xfrm>
          <a:prstGeom prst="rect">
            <a:avLst/>
          </a:prstGeom>
        </p:spPr>
      </p:pic>
      <p:sp>
        <p:nvSpPr>
          <p:cNvPr id="33" name="TextBox 32"/>
          <p:cNvSpPr txBox="1"/>
          <p:nvPr/>
        </p:nvSpPr>
        <p:spPr>
          <a:xfrm>
            <a:off x="262101" y="5923825"/>
            <a:ext cx="8709797" cy="830997"/>
          </a:xfrm>
          <a:prstGeom prst="rect">
            <a:avLst/>
          </a:prstGeom>
          <a:noFill/>
        </p:spPr>
        <p:txBody>
          <a:bodyPr wrap="square" rtlCol="0">
            <a:spAutoFit/>
          </a:bodyPr>
          <a:lstStyle/>
          <a:p>
            <a:pPr marL="457200" indent="-457200">
              <a:buFont typeface="Wingdings" charset="2"/>
              <a:buChar char="§"/>
            </a:pPr>
            <a:r>
              <a:rPr lang="en-US" sz="1600" dirty="0">
                <a:latin typeface="Arial" charset="0"/>
                <a:ea typeface="Arial" charset="0"/>
                <a:cs typeface="Arial" charset="0"/>
              </a:rPr>
              <a:t>Low-resolution ensemble based increments are transformed to high resolution using transform matrix (</a:t>
            </a:r>
            <a:r>
              <a:rPr lang="en-US" sz="1600" b="1" dirty="0">
                <a:latin typeface="Arial" charset="0"/>
                <a:ea typeface="Arial" charset="0"/>
                <a:cs typeface="Arial" charset="0"/>
              </a:rPr>
              <a:t>u</a:t>
            </a:r>
            <a:r>
              <a:rPr lang="en-US" sz="1600" dirty="0">
                <a:latin typeface="Arial" charset="0"/>
                <a:ea typeface="Arial" charset="0"/>
                <a:cs typeface="Arial" charset="0"/>
              </a:rPr>
              <a:t>)</a:t>
            </a:r>
            <a:r>
              <a:rPr lang="en-US" sz="1600" b="1" dirty="0">
                <a:latin typeface="Arial" charset="0"/>
                <a:ea typeface="Arial" charset="0"/>
                <a:cs typeface="Arial" charset="0"/>
              </a:rPr>
              <a:t> </a:t>
            </a:r>
            <a:r>
              <a:rPr lang="en-US" sz="1600" dirty="0">
                <a:latin typeface="Arial" charset="0"/>
                <a:ea typeface="Arial" charset="0"/>
                <a:cs typeface="Arial" charset="0"/>
              </a:rPr>
              <a:t>in the minimization process</a:t>
            </a:r>
            <a:endParaRPr lang="en-US" sz="1600" baseline="30000" dirty="0">
              <a:latin typeface="Arial" charset="0"/>
              <a:ea typeface="Arial" charset="0"/>
              <a:cs typeface="Arial" charset="0"/>
            </a:endParaRPr>
          </a:p>
          <a:p>
            <a:pPr marL="457200" indent="-457200">
              <a:buFont typeface="Wingdings" charset="2"/>
              <a:buChar char="§"/>
            </a:pPr>
            <a:r>
              <a:rPr lang="en-US" sz="1600" dirty="0">
                <a:latin typeface="Arial" charset="0"/>
                <a:ea typeface="Arial" charset="0"/>
                <a:cs typeface="Arial" charset="0"/>
              </a:rPr>
              <a:t>DA is performed using high-resolution static BEC (</a:t>
            </a:r>
            <a:r>
              <a:rPr lang="en-US" sz="1600" b="1" dirty="0">
                <a:latin typeface="Arial" charset="0"/>
                <a:ea typeface="Arial" charset="0"/>
                <a:cs typeface="Arial" charset="0"/>
              </a:rPr>
              <a:t>B</a:t>
            </a:r>
            <a:r>
              <a:rPr lang="en-US" sz="1600" dirty="0">
                <a:latin typeface="Arial" charset="0"/>
                <a:ea typeface="Arial" charset="0"/>
                <a:cs typeface="Arial" charset="0"/>
              </a:rPr>
              <a:t>) and low-resolution ensemble BEC</a:t>
            </a:r>
          </a:p>
        </p:txBody>
      </p:sp>
      <p:sp>
        <p:nvSpPr>
          <p:cNvPr id="4" name="TextBox 3"/>
          <p:cNvSpPr txBox="1"/>
          <p:nvPr/>
        </p:nvSpPr>
        <p:spPr>
          <a:xfrm>
            <a:off x="2834819" y="4979274"/>
            <a:ext cx="1882496" cy="307777"/>
          </a:xfrm>
          <a:prstGeom prst="rect">
            <a:avLst/>
          </a:prstGeom>
          <a:noFill/>
        </p:spPr>
        <p:txBody>
          <a:bodyPr wrap="square" rtlCol="0">
            <a:spAutoFit/>
          </a:bodyPr>
          <a:lstStyle/>
          <a:p>
            <a:r>
              <a:rPr lang="en-US" sz="1400" dirty="0">
                <a:latin typeface="Arial" charset="0"/>
                <a:ea typeface="Arial" charset="0"/>
                <a:cs typeface="Arial" charset="0"/>
              </a:rPr>
              <a:t>(Kleist and Ide 2015)</a:t>
            </a:r>
          </a:p>
        </p:txBody>
      </p:sp>
    </p:spTree>
    <p:extLst>
      <p:ext uri="{BB962C8B-B14F-4D97-AF65-F5344CB8AC3E}">
        <p14:creationId xmlns:p14="http://schemas.microsoft.com/office/powerpoint/2010/main" val="178369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2101" y="1781772"/>
            <a:ext cx="6683055" cy="461665"/>
          </a:xfrm>
          <a:prstGeom prst="rect">
            <a:avLst/>
          </a:prstGeom>
          <a:noFill/>
        </p:spPr>
        <p:txBody>
          <a:bodyPr wrap="square" rtlCol="0">
            <a:spAutoFit/>
          </a:bodyPr>
          <a:lstStyle/>
          <a:p>
            <a:r>
              <a:rPr lang="en-US" sz="2400" b="1" dirty="0"/>
              <a:t>Single Resolution – High (SR-High)</a:t>
            </a:r>
          </a:p>
        </p:txBody>
      </p:sp>
      <p:sp>
        <p:nvSpPr>
          <p:cNvPr id="2" name="Rectangle 1"/>
          <p:cNvSpPr/>
          <p:nvPr/>
        </p:nvSpPr>
        <p:spPr>
          <a:xfrm>
            <a:off x="165100" y="1781772"/>
            <a:ext cx="8879476" cy="253539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5100" y="3543442"/>
            <a:ext cx="8879476" cy="584775"/>
          </a:xfrm>
          <a:prstGeom prst="rect">
            <a:avLst/>
          </a:prstGeom>
          <a:noFill/>
        </p:spPr>
        <p:txBody>
          <a:bodyPr wrap="square" rtlCol="0">
            <a:spAutoFit/>
          </a:bodyPr>
          <a:lstStyle/>
          <a:p>
            <a:pPr marL="457200" indent="-457200">
              <a:buFont typeface="Wingdings" charset="2"/>
              <a:buChar char="§"/>
            </a:pPr>
            <a:r>
              <a:rPr lang="en-US" sz="1600" dirty="0">
                <a:latin typeface="Arial" charset="0"/>
                <a:ea typeface="Arial" charset="0"/>
                <a:cs typeface="Arial" charset="0"/>
              </a:rPr>
              <a:t>4DEnVar DA is performed using high-resolution static (</a:t>
            </a:r>
            <a:r>
              <a:rPr lang="en-US" sz="1600" b="1" dirty="0">
                <a:latin typeface="Arial" charset="0"/>
                <a:ea typeface="Arial" charset="0"/>
                <a:cs typeface="Arial" charset="0"/>
              </a:rPr>
              <a:t>B</a:t>
            </a:r>
            <a:r>
              <a:rPr lang="en-US" sz="1600" dirty="0">
                <a:latin typeface="Arial" charset="0"/>
                <a:ea typeface="Arial" charset="0"/>
                <a:cs typeface="Arial" charset="0"/>
              </a:rPr>
              <a:t>) and high-resolution ensemble BECs</a:t>
            </a:r>
          </a:p>
        </p:txBody>
      </p:sp>
      <p:cxnSp>
        <p:nvCxnSpPr>
          <p:cNvPr id="37" name="Straight Connector 36"/>
          <p:cNvCxnSpPr/>
          <p:nvPr/>
        </p:nvCxnSpPr>
        <p:spPr>
          <a:xfrm flipV="1">
            <a:off x="6280086" y="2274155"/>
            <a:ext cx="2420912" cy="7496"/>
          </a:xfrm>
          <a:prstGeom prst="line">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280086" y="2479021"/>
            <a:ext cx="2377440" cy="7496"/>
          </a:xfrm>
          <a:prstGeom prst="line">
            <a:avLst/>
          </a:prstGeom>
          <a:ln w="4445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678513" y="2187747"/>
            <a:ext cx="0" cy="861934"/>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298492" y="2680843"/>
            <a:ext cx="2377440" cy="7496"/>
          </a:xfrm>
          <a:prstGeom prst="line">
            <a:avLst/>
          </a:prstGeom>
          <a:ln w="44450">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290580" y="2908107"/>
            <a:ext cx="2377440" cy="7496"/>
          </a:xfrm>
          <a:prstGeom prst="line">
            <a:avLst/>
          </a:prstGeom>
          <a:ln w="44450">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468806" y="2189124"/>
            <a:ext cx="0" cy="861934"/>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276932" y="1947905"/>
            <a:ext cx="487597" cy="261610"/>
          </a:xfrm>
          <a:prstGeom prst="rect">
            <a:avLst/>
          </a:prstGeom>
          <a:noFill/>
        </p:spPr>
        <p:txBody>
          <a:bodyPr wrap="square" rtlCol="0">
            <a:spAutoFit/>
          </a:bodyPr>
          <a:lstStyle/>
          <a:p>
            <a:r>
              <a:rPr lang="en-US" sz="1100" dirty="0">
                <a:latin typeface="Arial" charset="0"/>
                <a:ea typeface="Arial" charset="0"/>
                <a:cs typeface="Arial" charset="0"/>
              </a:rPr>
              <a:t>254</a:t>
            </a:r>
          </a:p>
        </p:txBody>
      </p:sp>
      <p:sp>
        <p:nvSpPr>
          <p:cNvPr id="48" name="TextBox 47"/>
          <p:cNvSpPr txBox="1"/>
          <p:nvPr/>
        </p:nvSpPr>
        <p:spPr>
          <a:xfrm>
            <a:off x="8432133" y="1958342"/>
            <a:ext cx="487597" cy="261610"/>
          </a:xfrm>
          <a:prstGeom prst="rect">
            <a:avLst/>
          </a:prstGeom>
          <a:noFill/>
        </p:spPr>
        <p:txBody>
          <a:bodyPr wrap="square" rtlCol="0">
            <a:spAutoFit/>
          </a:bodyPr>
          <a:lstStyle/>
          <a:p>
            <a:r>
              <a:rPr lang="en-US" sz="1100" dirty="0">
                <a:latin typeface="Arial" charset="0"/>
                <a:ea typeface="Arial" charset="0"/>
                <a:cs typeface="Arial" charset="0"/>
              </a:rPr>
              <a:t>670</a:t>
            </a:r>
          </a:p>
        </p:txBody>
      </p:sp>
      <p:sp>
        <p:nvSpPr>
          <p:cNvPr id="49" name="TextBox 48"/>
          <p:cNvSpPr txBox="1"/>
          <p:nvPr/>
        </p:nvSpPr>
        <p:spPr>
          <a:xfrm>
            <a:off x="8113365" y="1803601"/>
            <a:ext cx="1125131" cy="253916"/>
          </a:xfrm>
          <a:prstGeom prst="rect">
            <a:avLst/>
          </a:prstGeom>
          <a:noFill/>
        </p:spPr>
        <p:txBody>
          <a:bodyPr wrap="square" rtlCol="0">
            <a:spAutoFit/>
          </a:bodyPr>
          <a:lstStyle/>
          <a:p>
            <a:r>
              <a:rPr lang="en-US" sz="1050" dirty="0">
                <a:latin typeface="Arial" charset="0"/>
                <a:ea typeface="Arial" charset="0"/>
                <a:cs typeface="Arial" charset="0"/>
              </a:rPr>
              <a:t>wave number</a:t>
            </a:r>
          </a:p>
        </p:txBody>
      </p:sp>
      <p:sp>
        <p:nvSpPr>
          <p:cNvPr id="50" name="Down Arrow 49"/>
          <p:cNvSpPr/>
          <p:nvPr/>
        </p:nvSpPr>
        <p:spPr>
          <a:xfrm>
            <a:off x="7173085" y="2471527"/>
            <a:ext cx="208396" cy="436582"/>
          </a:xfrm>
          <a:prstGeom prst="downArrow">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7795036" y="2680843"/>
            <a:ext cx="208396" cy="234760"/>
          </a:xfrm>
          <a:prstGeom prst="downArrow">
            <a:avLst/>
          </a:prstGeom>
          <a:solidFill>
            <a:srgbClr val="7030A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71181" y="165458"/>
            <a:ext cx="8566223" cy="584775"/>
          </a:xfrm>
          <a:prstGeom prst="rect">
            <a:avLst/>
          </a:prstGeom>
          <a:noFill/>
        </p:spPr>
        <p:txBody>
          <a:bodyPr wrap="square" rtlCol="0">
            <a:spAutoFit/>
          </a:bodyPr>
          <a:lstStyle/>
          <a:p>
            <a:r>
              <a:rPr lang="en-US" sz="3200" dirty="0">
                <a:solidFill>
                  <a:srgbClr val="C00000"/>
                </a:solidFill>
                <a:latin typeface="Arial" charset="0"/>
                <a:ea typeface="Arial" charset="0"/>
                <a:cs typeface="Arial" charset="0"/>
              </a:rPr>
              <a:t>Various flavors of 4DEnVar Method</a:t>
            </a:r>
          </a:p>
        </p:txBody>
      </p:sp>
      <p:pic>
        <p:nvPicPr>
          <p:cNvPr id="25"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51" y="2238715"/>
            <a:ext cx="5186140" cy="1324517"/>
          </a:xfrm>
          <a:prstGeom prst="rect">
            <a:avLst/>
          </a:prstGeom>
        </p:spPr>
      </p:pic>
      <p:cxnSp>
        <p:nvCxnSpPr>
          <p:cNvPr id="29" name="Straight Connector 28"/>
          <p:cNvCxnSpPr/>
          <p:nvPr/>
        </p:nvCxnSpPr>
        <p:spPr>
          <a:xfrm>
            <a:off x="6280086" y="2189211"/>
            <a:ext cx="0" cy="861934"/>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601591" y="2370614"/>
            <a:ext cx="816963" cy="261610"/>
          </a:xfrm>
          <a:prstGeom prst="rect">
            <a:avLst/>
          </a:prstGeom>
          <a:noFill/>
        </p:spPr>
        <p:txBody>
          <a:bodyPr wrap="square" rtlCol="0">
            <a:spAutoFit/>
          </a:bodyPr>
          <a:lstStyle/>
          <a:p>
            <a:r>
              <a:rPr lang="en-US" sz="1100" b="1" dirty="0">
                <a:solidFill>
                  <a:srgbClr val="0070C0"/>
                </a:solidFill>
                <a:latin typeface="Arial" charset="0"/>
                <a:ea typeface="Arial" charset="0"/>
                <a:cs typeface="Arial" charset="0"/>
              </a:rPr>
              <a:t>static B</a:t>
            </a:r>
          </a:p>
        </p:txBody>
      </p:sp>
      <p:sp>
        <p:nvSpPr>
          <p:cNvPr id="31" name="TextBox 30"/>
          <p:cNvSpPr txBox="1"/>
          <p:nvPr/>
        </p:nvSpPr>
        <p:spPr>
          <a:xfrm>
            <a:off x="5328212" y="2561322"/>
            <a:ext cx="1033798" cy="261610"/>
          </a:xfrm>
          <a:prstGeom prst="rect">
            <a:avLst/>
          </a:prstGeom>
          <a:noFill/>
        </p:spPr>
        <p:txBody>
          <a:bodyPr wrap="square" rtlCol="0">
            <a:spAutoFit/>
          </a:bodyPr>
          <a:lstStyle/>
          <a:p>
            <a:r>
              <a:rPr lang="en-US" sz="1100" b="1" dirty="0">
                <a:solidFill>
                  <a:srgbClr val="7030A0"/>
                </a:solidFill>
                <a:latin typeface="Arial" charset="0"/>
                <a:ea typeface="Arial" charset="0"/>
                <a:cs typeface="Arial" charset="0"/>
              </a:rPr>
              <a:t>ensemble A</a:t>
            </a:r>
          </a:p>
        </p:txBody>
      </p:sp>
      <p:sp>
        <p:nvSpPr>
          <p:cNvPr id="32" name="TextBox 31"/>
          <p:cNvSpPr txBox="1"/>
          <p:nvPr/>
        </p:nvSpPr>
        <p:spPr>
          <a:xfrm>
            <a:off x="5315262" y="2779526"/>
            <a:ext cx="1033798" cy="261610"/>
          </a:xfrm>
          <a:prstGeom prst="rect">
            <a:avLst/>
          </a:prstGeom>
          <a:noFill/>
        </p:spPr>
        <p:txBody>
          <a:bodyPr wrap="square" rtlCol="0">
            <a:spAutoFit/>
          </a:bodyPr>
          <a:lstStyle/>
          <a:p>
            <a:r>
              <a:rPr lang="en-US" sz="1100" b="1" dirty="0">
                <a:latin typeface="Arial" charset="0"/>
                <a:ea typeface="Arial" charset="0"/>
                <a:cs typeface="Arial" charset="0"/>
              </a:rPr>
              <a:t>increment x’</a:t>
            </a:r>
          </a:p>
        </p:txBody>
      </p:sp>
    </p:spTree>
    <p:extLst>
      <p:ext uri="{BB962C8B-B14F-4D97-AF65-F5344CB8AC3E}">
        <p14:creationId xmlns:p14="http://schemas.microsoft.com/office/powerpoint/2010/main" val="277152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84092" y="165458"/>
            <a:ext cx="8566223" cy="492443"/>
          </a:xfrm>
          <a:prstGeom prst="rect">
            <a:avLst/>
          </a:prstGeom>
          <a:noFill/>
        </p:spPr>
        <p:txBody>
          <a:bodyPr wrap="square" rtlCol="0">
            <a:spAutoFit/>
          </a:bodyPr>
          <a:lstStyle/>
          <a:p>
            <a:r>
              <a:rPr lang="en-US" sz="2600" dirty="0">
                <a:solidFill>
                  <a:srgbClr val="C00000"/>
                </a:solidFill>
              </a:rPr>
              <a:t>New multi-resolution ensemble 4DEnVar formula</a:t>
            </a:r>
          </a:p>
        </p:txBody>
      </p:sp>
      <p:sp>
        <p:nvSpPr>
          <p:cNvPr id="18" name="TextBox 17"/>
          <p:cNvSpPr txBox="1"/>
          <p:nvPr/>
        </p:nvSpPr>
        <p:spPr>
          <a:xfrm>
            <a:off x="165100" y="4731760"/>
            <a:ext cx="8708575" cy="1754326"/>
          </a:xfrm>
          <a:prstGeom prst="rect">
            <a:avLst/>
          </a:prstGeom>
          <a:noFill/>
        </p:spPr>
        <p:txBody>
          <a:bodyPr wrap="square" rtlCol="0">
            <a:spAutoFit/>
          </a:bodyPr>
          <a:lstStyle/>
          <a:p>
            <a:pPr marL="457200" indent="-457200">
              <a:buFont typeface="Wingdings" charset="2"/>
              <a:buChar char="§"/>
            </a:pPr>
            <a:r>
              <a:rPr lang="en-US" dirty="0">
                <a:latin typeface="Arial" charset="0"/>
                <a:ea typeface="Arial" charset="0"/>
                <a:cs typeface="Arial" charset="0"/>
              </a:rPr>
              <a:t>Introduces new increment term associated with high-resolution ensemble </a:t>
            </a:r>
            <a:r>
              <a:rPr lang="en-US" b="1" dirty="0" err="1">
                <a:latin typeface="Arial" charset="0"/>
                <a:ea typeface="Arial" charset="0"/>
                <a:cs typeface="Arial" charset="0"/>
              </a:rPr>
              <a:t>x</a:t>
            </a:r>
            <a:r>
              <a:rPr lang="en-US" b="1" baseline="-25000" dirty="0" err="1">
                <a:latin typeface="Arial" charset="0"/>
                <a:ea typeface="Arial" charset="0"/>
                <a:cs typeface="Arial" charset="0"/>
              </a:rPr>
              <a:t>k</a:t>
            </a:r>
            <a:r>
              <a:rPr lang="en-US" b="1" baseline="30000" dirty="0" err="1">
                <a:latin typeface="Arial" charset="0"/>
                <a:ea typeface="Arial" charset="0"/>
                <a:cs typeface="Arial" charset="0"/>
              </a:rPr>
              <a:t>eH</a:t>
            </a:r>
            <a:r>
              <a:rPr lang="en-US" dirty="0">
                <a:latin typeface="Arial" charset="0"/>
                <a:ea typeface="Arial" charset="0"/>
                <a:cs typeface="Arial" charset="0"/>
              </a:rPr>
              <a:t> and extended control variables </a:t>
            </a:r>
            <a:r>
              <a:rPr lang="en-US" b="1" dirty="0" err="1">
                <a:latin typeface="Arial" charset="0"/>
                <a:ea typeface="Arial" charset="0"/>
                <a:cs typeface="Arial" charset="0"/>
              </a:rPr>
              <a:t>a</a:t>
            </a:r>
            <a:r>
              <a:rPr lang="en-US" b="1" baseline="-25000" dirty="0" err="1">
                <a:latin typeface="Arial" charset="0"/>
                <a:ea typeface="Arial" charset="0"/>
                <a:cs typeface="Arial" charset="0"/>
              </a:rPr>
              <a:t>k</a:t>
            </a:r>
            <a:r>
              <a:rPr lang="en-US" b="1" baseline="30000" dirty="0" err="1">
                <a:latin typeface="Arial" charset="0"/>
                <a:ea typeface="Arial" charset="0"/>
                <a:cs typeface="Arial" charset="0"/>
              </a:rPr>
              <a:t>H</a:t>
            </a:r>
            <a:r>
              <a:rPr lang="en-US" dirty="0">
                <a:latin typeface="Arial" charset="0"/>
                <a:ea typeface="Arial" charset="0"/>
                <a:cs typeface="Arial" charset="0"/>
              </a:rPr>
              <a:t> for high-resolution ensemble </a:t>
            </a:r>
          </a:p>
          <a:p>
            <a:pPr marL="457200" indent="-457200">
              <a:buFont typeface="Wingdings" charset="2"/>
              <a:buChar char="§"/>
            </a:pPr>
            <a:endParaRPr lang="en-US" dirty="0">
              <a:latin typeface="Arial" charset="0"/>
              <a:ea typeface="Arial" charset="0"/>
              <a:cs typeface="Arial" charset="0"/>
            </a:endParaRPr>
          </a:p>
          <a:p>
            <a:pPr marL="457200" indent="-457200">
              <a:buFont typeface="Wingdings" charset="2"/>
              <a:buChar char="§"/>
            </a:pPr>
            <a:r>
              <a:rPr lang="en-US" dirty="0">
                <a:latin typeface="Arial" charset="0"/>
                <a:ea typeface="Arial" charset="0"/>
                <a:cs typeface="Arial" charset="0"/>
              </a:rPr>
              <a:t>The analysis increment </a:t>
            </a:r>
            <a:r>
              <a:rPr lang="en-US" b="1" dirty="0">
                <a:latin typeface="Arial" charset="0"/>
                <a:ea typeface="Arial" charset="0"/>
                <a:cs typeface="Arial" charset="0"/>
              </a:rPr>
              <a:t>x</a:t>
            </a:r>
            <a:r>
              <a:rPr lang="en-US" dirty="0">
                <a:latin typeface="Arial" charset="0"/>
                <a:ea typeface="Arial" charset="0"/>
                <a:cs typeface="Arial" charset="0"/>
              </a:rPr>
              <a:t>′ is obtained by minimizing the new hybrid cost function, which is weighted sum of </a:t>
            </a:r>
            <a:r>
              <a:rPr lang="en-US" b="1" i="1" dirty="0">
                <a:latin typeface="Arial" charset="0"/>
                <a:ea typeface="Arial" charset="0"/>
                <a:cs typeface="Arial" charset="0"/>
              </a:rPr>
              <a:t>J</a:t>
            </a:r>
            <a:r>
              <a:rPr lang="en-US" b="1" i="1" baseline="30000" dirty="0">
                <a:latin typeface="Arial" charset="0"/>
                <a:ea typeface="Arial" charset="0"/>
                <a:cs typeface="Arial" charset="0"/>
              </a:rPr>
              <a:t>1</a:t>
            </a:r>
            <a:r>
              <a:rPr lang="en-US" dirty="0">
                <a:latin typeface="Arial" charset="0"/>
                <a:ea typeface="Arial" charset="0"/>
                <a:cs typeface="Arial" charset="0"/>
              </a:rPr>
              <a:t> with high-resolution static BEC (</a:t>
            </a:r>
            <a:r>
              <a:rPr lang="en-US" b="1" dirty="0">
                <a:latin typeface="Arial" charset="0"/>
                <a:ea typeface="Arial" charset="0"/>
                <a:cs typeface="Arial" charset="0"/>
              </a:rPr>
              <a:t>B</a:t>
            </a:r>
            <a:r>
              <a:rPr lang="en-US" dirty="0">
                <a:latin typeface="Arial" charset="0"/>
                <a:ea typeface="Arial" charset="0"/>
                <a:cs typeface="Arial" charset="0"/>
              </a:rPr>
              <a:t>), </a:t>
            </a:r>
            <a:r>
              <a:rPr lang="en-US" b="1" i="1" dirty="0" err="1">
                <a:latin typeface="Arial" charset="0"/>
                <a:ea typeface="Arial" charset="0"/>
                <a:cs typeface="Arial" charset="0"/>
              </a:rPr>
              <a:t>J</a:t>
            </a:r>
            <a:r>
              <a:rPr lang="en-US" b="1" i="1" baseline="-25000" dirty="0" err="1">
                <a:latin typeface="Arial" charset="0"/>
                <a:ea typeface="Arial" charset="0"/>
                <a:cs typeface="Arial" charset="0"/>
              </a:rPr>
              <a:t>e</a:t>
            </a:r>
            <a:r>
              <a:rPr lang="en-US" b="1" i="1" baseline="30000" dirty="0" err="1">
                <a:latin typeface="Arial" charset="0"/>
                <a:ea typeface="Arial" charset="0"/>
                <a:cs typeface="Arial" charset="0"/>
              </a:rPr>
              <a:t>L</a:t>
            </a:r>
            <a:r>
              <a:rPr lang="en-US" dirty="0">
                <a:latin typeface="Arial" charset="0"/>
                <a:ea typeface="Arial" charset="0"/>
                <a:cs typeface="Arial" charset="0"/>
              </a:rPr>
              <a:t> with low-resolution ensemble BEC and </a:t>
            </a:r>
            <a:r>
              <a:rPr lang="en-US" b="1" i="1" dirty="0" err="1">
                <a:latin typeface="Arial" charset="0"/>
                <a:ea typeface="Arial" charset="0"/>
                <a:cs typeface="Arial" charset="0"/>
              </a:rPr>
              <a:t>J</a:t>
            </a:r>
            <a:r>
              <a:rPr lang="en-US" b="1" i="1" baseline="-25000" dirty="0" err="1">
                <a:latin typeface="Arial" charset="0"/>
                <a:ea typeface="Arial" charset="0"/>
                <a:cs typeface="Arial" charset="0"/>
              </a:rPr>
              <a:t>e</a:t>
            </a:r>
            <a:r>
              <a:rPr lang="en-US" b="1" i="1" baseline="30000" dirty="0" err="1">
                <a:latin typeface="Arial" charset="0"/>
                <a:ea typeface="Arial" charset="0"/>
                <a:cs typeface="Arial" charset="0"/>
              </a:rPr>
              <a:t>H</a:t>
            </a:r>
            <a:r>
              <a:rPr lang="en-US" dirty="0">
                <a:latin typeface="Arial" charset="0"/>
                <a:ea typeface="Arial" charset="0"/>
                <a:cs typeface="Arial" charset="0"/>
              </a:rPr>
              <a:t> with high-resolution ensemble BEC</a:t>
            </a:r>
          </a:p>
        </p:txBody>
      </p:sp>
      <p:sp>
        <p:nvSpPr>
          <p:cNvPr id="27" name="TextBox 26"/>
          <p:cNvSpPr txBox="1"/>
          <p:nvPr/>
        </p:nvSpPr>
        <p:spPr>
          <a:xfrm>
            <a:off x="262101" y="1744297"/>
            <a:ext cx="6683055" cy="461665"/>
          </a:xfrm>
          <a:prstGeom prst="rect">
            <a:avLst/>
          </a:prstGeom>
          <a:noFill/>
        </p:spPr>
        <p:txBody>
          <a:bodyPr wrap="square" rtlCol="0">
            <a:spAutoFit/>
          </a:bodyPr>
          <a:lstStyle/>
          <a:p>
            <a:r>
              <a:rPr lang="en-US" sz="2400" b="1" dirty="0"/>
              <a:t>Multi-Resolution Ensemble (MR-ENS)</a:t>
            </a:r>
          </a:p>
        </p:txBody>
      </p:sp>
      <p:sp>
        <p:nvSpPr>
          <p:cNvPr id="16" name="Rectangle 15"/>
          <p:cNvSpPr/>
          <p:nvPr/>
        </p:nvSpPr>
        <p:spPr>
          <a:xfrm>
            <a:off x="164246" y="1810674"/>
            <a:ext cx="8879476" cy="489994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101" y="2391647"/>
            <a:ext cx="8064500" cy="1812150"/>
          </a:xfrm>
          <a:prstGeom prst="rect">
            <a:avLst/>
          </a:prstGeom>
        </p:spPr>
      </p:pic>
      <p:sp>
        <p:nvSpPr>
          <p:cNvPr id="29" name="Rectangle 28"/>
          <p:cNvSpPr/>
          <p:nvPr/>
        </p:nvSpPr>
        <p:spPr>
          <a:xfrm>
            <a:off x="2168073" y="2443198"/>
            <a:ext cx="1518598" cy="847369"/>
          </a:xfrm>
          <a:prstGeom prst="rect">
            <a:avLst/>
          </a:prstGeom>
          <a:noFill/>
          <a:ln w="50800">
            <a:solidFill>
              <a:schemeClr val="accent6">
                <a:lumMod val="75000"/>
                <a:alpha val="69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695814" y="3534279"/>
            <a:ext cx="1892508" cy="847369"/>
          </a:xfrm>
          <a:prstGeom prst="rect">
            <a:avLst/>
          </a:prstGeom>
          <a:noFill/>
          <a:ln w="50800">
            <a:solidFill>
              <a:schemeClr val="accent6">
                <a:lumMod val="75000"/>
                <a:alpha val="69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sp>
        <p:nvSpPr>
          <p:cNvPr id="31" name="TextBox 30"/>
          <p:cNvSpPr txBox="1"/>
          <p:nvPr/>
        </p:nvSpPr>
        <p:spPr>
          <a:xfrm>
            <a:off x="5579590" y="4124539"/>
            <a:ext cx="3539446" cy="523220"/>
          </a:xfrm>
          <a:prstGeom prst="rect">
            <a:avLst/>
          </a:prstGeom>
          <a:noFill/>
        </p:spPr>
        <p:txBody>
          <a:bodyPr wrap="square" rtlCol="0">
            <a:spAutoFit/>
          </a:bodyPr>
          <a:lstStyle/>
          <a:p>
            <a:r>
              <a:rPr lang="en-US" sz="1400" b="1" dirty="0">
                <a:solidFill>
                  <a:schemeClr val="accent6">
                    <a:lumMod val="75000"/>
                  </a:schemeClr>
                </a:solidFill>
                <a:latin typeface="Arial" charset="0"/>
                <a:ea typeface="Arial" charset="0"/>
                <a:cs typeface="Arial" charset="0"/>
              </a:rPr>
              <a:t>Extra term associated with high-resolution extended control variable</a:t>
            </a:r>
          </a:p>
        </p:txBody>
      </p:sp>
      <p:sp>
        <p:nvSpPr>
          <p:cNvPr id="32" name="TextBox 31"/>
          <p:cNvSpPr txBox="1"/>
          <p:nvPr/>
        </p:nvSpPr>
        <p:spPr>
          <a:xfrm>
            <a:off x="164246" y="2029415"/>
            <a:ext cx="6741339" cy="369332"/>
          </a:xfrm>
          <a:prstGeom prst="rect">
            <a:avLst/>
          </a:prstGeom>
          <a:noFill/>
        </p:spPr>
        <p:txBody>
          <a:bodyPr wrap="square" rtlCol="0">
            <a:spAutoFit/>
          </a:bodyPr>
          <a:lstStyle/>
          <a:p>
            <a:r>
              <a:rPr lang="en-US" b="1" dirty="0">
                <a:solidFill>
                  <a:schemeClr val="accent6">
                    <a:lumMod val="75000"/>
                  </a:schemeClr>
                </a:solidFill>
                <a:latin typeface="Arial" charset="0"/>
                <a:ea typeface="Arial" charset="0"/>
                <a:cs typeface="Arial" charset="0"/>
              </a:rPr>
              <a:t>Extra increment associated with high-resolution ensemble</a:t>
            </a:r>
          </a:p>
        </p:txBody>
      </p:sp>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6401" y="2327479"/>
            <a:ext cx="3107321" cy="1408088"/>
          </a:xfrm>
          <a:prstGeom prst="rect">
            <a:avLst/>
          </a:prstGeom>
        </p:spPr>
      </p:pic>
      <p:sp>
        <p:nvSpPr>
          <p:cNvPr id="2" name="TextBox 1">
            <a:extLst>
              <a:ext uri="{FF2B5EF4-FFF2-40B4-BE49-F238E27FC236}">
                <a16:creationId xmlns:a16="http://schemas.microsoft.com/office/drawing/2014/main" id="{3C57B085-10B7-1C4F-93E2-946B4FFBE18B}"/>
              </a:ext>
            </a:extLst>
          </p:cNvPr>
          <p:cNvSpPr txBox="1"/>
          <p:nvPr/>
        </p:nvSpPr>
        <p:spPr>
          <a:xfrm>
            <a:off x="3373827" y="689433"/>
            <a:ext cx="2860888" cy="400110"/>
          </a:xfrm>
          <a:prstGeom prst="rect">
            <a:avLst/>
          </a:prstGeom>
          <a:noFill/>
        </p:spPr>
        <p:txBody>
          <a:bodyPr wrap="square" rtlCol="0">
            <a:spAutoFit/>
          </a:bodyPr>
          <a:lstStyle/>
          <a:p>
            <a:r>
              <a:rPr lang="en-US" sz="2000" dirty="0"/>
              <a:t>Kay and Wang 2018</a:t>
            </a:r>
          </a:p>
        </p:txBody>
      </p:sp>
    </p:spTree>
    <p:extLst>
      <p:ext uri="{BB962C8B-B14F-4D97-AF65-F5344CB8AC3E}">
        <p14:creationId xmlns:p14="http://schemas.microsoft.com/office/powerpoint/2010/main" val="44019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70085683-243A-AC4F-8DBF-265D4DBC16AD}" type="slidenum">
              <a:rPr lang="en-US" smtClean="0"/>
              <a:t>8</a:t>
            </a:fld>
            <a:endParaRPr lang="en-US"/>
          </a:p>
        </p:txBody>
      </p:sp>
      <p:cxnSp>
        <p:nvCxnSpPr>
          <p:cNvPr id="7" name="Straight Connector 6"/>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71181" y="165458"/>
            <a:ext cx="8566223" cy="523220"/>
          </a:xfrm>
          <a:prstGeom prst="rect">
            <a:avLst/>
          </a:prstGeom>
          <a:noFill/>
        </p:spPr>
        <p:txBody>
          <a:bodyPr wrap="square" rtlCol="0">
            <a:spAutoFit/>
          </a:bodyPr>
          <a:lstStyle/>
          <a:p>
            <a:r>
              <a:rPr lang="en-US" sz="2800" dirty="0">
                <a:solidFill>
                  <a:srgbClr val="C00000"/>
                </a:solidFill>
              </a:rPr>
              <a:t>Experimental Design</a:t>
            </a:r>
          </a:p>
        </p:txBody>
      </p:sp>
      <p:graphicFrame>
        <p:nvGraphicFramePr>
          <p:cNvPr id="13" name="Table 12"/>
          <p:cNvGraphicFramePr>
            <a:graphicFrameLocks noGrp="1"/>
          </p:cNvGraphicFramePr>
          <p:nvPr>
            <p:extLst>
              <p:ext uri="{D42A27DB-BD31-4B8C-83A1-F6EECF244321}">
                <p14:modId xmlns:p14="http://schemas.microsoft.com/office/powerpoint/2010/main" val="1840556653"/>
              </p:ext>
            </p:extLst>
          </p:nvPr>
        </p:nvGraphicFramePr>
        <p:xfrm>
          <a:off x="165100" y="1781772"/>
          <a:ext cx="7734079" cy="2409936"/>
        </p:xfrm>
        <a:graphic>
          <a:graphicData uri="http://schemas.openxmlformats.org/drawingml/2006/table">
            <a:tbl>
              <a:tblPr/>
              <a:tblGrid>
                <a:gridCol w="982569">
                  <a:extLst>
                    <a:ext uri="{9D8B030D-6E8A-4147-A177-3AD203B41FA5}">
                      <a16:colId xmlns:a16="http://schemas.microsoft.com/office/drawing/2014/main" val="20000"/>
                    </a:ext>
                  </a:extLst>
                </a:gridCol>
                <a:gridCol w="774057">
                  <a:extLst>
                    <a:ext uri="{9D8B030D-6E8A-4147-A177-3AD203B41FA5}">
                      <a16:colId xmlns:a16="http://schemas.microsoft.com/office/drawing/2014/main" val="20001"/>
                    </a:ext>
                  </a:extLst>
                </a:gridCol>
                <a:gridCol w="871049">
                  <a:extLst>
                    <a:ext uri="{9D8B030D-6E8A-4147-A177-3AD203B41FA5}">
                      <a16:colId xmlns:a16="http://schemas.microsoft.com/office/drawing/2014/main" val="20002"/>
                    </a:ext>
                  </a:extLst>
                </a:gridCol>
                <a:gridCol w="1161400">
                  <a:extLst>
                    <a:ext uri="{9D8B030D-6E8A-4147-A177-3AD203B41FA5}">
                      <a16:colId xmlns:a16="http://schemas.microsoft.com/office/drawing/2014/main" val="20003"/>
                    </a:ext>
                  </a:extLst>
                </a:gridCol>
                <a:gridCol w="943638">
                  <a:extLst>
                    <a:ext uri="{9D8B030D-6E8A-4147-A177-3AD203B41FA5}">
                      <a16:colId xmlns:a16="http://schemas.microsoft.com/office/drawing/2014/main" val="20005"/>
                    </a:ext>
                  </a:extLst>
                </a:gridCol>
                <a:gridCol w="1451749">
                  <a:extLst>
                    <a:ext uri="{9D8B030D-6E8A-4147-A177-3AD203B41FA5}">
                      <a16:colId xmlns:a16="http://schemas.microsoft.com/office/drawing/2014/main" val="20006"/>
                    </a:ext>
                  </a:extLst>
                </a:gridCol>
                <a:gridCol w="1549617">
                  <a:extLst>
                    <a:ext uri="{9D8B030D-6E8A-4147-A177-3AD203B41FA5}">
                      <a16:colId xmlns:a16="http://schemas.microsoft.com/office/drawing/2014/main" val="20007"/>
                    </a:ext>
                  </a:extLst>
                </a:gridCol>
              </a:tblGrid>
              <a:tr h="440747">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charset="0"/>
                        <a:ea typeface="ＭＳ Ｐゴシック" charset="-128"/>
                      </a:endParaRP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gridSpan="2">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charset="0"/>
                          <a:ea typeface="ＭＳ Ｐゴシック" charset="-128"/>
                        </a:rPr>
                        <a:t>Background for 4DEnVar</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charset="0"/>
                          <a:ea typeface="ＭＳ Ｐゴシック" charset="-128"/>
                        </a:rPr>
                        <a:t>Analysis</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charset="0"/>
                          <a:ea typeface="ＭＳ Ｐゴシック" charset="-128"/>
                        </a:rPr>
                        <a:t>Ctl FCST</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charset="0"/>
                          <a:ea typeface="ＭＳ Ｐゴシック" charset="-128"/>
                        </a:rPr>
                        <a:t>Background ensemble size</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charset="0"/>
                          <a:ea typeface="ＭＳ Ｐゴシック" charset="-128"/>
                        </a:rPr>
                        <a:t>Weighting on BEC</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433774">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charset="0"/>
                        <a:ea typeface="ＭＳ Ｐゴシック" charset="-128"/>
                      </a:endParaRP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charset="0"/>
                          <a:ea typeface="ＭＳ Ｐゴシック" charset="-128"/>
                        </a:rPr>
                        <a:t>ctl back</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chemeClr val="tx1"/>
                          </a:solidFill>
                          <a:effectLst/>
                          <a:latin typeface="Arial" charset="0"/>
                          <a:ea typeface="ＭＳ Ｐゴシック" charset="-128"/>
                        </a:rPr>
                        <a:t>ens</a:t>
                      </a:r>
                      <a:r>
                        <a:rPr kumimoji="0" lang="en-US" altLang="en-US" sz="1200" b="1" i="0" u="none" strike="noStrike" cap="none" normalizeH="0" baseline="0" dirty="0">
                          <a:ln>
                            <a:noFill/>
                          </a:ln>
                          <a:solidFill>
                            <a:schemeClr val="tx1"/>
                          </a:solidFill>
                          <a:effectLst/>
                          <a:latin typeface="Arial" charset="0"/>
                          <a:ea typeface="ＭＳ Ｐゴシック" charset="-128"/>
                        </a:rPr>
                        <a:t> back</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chemeClr val="tx1"/>
                          </a:solidFill>
                          <a:effectLst/>
                          <a:latin typeface="Arial" charset="0"/>
                          <a:ea typeface="ＭＳ Ｐゴシック" charset="-128"/>
                        </a:rPr>
                        <a:t>ctl</a:t>
                      </a:r>
                      <a:r>
                        <a:rPr kumimoji="0" lang="en-US" altLang="en-US" sz="1200" b="1" i="0" u="none" strike="noStrike" cap="none" normalizeH="0" baseline="0" dirty="0">
                          <a:ln>
                            <a:noFill/>
                          </a:ln>
                          <a:solidFill>
                            <a:schemeClr val="tx1"/>
                          </a:solidFill>
                          <a:effectLst/>
                          <a:latin typeface="Arial" charset="0"/>
                          <a:ea typeface="ＭＳ Ｐゴシック" charset="-128"/>
                        </a:rPr>
                        <a:t> </a:t>
                      </a:r>
                      <a:r>
                        <a:rPr kumimoji="0" lang="en-US" altLang="en-US" sz="1200" b="1" i="0" u="none" strike="noStrike" cap="none" normalizeH="0" baseline="0" dirty="0" err="1">
                          <a:ln>
                            <a:noFill/>
                          </a:ln>
                          <a:solidFill>
                            <a:schemeClr val="tx1"/>
                          </a:solidFill>
                          <a:effectLst/>
                          <a:latin typeface="Arial" charset="0"/>
                          <a:ea typeface="ＭＳ Ｐゴシック" charset="-128"/>
                        </a:rPr>
                        <a:t>anl</a:t>
                      </a:r>
                      <a:endParaRPr kumimoji="0" lang="en-US" altLang="en-US" sz="1200" b="1" i="0" u="none" strike="noStrike" cap="none" normalizeH="0" baseline="0" dirty="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charset="0"/>
                          <a:ea typeface="ＭＳ Ｐゴシック" charset="-128"/>
                        </a:rPr>
                        <a:t>in 4DEnVar</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charset="0"/>
                          <a:ea typeface="ＭＳ Ｐゴシック" charset="-128"/>
                        </a:rPr>
                        <a:t>ctl fcst</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charset="0"/>
                          <a:ea typeface="ＭＳ Ｐゴシック" charset="-128"/>
                        </a:rPr>
                        <a:t>T254/T670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charset="0"/>
                          <a:ea typeface="ＭＳ Ｐゴシック" charset="-128"/>
                        </a:rPr>
                        <a:t>static/ensemble</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extLst>
                  <a:ext uri="{0D108BD9-81ED-4DB2-BD59-A6C34878D82A}">
                    <a16:rowId xmlns:a16="http://schemas.microsoft.com/office/drawing/2014/main" val="10001"/>
                  </a:ext>
                </a:extLst>
              </a:tr>
              <a:tr h="304226">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charset="0"/>
                          <a:ea typeface="ＭＳ Ｐゴシック" charset="-128"/>
                        </a:rPr>
                        <a:t>SR-Low</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T254</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T254</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T254</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T670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80/0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0.125/0.875</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226">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charset="0"/>
                          <a:ea typeface="ＭＳ Ｐゴシック" charset="-128"/>
                        </a:rPr>
                        <a:t>DR</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T670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T254</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charset="0"/>
                          <a:ea typeface="ＭＳ Ｐゴシック" charset="-128"/>
                        </a:rPr>
                        <a:t>T670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T670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2193925">
                        <a:spcBef>
                          <a:spcPct val="20000"/>
                        </a:spcBef>
                        <a:buFont typeface="Arial" charset="0"/>
                        <a:defRPr sz="2800">
                          <a:solidFill>
                            <a:schemeClr val="tx1"/>
                          </a:solidFill>
                          <a:latin typeface="Calibri" charset="0"/>
                          <a:ea typeface="ＭＳ Ｐゴシック" charset="-128"/>
                        </a:defRPr>
                      </a:lvl1pPr>
                      <a:lvl2pPr marL="742950" indent="-285750" defTabSz="2193925">
                        <a:spcBef>
                          <a:spcPct val="20000"/>
                        </a:spcBef>
                        <a:buFont typeface="Arial" charset="0"/>
                        <a:defRPr sz="2400">
                          <a:solidFill>
                            <a:schemeClr val="tx1"/>
                          </a:solidFill>
                          <a:latin typeface="Calibri" charset="0"/>
                          <a:ea typeface="ＭＳ Ｐゴシック" charset="-128"/>
                        </a:defRPr>
                      </a:lvl2pPr>
                      <a:lvl3pPr marL="1143000" indent="-228600" defTabSz="2193925">
                        <a:spcBef>
                          <a:spcPct val="20000"/>
                        </a:spcBef>
                        <a:buFont typeface="Arial" charset="0"/>
                        <a:defRPr sz="2000">
                          <a:solidFill>
                            <a:schemeClr val="tx1"/>
                          </a:solidFill>
                          <a:latin typeface="Calibri" charset="0"/>
                          <a:ea typeface="ＭＳ Ｐゴシック" charset="-128"/>
                        </a:defRPr>
                      </a:lvl3pPr>
                      <a:lvl4pPr marL="1600200" indent="-228600" defTabSz="2193925">
                        <a:spcBef>
                          <a:spcPct val="20000"/>
                        </a:spcBef>
                        <a:buFont typeface="Arial" charset="0"/>
                        <a:defRPr>
                          <a:solidFill>
                            <a:schemeClr val="tx1"/>
                          </a:solidFill>
                          <a:latin typeface="Calibri" charset="0"/>
                          <a:ea typeface="ＭＳ Ｐゴシック" charset="-128"/>
                        </a:defRPr>
                      </a:lvl4pPr>
                      <a:lvl5pPr marL="2057400" indent="-228600" defTabSz="2193925">
                        <a:spcBef>
                          <a:spcPct val="20000"/>
                        </a:spcBef>
                        <a:buFont typeface="Arial" charset="0"/>
                        <a:defRPr>
                          <a:solidFill>
                            <a:schemeClr val="tx1"/>
                          </a:solidFill>
                          <a:latin typeface="Calibri" charset="0"/>
                          <a:ea typeface="ＭＳ Ｐゴシック" charset="-128"/>
                        </a:defRPr>
                      </a:lvl5pPr>
                      <a:lvl6pPr marL="25146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2193925"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80/0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2193925">
                        <a:spcBef>
                          <a:spcPct val="20000"/>
                        </a:spcBef>
                        <a:buFont typeface="Arial" charset="0"/>
                        <a:defRPr sz="2800">
                          <a:solidFill>
                            <a:schemeClr val="tx1"/>
                          </a:solidFill>
                          <a:latin typeface="Calibri" charset="0"/>
                          <a:ea typeface="ＭＳ Ｐゴシック" charset="-128"/>
                        </a:defRPr>
                      </a:lvl1pPr>
                      <a:lvl2pPr marL="742950" indent="-285750" defTabSz="2193925">
                        <a:spcBef>
                          <a:spcPct val="20000"/>
                        </a:spcBef>
                        <a:buFont typeface="Arial" charset="0"/>
                        <a:defRPr sz="2400">
                          <a:solidFill>
                            <a:schemeClr val="tx1"/>
                          </a:solidFill>
                          <a:latin typeface="Calibri" charset="0"/>
                          <a:ea typeface="ＭＳ Ｐゴシック" charset="-128"/>
                        </a:defRPr>
                      </a:lvl2pPr>
                      <a:lvl3pPr marL="1143000" indent="-228600" defTabSz="2193925">
                        <a:spcBef>
                          <a:spcPct val="20000"/>
                        </a:spcBef>
                        <a:buFont typeface="Arial" charset="0"/>
                        <a:defRPr sz="2000">
                          <a:solidFill>
                            <a:schemeClr val="tx1"/>
                          </a:solidFill>
                          <a:latin typeface="Calibri" charset="0"/>
                          <a:ea typeface="ＭＳ Ｐゴシック" charset="-128"/>
                        </a:defRPr>
                      </a:lvl3pPr>
                      <a:lvl4pPr marL="1600200" indent="-228600" defTabSz="2193925">
                        <a:spcBef>
                          <a:spcPct val="20000"/>
                        </a:spcBef>
                        <a:buFont typeface="Arial" charset="0"/>
                        <a:defRPr>
                          <a:solidFill>
                            <a:schemeClr val="tx1"/>
                          </a:solidFill>
                          <a:latin typeface="Calibri" charset="0"/>
                          <a:ea typeface="ＭＳ Ｐゴシック" charset="-128"/>
                        </a:defRPr>
                      </a:lvl4pPr>
                      <a:lvl5pPr marL="2057400" indent="-228600" defTabSz="2193925">
                        <a:spcBef>
                          <a:spcPct val="20000"/>
                        </a:spcBef>
                        <a:buFont typeface="Arial" charset="0"/>
                        <a:defRPr>
                          <a:solidFill>
                            <a:schemeClr val="tx1"/>
                          </a:solidFill>
                          <a:latin typeface="Calibri" charset="0"/>
                          <a:ea typeface="ＭＳ Ｐゴシック" charset="-128"/>
                        </a:defRPr>
                      </a:lvl5pPr>
                      <a:lvl6pPr marL="25146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2193925"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0.125/0.875</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3774">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charset="0"/>
                          <a:ea typeface="ＭＳ Ｐゴシック" charset="-128"/>
                        </a:rPr>
                        <a:t>MR-ENS</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T670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T254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T670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T670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T670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2193925">
                        <a:spcBef>
                          <a:spcPct val="20000"/>
                        </a:spcBef>
                        <a:buFont typeface="Arial" charset="0"/>
                        <a:defRPr sz="2800">
                          <a:solidFill>
                            <a:schemeClr val="tx1"/>
                          </a:solidFill>
                          <a:latin typeface="Calibri" charset="0"/>
                          <a:ea typeface="ＭＳ Ｐゴシック" charset="-128"/>
                        </a:defRPr>
                      </a:lvl1pPr>
                      <a:lvl2pPr marL="742950" indent="-285750" defTabSz="2193925">
                        <a:spcBef>
                          <a:spcPct val="20000"/>
                        </a:spcBef>
                        <a:buFont typeface="Arial" charset="0"/>
                        <a:defRPr sz="2400">
                          <a:solidFill>
                            <a:schemeClr val="tx1"/>
                          </a:solidFill>
                          <a:latin typeface="Calibri" charset="0"/>
                          <a:ea typeface="ＭＳ Ｐゴシック" charset="-128"/>
                        </a:defRPr>
                      </a:lvl2pPr>
                      <a:lvl3pPr marL="1143000" indent="-228600" defTabSz="2193925">
                        <a:spcBef>
                          <a:spcPct val="20000"/>
                        </a:spcBef>
                        <a:buFont typeface="Arial" charset="0"/>
                        <a:defRPr sz="2000">
                          <a:solidFill>
                            <a:schemeClr val="tx1"/>
                          </a:solidFill>
                          <a:latin typeface="Calibri" charset="0"/>
                          <a:ea typeface="ＭＳ Ｐゴシック" charset="-128"/>
                        </a:defRPr>
                      </a:lvl3pPr>
                      <a:lvl4pPr marL="1600200" indent="-228600" defTabSz="2193925">
                        <a:spcBef>
                          <a:spcPct val="20000"/>
                        </a:spcBef>
                        <a:buFont typeface="Arial" charset="0"/>
                        <a:defRPr>
                          <a:solidFill>
                            <a:schemeClr val="tx1"/>
                          </a:solidFill>
                          <a:latin typeface="Calibri" charset="0"/>
                          <a:ea typeface="ＭＳ Ｐゴシック" charset="-128"/>
                        </a:defRPr>
                      </a:lvl4pPr>
                      <a:lvl5pPr marL="2057400" indent="-228600" defTabSz="2193925">
                        <a:spcBef>
                          <a:spcPct val="20000"/>
                        </a:spcBef>
                        <a:buFont typeface="Arial" charset="0"/>
                        <a:defRPr>
                          <a:solidFill>
                            <a:schemeClr val="tx1"/>
                          </a:solidFill>
                          <a:latin typeface="Calibri" charset="0"/>
                          <a:ea typeface="ＭＳ Ｐゴシック" charset="-128"/>
                        </a:defRPr>
                      </a:lvl5pPr>
                      <a:lvl6pPr marL="25146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2193925"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40/40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2193925">
                        <a:spcBef>
                          <a:spcPct val="20000"/>
                        </a:spcBef>
                        <a:buFont typeface="Arial" charset="0"/>
                        <a:defRPr sz="2800">
                          <a:solidFill>
                            <a:schemeClr val="tx1"/>
                          </a:solidFill>
                          <a:latin typeface="Calibri" charset="0"/>
                          <a:ea typeface="ＭＳ Ｐゴシック" charset="-128"/>
                        </a:defRPr>
                      </a:lvl1pPr>
                      <a:lvl2pPr marL="742950" indent="-285750" defTabSz="2193925">
                        <a:spcBef>
                          <a:spcPct val="20000"/>
                        </a:spcBef>
                        <a:buFont typeface="Arial" charset="0"/>
                        <a:defRPr sz="2400">
                          <a:solidFill>
                            <a:schemeClr val="tx1"/>
                          </a:solidFill>
                          <a:latin typeface="Calibri" charset="0"/>
                          <a:ea typeface="ＭＳ Ｐゴシック" charset="-128"/>
                        </a:defRPr>
                      </a:lvl2pPr>
                      <a:lvl3pPr marL="1143000" indent="-228600" defTabSz="2193925">
                        <a:spcBef>
                          <a:spcPct val="20000"/>
                        </a:spcBef>
                        <a:buFont typeface="Arial" charset="0"/>
                        <a:defRPr sz="2000">
                          <a:solidFill>
                            <a:schemeClr val="tx1"/>
                          </a:solidFill>
                          <a:latin typeface="Calibri" charset="0"/>
                          <a:ea typeface="ＭＳ Ｐゴシック" charset="-128"/>
                        </a:defRPr>
                      </a:lvl3pPr>
                      <a:lvl4pPr marL="1600200" indent="-228600" defTabSz="2193925">
                        <a:spcBef>
                          <a:spcPct val="20000"/>
                        </a:spcBef>
                        <a:buFont typeface="Arial" charset="0"/>
                        <a:defRPr>
                          <a:solidFill>
                            <a:schemeClr val="tx1"/>
                          </a:solidFill>
                          <a:latin typeface="Calibri" charset="0"/>
                          <a:ea typeface="ＭＳ Ｐゴシック" charset="-128"/>
                        </a:defRPr>
                      </a:lvl4pPr>
                      <a:lvl5pPr marL="2057400" indent="-228600" defTabSz="2193925">
                        <a:spcBef>
                          <a:spcPct val="20000"/>
                        </a:spcBef>
                        <a:buFont typeface="Arial" charset="0"/>
                        <a:defRPr>
                          <a:solidFill>
                            <a:schemeClr val="tx1"/>
                          </a:solidFill>
                          <a:latin typeface="Calibri" charset="0"/>
                          <a:ea typeface="ＭＳ Ｐゴシック" charset="-128"/>
                        </a:defRPr>
                      </a:lvl5pPr>
                      <a:lvl6pPr marL="25146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2193925"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0.125/0.4375/ 0.4375</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9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charset="0"/>
                          <a:ea typeface="ＭＳ Ｐゴシック" charset="-128"/>
                        </a:rPr>
                        <a:t>SR-High</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T670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T670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T670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T670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2193925">
                        <a:spcBef>
                          <a:spcPct val="20000"/>
                        </a:spcBef>
                        <a:buFont typeface="Arial" charset="0"/>
                        <a:defRPr sz="2800">
                          <a:solidFill>
                            <a:schemeClr val="tx1"/>
                          </a:solidFill>
                          <a:latin typeface="Calibri" charset="0"/>
                          <a:ea typeface="ＭＳ Ｐゴシック" charset="-128"/>
                        </a:defRPr>
                      </a:lvl1pPr>
                      <a:lvl2pPr marL="742950" indent="-285750" defTabSz="2193925">
                        <a:spcBef>
                          <a:spcPct val="20000"/>
                        </a:spcBef>
                        <a:buFont typeface="Arial" charset="0"/>
                        <a:defRPr sz="2400">
                          <a:solidFill>
                            <a:schemeClr val="tx1"/>
                          </a:solidFill>
                          <a:latin typeface="Calibri" charset="0"/>
                          <a:ea typeface="ＭＳ Ｐゴシック" charset="-128"/>
                        </a:defRPr>
                      </a:lvl2pPr>
                      <a:lvl3pPr marL="1143000" indent="-228600" defTabSz="2193925">
                        <a:spcBef>
                          <a:spcPct val="20000"/>
                        </a:spcBef>
                        <a:buFont typeface="Arial" charset="0"/>
                        <a:defRPr sz="2000">
                          <a:solidFill>
                            <a:schemeClr val="tx1"/>
                          </a:solidFill>
                          <a:latin typeface="Calibri" charset="0"/>
                          <a:ea typeface="ＭＳ Ｐゴシック" charset="-128"/>
                        </a:defRPr>
                      </a:lvl3pPr>
                      <a:lvl4pPr marL="1600200" indent="-228600" defTabSz="2193925">
                        <a:spcBef>
                          <a:spcPct val="20000"/>
                        </a:spcBef>
                        <a:buFont typeface="Arial" charset="0"/>
                        <a:defRPr>
                          <a:solidFill>
                            <a:schemeClr val="tx1"/>
                          </a:solidFill>
                          <a:latin typeface="Calibri" charset="0"/>
                          <a:ea typeface="ＭＳ Ｐゴシック" charset="-128"/>
                        </a:defRPr>
                      </a:lvl4pPr>
                      <a:lvl5pPr marL="2057400" indent="-228600" defTabSz="2193925">
                        <a:spcBef>
                          <a:spcPct val="20000"/>
                        </a:spcBef>
                        <a:buFont typeface="Arial" charset="0"/>
                        <a:defRPr>
                          <a:solidFill>
                            <a:schemeClr val="tx1"/>
                          </a:solidFill>
                          <a:latin typeface="Calibri" charset="0"/>
                          <a:ea typeface="ＭＳ Ｐゴシック" charset="-128"/>
                        </a:defRPr>
                      </a:lvl5pPr>
                      <a:lvl6pPr marL="25146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2193925"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0/80</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2193925">
                        <a:spcBef>
                          <a:spcPct val="20000"/>
                        </a:spcBef>
                        <a:buFont typeface="Arial" charset="0"/>
                        <a:defRPr sz="2800">
                          <a:solidFill>
                            <a:schemeClr val="tx1"/>
                          </a:solidFill>
                          <a:latin typeface="Calibri" charset="0"/>
                          <a:ea typeface="ＭＳ Ｐゴシック" charset="-128"/>
                        </a:defRPr>
                      </a:lvl1pPr>
                      <a:lvl2pPr marL="742950" indent="-285750" defTabSz="2193925">
                        <a:spcBef>
                          <a:spcPct val="20000"/>
                        </a:spcBef>
                        <a:buFont typeface="Arial" charset="0"/>
                        <a:defRPr sz="2400">
                          <a:solidFill>
                            <a:schemeClr val="tx1"/>
                          </a:solidFill>
                          <a:latin typeface="Calibri" charset="0"/>
                          <a:ea typeface="ＭＳ Ｐゴシック" charset="-128"/>
                        </a:defRPr>
                      </a:lvl2pPr>
                      <a:lvl3pPr marL="1143000" indent="-228600" defTabSz="2193925">
                        <a:spcBef>
                          <a:spcPct val="20000"/>
                        </a:spcBef>
                        <a:buFont typeface="Arial" charset="0"/>
                        <a:defRPr sz="2000">
                          <a:solidFill>
                            <a:schemeClr val="tx1"/>
                          </a:solidFill>
                          <a:latin typeface="Calibri" charset="0"/>
                          <a:ea typeface="ＭＳ Ｐゴシック" charset="-128"/>
                        </a:defRPr>
                      </a:lvl3pPr>
                      <a:lvl4pPr marL="1600200" indent="-228600" defTabSz="2193925">
                        <a:spcBef>
                          <a:spcPct val="20000"/>
                        </a:spcBef>
                        <a:buFont typeface="Arial" charset="0"/>
                        <a:defRPr>
                          <a:solidFill>
                            <a:schemeClr val="tx1"/>
                          </a:solidFill>
                          <a:latin typeface="Calibri" charset="0"/>
                          <a:ea typeface="ＭＳ Ｐゴシック" charset="-128"/>
                        </a:defRPr>
                      </a:lvl4pPr>
                      <a:lvl5pPr marL="2057400" indent="-228600" defTabSz="2193925">
                        <a:spcBef>
                          <a:spcPct val="20000"/>
                        </a:spcBef>
                        <a:buFont typeface="Arial" charset="0"/>
                        <a:defRPr>
                          <a:solidFill>
                            <a:schemeClr val="tx1"/>
                          </a:solidFill>
                          <a:latin typeface="Calibri" charset="0"/>
                          <a:ea typeface="ＭＳ Ｐゴシック" charset="-128"/>
                        </a:defRPr>
                      </a:lvl5pPr>
                      <a:lvl6pPr marL="25146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2193925"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2193925"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charset="0"/>
                          <a:ea typeface="ＭＳ Ｐゴシック" charset="-128"/>
                        </a:rPr>
                        <a:t>0.125/0.875</a:t>
                      </a:r>
                    </a:p>
                  </a:txBody>
                  <a:tcPr marL="91432" marR="9143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TextBox 1"/>
          <p:cNvSpPr txBox="1"/>
          <p:nvPr/>
        </p:nvSpPr>
        <p:spPr>
          <a:xfrm>
            <a:off x="109859" y="4325026"/>
            <a:ext cx="8805543" cy="2308324"/>
          </a:xfrm>
          <a:prstGeom prst="rect">
            <a:avLst/>
          </a:prstGeom>
          <a:noFill/>
        </p:spPr>
        <p:txBody>
          <a:bodyPr wrap="square" rtlCol="0">
            <a:spAutoFit/>
          </a:bodyPr>
          <a:lstStyle/>
          <a:p>
            <a:pPr marL="457200" indent="-457200" algn="just">
              <a:buFont typeface="Wingdings" charset="2"/>
              <a:buChar char="§"/>
            </a:pPr>
            <a:r>
              <a:rPr lang="en-US" dirty="0">
                <a:latin typeface="Arial" charset="0"/>
                <a:ea typeface="Arial" charset="0"/>
                <a:cs typeface="Arial" charset="0"/>
              </a:rPr>
              <a:t>Model and DA parameters configured the same as the NCEP 4DEnVar pre-implementation test system</a:t>
            </a:r>
          </a:p>
          <a:p>
            <a:pPr marL="457200" indent="-457200" algn="just">
              <a:buFont typeface="Wingdings" charset="2"/>
              <a:buChar char="§"/>
            </a:pPr>
            <a:endParaRPr lang="en-US" dirty="0">
              <a:latin typeface="Arial" charset="0"/>
              <a:ea typeface="Arial" charset="0"/>
              <a:cs typeface="Arial" charset="0"/>
            </a:endParaRPr>
          </a:p>
          <a:p>
            <a:pPr marL="457200" indent="-457200" algn="just">
              <a:buFont typeface="Wingdings" charset="2"/>
              <a:buChar char="§"/>
            </a:pPr>
            <a:r>
              <a:rPr lang="en-US" dirty="0">
                <a:latin typeface="Arial" charset="0"/>
                <a:ea typeface="Arial" charset="0"/>
                <a:cs typeface="Arial" charset="0"/>
              </a:rPr>
              <a:t>The cycling DA experiments were conducted during a 5-week period, 2400 UTC July – 0000 UTC 30 August 2013</a:t>
            </a:r>
          </a:p>
          <a:p>
            <a:pPr algn="just"/>
            <a:r>
              <a:rPr lang="en-US" dirty="0">
                <a:latin typeface="Arial" charset="0"/>
                <a:ea typeface="Arial" charset="0"/>
                <a:cs typeface="Arial" charset="0"/>
              </a:rPr>
              <a:t> </a:t>
            </a:r>
          </a:p>
          <a:p>
            <a:pPr marL="457200" indent="-457200" algn="just">
              <a:buFont typeface="Wingdings" charset="2"/>
              <a:buChar char="§"/>
            </a:pPr>
            <a:r>
              <a:rPr lang="en-US" dirty="0">
                <a:latin typeface="Arial" charset="0"/>
                <a:ea typeface="Arial" charset="0"/>
                <a:cs typeface="Arial" charset="0"/>
              </a:rPr>
              <a:t>The last 30 days were used for the verification due to the spin-up</a:t>
            </a:r>
          </a:p>
          <a:p>
            <a:endParaRPr lang="en-US" dirty="0"/>
          </a:p>
        </p:txBody>
      </p:sp>
      <p:sp>
        <p:nvSpPr>
          <p:cNvPr id="10" name="TextBox 9"/>
          <p:cNvSpPr txBox="1"/>
          <p:nvPr/>
        </p:nvSpPr>
        <p:spPr>
          <a:xfrm>
            <a:off x="109859" y="1362066"/>
            <a:ext cx="2836542" cy="400110"/>
          </a:xfrm>
          <a:prstGeom prst="rect">
            <a:avLst/>
          </a:prstGeom>
          <a:noFill/>
        </p:spPr>
        <p:txBody>
          <a:bodyPr wrap="square" rtlCol="0">
            <a:spAutoFit/>
          </a:bodyPr>
          <a:lstStyle/>
          <a:p>
            <a:r>
              <a:rPr lang="en-US" sz="2000" b="1" dirty="0">
                <a:latin typeface="Arial" charset="0"/>
                <a:ea typeface="Arial" charset="0"/>
                <a:cs typeface="Arial" charset="0"/>
              </a:rPr>
              <a:t>Configuration</a:t>
            </a:r>
          </a:p>
        </p:txBody>
      </p:sp>
      <p:pic>
        <p:nvPicPr>
          <p:cNvPr id="14"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spTree>
    <p:extLst>
      <p:ext uri="{BB962C8B-B14F-4D97-AF65-F5344CB8AC3E}">
        <p14:creationId xmlns:p14="http://schemas.microsoft.com/office/powerpoint/2010/main" val="35637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126841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49917" y="148594"/>
            <a:ext cx="6885984" cy="954107"/>
          </a:xfrm>
          <a:prstGeom prst="rect">
            <a:avLst/>
          </a:prstGeom>
          <a:noFill/>
        </p:spPr>
        <p:txBody>
          <a:bodyPr wrap="square" rtlCol="0">
            <a:spAutoFit/>
          </a:bodyPr>
          <a:lstStyle/>
          <a:p>
            <a:r>
              <a:rPr lang="en-US" sz="2800" dirty="0">
                <a:solidFill>
                  <a:srgbClr val="C00000"/>
                </a:solidFill>
              </a:rPr>
              <a:t>Results</a:t>
            </a:r>
          </a:p>
          <a:p>
            <a:r>
              <a:rPr lang="en-US" sz="2800" dirty="0">
                <a:solidFill>
                  <a:srgbClr val="C00000"/>
                </a:solidFill>
              </a:rPr>
              <a:t>-</a:t>
            </a:r>
            <a:r>
              <a:rPr lang="ko-KR" altLang="en-US" sz="2800" dirty="0">
                <a:solidFill>
                  <a:srgbClr val="C00000"/>
                </a:solidFill>
              </a:rPr>
              <a:t> </a:t>
            </a:r>
            <a:r>
              <a:rPr lang="en-US" altLang="ko-KR" sz="2800" dirty="0">
                <a:solidFill>
                  <a:srgbClr val="C00000"/>
                </a:solidFill>
              </a:rPr>
              <a:t>RMS fit of 6hr forecasts to the </a:t>
            </a:r>
            <a:r>
              <a:rPr lang="en-US" altLang="ko-KR" sz="2800" dirty="0" err="1">
                <a:solidFill>
                  <a:srgbClr val="C00000"/>
                </a:solidFill>
              </a:rPr>
              <a:t>rawinsondes</a:t>
            </a:r>
            <a:endParaRPr lang="en-US" sz="2800" dirty="0">
              <a:solidFill>
                <a:srgbClr val="C00000"/>
              </a:solidFill>
            </a:endParaRPr>
          </a:p>
        </p:txBody>
      </p:sp>
      <p:sp>
        <p:nvSpPr>
          <p:cNvPr id="2" name="TextBox 1"/>
          <p:cNvSpPr txBox="1"/>
          <p:nvPr/>
        </p:nvSpPr>
        <p:spPr>
          <a:xfrm>
            <a:off x="165100" y="4838700"/>
            <a:ext cx="8403167" cy="1815882"/>
          </a:xfrm>
          <a:prstGeom prst="rect">
            <a:avLst/>
          </a:prstGeom>
          <a:noFill/>
        </p:spPr>
        <p:txBody>
          <a:bodyPr wrap="square" rtlCol="0">
            <a:spAutoFit/>
          </a:bodyPr>
          <a:lstStyle/>
          <a:p>
            <a:pPr marL="457200" indent="-457200" algn="just">
              <a:buFont typeface="Wingdings" charset="2"/>
              <a:buChar char="§"/>
            </a:pPr>
            <a:r>
              <a:rPr lang="en-US" sz="1600" dirty="0">
                <a:latin typeface="Arial" charset="0"/>
                <a:ea typeface="Arial" charset="0"/>
                <a:cs typeface="Arial" charset="0"/>
              </a:rPr>
              <a:t>SR-Low and DR show small differences in terms of 6 hour forecast fit to observations </a:t>
            </a:r>
          </a:p>
          <a:p>
            <a:pPr marL="457200" indent="-457200" algn="just">
              <a:buFont typeface="Wingdings" charset="2"/>
              <a:buChar char="§"/>
            </a:pPr>
            <a:r>
              <a:rPr lang="en-US" sz="1600" u="sng" dirty="0">
                <a:latin typeface="Arial" charset="0"/>
                <a:ea typeface="Arial" charset="0"/>
                <a:cs typeface="Arial" charset="0"/>
              </a:rPr>
              <a:t>For wind</a:t>
            </a:r>
            <a:r>
              <a:rPr lang="en-US" sz="1600" dirty="0">
                <a:latin typeface="Arial" charset="0"/>
                <a:ea typeface="Arial" charset="0"/>
                <a:cs typeface="Arial" charset="0"/>
              </a:rPr>
              <a:t>: </a:t>
            </a:r>
          </a:p>
          <a:p>
            <a:pPr marL="457200" indent="-457200" algn="just">
              <a:buFont typeface="Wingdings" pitchFamily="2" charset="2"/>
              <a:buChar char="Ø"/>
            </a:pPr>
            <a:r>
              <a:rPr lang="en-US" sz="1600" dirty="0">
                <a:latin typeface="Arial" charset="0"/>
                <a:ea typeface="Arial" charset="0"/>
                <a:cs typeface="Arial" charset="0"/>
              </a:rPr>
              <a:t>MR-ENS improves the fitting of 6hr forecast to obs. at almost all pressure levels compared to SR-Low and DR</a:t>
            </a:r>
          </a:p>
          <a:p>
            <a:pPr marL="457200" indent="-457200" algn="just">
              <a:buFont typeface="Wingdings" pitchFamily="2" charset="2"/>
              <a:buChar char="Ø"/>
            </a:pPr>
            <a:r>
              <a:rPr lang="en-US" sz="1600" dirty="0">
                <a:latin typeface="Arial" charset="0"/>
                <a:ea typeface="Arial" charset="0"/>
                <a:cs typeface="Arial" charset="0"/>
              </a:rPr>
              <a:t>SR-High  shows better fit to the observation than MR-ENS for wind</a:t>
            </a:r>
          </a:p>
          <a:p>
            <a:pPr marL="457200" indent="-457200" algn="just">
              <a:buFont typeface="Arial" panose="020B0604020202020204" pitchFamily="34" charset="0"/>
              <a:buChar char="•"/>
            </a:pPr>
            <a:r>
              <a:rPr lang="en-US" sz="1600" u="sng" dirty="0">
                <a:latin typeface="Arial" charset="0"/>
                <a:ea typeface="Arial" charset="0"/>
                <a:cs typeface="Arial" charset="0"/>
              </a:rPr>
              <a:t>For temp</a:t>
            </a:r>
            <a:r>
              <a:rPr lang="en-US" sz="1600" dirty="0">
                <a:latin typeface="Arial" charset="0"/>
                <a:ea typeface="Arial" charset="0"/>
                <a:cs typeface="Arial" charset="0"/>
              </a:rPr>
              <a:t>:</a:t>
            </a:r>
          </a:p>
          <a:p>
            <a:pPr marL="457200" indent="-457200" algn="just">
              <a:buFont typeface="Wingdings" pitchFamily="2" charset="2"/>
              <a:buChar char="Ø"/>
            </a:pPr>
            <a:r>
              <a:rPr lang="en-US" sz="1600" dirty="0">
                <a:latin typeface="Arial" charset="0"/>
                <a:ea typeface="Arial" charset="0"/>
                <a:cs typeface="Arial" charset="0"/>
              </a:rPr>
              <a:t>MR-ENS shows less difference compared to other experiments</a:t>
            </a:r>
          </a:p>
        </p:txBody>
      </p:sp>
      <p:pic>
        <p:nvPicPr>
          <p:cNvPr id="8" name="Picture 4" descr="ou_logo_400x56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5100" y="79375"/>
            <a:ext cx="657225" cy="91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3786" y="125364"/>
            <a:ext cx="1008112" cy="100811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480" y="1315212"/>
            <a:ext cx="6035040" cy="3523488"/>
          </a:xfrm>
          <a:prstGeom prst="rect">
            <a:avLst/>
          </a:prstGeom>
        </p:spPr>
      </p:pic>
    </p:spTree>
    <p:extLst>
      <p:ext uri="{BB962C8B-B14F-4D97-AF65-F5344CB8AC3E}">
        <p14:creationId xmlns:p14="http://schemas.microsoft.com/office/powerpoint/2010/main" val="21043976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31125</TotalTime>
  <Words>1956</Words>
  <Application>Microsoft Macintosh PowerPoint</Application>
  <PresentationFormat>On-screen Show (4:3)</PresentationFormat>
  <Paragraphs>300</Paragraphs>
  <Slides>22</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DengXian</vt:lpstr>
      <vt:lpstr>맑은 고딕</vt:lpstr>
      <vt:lpstr>ＭＳ Ｐゴシック</vt:lpstr>
      <vt:lpstr>宋体</vt:lpstr>
      <vt:lpstr>Arial</vt:lpstr>
      <vt:lpstr>Calibri</vt:lpstr>
      <vt:lpstr>Calibri Light</vt:lpstr>
      <vt:lpstr>Cambria Math</vt:lpstr>
      <vt:lpstr>Mangal</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Junkyung</dc:creator>
  <cp:lastModifiedBy>Microsoft Office User</cp:lastModifiedBy>
  <cp:revision>678</cp:revision>
  <cp:lastPrinted>2018-01-09T11:53:54Z</cp:lastPrinted>
  <dcterms:created xsi:type="dcterms:W3CDTF">2016-06-07T05:39:27Z</dcterms:created>
  <dcterms:modified xsi:type="dcterms:W3CDTF">2018-05-09T11:20:55Z</dcterms:modified>
</cp:coreProperties>
</file>