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3" r:id="rId3"/>
    <p:sldId id="269" r:id="rId4"/>
    <p:sldId id="270" r:id="rId5"/>
    <p:sldId id="284" r:id="rId6"/>
    <p:sldId id="262" r:id="rId7"/>
    <p:sldId id="271" r:id="rId8"/>
    <p:sldId id="277" r:id="rId9"/>
    <p:sldId id="279" r:id="rId10"/>
    <p:sldId id="278" r:id="rId11"/>
    <p:sldId id="280" r:id="rId12"/>
    <p:sldId id="267" r:id="rId13"/>
    <p:sldId id="273" r:id="rId14"/>
    <p:sldId id="272" r:id="rId15"/>
    <p:sldId id="264" r:id="rId16"/>
    <p:sldId id="265" r:id="rId17"/>
    <p:sldId id="281" r:id="rId18"/>
    <p:sldId id="275" r:id="rId19"/>
    <p:sldId id="285" r:id="rId20"/>
    <p:sldId id="287" r:id="rId21"/>
    <p:sldId id="28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0FF0054-64D8-DA46-8D48-4FB2B119B308}">
          <p14:sldIdLst>
            <p14:sldId id="256"/>
            <p14:sldId id="283"/>
            <p14:sldId id="269"/>
            <p14:sldId id="270"/>
            <p14:sldId id="284"/>
            <p14:sldId id="262"/>
            <p14:sldId id="271"/>
            <p14:sldId id="277"/>
            <p14:sldId id="279"/>
            <p14:sldId id="278"/>
            <p14:sldId id="280"/>
            <p14:sldId id="267"/>
            <p14:sldId id="273"/>
          </p14:sldIdLst>
        </p14:section>
        <p14:section name="Online experiments" id="{B97290EC-BFAA-D545-A168-5056CB444A6F}">
          <p14:sldIdLst>
            <p14:sldId id="272"/>
            <p14:sldId id="264"/>
            <p14:sldId id="265"/>
            <p14:sldId id="281"/>
            <p14:sldId id="275"/>
            <p14:sldId id="285"/>
            <p14:sldId id="287"/>
            <p14:sldId id="2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ADD6"/>
    <a:srgbClr val="FFD400"/>
    <a:srgbClr val="73FEFF"/>
    <a:srgbClr val="0118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13"/>
    <p:restoredTop sz="94886"/>
  </p:normalViewPr>
  <p:slideViewPr>
    <p:cSldViewPr snapToGrid="0" snapToObjects="1">
      <p:cViewPr>
        <p:scale>
          <a:sx n="110" d="100"/>
          <a:sy n="110" d="100"/>
        </p:scale>
        <p:origin x="86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86ECFA-CC9B-9E4C-8580-3C09AFD04C72}" type="datetimeFigureOut">
              <a:rPr lang="en-US" smtClean="0"/>
              <a:t>5/7/18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58F81-090C-F04E-B89D-885DBB131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16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300" dirty="0"/>
              <a:t>In IAU, the displacement of increment in time will cancel the high frequency signal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58F81-090C-F04E-B89D-885DBB13162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5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使用移動速度較快颱風作為例子，說</a:t>
            </a:r>
            <a:r>
              <a:rPr lang="en-US" altLang="zh-TW" dirty="0"/>
              <a:t>IAU</a:t>
            </a:r>
            <a:r>
              <a:rPr lang="zh-TW" altLang="en-US" dirty="0"/>
              <a:t>、</a:t>
            </a:r>
            <a:r>
              <a:rPr lang="en-US" altLang="zh-TW" dirty="0"/>
              <a:t>4DIAU</a:t>
            </a:r>
            <a:r>
              <a:rPr lang="zh-TW" altLang="en-US" dirty="0"/>
              <a:t>方法所可能帶有的缺點</a:t>
            </a:r>
            <a:endParaRPr lang="en-US" altLang="zh-TW" dirty="0"/>
          </a:p>
          <a:p>
            <a:r>
              <a:rPr lang="zh-TW" altLang="en-US" dirty="0"/>
              <a:t>在這個同化週期中，颱風將以黑色虛線前進</a:t>
            </a:r>
            <a:endParaRPr lang="en-US" altLang="zh-TW" dirty="0"/>
          </a:p>
          <a:p>
            <a:r>
              <a:rPr lang="zh-TW" altLang="en-US" dirty="0"/>
              <a:t>同化週期的中間時間點進行同化，有將颱風加強的</a:t>
            </a:r>
            <a:r>
              <a:rPr lang="en-US" altLang="zh-TW" dirty="0"/>
              <a:t>v</a:t>
            </a:r>
            <a:r>
              <a:rPr lang="zh-TW" altLang="en-US" dirty="0"/>
              <a:t>風場增量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在整個週期，</a:t>
            </a:r>
            <a:r>
              <a:rPr lang="en-US" altLang="zh-TW" dirty="0"/>
              <a:t>IAU</a:t>
            </a:r>
            <a:r>
              <a:rPr lang="zh-TW" altLang="en-US" dirty="0"/>
              <a:t>的都是固定的，所以他對颱風強度的修正位置會有偏差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4DIAU</a:t>
            </a:r>
            <a:r>
              <a:rPr lang="zh-TW" altLang="en-US" dirty="0"/>
              <a:t>則藉由其隨時間變化的修正量，使風場增強的位置維持在移動中的颱風上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6F02-292B-4A7F-BFA9-3DB1DB484A6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26520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但</a:t>
            </a:r>
            <a:r>
              <a:rPr lang="en-US" altLang="zh-TW" dirty="0"/>
              <a:t>4DIAU</a:t>
            </a:r>
            <a:r>
              <a:rPr lang="zh-TW" altLang="en-US" dirty="0"/>
              <a:t>也還可能有一些問題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在</a:t>
            </a:r>
            <a:r>
              <a:rPr lang="en-US" altLang="zh-TW" dirty="0"/>
              <a:t>Lei</a:t>
            </a:r>
            <a:r>
              <a:rPr lang="zh-TW" altLang="en-US" dirty="0"/>
              <a:t>的版本中，分析增量是時間內插出來的，所以他的修正量在空間上還不是最理想的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並且在非線性較強的情況下，前段的修正可能會使後來的發展有很大的不同</a:t>
            </a:r>
            <a:endParaRPr lang="en-US" altLang="zh-TW" dirty="0"/>
          </a:p>
          <a:p>
            <a:r>
              <a:rPr lang="zh-TW" altLang="en-US" dirty="0"/>
              <a:t>舉例來說，原本往西北方向前進的颱風變成往北走</a:t>
            </a:r>
            <a:endParaRPr lang="en-US" altLang="zh-TW" dirty="0"/>
          </a:p>
          <a:p>
            <a:r>
              <a:rPr lang="zh-TW" altLang="en-US" dirty="0"/>
              <a:t>使得修正量變成不在颱風的位置上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6F02-292B-4A7F-BFA9-3DB1DB484A6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5275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300" dirty="0"/>
              <a:t>In IAU, the displacement of increment in time will cancel the high frequency signal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358F81-090C-F04E-B89D-885DBB1316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/>
              <a:t>LETKF</a:t>
            </a:r>
            <a:r>
              <a:rPr lang="zh-TW" altLang="en-US" dirty="0"/>
              <a:t> </a:t>
            </a:r>
            <a:r>
              <a:rPr lang="en-US" altLang="zh-TW" dirty="0"/>
              <a:t>with R localization result in imbalance analysis increment</a:t>
            </a:r>
            <a:endParaRPr lang="zh-TW" alt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/>
              <a:t>Shallow water model follows geostrophic balance and has much weaker nonlinearity. Without others influence, this is suitable for investigate the difference of balance impaction between DA schemes and how gradually-correct schemes reduce the impaction.</a:t>
            </a:r>
            <a:endParaRPr lang="zh-TW" alt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88137F-92BD-9F4F-A96A-CD555E9FAC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8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我們所想的理想狀況是，分析增量要適合於逐漸更新的過程中當下的模式狀態</a:t>
            </a:r>
            <a:endParaRPr lang="en-US" altLang="zh-TW" dirty="0"/>
          </a:p>
          <a:p>
            <a:r>
              <a:rPr lang="zh-TW" altLang="en-US" dirty="0"/>
              <a:t>並且這也表示，即使有不同於背景場的發展時，修正量也能有對應當下的狀況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想到的解決方法很簡單，不同於</a:t>
            </a:r>
            <a:r>
              <a:rPr lang="en-US" altLang="zh-TW" dirty="0"/>
              <a:t>IAU</a:t>
            </a:r>
            <a:r>
              <a:rPr lang="zh-TW" altLang="en-US" dirty="0"/>
              <a:t>、</a:t>
            </a:r>
            <a:r>
              <a:rPr lang="en-US" altLang="zh-TW" dirty="0"/>
              <a:t>4DIAU</a:t>
            </a:r>
            <a:r>
              <a:rPr lang="zh-TW" altLang="en-US" dirty="0"/>
              <a:t>使用逐漸更新前的背景場計算分析增量</a:t>
            </a:r>
            <a:endParaRPr lang="en-US" altLang="zh-TW" dirty="0"/>
          </a:p>
          <a:p>
            <a:r>
              <a:rPr lang="zh-TW" altLang="en-US" dirty="0"/>
              <a:t>我們使用當下的模式狀態來估計分析增量</a:t>
            </a:r>
            <a:endParaRPr lang="en-US" altLang="zh-TW" dirty="0"/>
          </a:p>
          <a:p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所以基於</a:t>
            </a:r>
            <a:r>
              <a:rPr lang="en-US" altLang="zh-TW" dirty="0"/>
              <a:t>LETKF</a:t>
            </a:r>
            <a:r>
              <a:rPr lang="zh-TW" altLang="en-US" dirty="0"/>
              <a:t>方法進行修改，分析增量依舊是系集擾動的線性組合</a:t>
            </a:r>
            <a:endParaRPr lang="en-US" altLang="zh-TW" dirty="0"/>
          </a:p>
          <a:p>
            <a:r>
              <a:rPr lang="zh-TW" altLang="en-US" dirty="0"/>
              <a:t>但對他的權重係數給進行修改，使這個計算過程在更新多次之後會相等於原本</a:t>
            </a:r>
            <a:r>
              <a:rPr lang="en-US" altLang="zh-TW" dirty="0"/>
              <a:t>LETKF</a:t>
            </a:r>
            <a:r>
              <a:rPr lang="zh-TW" altLang="en-US" dirty="0"/>
              <a:t>的結果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5A78F-86FF-45B9-86A6-4440F2F05FE6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7465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為了檢驗</a:t>
            </a:r>
            <a:r>
              <a:rPr lang="en-US" altLang="zh-TW" dirty="0"/>
              <a:t>ETKIS</a:t>
            </a:r>
            <a:r>
              <a:rPr lang="zh-TW" altLang="en-US" dirty="0"/>
              <a:t>是不是具有剛剛所說的選擇性濾波效果</a:t>
            </a:r>
            <a:endParaRPr lang="en-US" altLang="zh-TW" dirty="0"/>
          </a:p>
          <a:p>
            <a:r>
              <a:rPr lang="zh-TW" altLang="en-US" dirty="0"/>
              <a:t>接下來使用淺水波模式來進行驗證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實驗分成兩個部分，分別檢驗</a:t>
            </a:r>
            <a:endParaRPr lang="en-US" altLang="zh-TW" dirty="0"/>
          </a:p>
          <a:p>
            <a:r>
              <a:rPr lang="en-US" altLang="zh-TW" dirty="0"/>
              <a:t>ETKIS</a:t>
            </a:r>
            <a:r>
              <a:rPr lang="zh-TW" altLang="en-US" dirty="0"/>
              <a:t>是否依舊能夠減少因為使用局地化產生的非地轉風</a:t>
            </a:r>
            <a:endParaRPr lang="en-US" altLang="zh-TW" dirty="0"/>
          </a:p>
          <a:p>
            <a:r>
              <a:rPr lang="zh-TW" altLang="en-US" dirty="0"/>
              <a:t>以及</a:t>
            </a:r>
            <a:r>
              <a:rPr lang="en-US" altLang="zh-TW" dirty="0"/>
              <a:t>ETKIS</a:t>
            </a:r>
            <a:r>
              <a:rPr lang="zh-TW" altLang="en-US" dirty="0"/>
              <a:t>是否能夠做到正確的修正量不被濾除，進而保持較好的修正效果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第一個部分使用一個符合地轉平衡的初始場，如此一來，模式中的非地轉風的是在資料同化過程產生的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第二個部分使用一個不平衡的初始場，將風處去除，使他的波動會震盪並傳遞</a:t>
            </a:r>
            <a:endParaRPr lang="en-US" altLang="zh-TW" dirty="0"/>
          </a:p>
          <a:p>
            <a:r>
              <a:rPr lang="zh-TW" altLang="en-US" dirty="0"/>
              <a:t>被傳遞、移動的誤差對於逐漸更新的同化方法會是一個挑戰，藉此評估同化方法估計出的修正量是不是也有隨時間傳遞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使用的淺水波模式延續</a:t>
            </a:r>
            <a:r>
              <a:rPr lang="en-US" altLang="zh-TW" sz="1200" dirty="0" err="1"/>
              <a:t>Greybush</a:t>
            </a:r>
            <a:r>
              <a:rPr lang="zh-TW" altLang="en-US" sz="1200" dirty="0"/>
              <a:t>等人的實驗的設計，</a:t>
            </a:r>
            <a:r>
              <a:rPr lang="en-US" altLang="zh-TW" sz="1200" dirty="0"/>
              <a:t>y</a:t>
            </a:r>
            <a:r>
              <a:rPr lang="zh-TW" altLang="en-US" sz="1200" dirty="0"/>
              <a:t>方向均值</a:t>
            </a:r>
            <a:endParaRPr lang="en-US" altLang="zh-TW" sz="1200" dirty="0"/>
          </a:p>
          <a:p>
            <a:r>
              <a:rPr lang="zh-TW" altLang="en-US" sz="1200" dirty="0"/>
              <a:t>初始場如圖，粉紅、紅、淺藍、深藍，觀測</a:t>
            </a:r>
            <a:endParaRPr lang="en-US" altLang="zh-TW" sz="1200" dirty="0"/>
          </a:p>
          <a:p>
            <a:r>
              <a:rPr lang="zh-TW" altLang="en-US" sz="1200" dirty="0"/>
              <a:t>會進行</a:t>
            </a:r>
            <a:r>
              <a:rPr lang="en-US" altLang="zh-TW" sz="1200" dirty="0"/>
              <a:t>4</a:t>
            </a:r>
            <a:r>
              <a:rPr lang="zh-TW" altLang="en-US" sz="1200" dirty="0"/>
              <a:t>個同化週期，以及一段</a:t>
            </a:r>
            <a:r>
              <a:rPr lang="en-US" altLang="zh-TW" sz="1200" dirty="0"/>
              <a:t>24</a:t>
            </a:r>
            <a:r>
              <a:rPr lang="zh-TW" altLang="en-US" sz="1200" dirty="0"/>
              <a:t>小時的預報</a:t>
            </a: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6F02-292B-4A7F-BFA9-3DB1DB484A6D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752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6F02-292B-4A7F-BFA9-3DB1DB484A6D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48972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116F02-292B-4A7F-BFA9-3DB1DB484A6D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7491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E5B0A-7459-D140-9DAF-8979B4891E75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7269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9EC29-91A9-1E43-97C1-BEE461F9BC74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043A3-F24B-4D40-9C5F-86A935779C23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圖片版面配置區 6"/>
          <p:cNvSpPr>
            <a:spLocks noGrp="1" noChangeAspect="1"/>
          </p:cNvSpPr>
          <p:nvPr>
            <p:ph type="pic" sz="quarter" idx="13"/>
          </p:nvPr>
        </p:nvSpPr>
        <p:spPr>
          <a:xfrm>
            <a:off x="468352" y="144403"/>
            <a:ext cx="5400000" cy="32400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8" name="圖片版面配置區 6"/>
          <p:cNvSpPr>
            <a:spLocks noGrp="1" noChangeAspect="1"/>
          </p:cNvSpPr>
          <p:nvPr>
            <p:ph type="pic" sz="quarter" idx="14"/>
          </p:nvPr>
        </p:nvSpPr>
        <p:spPr>
          <a:xfrm>
            <a:off x="468352" y="3496890"/>
            <a:ext cx="5400000" cy="32400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圖片版面配置區 6"/>
          <p:cNvSpPr>
            <a:spLocks noGrp="1" noChangeAspect="1"/>
          </p:cNvSpPr>
          <p:nvPr>
            <p:ph type="pic" sz="quarter" idx="15"/>
          </p:nvPr>
        </p:nvSpPr>
        <p:spPr>
          <a:xfrm>
            <a:off x="6334836" y="144403"/>
            <a:ext cx="5400000" cy="32400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圖片版面配置區 6"/>
          <p:cNvSpPr>
            <a:spLocks noGrp="1" noChangeAspect="1"/>
          </p:cNvSpPr>
          <p:nvPr>
            <p:ph type="pic" sz="quarter" idx="16"/>
          </p:nvPr>
        </p:nvSpPr>
        <p:spPr>
          <a:xfrm>
            <a:off x="6334836" y="3496890"/>
            <a:ext cx="5400000" cy="3240000"/>
          </a:xfrm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531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65559-7FBD-A44B-87E0-F80FC0592D80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64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6DA59-AF35-5D49-BA66-F2F0BA386513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89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5F54F-A9FE-EA4B-AC84-F2440B8AE959}" type="datetime1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9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1AA98-DF47-E34C-B6E9-AD0D0EE36FFF}" type="datetime1">
              <a:rPr lang="en-US" smtClean="0"/>
              <a:t>5/7/18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22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514EF-CB74-A540-89A8-9B740D3411FC}" type="datetime1">
              <a:rPr lang="en-US" smtClean="0"/>
              <a:t>5/7/18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9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DCF49-17F0-BB4E-8900-D6BE4848ACE7}" type="datetime1">
              <a:rPr lang="en-US" smtClean="0"/>
              <a:t>5/7/18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3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A2A73-00D5-5C4C-9B50-F889C85637C2}" type="datetime1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9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23BE62-2F82-EC47-90A0-C5157DA0CE85}" type="datetime1">
              <a:rPr lang="en-US" smtClean="0"/>
              <a:t>5/7/18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03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D874E-4281-C84C-A1F2-1BCA941E292D}" type="datetime1">
              <a:rPr lang="en-US" smtClean="0"/>
              <a:t>5/7/18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B016-F127-B043-831E-79E764CB0C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881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80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70.png"/><Relationship Id="rId4" Type="http://schemas.openxmlformats.org/officeDocument/2006/relationships/image" Target="../media/image50.png"/><Relationship Id="rId9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486" y="5532208"/>
            <a:ext cx="2102909" cy="1541076"/>
          </a:xfrm>
          <a:prstGeom prst="rect">
            <a:avLst/>
          </a:prstGeom>
        </p:spPr>
      </p:pic>
      <p:pic>
        <p:nvPicPr>
          <p:cNvPr id="5" name="圖片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6138" y="5816971"/>
            <a:ext cx="1185862" cy="9901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37623" y="1158510"/>
            <a:ext cx="7921315" cy="4129213"/>
          </a:xfrm>
          <a:prstGeom prst="roundRect">
            <a:avLst>
              <a:gd name="adj" fmla="val 10885"/>
            </a:avLst>
          </a:prstGeo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indent="88900" algn="ctr">
              <a:lnSpc>
                <a:spcPct val="90000"/>
              </a:lnSpc>
              <a:spcBef>
                <a:spcPct val="0"/>
              </a:spcBef>
            </a:pPr>
            <a:endParaRPr lang="en-US" altLang="zh-TW" sz="3600" b="1" dirty="0">
              <a:solidFill>
                <a:srgbClr val="254061"/>
              </a:solidFill>
              <a:ea typeface="Lucida Sans" charset="0"/>
              <a:cs typeface="Lucida Sans" charset="0"/>
            </a:endParaRPr>
          </a:p>
          <a:p>
            <a:pPr indent="88900"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3600" b="1" dirty="0">
                <a:solidFill>
                  <a:srgbClr val="254061"/>
                </a:solidFill>
                <a:ea typeface="Lucida Sans" charset="0"/>
                <a:cs typeface="Lucida Sans" charset="0"/>
              </a:rPr>
              <a:t>Ensemble Transform </a:t>
            </a:r>
            <a:r>
              <a:rPr lang="en-US" altLang="zh-TW" sz="3600" b="1" dirty="0" err="1">
                <a:solidFill>
                  <a:srgbClr val="254061"/>
                </a:solidFill>
                <a:ea typeface="Lucida Sans" charset="0"/>
                <a:cs typeface="Lucida Sans" charset="0"/>
              </a:rPr>
              <a:t>Kalman</a:t>
            </a:r>
            <a:r>
              <a:rPr lang="en-US" altLang="zh-TW" sz="3600" b="1" dirty="0">
                <a:solidFill>
                  <a:srgbClr val="254061"/>
                </a:solidFill>
                <a:ea typeface="Lucida Sans" charset="0"/>
                <a:cs typeface="Lucida Sans" charset="0"/>
              </a:rPr>
              <a:t> Incremental Smoother and its Impact on Severe Weather Prediction </a:t>
            </a:r>
          </a:p>
          <a:p>
            <a:pPr indent="88900" algn="ctr">
              <a:lnSpc>
                <a:spcPct val="90000"/>
              </a:lnSpc>
              <a:spcBef>
                <a:spcPct val="0"/>
              </a:spcBef>
            </a:pPr>
            <a:endParaRPr lang="en-US" altLang="zh-TW" sz="3600" b="1" dirty="0">
              <a:solidFill>
                <a:srgbClr val="254061"/>
              </a:solidFill>
              <a:ea typeface="Lucida Sans" charset="0"/>
              <a:cs typeface="Lucida Sans" charset="0"/>
            </a:endParaRPr>
          </a:p>
          <a:p>
            <a:pPr indent="88900"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Shu-</a:t>
            </a:r>
            <a:r>
              <a:rPr lang="en-US" altLang="zh-TW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Chih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 Yang, </a:t>
            </a:r>
            <a:r>
              <a:rPr lang="en-US" altLang="zh-TW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Zhe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-Hui Lin and </a:t>
            </a:r>
            <a:r>
              <a:rPr lang="en-US" altLang="zh-TW" sz="2800" dirty="0" err="1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Kuan</a:t>
            </a:r>
            <a:r>
              <a:rPr lang="en-US" altLang="zh-TW" sz="2800" dirty="0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-Jen Lin</a:t>
            </a:r>
            <a:endParaRPr lang="en-US" altLang="zh-TW" sz="2800" baseline="30000" dirty="0">
              <a:solidFill>
                <a:schemeClr val="tx1">
                  <a:lumMod val="65000"/>
                  <a:lumOff val="35000"/>
                </a:schemeClr>
              </a:solidFill>
              <a:ea typeface="Lucida Sans" charset="0"/>
              <a:cs typeface="Lucida Sans" charset="0"/>
            </a:endParaRPr>
          </a:p>
          <a:p>
            <a:pPr indent="88900" algn="ctr">
              <a:lnSpc>
                <a:spcPct val="90000"/>
              </a:lnSpc>
              <a:spcBef>
                <a:spcPct val="0"/>
              </a:spcBef>
            </a:pPr>
            <a:endParaRPr lang="en-US" altLang="zh-TW" b="1" dirty="0">
              <a:solidFill>
                <a:schemeClr val="tx1">
                  <a:lumMod val="65000"/>
                  <a:lumOff val="35000"/>
                </a:schemeClr>
              </a:solidFill>
              <a:ea typeface="Lucida Sans" charset="0"/>
              <a:cs typeface="Lucida Sans" charset="0"/>
            </a:endParaRPr>
          </a:p>
          <a:p>
            <a:pPr indent="88900" algn="ctr">
              <a:lnSpc>
                <a:spcPct val="90000"/>
              </a:lnSpc>
              <a:spcBef>
                <a:spcPct val="0"/>
              </a:spcBef>
            </a:pPr>
            <a:r>
              <a:rPr lang="en-US" altLang="zh-TW" sz="2000" dirty="0">
                <a:solidFill>
                  <a:schemeClr val="tx1">
                    <a:lumMod val="65000"/>
                    <a:lumOff val="35000"/>
                  </a:schemeClr>
                </a:solidFill>
                <a:ea typeface="Lucida Sans" charset="0"/>
                <a:cs typeface="Lucida Sans" charset="0"/>
              </a:rPr>
              <a:t>Dept. Of Atmospheric Science, National Central University, Taiwan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359" y="6488668"/>
            <a:ext cx="4238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err="1"/>
              <a:t>EnKF</a:t>
            </a:r>
            <a:r>
              <a:rPr lang="en-US" dirty="0"/>
              <a:t> workshop@ Mont Gabriel, Canada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5B7557-0797-F048-86F8-0779CE60A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0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868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 with Lorenz 3-variable model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70880" y="3793003"/>
            <a:ext cx="5307645" cy="6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71225" y="3693964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6840" y="386688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563" y="3861726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2399" y="386833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70873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86541" y="384981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0512" y="3848102"/>
            <a:ext cx="44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7687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899" y="3514212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0049" y="3509548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06804" y="3244674"/>
            <a:ext cx="1365261" cy="360000"/>
          </a:xfrm>
          <a:prstGeom prst="rect">
            <a:avLst/>
          </a:prstGeom>
          <a:solidFill>
            <a:srgbClr val="FF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892073" y="3246129"/>
            <a:ext cx="135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update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23060" y="5140413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71875" y="5151117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5310" y="5156891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a,3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10764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7956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7122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719040" y="2284819"/>
            <a:ext cx="10515600" cy="19326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Assimilation schemes</a:t>
            </a:r>
          </a:p>
          <a:p>
            <a:r>
              <a:rPr lang="en-US" dirty="0"/>
              <a:t>4DLETKF (Hunt et al. 2007)</a:t>
            </a:r>
          </a:p>
          <a:p>
            <a:r>
              <a:rPr lang="en-US" dirty="0"/>
              <a:t>4DIAU (Lei et al. 2016)</a:t>
            </a:r>
          </a:p>
          <a:p>
            <a:r>
              <a:rPr lang="en-US" dirty="0"/>
              <a:t>ETKIS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A062B36-05DE-134D-8152-161EFF7DF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9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DD7EF0A-6597-5F45-92F9-729302A3C5E9}"/>
              </a:ext>
            </a:extLst>
          </p:cNvPr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AF86C2-71C9-E54E-8BDA-5EA5A72F9709}"/>
              </a:ext>
            </a:extLst>
          </p:cNvPr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14D87A7-C7D9-784B-8266-81A97F6794CF}"/>
              </a:ext>
            </a:extLst>
          </p:cNvPr>
          <p:cNvCxnSpPr/>
          <p:nvPr/>
        </p:nvCxnSpPr>
        <p:spPr>
          <a:xfrm>
            <a:off x="6107645" y="3793003"/>
            <a:ext cx="2724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28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868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 with Lorenz 3-variable model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70880" y="3793003"/>
            <a:ext cx="5307645" cy="6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71225" y="3693964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6840" y="386688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563" y="3861726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2399" y="386833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70873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86541" y="384981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0512" y="3848102"/>
            <a:ext cx="44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7687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899" y="3514212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0049" y="3509548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106804" y="3244674"/>
            <a:ext cx="1365261" cy="360000"/>
          </a:xfrm>
          <a:prstGeom prst="rect">
            <a:avLst/>
          </a:prstGeom>
          <a:solidFill>
            <a:srgbClr val="FFAD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8892073" y="3246129"/>
            <a:ext cx="1358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update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23060" y="5140413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71875" y="5151117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55310" y="5156891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a,3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10764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77956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47122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 txBox="1">
            <a:spLocks/>
          </p:cNvSpPr>
          <p:nvPr/>
        </p:nvSpPr>
        <p:spPr>
          <a:xfrm>
            <a:off x="719040" y="2284819"/>
            <a:ext cx="10515600" cy="19326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/>
              <a:t>Assimilation schemes</a:t>
            </a:r>
          </a:p>
          <a:p>
            <a:r>
              <a:rPr lang="en-US" dirty="0"/>
              <a:t>4DLETKF (Hunt et al. 2007)</a:t>
            </a:r>
          </a:p>
          <a:p>
            <a:r>
              <a:rPr lang="en-US" dirty="0"/>
              <a:t>4DIAU (Lei et al. 2016)</a:t>
            </a:r>
          </a:p>
          <a:p>
            <a:r>
              <a:rPr lang="en-US" dirty="0"/>
              <a:t>ETKIS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00264" y="2756807"/>
            <a:ext cx="2724866" cy="360000"/>
          </a:xfrm>
          <a:prstGeom prst="rect">
            <a:avLst/>
          </a:prstGeom>
          <a:solidFill>
            <a:srgbClr val="FFD4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896450" y="2770884"/>
            <a:ext cx="12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Full update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61CEB2-1E5B-D549-BA32-18FE8DB45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10</a:t>
            </a:fld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2DD87003-2A2B-C240-AB31-CDA791A739D6}"/>
              </a:ext>
            </a:extLst>
          </p:cNvPr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C36F73B-C96E-494C-B394-B9E5EBC93E39}"/>
              </a:ext>
            </a:extLst>
          </p:cNvPr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2FFA9FD0-55CD-614F-9C33-E1946A0669E3}"/>
              </a:ext>
            </a:extLst>
          </p:cNvPr>
          <p:cNvCxnSpPr/>
          <p:nvPr/>
        </p:nvCxnSpPr>
        <p:spPr>
          <a:xfrm>
            <a:off x="6107645" y="3793003"/>
            <a:ext cx="2724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961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1"/>
            <a:ext cx="12192000" cy="892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Experiments with L63 (Offline test)</a:t>
            </a:r>
          </a:p>
        </p:txBody>
      </p:sp>
      <p:pic>
        <p:nvPicPr>
          <p:cNvPr id="9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r="52136" b="2724"/>
          <a:stretch/>
        </p:blipFill>
        <p:spPr>
          <a:xfrm>
            <a:off x="232302" y="1833690"/>
            <a:ext cx="5008278" cy="4784301"/>
          </a:xfrm>
          <a:prstGeom prst="rect">
            <a:avLst/>
          </a:prstGeom>
        </p:spPr>
      </p:pic>
      <p:pic>
        <p:nvPicPr>
          <p:cNvPr id="2" name="圖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25"/>
          <a:stretch/>
        </p:blipFill>
        <p:spPr>
          <a:xfrm>
            <a:off x="931401" y="2366420"/>
            <a:ext cx="1770611" cy="1628837"/>
          </a:xfrm>
          <a:prstGeom prst="rect">
            <a:avLst/>
          </a:prstGeom>
        </p:spPr>
      </p:pic>
      <p:sp>
        <p:nvSpPr>
          <p:cNvPr id="11" name="橢圓 8"/>
          <p:cNvSpPr/>
          <p:nvPr/>
        </p:nvSpPr>
        <p:spPr>
          <a:xfrm>
            <a:off x="2734702" y="5380981"/>
            <a:ext cx="388307" cy="3883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541310" y="1898906"/>
            <a:ext cx="4775090" cy="323165"/>
          </a:xfrm>
          <a:prstGeom prst="rect">
            <a:avLst/>
          </a:prstGeom>
          <a:solidFill>
            <a:schemeClr val="bg1"/>
          </a:solidFill>
        </p:spPr>
        <p:txBody>
          <a:bodyPr wrap="none" bIns="0" rtlCol="0">
            <a:spAutoFit/>
          </a:bodyPr>
          <a:lstStyle/>
          <a:p>
            <a:r>
              <a:rPr lang="en-US" dirty="0"/>
              <a:t>RMSE</a:t>
            </a:r>
            <a:r>
              <a:rPr lang="en-US" baseline="-25000" dirty="0"/>
              <a:t>ETKIS</a:t>
            </a:r>
            <a:r>
              <a:rPr lang="en-US" dirty="0"/>
              <a:t> vs. RMSE</a:t>
            </a:r>
            <a:r>
              <a:rPr lang="en-US" baseline="-25000" dirty="0"/>
              <a:t>4DIAU</a:t>
            </a:r>
            <a:r>
              <a:rPr lang="en-US" dirty="0"/>
              <a:t> at different growth rates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5886" r="7872" b="4144"/>
          <a:stretch/>
        </p:blipFill>
        <p:spPr>
          <a:xfrm>
            <a:off x="5220909" y="2545003"/>
            <a:ext cx="6074722" cy="396338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706865" y="2545003"/>
            <a:ext cx="2750179" cy="3666391"/>
          </a:xfrm>
          <a:prstGeom prst="rect">
            <a:avLst/>
          </a:prstGeom>
          <a:solidFill>
            <a:schemeClr val="bg2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1108049" y="4055032"/>
            <a:ext cx="10839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Baseline: </a:t>
            </a:r>
          </a:p>
          <a:p>
            <a:pPr algn="ctr"/>
            <a:r>
              <a:rPr lang="en-US" dirty="0"/>
              <a:t>4DETKF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48792" y="921426"/>
            <a:ext cx="368075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DA interval: 24 time-step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Ensemble size: 10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Observation interval: 12 time-step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F68209-8F9B-4545-9C99-73F81E6A6EC6}"/>
              </a:ext>
            </a:extLst>
          </p:cNvPr>
          <p:cNvSpPr/>
          <p:nvPr/>
        </p:nvSpPr>
        <p:spPr>
          <a:xfrm>
            <a:off x="563612" y="4874068"/>
            <a:ext cx="228124" cy="214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E1A089-4223-5A45-8ABB-EEDEAF9CD63F}"/>
              </a:ext>
            </a:extLst>
          </p:cNvPr>
          <p:cNvSpPr txBox="1"/>
          <p:nvPr/>
        </p:nvSpPr>
        <p:spPr>
          <a:xfrm>
            <a:off x="439296" y="4753632"/>
            <a:ext cx="10711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Mean RMSE</a:t>
            </a:r>
            <a:endParaRPr lang="en-US" sz="1400" baseline="-250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290A257-1432-D647-A9F4-CADD96DE7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11</a:t>
            </a:fld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ED6F63-E679-7347-A0B7-68F62DB27CE3}"/>
              </a:ext>
            </a:extLst>
          </p:cNvPr>
          <p:cNvCxnSpPr/>
          <p:nvPr/>
        </p:nvCxnSpPr>
        <p:spPr>
          <a:xfrm>
            <a:off x="5706865" y="3304674"/>
            <a:ext cx="38913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F93028-4E64-7B42-A9BB-555E26481DE1}"/>
              </a:ext>
            </a:extLst>
          </p:cNvPr>
          <p:cNvSpPr txBox="1"/>
          <p:nvPr/>
        </p:nvSpPr>
        <p:spPr>
          <a:xfrm>
            <a:off x="6160168" y="3120008"/>
            <a:ext cx="1811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 Assimilation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8A1739-CBD2-A649-9066-8D507113A4D5}"/>
              </a:ext>
            </a:extLst>
          </p:cNvPr>
          <p:cNvCxnSpPr/>
          <p:nvPr/>
        </p:nvCxnSpPr>
        <p:spPr>
          <a:xfrm>
            <a:off x="8063702" y="3304674"/>
            <a:ext cx="38913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8B979C-6790-4A40-92AB-06C67E9C0B5B}"/>
              </a:ext>
            </a:extLst>
          </p:cNvPr>
          <p:cNvCxnSpPr/>
          <p:nvPr/>
        </p:nvCxnSpPr>
        <p:spPr>
          <a:xfrm>
            <a:off x="8423707" y="3304674"/>
            <a:ext cx="38913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BF1AC6-41DF-2A41-BD40-CD76E4096374}"/>
              </a:ext>
            </a:extLst>
          </p:cNvPr>
          <p:cNvSpPr txBox="1"/>
          <p:nvPr/>
        </p:nvSpPr>
        <p:spPr>
          <a:xfrm>
            <a:off x="8828884" y="3103966"/>
            <a:ext cx="19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Ensemble Forecast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950F894-69B7-874B-BECB-C49C09B5948F}"/>
              </a:ext>
            </a:extLst>
          </p:cNvPr>
          <p:cNvCxnSpPr/>
          <p:nvPr/>
        </p:nvCxnSpPr>
        <p:spPr>
          <a:xfrm>
            <a:off x="10780544" y="3304674"/>
            <a:ext cx="38913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66000" y="2030443"/>
            <a:ext cx="40091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RMSE at the end of assimilation window </a:t>
            </a:r>
          </a:p>
          <a:p>
            <a:pPr algn="ctr"/>
            <a:r>
              <a:rPr lang="en-US" dirty="0"/>
              <a:t>(cases with large growth rate)</a:t>
            </a:r>
          </a:p>
        </p:txBody>
      </p:sp>
    </p:spTree>
    <p:extLst>
      <p:ext uri="{BB962C8B-B14F-4D97-AF65-F5344CB8AC3E}">
        <p14:creationId xmlns:p14="http://schemas.microsoft.com/office/powerpoint/2010/main" val="1632343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7" y="0"/>
            <a:ext cx="9144805" cy="6858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7" y="0"/>
            <a:ext cx="9144805" cy="68580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7" y="0"/>
            <a:ext cx="9144805" cy="6858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7" y="0"/>
            <a:ext cx="9144805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F8DF70-C045-B149-B0DC-F2B6EFADC6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2" r="6094"/>
          <a:stretch/>
        </p:blipFill>
        <p:spPr>
          <a:xfrm>
            <a:off x="6896099" y="4305300"/>
            <a:ext cx="5103639" cy="24003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2DA686-6B72-C64F-AB6C-8EB0C02E2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0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0" y="1"/>
            <a:ext cx="12192000" cy="8922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Experiments with L63 (500 DA cycling)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t="6367" r="8084" b="4024"/>
          <a:stretch/>
        </p:blipFill>
        <p:spPr>
          <a:xfrm>
            <a:off x="6178377" y="1726831"/>
            <a:ext cx="5400000" cy="35935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31953" y="1785137"/>
            <a:ext cx="2447289" cy="3239944"/>
          </a:xfrm>
          <a:prstGeom prst="rect">
            <a:avLst/>
          </a:prstGeom>
          <a:solidFill>
            <a:schemeClr val="bg2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" t="6246" r="8159" b="4024"/>
          <a:stretch/>
        </p:blipFill>
        <p:spPr>
          <a:xfrm>
            <a:off x="642551" y="1698213"/>
            <a:ext cx="5445360" cy="362219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05016" y="1754777"/>
            <a:ext cx="2446637" cy="3270304"/>
          </a:xfrm>
          <a:prstGeom prst="rect">
            <a:avLst/>
          </a:prstGeom>
          <a:solidFill>
            <a:schemeClr val="bg2">
              <a:lumMod val="90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65489" y="1261917"/>
            <a:ext cx="1814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Full update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18903" y="1323980"/>
            <a:ext cx="2005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Early update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E330C9-D263-CA4C-8803-5EBA04084490}"/>
              </a:ext>
            </a:extLst>
          </p:cNvPr>
          <p:cNvSpPr txBox="1"/>
          <p:nvPr/>
        </p:nvSpPr>
        <p:spPr>
          <a:xfrm>
            <a:off x="1603052" y="5508630"/>
            <a:ext cx="9323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cycling DA, both 4DIAU and ETKIS can improve 4DETKF’s performance using early update.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4DIAU is sensitive to the update strategy.</a:t>
            </a:r>
          </a:p>
        </p:txBody>
      </p:sp>
    </p:spTree>
    <p:extLst>
      <p:ext uri="{BB962C8B-B14F-4D97-AF65-F5344CB8AC3E}">
        <p14:creationId xmlns:p14="http://schemas.microsoft.com/office/powerpoint/2010/main" val="892651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18" y="0"/>
            <a:ext cx="12184182" cy="602808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z="3200" b="1" i="1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  Shallow </a:t>
            </a:r>
            <a:r>
              <a:rPr lang="en-US" altLang="zh-TW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Water Model</a:t>
            </a:r>
            <a:endParaRPr lang="zh-TW" altLang="en-US" sz="3200" b="1" i="1" dirty="0">
              <a:solidFill>
                <a:schemeClr val="accent1">
                  <a:lumMod val="50000"/>
                </a:schemeClr>
              </a:solidFill>
              <a:latin typeface="+mn-lt"/>
              <a:cs typeface="Kaiti TC Bold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616-BF61-440A-B0A1-5FA250296EA5}" type="slidenum">
              <a:rPr lang="zh-TW" altLang="en-US" smtClean="0"/>
              <a:pPr/>
              <a:t>14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25" y="565394"/>
            <a:ext cx="5256780" cy="3154068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830425" y="290182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 dirty="0"/>
          </a:p>
        </p:txBody>
      </p:sp>
      <p:graphicFrame>
        <p:nvGraphicFramePr>
          <p:cNvPr id="12" name="內容版面配置區 5"/>
          <p:cNvGraphicFramePr>
            <a:graphicFrameLocks/>
          </p:cNvGraphicFramePr>
          <p:nvPr>
            <p:extLst/>
          </p:nvPr>
        </p:nvGraphicFramePr>
        <p:xfrm>
          <a:off x="237932" y="4537103"/>
          <a:ext cx="2228693" cy="20726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968693">
                  <a:extLst>
                    <a:ext uri="{9D8B030D-6E8A-4147-A177-3AD203B41FA5}">
                      <a16:colId xmlns:a16="http://schemas.microsoft.com/office/drawing/2014/main" val="1148285930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246892106"/>
                    </a:ext>
                  </a:extLst>
                </a:gridCol>
              </a:tblGrid>
              <a:tr h="324000">
                <a:tc gridSpan="2">
                  <a:txBody>
                    <a:bodyPr/>
                    <a:lstStyle/>
                    <a:p>
                      <a:r>
                        <a:rPr lang="en-US" altLang="zh-TW" sz="1600" b="1" dirty="0"/>
                        <a:t>Model</a:t>
                      </a:r>
                      <a:endParaRPr lang="zh-TW" altLang="en-US" b="1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95136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b="0" dirty="0"/>
                        <a:t>resolution</a:t>
                      </a:r>
                      <a:endParaRPr lang="zh-TW" alt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50 km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02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b="0" dirty="0"/>
                        <a:t>domain</a:t>
                      </a:r>
                      <a:endParaRPr lang="zh-TW" altLang="en-US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101</a:t>
                      </a:r>
                      <a:r>
                        <a:rPr lang="en-US" altLang="zh-TW" sz="1400" baseline="0" dirty="0"/>
                        <a:t> (5000km)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4883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b="0" dirty="0"/>
                        <a:t>time step</a:t>
                      </a:r>
                      <a:endParaRPr lang="zh-TW" alt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900</a:t>
                      </a:r>
                      <a:r>
                        <a:rPr lang="en-US" altLang="zh-TW" sz="1400" baseline="0" dirty="0"/>
                        <a:t> (15min)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338633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b="0" dirty="0"/>
                        <a:t>boundary</a:t>
                      </a:r>
                      <a:endParaRPr lang="zh-TW" altLang="en-US" sz="1400" b="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non-periodical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1965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b="0" dirty="0"/>
                        <a:t>ensemble </a:t>
                      </a:r>
                    </a:p>
                    <a:p>
                      <a:r>
                        <a:rPr lang="en-US" altLang="zh-TW" sz="1400" b="0" dirty="0"/>
                        <a:t>members</a:t>
                      </a:r>
                      <a:endParaRPr lang="zh-TW" altLang="en-US" sz="1400" b="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5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467734"/>
                  </a:ext>
                </a:extLst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2543127" y="4537103"/>
          <a:ext cx="3349772" cy="18592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32142">
                  <a:extLst>
                    <a:ext uri="{9D8B030D-6E8A-4147-A177-3AD203B41FA5}">
                      <a16:colId xmlns:a16="http://schemas.microsoft.com/office/drawing/2014/main" val="1089917520"/>
                    </a:ext>
                  </a:extLst>
                </a:gridCol>
                <a:gridCol w="849630">
                  <a:extLst>
                    <a:ext uri="{9D8B030D-6E8A-4147-A177-3AD203B41FA5}">
                      <a16:colId xmlns:a16="http://schemas.microsoft.com/office/drawing/2014/main" val="1155509246"/>
                    </a:ext>
                  </a:extLst>
                </a:gridCol>
                <a:gridCol w="1368000">
                  <a:extLst>
                    <a:ext uri="{9D8B030D-6E8A-4147-A177-3AD203B41FA5}">
                      <a16:colId xmlns:a16="http://schemas.microsoft.com/office/drawing/2014/main" val="235265701"/>
                    </a:ext>
                  </a:extLst>
                </a:gridCol>
              </a:tblGrid>
              <a:tr h="324000">
                <a:tc gridSpan="3">
                  <a:txBody>
                    <a:bodyPr/>
                    <a:lstStyle/>
                    <a:p>
                      <a:r>
                        <a:rPr lang="en-US" altLang="zh-TW" sz="1600" b="1" dirty="0"/>
                        <a:t>Initial condition - h</a:t>
                      </a:r>
                      <a:endParaRPr lang="zh-TW" altLang="en-US" sz="1600" b="1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30494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Truth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Model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39246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wave</a:t>
                      </a:r>
                      <a:r>
                        <a:rPr lang="en-US" altLang="zh-TW" sz="1400" baseline="0" dirty="0"/>
                        <a:t> length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2100 km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1950 ~ 2050 km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268446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phase shift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 -100 km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-50 ~ 50 km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59047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amplitude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10 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9 ~ 11 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65165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mean height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500m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500m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1495163"/>
                  </a:ext>
                </a:extLst>
              </a:tr>
            </a:tbl>
          </a:graphicData>
        </a:graphic>
      </p:graphicFrame>
      <p:graphicFrame>
        <p:nvGraphicFramePr>
          <p:cNvPr id="15" name="表格 14"/>
          <p:cNvGraphicFramePr>
            <a:graphicFrameLocks noGrp="1"/>
          </p:cNvGraphicFramePr>
          <p:nvPr>
            <p:extLst/>
          </p:nvPr>
        </p:nvGraphicFramePr>
        <p:xfrm>
          <a:off x="5969401" y="4537103"/>
          <a:ext cx="2670431" cy="167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22363">
                  <a:extLst>
                    <a:ext uri="{9D8B030D-6E8A-4147-A177-3AD203B41FA5}">
                      <a16:colId xmlns:a16="http://schemas.microsoft.com/office/drawing/2014/main" val="24568282"/>
                    </a:ext>
                  </a:extLst>
                </a:gridCol>
                <a:gridCol w="540068">
                  <a:extLst>
                    <a:ext uri="{9D8B030D-6E8A-4147-A177-3AD203B41FA5}">
                      <a16:colId xmlns:a16="http://schemas.microsoft.com/office/drawing/2014/main" val="264171284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569347096"/>
                    </a:ext>
                  </a:extLst>
                </a:gridCol>
              </a:tblGrid>
              <a:tr h="262397">
                <a:tc gridSpan="3">
                  <a:txBody>
                    <a:bodyPr/>
                    <a:lstStyle/>
                    <a:p>
                      <a:r>
                        <a:rPr lang="en-US" altLang="zh-TW" sz="1600" b="1" dirty="0"/>
                        <a:t>Observation</a:t>
                      </a:r>
                      <a:endParaRPr lang="zh-TW" altLang="en-US" sz="16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310014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variable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h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v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252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density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altLang="zh-TW" sz="1400" dirty="0"/>
                        <a:t>250 km</a:t>
                      </a:r>
                    </a:p>
                    <a:p>
                      <a:r>
                        <a:rPr lang="en-US" altLang="zh-TW" sz="1400" dirty="0"/>
                        <a:t>(each 5 grid point)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4103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observation </a:t>
                      </a:r>
                    </a:p>
                    <a:p>
                      <a:r>
                        <a:rPr lang="en-US" altLang="zh-TW" sz="1400" dirty="0"/>
                        <a:t>error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1 m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0.2932</a:t>
                      </a:r>
                      <a:r>
                        <a:rPr lang="en-US" altLang="zh-TW" sz="1400" baseline="0" dirty="0"/>
                        <a:t> m/s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868270"/>
                  </a:ext>
                </a:extLst>
              </a:tr>
            </a:tbl>
          </a:graphicData>
        </a:graphic>
      </p:graphicFrame>
      <p:graphicFrame>
        <p:nvGraphicFramePr>
          <p:cNvPr id="19" name="表格 18"/>
          <p:cNvGraphicFramePr>
            <a:graphicFrameLocks noGrp="1"/>
          </p:cNvGraphicFramePr>
          <p:nvPr>
            <p:extLst/>
          </p:nvPr>
        </p:nvGraphicFramePr>
        <p:xfrm>
          <a:off x="8716333" y="4537103"/>
          <a:ext cx="2618088" cy="155448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466088">
                  <a:extLst>
                    <a:ext uri="{9D8B030D-6E8A-4147-A177-3AD203B41FA5}">
                      <a16:colId xmlns:a16="http://schemas.microsoft.com/office/drawing/2014/main" val="3806141073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256846851"/>
                    </a:ext>
                  </a:extLst>
                </a:gridCol>
              </a:tblGrid>
              <a:tr h="168744">
                <a:tc gridSpan="2">
                  <a:txBody>
                    <a:bodyPr/>
                    <a:lstStyle/>
                    <a:p>
                      <a:r>
                        <a:rPr lang="en-US" altLang="zh-TW" sz="1600" b="1" dirty="0"/>
                        <a:t>Data Assimilation</a:t>
                      </a:r>
                      <a:endParaRPr lang="zh-TW" altLang="en-US" sz="1600" b="1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00213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DA</a:t>
                      </a:r>
                      <a:r>
                        <a:rPr lang="zh-TW" altLang="en-US" sz="1400" dirty="0"/>
                        <a:t> </a:t>
                      </a:r>
                      <a:r>
                        <a:rPr lang="en-US" altLang="zh-TW" sz="1400" dirty="0"/>
                        <a:t>interval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24</a:t>
                      </a:r>
                      <a:r>
                        <a:rPr lang="en-US" altLang="zh-TW" sz="1400" baseline="0" dirty="0"/>
                        <a:t> steps (6hr)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12604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DA cycles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4 cycles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52632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R localization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500 km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858341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multiple</a:t>
                      </a:r>
                      <a:r>
                        <a:rPr lang="en-US" altLang="zh-TW" sz="1400" baseline="0" dirty="0"/>
                        <a:t> inflation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400" dirty="0"/>
                        <a:t>off</a:t>
                      </a:r>
                      <a:endParaRPr lang="zh-TW" altLang="en-US" sz="1400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7500604"/>
                  </a:ext>
                </a:extLst>
              </a:tr>
            </a:tbl>
          </a:graphicData>
        </a:graphic>
      </p:graphicFrame>
      <p:grpSp>
        <p:nvGrpSpPr>
          <p:cNvPr id="20" name="群組 19"/>
          <p:cNvGrpSpPr/>
          <p:nvPr/>
        </p:nvGrpSpPr>
        <p:grpSpPr>
          <a:xfrm>
            <a:off x="536385" y="3162545"/>
            <a:ext cx="3860480" cy="1372900"/>
            <a:chOff x="2326886" y="3187438"/>
            <a:chExt cx="3860480" cy="1372900"/>
          </a:xfrm>
        </p:grpSpPr>
        <p:sp>
          <p:nvSpPr>
            <p:cNvPr id="21" name="向右箭號 20"/>
            <p:cNvSpPr/>
            <p:nvPr/>
          </p:nvSpPr>
          <p:spPr>
            <a:xfrm>
              <a:off x="2707907" y="3716657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rgbClr val="FF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22" name="群組 21"/>
            <p:cNvGrpSpPr/>
            <p:nvPr/>
          </p:nvGrpSpPr>
          <p:grpSpPr>
            <a:xfrm>
              <a:off x="2326886" y="4001167"/>
              <a:ext cx="3860480" cy="559171"/>
              <a:chOff x="2326886" y="4001167"/>
              <a:chExt cx="3860480" cy="559171"/>
            </a:xfrm>
          </p:grpSpPr>
          <p:cxnSp>
            <p:nvCxnSpPr>
              <p:cNvPr id="33" name="直線接點 32"/>
              <p:cNvCxnSpPr/>
              <p:nvPr/>
            </p:nvCxnSpPr>
            <p:spPr>
              <a:xfrm>
                <a:off x="2477729" y="4181167"/>
                <a:ext cx="3524865" cy="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接點 33"/>
              <p:cNvCxnSpPr/>
              <p:nvPr/>
            </p:nvCxnSpPr>
            <p:spPr>
              <a:xfrm>
                <a:off x="2494981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接點 34"/>
              <p:cNvCxnSpPr/>
              <p:nvPr/>
            </p:nvCxnSpPr>
            <p:spPr>
              <a:xfrm>
                <a:off x="5995266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接點 35"/>
              <p:cNvCxnSpPr/>
              <p:nvPr/>
            </p:nvCxnSpPr>
            <p:spPr>
              <a:xfrm>
                <a:off x="2932517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接點 36"/>
              <p:cNvCxnSpPr/>
              <p:nvPr/>
            </p:nvCxnSpPr>
            <p:spPr>
              <a:xfrm>
                <a:off x="3370053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/>
              <p:cNvCxnSpPr/>
              <p:nvPr/>
            </p:nvCxnSpPr>
            <p:spPr>
              <a:xfrm>
                <a:off x="3807589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接點 38"/>
              <p:cNvCxnSpPr/>
              <p:nvPr/>
            </p:nvCxnSpPr>
            <p:spPr>
              <a:xfrm>
                <a:off x="4245125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接點 39"/>
              <p:cNvCxnSpPr/>
              <p:nvPr/>
            </p:nvCxnSpPr>
            <p:spPr>
              <a:xfrm>
                <a:off x="4682661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/>
              <p:cNvCxnSpPr/>
              <p:nvPr/>
            </p:nvCxnSpPr>
            <p:spPr>
              <a:xfrm>
                <a:off x="5120197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/>
              <p:cNvCxnSpPr/>
              <p:nvPr/>
            </p:nvCxnSpPr>
            <p:spPr>
              <a:xfrm>
                <a:off x="5557733" y="4001167"/>
                <a:ext cx="0" cy="180000"/>
              </a:xfrm>
              <a:prstGeom prst="line">
                <a:avLst/>
              </a:prstGeom>
              <a:ln w="3810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文字方塊 42"/>
              <p:cNvSpPr txBox="1"/>
              <p:nvPr/>
            </p:nvSpPr>
            <p:spPr>
              <a:xfrm>
                <a:off x="2326886" y="41910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0</a:t>
                </a:r>
              </a:p>
            </p:txBody>
          </p:sp>
          <p:sp>
            <p:nvSpPr>
              <p:cNvPr id="44" name="文字方塊 43"/>
              <p:cNvSpPr txBox="1"/>
              <p:nvPr/>
            </p:nvSpPr>
            <p:spPr>
              <a:xfrm>
                <a:off x="2764422" y="4191006"/>
                <a:ext cx="301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6</a:t>
                </a:r>
              </a:p>
            </p:txBody>
          </p:sp>
          <p:sp>
            <p:nvSpPr>
              <p:cNvPr id="45" name="文字方塊 44"/>
              <p:cNvSpPr txBox="1"/>
              <p:nvPr/>
            </p:nvSpPr>
            <p:spPr>
              <a:xfrm>
                <a:off x="3143449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12</a:t>
                </a:r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3580985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18</a:t>
                </a:r>
              </a:p>
            </p:txBody>
          </p:sp>
          <p:sp>
            <p:nvSpPr>
              <p:cNvPr id="47" name="文字方塊 46"/>
              <p:cNvSpPr txBox="1"/>
              <p:nvPr/>
            </p:nvSpPr>
            <p:spPr>
              <a:xfrm>
                <a:off x="4018521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b="1" dirty="0"/>
                  <a:t>24</a:t>
                </a:r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4456057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30</a:t>
                </a:r>
              </a:p>
            </p:txBody>
          </p:sp>
          <p:sp>
            <p:nvSpPr>
              <p:cNvPr id="49" name="文字方塊 48"/>
              <p:cNvSpPr txBox="1"/>
              <p:nvPr/>
            </p:nvSpPr>
            <p:spPr>
              <a:xfrm>
                <a:off x="4893593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36</a:t>
                </a:r>
              </a:p>
            </p:txBody>
          </p:sp>
          <p:sp>
            <p:nvSpPr>
              <p:cNvPr id="50" name="文字方塊 49"/>
              <p:cNvSpPr txBox="1"/>
              <p:nvPr/>
            </p:nvSpPr>
            <p:spPr>
              <a:xfrm>
                <a:off x="5331129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42</a:t>
                </a:r>
              </a:p>
            </p:txBody>
          </p:sp>
          <p:sp>
            <p:nvSpPr>
              <p:cNvPr id="51" name="文字方塊 50"/>
              <p:cNvSpPr txBox="1"/>
              <p:nvPr/>
            </p:nvSpPr>
            <p:spPr>
              <a:xfrm>
                <a:off x="5768662" y="4191006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TW" dirty="0"/>
                  <a:t>48</a:t>
                </a:r>
              </a:p>
            </p:txBody>
          </p:sp>
        </p:grpSp>
        <p:sp>
          <p:nvSpPr>
            <p:cNvPr id="23" name="文字方塊 22"/>
            <p:cNvSpPr txBox="1"/>
            <p:nvPr/>
          </p:nvSpPr>
          <p:spPr>
            <a:xfrm>
              <a:off x="2626152" y="3187438"/>
              <a:ext cx="1811073" cy="369332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Data Assimilation</a:t>
              </a:r>
              <a:endParaRPr lang="zh-TW" altLang="en-US" dirty="0"/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4822796" y="3195018"/>
              <a:ext cx="972317" cy="36933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Forecast</a:t>
              </a:r>
              <a:endParaRPr lang="zh-TW" altLang="en-US" dirty="0"/>
            </a:p>
          </p:txBody>
        </p:sp>
        <p:sp>
          <p:nvSpPr>
            <p:cNvPr id="25" name="向右箭號 24"/>
            <p:cNvSpPr/>
            <p:nvPr/>
          </p:nvSpPr>
          <p:spPr>
            <a:xfrm>
              <a:off x="3145443" y="3716657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rgbClr val="FF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向右箭號 25"/>
            <p:cNvSpPr/>
            <p:nvPr/>
          </p:nvSpPr>
          <p:spPr>
            <a:xfrm>
              <a:off x="3594662" y="3716657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rgbClr val="FF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向右箭號 26"/>
            <p:cNvSpPr/>
            <p:nvPr/>
          </p:nvSpPr>
          <p:spPr>
            <a:xfrm>
              <a:off x="4043881" y="3713381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rgbClr val="FF7D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8" name="向右箭號 27"/>
            <p:cNvSpPr/>
            <p:nvPr/>
          </p:nvSpPr>
          <p:spPr>
            <a:xfrm>
              <a:off x="4475434" y="3716212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9" name="向右箭號 28"/>
            <p:cNvSpPr/>
            <p:nvPr/>
          </p:nvSpPr>
          <p:spPr>
            <a:xfrm>
              <a:off x="4912970" y="3716212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向右箭號 29"/>
            <p:cNvSpPr/>
            <p:nvPr/>
          </p:nvSpPr>
          <p:spPr>
            <a:xfrm>
              <a:off x="5362189" y="3716212"/>
              <a:ext cx="449219" cy="274672"/>
            </a:xfrm>
            <a:prstGeom prst="rightArrow">
              <a:avLst>
                <a:gd name="adj1" fmla="val 50000"/>
                <a:gd name="adj2" fmla="val 721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向右箭號 30"/>
            <p:cNvSpPr/>
            <p:nvPr/>
          </p:nvSpPr>
          <p:spPr>
            <a:xfrm>
              <a:off x="5805565" y="3721131"/>
              <a:ext cx="189701" cy="274672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2" name="向右箭號 31"/>
            <p:cNvSpPr/>
            <p:nvPr/>
          </p:nvSpPr>
          <p:spPr>
            <a:xfrm>
              <a:off x="2493397" y="3721131"/>
              <a:ext cx="202827" cy="274672"/>
            </a:xfrm>
            <a:prstGeom prst="rightArrow">
              <a:avLst>
                <a:gd name="adj1" fmla="val 50000"/>
                <a:gd name="adj2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6" name="矩形 5"/>
          <p:cNvSpPr/>
          <p:nvPr/>
        </p:nvSpPr>
        <p:spPr>
          <a:xfrm>
            <a:off x="189255" y="6588616"/>
            <a:ext cx="995176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 err="1"/>
              <a:t>Greybush</a:t>
            </a:r>
            <a:r>
              <a:rPr lang="en-US" altLang="zh-TW" sz="1200" dirty="0"/>
              <a:t> S. J., E. </a:t>
            </a:r>
            <a:r>
              <a:rPr lang="en-US" altLang="zh-TW" sz="1200" dirty="0" err="1"/>
              <a:t>Kalnay</a:t>
            </a:r>
            <a:r>
              <a:rPr lang="en-US" altLang="zh-TW" sz="1200" dirty="0"/>
              <a:t>, T. Miyoshi, K. Ide and B. R. Hunt, 2011: Balance and Ensemble Kalman Filter Localization Techniques. Mon. </a:t>
            </a:r>
            <a:r>
              <a:rPr lang="en-US" altLang="zh-TW" sz="1200" dirty="0" err="1"/>
              <a:t>Wea</a:t>
            </a:r>
            <a:r>
              <a:rPr lang="en-US" altLang="zh-TW" sz="1200" dirty="0"/>
              <a:t>. Rev., 139, 511–522 </a:t>
            </a:r>
          </a:p>
        </p:txBody>
      </p:sp>
      <p:grpSp>
        <p:nvGrpSpPr>
          <p:cNvPr id="9" name="群組 8"/>
          <p:cNvGrpSpPr/>
          <p:nvPr/>
        </p:nvGrpSpPr>
        <p:grpSpPr>
          <a:xfrm>
            <a:off x="9547126" y="2662456"/>
            <a:ext cx="2289272" cy="1639247"/>
            <a:chOff x="5296007" y="3250422"/>
            <a:chExt cx="2289272" cy="1639247"/>
          </a:xfrm>
        </p:grpSpPr>
        <p:pic>
          <p:nvPicPr>
            <p:cNvPr id="11" name="圖片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6007" y="3542443"/>
              <a:ext cx="2289272" cy="134722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" name="文字方塊 7"/>
            <p:cNvSpPr txBox="1"/>
            <p:nvPr/>
          </p:nvSpPr>
          <p:spPr>
            <a:xfrm>
              <a:off x="5331621" y="3250422"/>
              <a:ext cx="221804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TW" dirty="0"/>
                <a:t>homogenous in y-axis</a:t>
              </a:r>
              <a:endParaRPr lang="zh-TW" altLang="en-US" dirty="0"/>
            </a:p>
          </p:txBody>
        </p:sp>
      </p:grpSp>
      <p:sp>
        <p:nvSpPr>
          <p:cNvPr id="70" name="文字方塊 69"/>
          <p:cNvSpPr txBox="1"/>
          <p:nvPr/>
        </p:nvSpPr>
        <p:spPr>
          <a:xfrm>
            <a:off x="293330" y="1294368"/>
            <a:ext cx="3988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IC: balanced h, u, v</a:t>
            </a:r>
          </a:p>
          <a:p>
            <a:r>
              <a:rPr lang="en-US" altLang="zh-TW" dirty="0"/>
              <a:t>Can it smooth out ageostrophic wind?</a:t>
            </a:r>
          </a:p>
        </p:txBody>
      </p:sp>
      <p:sp>
        <p:nvSpPr>
          <p:cNvPr id="72" name="矩形 71"/>
          <p:cNvSpPr/>
          <p:nvPr/>
        </p:nvSpPr>
        <p:spPr>
          <a:xfrm>
            <a:off x="293330" y="913419"/>
            <a:ext cx="398852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b="1" dirty="0"/>
              <a:t>Experiment 1: balanced initial condition</a:t>
            </a:r>
          </a:p>
        </p:txBody>
      </p:sp>
      <p:sp>
        <p:nvSpPr>
          <p:cNvPr id="74" name="矩形 73"/>
          <p:cNvSpPr/>
          <p:nvPr/>
        </p:nvSpPr>
        <p:spPr>
          <a:xfrm>
            <a:off x="293330" y="1989014"/>
            <a:ext cx="4232184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TW" b="1" dirty="0"/>
              <a:t>Experiment 2: imbalanced initial condition</a:t>
            </a:r>
          </a:p>
        </p:txBody>
      </p:sp>
      <p:sp>
        <p:nvSpPr>
          <p:cNvPr id="75" name="矩形 74"/>
          <p:cNvSpPr/>
          <p:nvPr/>
        </p:nvSpPr>
        <p:spPr>
          <a:xfrm>
            <a:off x="293330" y="2358346"/>
            <a:ext cx="45904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/>
              <a:t>IC: only h</a:t>
            </a:r>
            <a:endParaRPr lang="zh-TW" altLang="en-US" dirty="0"/>
          </a:p>
          <a:p>
            <a:r>
              <a:rPr lang="en-US" altLang="zh-TW" dirty="0"/>
              <a:t>Can it better represent real signal?</a:t>
            </a:r>
          </a:p>
        </p:txBody>
      </p:sp>
    </p:spTree>
    <p:extLst>
      <p:ext uri="{BB962C8B-B14F-4D97-AF65-F5344CB8AC3E}">
        <p14:creationId xmlns:p14="http://schemas.microsoft.com/office/powerpoint/2010/main" val="599924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7932"/>
            <a:ext cx="12192000" cy="451555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796293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Shallow Water: experiment with the balanced initial condition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616-BF61-440A-B0A1-5FA250296EA5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3031003" y="796293"/>
            <a:ext cx="613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/>
              <a:t>ageostrophic v wind ( generated due to the use of localization)</a:t>
            </a:r>
            <a:endParaRPr lang="zh-TW" altLang="en-US" b="1" dirty="0"/>
          </a:p>
        </p:txBody>
      </p:sp>
      <p:grpSp>
        <p:nvGrpSpPr>
          <p:cNvPr id="7" name="群組 6"/>
          <p:cNvGrpSpPr/>
          <p:nvPr/>
        </p:nvGrpSpPr>
        <p:grpSpPr>
          <a:xfrm>
            <a:off x="243068" y="3291068"/>
            <a:ext cx="2804932" cy="1858855"/>
            <a:chOff x="243068" y="3291068"/>
            <a:chExt cx="2804932" cy="1858855"/>
          </a:xfrm>
        </p:grpSpPr>
        <p:sp>
          <p:nvSpPr>
            <p:cNvPr id="3" name="圓角矩形 2"/>
            <p:cNvSpPr/>
            <p:nvPr/>
          </p:nvSpPr>
          <p:spPr>
            <a:xfrm>
              <a:off x="243068" y="3291068"/>
              <a:ext cx="2804932" cy="354957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243068" y="3837007"/>
              <a:ext cx="2804932" cy="354957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243068" y="4794966"/>
              <a:ext cx="2804932" cy="354957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243068" y="4334819"/>
              <a:ext cx="2804932" cy="354957"/>
            </a:xfrm>
            <a:prstGeom prst="round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3047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3259"/>
            <a:ext cx="12192000" cy="717659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Shallow Water: experiment with the imbalanced initial condition</a:t>
            </a:r>
            <a:endParaRPr lang="zh-TW" altLang="en-US" sz="3200" b="1" i="1" dirty="0">
              <a:solidFill>
                <a:schemeClr val="accent1">
                  <a:lumMod val="50000"/>
                </a:schemeClr>
              </a:solidFill>
              <a:latin typeface="+mn-lt"/>
              <a:cs typeface="Kaiti TC Bold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616-BF61-440A-B0A1-5FA250296EA5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992042" y="879113"/>
            <a:ext cx="4300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accumulative correction (</a:t>
            </a:r>
            <a:r>
              <a:rPr lang="zh-TW" altLang="en-US" b="1" dirty="0"/>
              <a:t>～</a:t>
            </a:r>
            <a:r>
              <a:rPr lang="en-US" altLang="zh-TW" b="1" dirty="0"/>
              <a:t>-error is better)</a:t>
            </a:r>
            <a:endParaRPr lang="zh-TW" altLang="en-US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3958"/>
            <a:ext cx="12192000" cy="4781177"/>
          </a:xfrm>
          <a:prstGeom prst="rect">
            <a:avLst/>
          </a:prstGeom>
        </p:spPr>
      </p:pic>
      <p:sp>
        <p:nvSpPr>
          <p:cNvPr id="5" name="左中括弧 4"/>
          <p:cNvSpPr/>
          <p:nvPr/>
        </p:nvSpPr>
        <p:spPr>
          <a:xfrm rot="5400000">
            <a:off x="7057790" y="-3256190"/>
            <a:ext cx="169424" cy="9209175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左中括弧 9"/>
          <p:cNvSpPr/>
          <p:nvPr/>
        </p:nvSpPr>
        <p:spPr>
          <a:xfrm rot="5400000">
            <a:off x="1281083" y="327926"/>
            <a:ext cx="150273" cy="2021792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023243" y="896431"/>
            <a:ext cx="66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error</a:t>
            </a:r>
            <a:endParaRPr lang="zh-TW" altLang="en-US" b="1" dirty="0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5377" r="7392" b="4302"/>
          <a:stretch/>
        </p:blipFill>
        <p:spPr>
          <a:xfrm>
            <a:off x="2537914" y="1583383"/>
            <a:ext cx="6776884" cy="53703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2C5BD0-8B73-4A40-84A8-CAB8E63159B8}"/>
              </a:ext>
            </a:extLst>
          </p:cNvPr>
          <p:cNvSpPr txBox="1"/>
          <p:nvPr/>
        </p:nvSpPr>
        <p:spPr>
          <a:xfrm>
            <a:off x="9419303" y="5325667"/>
            <a:ext cx="262521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60"/>
              </a:lnSpc>
            </a:pPr>
            <a:r>
              <a:rPr lang="en-US" dirty="0"/>
              <a:t>Reserve the correction without over smoothing</a:t>
            </a:r>
          </a:p>
        </p:txBody>
      </p:sp>
    </p:spTree>
    <p:extLst>
      <p:ext uri="{BB962C8B-B14F-4D97-AF65-F5344CB8AC3E}">
        <p14:creationId xmlns:p14="http://schemas.microsoft.com/office/powerpoint/2010/main" val="173822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731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Typhoon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Fanapi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 (2010) track prediction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7468" y="767317"/>
            <a:ext cx="96121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Typhoon assimilation and prediction experiments conducted with WRF-LETKF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36 ensemble (12km) cycled with a 6-h analysis interval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Assimilate convectional, dropsondes, satellite winds</a:t>
            </a:r>
            <a:r>
              <a:rPr lang="zh-Hant" altLang="en-US" sz="2000" dirty="0"/>
              <a:t> </a:t>
            </a:r>
            <a:r>
              <a:rPr lang="en-US" altLang="zh-Hant" sz="2000" dirty="0"/>
              <a:t>(AMV)</a:t>
            </a:r>
            <a:r>
              <a:rPr lang="en-US" sz="2000" dirty="0"/>
              <a:t>, MSLP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Due to spin-down, large track and structure variations occur during the first 6-h forecast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52651"/>
          <a:stretch/>
        </p:blipFill>
        <p:spPr>
          <a:xfrm>
            <a:off x="1417468" y="2572769"/>
            <a:ext cx="8695073" cy="3228263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498766" y="4472730"/>
            <a:ext cx="545182" cy="5515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80887" y="2742531"/>
            <a:ext cx="527835" cy="2557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394E96-521D-214A-B849-2B83E8156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17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15294C-DBB1-804B-9D5A-579BE2B58581}"/>
              </a:ext>
            </a:extLst>
          </p:cNvPr>
          <p:cNvSpPr txBox="1"/>
          <p:nvPr/>
        </p:nvSpPr>
        <p:spPr>
          <a:xfrm>
            <a:off x="4434567" y="2915502"/>
            <a:ext cx="6967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CNTL</a:t>
            </a:r>
          </a:p>
          <a:p>
            <a:r>
              <a:rPr lang="en-US" dirty="0"/>
              <a:t>JTWC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2EC2417-CC85-9546-8DAA-DA4898009469}"/>
              </a:ext>
            </a:extLst>
          </p:cNvPr>
          <p:cNvCxnSpPr/>
          <p:nvPr/>
        </p:nvCxnSpPr>
        <p:spPr>
          <a:xfrm>
            <a:off x="4039565" y="3090441"/>
            <a:ext cx="459201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89D10C-A4B7-204E-BC5E-E9830B406C1D}"/>
              </a:ext>
            </a:extLst>
          </p:cNvPr>
          <p:cNvCxnSpPr/>
          <p:nvPr/>
        </p:nvCxnSpPr>
        <p:spPr>
          <a:xfrm>
            <a:off x="4041494" y="3370165"/>
            <a:ext cx="459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5438D50-657D-D14D-B93D-09783FE11111}"/>
              </a:ext>
            </a:extLst>
          </p:cNvPr>
          <p:cNvSpPr txBox="1"/>
          <p:nvPr/>
        </p:nvSpPr>
        <p:spPr>
          <a:xfrm>
            <a:off x="3194044" y="2357254"/>
            <a:ext cx="122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TC Track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D007A4-7B68-8F4C-BE24-C9CB1BD9E7D0}"/>
              </a:ext>
            </a:extLst>
          </p:cNvPr>
          <p:cNvSpPr txBox="1"/>
          <p:nvPr/>
        </p:nvSpPr>
        <p:spPr>
          <a:xfrm>
            <a:off x="7420733" y="2280866"/>
            <a:ext cx="172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TC structure</a:t>
            </a:r>
          </a:p>
        </p:txBody>
      </p:sp>
    </p:spTree>
    <p:extLst>
      <p:ext uri="{BB962C8B-B14F-4D97-AF65-F5344CB8AC3E}">
        <p14:creationId xmlns:p14="http://schemas.microsoft.com/office/powerpoint/2010/main" val="1371622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72B8A-C8E4-F649-B13A-D0C29404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47252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Application of ETKIS on TC assimilation and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8BC39-162D-9B4D-BC1C-CEE7C1D2E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63277-FBBC-8E46-878C-ACE886DD9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626" y="2855998"/>
            <a:ext cx="8170606" cy="32648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CC9CF86-508D-6E49-A0D1-FCB41E0EA1D1}"/>
              </a:ext>
            </a:extLst>
          </p:cNvPr>
          <p:cNvSpPr/>
          <p:nvPr/>
        </p:nvSpPr>
        <p:spPr>
          <a:xfrm>
            <a:off x="6561222" y="2958841"/>
            <a:ext cx="832636" cy="261604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0689D-0602-254B-86DA-FEB38DB03FD7}"/>
              </a:ext>
            </a:extLst>
          </p:cNvPr>
          <p:cNvSpPr txBox="1"/>
          <p:nvPr/>
        </p:nvSpPr>
        <p:spPr>
          <a:xfrm>
            <a:off x="1439965" y="960158"/>
            <a:ext cx="9913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With the 6-h LETKF weights, incremental update with ETKIS is applied every 1-h. Only variables in the lower troposphere are updated.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terms of TC movement and structure, the model shock/spin-down issue is alleviated.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556971-C3E9-B948-8ADC-A44EA4B46D73}"/>
              </a:ext>
            </a:extLst>
          </p:cNvPr>
          <p:cNvGrpSpPr/>
          <p:nvPr/>
        </p:nvGrpSpPr>
        <p:grpSpPr>
          <a:xfrm>
            <a:off x="9242801" y="2118981"/>
            <a:ext cx="2710079" cy="1108633"/>
            <a:chOff x="6735096" y="2961922"/>
            <a:chExt cx="2710079" cy="1108633"/>
          </a:xfrm>
        </p:grpSpPr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D4688DD-5BD0-7643-AB64-72BD664B8761}"/>
                </a:ext>
              </a:extLst>
            </p:cNvPr>
            <p:cNvCxnSpPr/>
            <p:nvPr/>
          </p:nvCxnSpPr>
          <p:spPr>
            <a:xfrm flipV="1">
              <a:off x="6735096" y="3700724"/>
              <a:ext cx="2710079" cy="571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5DFB843-A8A4-5E48-B847-A22ACD4462DA}"/>
                </a:ext>
              </a:extLst>
            </p:cNvPr>
            <p:cNvCxnSpPr/>
            <p:nvPr/>
          </p:nvCxnSpPr>
          <p:spPr>
            <a:xfrm>
              <a:off x="7260399" y="3612635"/>
              <a:ext cx="0" cy="1796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5C680C5-C6CC-EE45-8C7C-07E3E36D3F0D}"/>
                </a:ext>
              </a:extLst>
            </p:cNvPr>
            <p:cNvCxnSpPr/>
            <p:nvPr/>
          </p:nvCxnSpPr>
          <p:spPr>
            <a:xfrm>
              <a:off x="8153010" y="3618352"/>
              <a:ext cx="0" cy="1796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4805BBF0-67FD-9F4A-8657-324CF349A659}"/>
                </a:ext>
              </a:extLst>
            </p:cNvPr>
            <p:cNvCxnSpPr/>
            <p:nvPr/>
          </p:nvCxnSpPr>
          <p:spPr>
            <a:xfrm>
              <a:off x="9044119" y="3611501"/>
              <a:ext cx="0" cy="1796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4138540-653A-6843-BBA2-095B62575FC8}"/>
                </a:ext>
              </a:extLst>
            </p:cNvPr>
            <p:cNvSpPr txBox="1"/>
            <p:nvPr/>
          </p:nvSpPr>
          <p:spPr>
            <a:xfrm>
              <a:off x="7123284" y="3762170"/>
              <a:ext cx="289366" cy="30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t-3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84DE62-1F98-704B-9A68-D8F1099BE160}"/>
                </a:ext>
              </a:extLst>
            </p:cNvPr>
            <p:cNvSpPr txBox="1"/>
            <p:nvPr/>
          </p:nvSpPr>
          <p:spPr>
            <a:xfrm>
              <a:off x="8073578" y="3763378"/>
              <a:ext cx="171252" cy="30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783DC30-80A2-1B48-A8E6-BF2533D5EC44}"/>
                </a:ext>
              </a:extLst>
            </p:cNvPr>
            <p:cNvSpPr txBox="1"/>
            <p:nvPr/>
          </p:nvSpPr>
          <p:spPr>
            <a:xfrm>
              <a:off x="8883105" y="3747977"/>
              <a:ext cx="323407" cy="3071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t+3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236674A-61B2-EA41-B043-BE6358FF83D2}"/>
                </a:ext>
              </a:extLst>
            </p:cNvPr>
            <p:cNvSpPr txBox="1"/>
            <p:nvPr/>
          </p:nvSpPr>
          <p:spPr>
            <a:xfrm>
              <a:off x="7575432" y="3419691"/>
              <a:ext cx="262545" cy="43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●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888807-9198-A347-817F-9FBE6D8E3C5A}"/>
                </a:ext>
              </a:extLst>
            </p:cNvPr>
            <p:cNvSpPr txBox="1"/>
            <p:nvPr/>
          </p:nvSpPr>
          <p:spPr>
            <a:xfrm>
              <a:off x="8479544" y="3425644"/>
              <a:ext cx="262545" cy="435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●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7461676-7CC4-4C45-939A-3F4070283DA6}"/>
                </a:ext>
              </a:extLst>
            </p:cNvPr>
            <p:cNvSpPr/>
            <p:nvPr/>
          </p:nvSpPr>
          <p:spPr>
            <a:xfrm>
              <a:off x="7259848" y="3244674"/>
              <a:ext cx="893711" cy="299415"/>
            </a:xfrm>
            <a:prstGeom prst="rect">
              <a:avLst/>
            </a:prstGeom>
            <a:solidFill>
              <a:srgbClr val="FFA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9D10F4-D306-BC4B-8BE5-F383C442BA58}"/>
                </a:ext>
              </a:extLst>
            </p:cNvPr>
            <p:cNvSpPr txBox="1"/>
            <p:nvPr/>
          </p:nvSpPr>
          <p:spPr>
            <a:xfrm>
              <a:off x="7112317" y="2961922"/>
              <a:ext cx="13672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Early update</a:t>
              </a: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F6FC65A-0656-9741-ADA3-895088BAF3EE}"/>
                </a:ext>
              </a:extLst>
            </p:cNvPr>
            <p:cNvCxnSpPr/>
            <p:nvPr/>
          </p:nvCxnSpPr>
          <p:spPr>
            <a:xfrm>
              <a:off x="7260399" y="3612635"/>
              <a:ext cx="0" cy="1796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77D2E03-9C11-6543-8BAE-2B536F4AC699}"/>
                </a:ext>
              </a:extLst>
            </p:cNvPr>
            <p:cNvCxnSpPr/>
            <p:nvPr/>
          </p:nvCxnSpPr>
          <p:spPr>
            <a:xfrm>
              <a:off x="9044119" y="3611501"/>
              <a:ext cx="0" cy="17964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47DB6AE-D76C-6C4F-8FA5-C6658D30D81F}"/>
                </a:ext>
              </a:extLst>
            </p:cNvPr>
            <p:cNvCxnSpPr/>
            <p:nvPr/>
          </p:nvCxnSpPr>
          <p:spPr>
            <a:xfrm>
              <a:off x="7260399" y="3690892"/>
              <a:ext cx="1783720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B104CC5D-6FD5-D04F-A721-DCB21C020E5C}"/>
              </a:ext>
            </a:extLst>
          </p:cNvPr>
          <p:cNvSpPr txBox="1"/>
          <p:nvPr/>
        </p:nvSpPr>
        <p:spPr>
          <a:xfrm>
            <a:off x="3153580" y="2477240"/>
            <a:ext cx="12294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TC Track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192935C-6E09-AB4A-98E3-A895D2AAF8A7}"/>
              </a:ext>
            </a:extLst>
          </p:cNvPr>
          <p:cNvSpPr txBox="1"/>
          <p:nvPr/>
        </p:nvSpPr>
        <p:spPr>
          <a:xfrm>
            <a:off x="7266792" y="2454024"/>
            <a:ext cx="1725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TC structure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6B6B981-4BE9-704E-8A76-16EE086D3F5C}"/>
              </a:ext>
            </a:extLst>
          </p:cNvPr>
          <p:cNvSpPr txBox="1"/>
          <p:nvPr/>
        </p:nvSpPr>
        <p:spPr>
          <a:xfrm>
            <a:off x="4318820" y="2973376"/>
            <a:ext cx="696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ETKIS</a:t>
            </a:r>
          </a:p>
          <a:p>
            <a:r>
              <a:rPr lang="en-US" dirty="0"/>
              <a:t>CNTL</a:t>
            </a:r>
          </a:p>
          <a:p>
            <a:r>
              <a:rPr lang="en-US" dirty="0"/>
              <a:t>JTWC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0B2F307-C18C-434B-98EA-217C1A60C285}"/>
              </a:ext>
            </a:extLst>
          </p:cNvPr>
          <p:cNvCxnSpPr/>
          <p:nvPr/>
        </p:nvCxnSpPr>
        <p:spPr>
          <a:xfrm>
            <a:off x="3923818" y="3426107"/>
            <a:ext cx="459201" cy="0"/>
          </a:xfrm>
          <a:prstGeom prst="line">
            <a:avLst/>
          </a:prstGeom>
          <a:ln w="381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5BD1214-3EE4-A04A-9D01-30623688B1EB}"/>
              </a:ext>
            </a:extLst>
          </p:cNvPr>
          <p:cNvCxnSpPr/>
          <p:nvPr/>
        </p:nvCxnSpPr>
        <p:spPr>
          <a:xfrm>
            <a:off x="3923818" y="3694256"/>
            <a:ext cx="45920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B4A8186F-4790-7742-A0FC-C9990730B7F1}"/>
              </a:ext>
            </a:extLst>
          </p:cNvPr>
          <p:cNvCxnSpPr/>
          <p:nvPr/>
        </p:nvCxnSpPr>
        <p:spPr>
          <a:xfrm>
            <a:off x="3923818" y="3160803"/>
            <a:ext cx="4592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932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455063" y="1094705"/>
            <a:ext cx="11571513" cy="522882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Strong analysis corrections can result in model shock and imbalanced model state.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Incremental analysis update (IAU, Bloom et al. 1996) is a common strategy to reduce model shock and imbalance.</a:t>
            </a:r>
            <a:r>
              <a:rPr lang="en-US" altLang="zh-TW" sz="2400" dirty="0"/>
              <a:t> IAU </a:t>
            </a:r>
            <a:r>
              <a:rPr lang="en-US" sz="2400" dirty="0"/>
              <a:t>applies a constant incremental update and </a:t>
            </a:r>
            <a:r>
              <a:rPr lang="en-US" altLang="zh-TW" sz="2400" dirty="0"/>
              <a:t>has a low-pass filtering property. However, strong nonlinearity (e.g. severe weather) imposes difficulty for IAU applications.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4DIAU (</a:t>
            </a:r>
            <a:r>
              <a:rPr lang="en-US" altLang="zh-TW" sz="2400" dirty="0" err="1"/>
              <a:t>Lorenc</a:t>
            </a:r>
            <a:r>
              <a:rPr lang="en-US" altLang="zh-TW" sz="2400" dirty="0"/>
              <a:t> et al. 2015) uses the trajectory from 4DEnVar to get time-varying increments. Li et al. (2016) proposes an alternative 4DIAU</a:t>
            </a:r>
            <a:r>
              <a:rPr lang="zh-TW" altLang="en-US" sz="2400" dirty="0"/>
              <a:t> </a:t>
            </a:r>
            <a:r>
              <a:rPr lang="en-US" altLang="zh-TW" sz="2400" dirty="0"/>
              <a:t>scheme for </a:t>
            </a:r>
            <a:r>
              <a:rPr lang="en-US" altLang="zh-TW" sz="2400" dirty="0" err="1"/>
              <a:t>EnKF</a:t>
            </a:r>
            <a:r>
              <a:rPr lang="en-US" altLang="zh-TW" sz="2400" dirty="0"/>
              <a:t> to calculate analysis increments at different times of the assimilation window, and interpolates into time-varying increment.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4DIAU allows the incremental update to change in time and improves the application of IAU under nonlinear dynamics. 4DIAU also better keeps the signals and avoids over smoothing with IAU.</a:t>
            </a:r>
            <a:endParaRPr lang="en-US" altLang="zh-TW" sz="2000" dirty="0"/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bg1"/>
                </a:solidFill>
              </a:rPr>
              <a:t>When interpolating the coarse-resolution analysis to high-resolution grids, the weight-interpolated analysis shows a higher accuracy than the increment-interpolated analysis (Yang et al., 2009).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4324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E1EE1-52CF-0E4B-A0D9-2ADA97D5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18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0D21-BAC4-9A42-9F48-7FE6503A0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85799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U analysis increment at 850hPa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D280C-D27B-BE43-A6FD-69DA6F8AF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41E781-3001-7E4B-94B3-7C0DA970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092" y="685800"/>
            <a:ext cx="7031427" cy="6152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AF5E5A-3B96-874D-B0CA-08DFC9BB991E}"/>
              </a:ext>
            </a:extLst>
          </p:cNvPr>
          <p:cNvSpPr txBox="1"/>
          <p:nvPr/>
        </p:nvSpPr>
        <p:spPr>
          <a:xfrm>
            <a:off x="2337236" y="774141"/>
            <a:ext cx="1889311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/>
              <a:t>2100 UTC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8A2F00-9BF5-EC46-B725-6343C55A6862}"/>
              </a:ext>
            </a:extLst>
          </p:cNvPr>
          <p:cNvSpPr txBox="1"/>
          <p:nvPr/>
        </p:nvSpPr>
        <p:spPr>
          <a:xfrm>
            <a:off x="5491686" y="774140"/>
            <a:ext cx="1889311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/>
              <a:t>2200 UTC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E5161E-20B9-5E4C-ACCD-1B4F9020F73D}"/>
              </a:ext>
            </a:extLst>
          </p:cNvPr>
          <p:cNvSpPr txBox="1"/>
          <p:nvPr/>
        </p:nvSpPr>
        <p:spPr>
          <a:xfrm>
            <a:off x="2178818" y="3762049"/>
            <a:ext cx="1889311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/>
              <a:t>2300 UTC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51E049-1A30-F549-BBCA-30645E515CA4}"/>
              </a:ext>
            </a:extLst>
          </p:cNvPr>
          <p:cNvSpPr txBox="1"/>
          <p:nvPr/>
        </p:nvSpPr>
        <p:spPr>
          <a:xfrm>
            <a:off x="5642156" y="3773623"/>
            <a:ext cx="1889311" cy="276999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dirty="0"/>
              <a:t>0000 UTC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3F6F8-A3D2-4E43-9D9B-5D046C7B943C}"/>
              </a:ext>
            </a:extLst>
          </p:cNvPr>
          <p:cNvSpPr txBox="1"/>
          <p:nvPr/>
        </p:nvSpPr>
        <p:spPr>
          <a:xfrm>
            <a:off x="8593432" y="3197909"/>
            <a:ext cx="33400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increment is flow-dependent; sensitive to the TC location.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2F3E7E-0880-F24D-BD2C-D06461D8A3B3}"/>
              </a:ext>
            </a:extLst>
          </p:cNvPr>
          <p:cNvSpPr txBox="1"/>
          <p:nvPr/>
        </p:nvSpPr>
        <p:spPr>
          <a:xfrm>
            <a:off x="1798434" y="2615878"/>
            <a:ext cx="1077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Model TC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7D3040-9CF2-EB4F-878A-9BEBC77B0883}"/>
              </a:ext>
            </a:extLst>
          </p:cNvPr>
          <p:cNvSpPr txBox="1"/>
          <p:nvPr/>
        </p:nvSpPr>
        <p:spPr>
          <a:xfrm>
            <a:off x="3782098" y="1716093"/>
            <a:ext cx="888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Obs. TC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6DCABCA-2D48-C447-B177-F03DB6B24100}"/>
              </a:ext>
            </a:extLst>
          </p:cNvPr>
          <p:cNvCxnSpPr/>
          <p:nvPr/>
        </p:nvCxnSpPr>
        <p:spPr>
          <a:xfrm flipV="1">
            <a:off x="2696901" y="2465408"/>
            <a:ext cx="312517" cy="1504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2EAE2F3-F5AA-4648-ADC8-45AB7CF0B4A1}"/>
              </a:ext>
            </a:extLst>
          </p:cNvPr>
          <p:cNvCxnSpPr>
            <a:cxnSpLocks/>
          </p:cNvCxnSpPr>
          <p:nvPr/>
        </p:nvCxnSpPr>
        <p:spPr>
          <a:xfrm flipH="1">
            <a:off x="3667317" y="2062275"/>
            <a:ext cx="537851" cy="1118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842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90889-68A5-A24F-837D-AC95DA2B2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3634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C37E4-612F-D843-94E2-D1299D4DA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10" y="1207651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dirty="0"/>
              <a:t>Schemes of incremental update are developed for purpose of improving balance in the initial condition. However, the advantage of 3D/4D-IAU can be limited for cases with strong nonlinearity.</a:t>
            </a:r>
          </a:p>
          <a:p>
            <a:r>
              <a:rPr lang="en-US" dirty="0"/>
              <a:t>ETKIS: Incremental update using interpolated weights has the great potential with cases of strong nonlinearity and imbalance.</a:t>
            </a:r>
          </a:p>
          <a:p>
            <a:pPr lvl="1"/>
            <a:r>
              <a:rPr lang="en-US" dirty="0"/>
              <a:t>Weights are applied on a improved ensemble.</a:t>
            </a:r>
          </a:p>
          <a:p>
            <a:pPr lvl="1"/>
            <a:r>
              <a:rPr lang="en-US" dirty="0"/>
              <a:t>Weights are stable and useful when spread is large.</a:t>
            </a:r>
          </a:p>
          <a:p>
            <a:pPr lvl="1"/>
            <a:r>
              <a:rPr lang="en-US" dirty="0"/>
              <a:t>Selective filtering that reserves the effective corrections without over smoothing.</a:t>
            </a:r>
          </a:p>
          <a:p>
            <a:r>
              <a:rPr lang="en-US" dirty="0"/>
              <a:t>Preliminary results with a regional model show that ETKIS can help to alleviate model shock/spin-down in predicting the TC structure and movement.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863F6-CFBB-AA44-A771-02360AF8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48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9553"/>
            <a:ext cx="12192000" cy="766670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accent1">
                    <a:lumMod val="50000"/>
                  </a:schemeClr>
                </a:solidFill>
                <a:cs typeface="Kaiti TC Bold"/>
              </a:rPr>
              <a:t>Concept of IAU and 4DIAU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163A616-BF61-440A-B0A1-5FA250296EA5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2074605" y="948403"/>
            <a:ext cx="3186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IAU </a:t>
            </a:r>
            <a:br>
              <a:rPr lang="en-US" altLang="zh-TW" sz="2800" b="1" dirty="0"/>
            </a:br>
            <a:r>
              <a:rPr lang="en-US" altLang="zh-TW" sz="2000" b="1" dirty="0"/>
              <a:t>(Bloom et al. 1996)</a:t>
            </a:r>
            <a:endParaRPr lang="zh-TW" altLang="en-US" sz="1100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5706385" y="948403"/>
            <a:ext cx="370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4DIAU </a:t>
            </a:r>
            <a:br>
              <a:rPr lang="en-US" altLang="zh-TW" sz="2800" b="1" dirty="0"/>
            </a:br>
            <a:r>
              <a:rPr lang="en-US" altLang="zh-TW" sz="2000" b="1" dirty="0"/>
              <a:t>(Lei et al. 2016)</a:t>
            </a:r>
            <a:endParaRPr lang="zh-TW" altLang="en-US" sz="1100" b="1" dirty="0"/>
          </a:p>
        </p:txBody>
      </p:sp>
      <p:grpSp>
        <p:nvGrpSpPr>
          <p:cNvPr id="88" name="群組 87"/>
          <p:cNvGrpSpPr/>
          <p:nvPr/>
        </p:nvGrpSpPr>
        <p:grpSpPr>
          <a:xfrm>
            <a:off x="3409030" y="3327582"/>
            <a:ext cx="2060047" cy="2060047"/>
            <a:chOff x="5114392" y="3987962"/>
            <a:chExt cx="2804160" cy="2804160"/>
          </a:xfrm>
        </p:grpSpPr>
        <p:pic>
          <p:nvPicPr>
            <p:cNvPr id="100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01" name="橢圓 100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02" name="橢圓 101"/>
          <p:cNvSpPr/>
          <p:nvPr/>
        </p:nvSpPr>
        <p:spPr>
          <a:xfrm>
            <a:off x="4160830" y="2723805"/>
            <a:ext cx="1131136" cy="1982991"/>
          </a:xfrm>
          <a:prstGeom prst="ellipse">
            <a:avLst/>
          </a:prstGeom>
          <a:solidFill>
            <a:srgbClr val="FF959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+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03" name="橢圓 102"/>
          <p:cNvSpPr/>
          <p:nvPr/>
        </p:nvSpPr>
        <p:spPr>
          <a:xfrm>
            <a:off x="2110209" y="2723805"/>
            <a:ext cx="1131136" cy="1982991"/>
          </a:xfrm>
          <a:prstGeom prst="ellipse">
            <a:avLst/>
          </a:prstGeom>
          <a:solidFill>
            <a:srgbClr val="95FF9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TW" altLang="en-US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04" name="弧形接點 103"/>
          <p:cNvCxnSpPr/>
          <p:nvPr/>
        </p:nvCxnSpPr>
        <p:spPr>
          <a:xfrm rot="10800000">
            <a:off x="2834250" y="3060411"/>
            <a:ext cx="1658053" cy="129719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7" name="群組 106"/>
          <p:cNvGrpSpPr/>
          <p:nvPr/>
        </p:nvGrpSpPr>
        <p:grpSpPr>
          <a:xfrm>
            <a:off x="2640215" y="2682418"/>
            <a:ext cx="2060047" cy="2060047"/>
            <a:chOff x="5114392" y="3987962"/>
            <a:chExt cx="2804160" cy="2804160"/>
          </a:xfrm>
        </p:grpSpPr>
        <p:pic>
          <p:nvPicPr>
            <p:cNvPr id="108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09" name="橢圓 108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0" name="圓角矩形 109"/>
          <p:cNvSpPr/>
          <p:nvPr/>
        </p:nvSpPr>
        <p:spPr>
          <a:xfrm>
            <a:off x="291910" y="5911648"/>
            <a:ext cx="3371366" cy="420009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color block: increment of v wind</a:t>
            </a:r>
          </a:p>
        </p:txBody>
      </p:sp>
      <p:grpSp>
        <p:nvGrpSpPr>
          <p:cNvPr id="168" name="群組 167"/>
          <p:cNvGrpSpPr/>
          <p:nvPr/>
        </p:nvGrpSpPr>
        <p:grpSpPr>
          <a:xfrm>
            <a:off x="8164245" y="3327582"/>
            <a:ext cx="2060047" cy="2060047"/>
            <a:chOff x="5114392" y="3987962"/>
            <a:chExt cx="2804160" cy="2804160"/>
          </a:xfrm>
        </p:grpSpPr>
        <p:pic>
          <p:nvPicPr>
            <p:cNvPr id="169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70" name="橢圓 169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1" name="橢圓 170"/>
          <p:cNvSpPr/>
          <p:nvPr/>
        </p:nvSpPr>
        <p:spPr>
          <a:xfrm>
            <a:off x="8916045" y="2723805"/>
            <a:ext cx="1131136" cy="1982991"/>
          </a:xfrm>
          <a:prstGeom prst="ellipse">
            <a:avLst/>
          </a:prstGeom>
          <a:solidFill>
            <a:srgbClr val="FF959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+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72" name="橢圓 171"/>
          <p:cNvSpPr/>
          <p:nvPr/>
        </p:nvSpPr>
        <p:spPr>
          <a:xfrm>
            <a:off x="6865424" y="2723805"/>
            <a:ext cx="1131136" cy="1982991"/>
          </a:xfrm>
          <a:prstGeom prst="ellipse">
            <a:avLst/>
          </a:prstGeom>
          <a:solidFill>
            <a:srgbClr val="95FF9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TW" altLang="en-US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73" name="弧形接點 172"/>
          <p:cNvCxnSpPr/>
          <p:nvPr/>
        </p:nvCxnSpPr>
        <p:spPr>
          <a:xfrm rot="10800000">
            <a:off x="7589465" y="3060411"/>
            <a:ext cx="1658053" cy="129719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" name="群組 173"/>
          <p:cNvGrpSpPr/>
          <p:nvPr/>
        </p:nvGrpSpPr>
        <p:grpSpPr>
          <a:xfrm>
            <a:off x="7395430" y="2682418"/>
            <a:ext cx="2060047" cy="2060047"/>
            <a:chOff x="5114392" y="3987962"/>
            <a:chExt cx="2804160" cy="2804160"/>
          </a:xfrm>
        </p:grpSpPr>
        <p:pic>
          <p:nvPicPr>
            <p:cNvPr id="175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76" name="橢圓 175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7" name="橢圓 176"/>
          <p:cNvSpPr/>
          <p:nvPr/>
        </p:nvSpPr>
        <p:spPr>
          <a:xfrm>
            <a:off x="9668556" y="3366109"/>
            <a:ext cx="1131136" cy="1982991"/>
          </a:xfrm>
          <a:prstGeom prst="ellipse">
            <a:avLst/>
          </a:prstGeom>
          <a:solidFill>
            <a:srgbClr val="FF959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+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78" name="橢圓 177"/>
          <p:cNvSpPr/>
          <p:nvPr/>
        </p:nvSpPr>
        <p:spPr>
          <a:xfrm>
            <a:off x="7617935" y="3366109"/>
            <a:ext cx="1131136" cy="1982991"/>
          </a:xfrm>
          <a:prstGeom prst="ellipse">
            <a:avLst/>
          </a:prstGeom>
          <a:solidFill>
            <a:srgbClr val="95FF9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TW" altLang="en-US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79" name="群組 178"/>
          <p:cNvGrpSpPr/>
          <p:nvPr/>
        </p:nvGrpSpPr>
        <p:grpSpPr>
          <a:xfrm>
            <a:off x="8147941" y="3324722"/>
            <a:ext cx="2060047" cy="2060047"/>
            <a:chOff x="5114392" y="3987962"/>
            <a:chExt cx="2804160" cy="2804160"/>
          </a:xfrm>
        </p:grpSpPr>
        <p:pic>
          <p:nvPicPr>
            <p:cNvPr id="180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81" name="橢圓 180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2" name="橢圓 181"/>
          <p:cNvSpPr/>
          <p:nvPr/>
        </p:nvSpPr>
        <p:spPr>
          <a:xfrm>
            <a:off x="8213367" y="2012074"/>
            <a:ext cx="1131136" cy="1982991"/>
          </a:xfrm>
          <a:prstGeom prst="ellipse">
            <a:avLst/>
          </a:prstGeom>
          <a:solidFill>
            <a:srgbClr val="FF959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+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183" name="橢圓 182"/>
          <p:cNvSpPr/>
          <p:nvPr/>
        </p:nvSpPr>
        <p:spPr>
          <a:xfrm>
            <a:off x="6162746" y="2012074"/>
            <a:ext cx="1131136" cy="1982991"/>
          </a:xfrm>
          <a:prstGeom prst="ellipse">
            <a:avLst/>
          </a:prstGeom>
          <a:solidFill>
            <a:srgbClr val="95FF9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TW" altLang="en-US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84" name="群組 183"/>
          <p:cNvGrpSpPr/>
          <p:nvPr/>
        </p:nvGrpSpPr>
        <p:grpSpPr>
          <a:xfrm>
            <a:off x="6692752" y="1970687"/>
            <a:ext cx="2060047" cy="2060047"/>
            <a:chOff x="5114392" y="3987962"/>
            <a:chExt cx="2804160" cy="2804160"/>
          </a:xfrm>
        </p:grpSpPr>
        <p:pic>
          <p:nvPicPr>
            <p:cNvPr id="185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2598" y="4866167"/>
              <a:ext cx="1047750" cy="1047750"/>
            </a:xfrm>
            <a:prstGeom prst="rect">
              <a:avLst/>
            </a:prstGeom>
          </p:spPr>
        </p:pic>
        <p:sp>
          <p:nvSpPr>
            <p:cNvPr id="186" name="橢圓 185"/>
            <p:cNvSpPr/>
            <p:nvPr/>
          </p:nvSpPr>
          <p:spPr>
            <a:xfrm>
              <a:off x="5114392" y="3987962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cxnSp>
        <p:nvCxnSpPr>
          <p:cNvPr id="8" name="直線單箭頭接點 7"/>
          <p:cNvCxnSpPr/>
          <p:nvPr/>
        </p:nvCxnSpPr>
        <p:spPr>
          <a:xfrm>
            <a:off x="4561280" y="1209368"/>
            <a:ext cx="214856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矩形 188"/>
          <p:cNvSpPr/>
          <p:nvPr/>
        </p:nvSpPr>
        <p:spPr>
          <a:xfrm>
            <a:off x="1331793" y="4964532"/>
            <a:ext cx="5378047" cy="923330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Correction from IAU lacks evolution in time. </a:t>
            </a:r>
          </a:p>
          <a:p>
            <a:r>
              <a:rPr lang="en-US" altLang="zh-TW" dirty="0"/>
              <a:t>It could perform badly with fast evolving weather system.</a:t>
            </a:r>
          </a:p>
        </p:txBody>
      </p:sp>
    </p:spTree>
    <p:extLst>
      <p:ext uri="{BB962C8B-B14F-4D97-AF65-F5344CB8AC3E}">
        <p14:creationId xmlns:p14="http://schemas.microsoft.com/office/powerpoint/2010/main" val="282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0023 C -0.00169 -0.0007 -0.00338 -0.00093 -0.00495 -0.00209 C -0.00547 -0.00232 -0.0056 -0.00371 -0.00599 -0.00394 C -0.00833 -0.0051 -0.0108 -0.00533 -0.01315 -0.00602 C -0.01419 -0.00648 -0.01523 -0.00741 -0.0164 -0.00787 C -0.01797 -0.00857 -0.01966 -0.00903 -0.02135 -0.00973 C -0.02226 -0.01019 -0.02304 -0.01111 -0.02396 -0.01181 C -0.02461 -0.01204 -0.02513 -0.01227 -0.02565 -0.01273 C -0.02617 -0.0132 -0.02669 -0.01412 -0.02734 -0.01459 C -0.03073 -0.01736 -0.03268 -0.01852 -0.03593 -0.02037 C -0.03828 -0.02431 -0.0358 -0.02084 -0.04036 -0.02431 C -0.04453 -0.02755 -0.03984 -0.02477 -0.0431 -0.02824 C -0.04362 -0.02871 -0.04414 -0.02871 -0.04466 -0.02917 C -0.04778 -0.0375 -0.04362 -0.02755 -0.04739 -0.03287 C -0.05091 -0.03797 -0.04609 -0.03449 -0.05013 -0.03681 C -0.05052 -0.0375 -0.05078 -0.0382 -0.05117 -0.03889 C -0.05234 -0.04028 -0.05455 -0.0426 -0.05455 -0.04236 C -0.05521 -0.04491 -0.05677 -0.05116 -0.05781 -0.05232 L -0.05937 -0.05417 C -0.06054 -0.06273 -0.05885 -0.05324 -0.06211 -0.06204 C -0.06302 -0.06436 -0.06432 -0.06968 -0.06432 -0.06945 C -0.06445 -0.07107 -0.06458 -0.07223 -0.06484 -0.07361 C -0.0651 -0.075 -0.06588 -0.07593 -0.06588 -0.07755 C -0.06601 -0.08287 -0.06536 -0.09375 -0.06536 -0.09352 L -0.06536 -0.09375 " pathEditMode="relative" rAng="0" ptsTypes="AAAAAAAAAAAAAAAAAAAAAAAAAA">
                                      <p:cBhvr>
                                        <p:cTn id="13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467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2.5E-6 0.00023 C -0.00195 -0.00047 -0.0039 -0.00047 -0.00573 -0.00116 C -0.00638 -0.00139 -0.00677 -0.00278 -0.00742 -0.00324 C -0.00833 -0.00371 -0.00937 -0.00394 -0.01028 -0.00417 C -0.01289 -0.00394 -0.01562 -0.00324 -0.01823 -0.00324 C -0.01979 -0.00324 -0.02122 -0.00371 -0.02278 -0.00417 C -0.02343 -0.0044 -0.02396 -0.00486 -0.02448 -0.0051 C -0.02578 -0.00579 -0.02708 -0.00672 -0.02851 -0.00718 C -0.02982 -0.00764 -0.03112 -0.00787 -0.03242 -0.00811 C -0.0332 -0.00834 -0.03398 -0.0088 -0.03476 -0.00926 C -0.03776 -0.01273 -0.03515 -0.00996 -0.03932 -0.0132 C -0.0431 -0.01621 -0.03997 -0.01459 -0.04375 -0.01621 C -0.04661 -0.02361 -0.0431 -0.01598 -0.04661 -0.02037 C -0.05338 -0.02894 -0.04492 -0.02084 -0.05117 -0.02639 C -0.05143 -0.02732 -0.05143 -0.02848 -0.05182 -0.0294 C -0.0526 -0.03218 -0.05364 -0.0338 -0.05455 -0.03658 C -0.05547 -0.03912 -0.05599 -0.04213 -0.0569 -0.04468 L -0.05807 -0.04769 C -0.05833 -0.05139 -0.05885 -0.0551 -0.05911 -0.0588 C -0.05963 -0.06412 -0.0595 -0.06968 -0.06028 -0.075 C -0.06067 -0.07755 -0.06107 -0.08033 -0.06146 -0.08287 C -0.06276 -0.09398 -0.06107 -0.08403 -0.06315 -0.09723 C -0.06341 -0.09908 -0.06367 -0.10139 -0.06419 -0.10324 C -0.06497 -0.10579 -0.06562 -0.1088 -0.06653 -0.11135 C -0.06692 -0.11227 -0.06732 -0.1132 -0.06771 -0.11436 C -0.06875 -0.11829 -0.06771 -0.1169 -0.06875 -0.1213 C -0.06901 -0.12246 -0.06966 -0.12338 -0.06992 -0.12431 C -0.07044 -0.12639 -0.07057 -0.12848 -0.07109 -0.13056 C -0.072 -0.13357 -0.07239 -0.13588 -0.07396 -0.13866 C -0.07461 -0.13982 -0.07539 -0.14051 -0.07617 -0.14167 C -0.07656 -0.1426 -0.07695 -0.14352 -0.07734 -0.14468 C -0.0776 -0.14561 -0.07747 -0.14699 -0.07786 -0.14769 C -0.07825 -0.14838 -0.07903 -0.14838 -0.07955 -0.14861 C -0.07982 -0.14977 -0.07995 -0.1507 -0.08021 -0.15162 C -0.08034 -0.15301 -0.08034 -0.15463 -0.08073 -0.15579 C -0.08112 -0.15672 -0.0819 -0.15718 -0.08242 -0.15764 C -0.08268 -0.1588 -0.08255 -0.15996 -0.08294 -0.16088 C -0.08346 -0.16158 -0.08411 -0.16135 -0.08476 -0.16181 C -0.08528 -0.16227 -0.08593 -0.16297 -0.08646 -0.16389 C -0.09179 -0.17199 -0.0858 -0.16459 -0.09101 -0.16991 C -0.09153 -0.17037 -0.09205 -0.1713 -0.09271 -0.17199 C -0.09336 -0.17269 -0.09427 -0.17315 -0.09492 -0.17385 C -0.0957 -0.17477 -0.09635 -0.17616 -0.09726 -0.17686 C -0.0987 -0.17848 -0.10026 -0.17963 -0.10169 -0.18102 C -0.10169 -0.18079 -0.10625 -0.18496 -0.10625 -0.18473 C -0.10742 -0.18565 -0.10859 -0.18611 -0.10976 -0.18704 C -0.11041 -0.18773 -0.1112 -0.18843 -0.11198 -0.18912 C -0.11276 -0.18959 -0.11354 -0.18959 -0.11419 -0.19005 C -0.11484 -0.19028 -0.11536 -0.19074 -0.11601 -0.19098 C -0.12031 -0.18982 -0.11823 -0.19005 -0.12213 -0.19005 L -0.12213 -0.18982 " pathEditMode="relative" rAng="0" ptsTypes="AAAAAAAAAAAAAAAAAAAAAAAAAAAAAAAAAAAAAAAAAAAAAAAAAAAA">
                                      <p:cBhvr>
                                        <p:cTn id="15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3.54167E-6 0.00023 C -0.0017 -0.0007 -0.00339 -0.00093 -0.00495 -0.00209 C -0.00547 -0.00232 -0.0056 -0.00371 -0.00599 -0.00394 C -0.00834 -0.0051 -0.01081 -0.00533 -0.01315 -0.00602 C -0.0142 -0.00648 -0.01524 -0.00741 -0.01641 -0.00787 C -0.01797 -0.00857 -0.01966 -0.00903 -0.02136 -0.00973 C -0.02227 -0.01019 -0.02305 -0.01111 -0.02396 -0.01181 C -0.02461 -0.01204 -0.02513 -0.01227 -0.02565 -0.01273 C -0.02618 -0.0132 -0.0267 -0.01412 -0.02735 -0.01459 C -0.03073 -0.01736 -0.03269 -0.01852 -0.03594 -0.02037 C -0.03828 -0.02431 -0.03581 -0.02084 -0.04037 -0.02431 C -0.04453 -0.02755 -0.03985 -0.02477 -0.0431 -0.02824 C -0.04362 -0.02871 -0.04414 -0.02871 -0.04466 -0.02917 C -0.04779 -0.0375 -0.04362 -0.02755 -0.0474 -0.03287 C -0.05091 -0.03797 -0.0461 -0.03449 -0.05013 -0.03681 C -0.05052 -0.0375 -0.05078 -0.0382 -0.05118 -0.03889 C -0.05235 -0.04028 -0.05456 -0.0426 -0.05456 -0.04236 C -0.05521 -0.04491 -0.05677 -0.05116 -0.05782 -0.05232 L -0.05938 -0.05417 C -0.06055 -0.06273 -0.05886 -0.05324 -0.06211 -0.06204 C -0.06302 -0.06436 -0.06433 -0.06968 -0.06433 -0.06945 C -0.06446 -0.07107 -0.06459 -0.07223 -0.06485 -0.07361 C -0.06511 -0.075 -0.06589 -0.07593 -0.06589 -0.07755 C -0.06602 -0.08287 -0.06537 -0.09375 -0.06537 -0.09352 L -0.06537 -0.09375 " pathEditMode="relative" rAng="0" ptsTypes="AAAAAAAAAAAAAAAAAAAAAAAAAA">
                                      <p:cBhvr>
                                        <p:cTn id="48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467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3.54167E-6 0.00023 C -0.00196 -0.00047 -0.00391 -0.00047 -0.00573 -0.00116 C -0.00638 -0.00139 -0.00677 -0.00278 -0.00743 -0.00324 C -0.00834 -0.00371 -0.00938 -0.00394 -0.01029 -0.00417 C -0.01289 -0.00394 -0.01563 -0.00324 -0.01823 -0.00324 C -0.0198 -0.00324 -0.02123 -0.00371 -0.02279 -0.00417 C -0.02344 -0.0044 -0.02396 -0.00486 -0.02448 -0.0051 C -0.02578 -0.00579 -0.02709 -0.00672 -0.02852 -0.00718 C -0.02982 -0.00764 -0.03112 -0.00787 -0.03243 -0.00811 C -0.03321 -0.00834 -0.03399 -0.0088 -0.03477 -0.00926 C -0.03776 -0.01273 -0.03516 -0.00996 -0.03933 -0.0132 C -0.0431 -0.01621 -0.03998 -0.01459 -0.04375 -0.01621 C -0.04662 -0.02361 -0.0431 -0.01598 -0.04662 -0.02037 C -0.05339 -0.02894 -0.04493 -0.02084 -0.05118 -0.02639 C -0.05144 -0.02732 -0.05144 -0.02848 -0.05183 -0.0294 C -0.05261 -0.03218 -0.05365 -0.0338 -0.05456 -0.03658 C -0.05547 -0.03912 -0.05599 -0.04213 -0.0569 -0.04468 L -0.05808 -0.04769 C -0.05834 -0.05139 -0.05886 -0.0551 -0.05912 -0.0588 C -0.05964 -0.06412 -0.05951 -0.06968 -0.06029 -0.075 C -0.06068 -0.07755 -0.06107 -0.08033 -0.06146 -0.08287 C -0.06276 -0.09398 -0.06107 -0.08403 -0.06315 -0.09723 C -0.06341 -0.09908 -0.06368 -0.10139 -0.0642 -0.10324 C -0.06498 -0.10579 -0.06563 -0.1088 -0.06654 -0.11135 C -0.06693 -0.11227 -0.06732 -0.1132 -0.06771 -0.11436 C -0.06875 -0.11829 -0.06771 -0.1169 -0.06875 -0.1213 C -0.06901 -0.12246 -0.06966 -0.12338 -0.06993 -0.12431 C -0.07045 -0.12639 -0.07058 -0.12848 -0.0711 -0.13056 C -0.07201 -0.13357 -0.0724 -0.13588 -0.07396 -0.13866 C -0.07461 -0.13982 -0.07539 -0.14051 -0.07618 -0.14167 C -0.07657 -0.1426 -0.07696 -0.14352 -0.07735 -0.14468 C -0.07761 -0.14561 -0.07748 -0.14699 -0.07787 -0.14769 C -0.07826 -0.14838 -0.07904 -0.14838 -0.07956 -0.14861 C -0.07982 -0.14977 -0.07995 -0.1507 -0.08021 -0.15162 C -0.08034 -0.15301 -0.08034 -0.15463 -0.08073 -0.15579 C -0.08112 -0.15672 -0.0819 -0.15718 -0.08243 -0.15764 C -0.08269 -0.1588 -0.08256 -0.15996 -0.08295 -0.16088 C -0.08347 -0.16158 -0.08412 -0.16135 -0.08477 -0.16181 C -0.08529 -0.16227 -0.08594 -0.16297 -0.08646 -0.16389 C -0.0918 -0.17199 -0.08581 -0.16459 -0.09102 -0.16991 C -0.09154 -0.17037 -0.09206 -0.1713 -0.09271 -0.17199 C -0.09336 -0.17269 -0.09427 -0.17315 -0.09493 -0.17385 C -0.09571 -0.17477 -0.09636 -0.17616 -0.09727 -0.17686 C -0.0987 -0.17848 -0.10026 -0.17963 -0.1017 -0.18102 C -0.1017 -0.18079 -0.10625 -0.18496 -0.10625 -0.18473 C -0.10743 -0.18565 -0.1086 -0.18611 -0.10977 -0.18704 C -0.11042 -0.18773 -0.1112 -0.18843 -0.11198 -0.18912 C -0.11276 -0.18959 -0.11355 -0.18959 -0.1142 -0.19005 C -0.11485 -0.19028 -0.11537 -0.19074 -0.11602 -0.19098 C -0.12032 -0.18982 -0.11823 -0.19005 -0.12214 -0.19005 L -0.12214 -0.18982 " pathEditMode="relative" rAng="0" ptsTypes="AAAAAAAAAAAAAAAAAAAAAAAAAAAAAAAAAAAAAAAAAAAAAAAAAAAA">
                                      <p:cBhvr>
                                        <p:cTn id="5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7" y="-953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0" animBg="1"/>
      <p:bldP spid="171" grpId="1" animBg="1"/>
      <p:bldP spid="171" grpId="2" animBg="1"/>
      <p:bldP spid="172" grpId="0" animBg="1"/>
      <p:bldP spid="172" grpId="1" animBg="1"/>
      <p:bldP spid="172" grpId="2" animBg="1"/>
      <p:bldP spid="177" grpId="0" animBg="1"/>
      <p:bldP spid="178" grpId="0" animBg="1"/>
      <p:bldP spid="182" grpId="0" animBg="1"/>
      <p:bldP spid="182" grpId="1" animBg="1"/>
      <p:bldP spid="183" grpId="0" animBg="1"/>
      <p:bldP spid="183" grpId="1" animBg="1"/>
      <p:bldP spid="18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9713"/>
            <a:ext cx="12192000" cy="86294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4000" b="1" dirty="0">
                <a:solidFill>
                  <a:schemeClr val="accent1">
                    <a:lumMod val="50000"/>
                  </a:schemeClr>
                </a:solidFill>
                <a:cs typeface="Kaiti TC Bold"/>
              </a:rPr>
              <a:t>Concept of IAU and 4DIAU, and their cons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3A616-BF61-440A-B0A1-5FA250296EA5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841459" y="912082"/>
            <a:ext cx="3701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/>
              <a:t>4DIAU </a:t>
            </a:r>
            <a:br>
              <a:rPr lang="en-US" altLang="zh-TW" sz="2800" b="1" dirty="0"/>
            </a:br>
            <a:r>
              <a:rPr lang="en-US" altLang="zh-TW" sz="2000" b="1" dirty="0"/>
              <a:t>(Lei et al. 2016)</a:t>
            </a:r>
            <a:endParaRPr lang="zh-TW" altLang="en-US" sz="1100" b="1" dirty="0"/>
          </a:p>
        </p:txBody>
      </p:sp>
      <p:grpSp>
        <p:nvGrpSpPr>
          <p:cNvPr id="35" name="群組 34"/>
          <p:cNvGrpSpPr/>
          <p:nvPr/>
        </p:nvGrpSpPr>
        <p:grpSpPr>
          <a:xfrm>
            <a:off x="1378681" y="1980662"/>
            <a:ext cx="3252521" cy="2157511"/>
            <a:chOff x="20812" y="2583015"/>
            <a:chExt cx="5129584" cy="3402633"/>
          </a:xfrm>
        </p:grpSpPr>
        <p:cxnSp>
          <p:nvCxnSpPr>
            <p:cNvPr id="36" name="弧形接點 35"/>
            <p:cNvCxnSpPr/>
            <p:nvPr/>
          </p:nvCxnSpPr>
          <p:spPr>
            <a:xfrm rot="10800000">
              <a:off x="2109310" y="3839597"/>
              <a:ext cx="1658052" cy="1297194"/>
            </a:xfrm>
            <a:prstGeom prst="curvedConnector3">
              <a:avLst>
                <a:gd name="adj1" fmla="val 50000"/>
              </a:avLst>
            </a:prstGeom>
            <a:ln w="76200"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7" name="群組 36"/>
            <p:cNvGrpSpPr/>
            <p:nvPr/>
          </p:nvGrpSpPr>
          <p:grpSpPr>
            <a:xfrm>
              <a:off x="20812" y="2583015"/>
              <a:ext cx="4363515" cy="2699272"/>
              <a:chOff x="2127160" y="2312065"/>
              <a:chExt cx="4363515" cy="2699272"/>
            </a:xfrm>
          </p:grpSpPr>
          <p:sp>
            <p:nvSpPr>
              <p:cNvPr id="44" name="橢圓 43"/>
              <p:cNvSpPr/>
              <p:nvPr/>
            </p:nvSpPr>
            <p:spPr>
              <a:xfrm>
                <a:off x="4950959" y="2312065"/>
                <a:ext cx="1539716" cy="2699272"/>
              </a:xfrm>
              <a:prstGeom prst="ellipse">
                <a:avLst/>
              </a:prstGeom>
              <a:solidFill>
                <a:srgbClr val="FF9595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b="1" dirty="0">
                    <a:solidFill>
                      <a:srgbClr val="FF0000"/>
                    </a:solidFill>
                  </a:rPr>
                  <a:t>+</a:t>
                </a:r>
                <a:endParaRPr lang="zh-TW" altLang="en-US" sz="8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橢圓 44"/>
              <p:cNvSpPr/>
              <p:nvPr/>
            </p:nvSpPr>
            <p:spPr>
              <a:xfrm>
                <a:off x="2127160" y="2312065"/>
                <a:ext cx="1539716" cy="2699272"/>
              </a:xfrm>
              <a:prstGeom prst="ellipse">
                <a:avLst/>
              </a:prstGeom>
              <a:solidFill>
                <a:srgbClr val="95FF98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b="1" dirty="0">
                    <a:solidFill>
                      <a:schemeClr val="accent6">
                        <a:lumMod val="50000"/>
                      </a:schemeClr>
                    </a:solidFill>
                  </a:rPr>
                  <a:t>-</a:t>
                </a:r>
                <a:endParaRPr lang="zh-TW" altLang="en-US" sz="8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8" name="群組 37"/>
            <p:cNvGrpSpPr/>
            <p:nvPr/>
          </p:nvGrpSpPr>
          <p:grpSpPr>
            <a:xfrm>
              <a:off x="786881" y="3286376"/>
              <a:ext cx="4363515" cy="2699272"/>
              <a:chOff x="2127160" y="2312065"/>
              <a:chExt cx="4363515" cy="2699272"/>
            </a:xfrm>
          </p:grpSpPr>
          <p:sp>
            <p:nvSpPr>
              <p:cNvPr id="42" name="橢圓 41"/>
              <p:cNvSpPr/>
              <p:nvPr/>
            </p:nvSpPr>
            <p:spPr>
              <a:xfrm>
                <a:off x="4950959" y="2312065"/>
                <a:ext cx="1539716" cy="2699272"/>
              </a:xfrm>
              <a:prstGeom prst="ellipse">
                <a:avLst/>
              </a:prstGeom>
              <a:solidFill>
                <a:srgbClr val="FF9595">
                  <a:alpha val="3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b="1" dirty="0">
                    <a:solidFill>
                      <a:srgbClr val="FF0000"/>
                    </a:solidFill>
                  </a:rPr>
                  <a:t>+</a:t>
                </a:r>
                <a:endParaRPr lang="zh-TW" altLang="en-US" sz="88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3" name="橢圓 42"/>
              <p:cNvSpPr/>
              <p:nvPr/>
            </p:nvSpPr>
            <p:spPr>
              <a:xfrm>
                <a:off x="2127160" y="2312065"/>
                <a:ext cx="1539716" cy="2699272"/>
              </a:xfrm>
              <a:prstGeom prst="ellipse">
                <a:avLst/>
              </a:prstGeom>
              <a:solidFill>
                <a:srgbClr val="95FF98">
                  <a:alpha val="29804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800" b="1" dirty="0">
                    <a:solidFill>
                      <a:schemeClr val="accent6">
                        <a:lumMod val="50000"/>
                      </a:schemeClr>
                    </a:solidFill>
                  </a:rPr>
                  <a:t>-</a:t>
                </a:r>
                <a:endParaRPr lang="zh-TW" altLang="en-US" sz="88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39" name="群組 38"/>
            <p:cNvGrpSpPr/>
            <p:nvPr/>
          </p:nvGrpSpPr>
          <p:grpSpPr>
            <a:xfrm>
              <a:off x="1456495" y="2864631"/>
              <a:ext cx="2804160" cy="2804160"/>
              <a:chOff x="4838749" y="193284"/>
              <a:chExt cx="2804160" cy="2804160"/>
            </a:xfrm>
          </p:grpSpPr>
          <p:pic>
            <p:nvPicPr>
              <p:cNvPr id="40" name="內容版面配置區 5"/>
              <p:cNvPicPr>
                <a:picLocks noChangeAspect="1"/>
              </p:cNvPicPr>
              <p:nvPr/>
            </p:nvPicPr>
            <p:blipFill>
              <a:blip r:embed="rId3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6954" y="1071489"/>
                <a:ext cx="1047750" cy="1047750"/>
              </a:xfrm>
              <a:prstGeom prst="rect">
                <a:avLst/>
              </a:prstGeom>
            </p:spPr>
          </p:pic>
          <p:sp>
            <p:nvSpPr>
              <p:cNvPr id="41" name="橢圓 40"/>
              <p:cNvSpPr/>
              <p:nvPr/>
            </p:nvSpPr>
            <p:spPr>
              <a:xfrm>
                <a:off x="4838749" y="193284"/>
                <a:ext cx="2804160" cy="2804160"/>
              </a:xfrm>
              <a:prstGeom prst="ellipse">
                <a:avLst/>
              </a:prstGeom>
              <a:noFill/>
              <a:ln w="635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cxnSp>
        <p:nvCxnSpPr>
          <p:cNvPr id="46" name="弧形接點 45"/>
          <p:cNvCxnSpPr/>
          <p:nvPr/>
        </p:nvCxnSpPr>
        <p:spPr>
          <a:xfrm rot="10800000">
            <a:off x="6747998" y="3809321"/>
            <a:ext cx="1658053" cy="129719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群組 46"/>
          <p:cNvGrpSpPr/>
          <p:nvPr/>
        </p:nvGrpSpPr>
        <p:grpSpPr>
          <a:xfrm>
            <a:off x="5626289" y="3013749"/>
            <a:ext cx="2572166" cy="1591143"/>
            <a:chOff x="2127160" y="2312065"/>
            <a:chExt cx="4363515" cy="2699272"/>
          </a:xfrm>
        </p:grpSpPr>
        <p:sp>
          <p:nvSpPr>
            <p:cNvPr id="48" name="橢圓 47"/>
            <p:cNvSpPr/>
            <p:nvPr/>
          </p:nvSpPr>
          <p:spPr>
            <a:xfrm>
              <a:off x="4950959" y="2312065"/>
              <a:ext cx="1539716" cy="2699272"/>
            </a:xfrm>
            <a:prstGeom prst="ellipse">
              <a:avLst/>
            </a:prstGeom>
            <a:solidFill>
              <a:srgbClr val="FF9595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rgbClr val="FF0000"/>
                  </a:solidFill>
                </a:rPr>
                <a:t>+</a:t>
              </a:r>
              <a:endParaRPr lang="zh-TW" altLang="en-US" sz="8800" b="1" dirty="0">
                <a:solidFill>
                  <a:srgbClr val="FF0000"/>
                </a:solidFill>
              </a:endParaRPr>
            </a:p>
          </p:txBody>
        </p:sp>
        <p:sp>
          <p:nvSpPr>
            <p:cNvPr id="49" name="橢圓 48"/>
            <p:cNvSpPr/>
            <p:nvPr/>
          </p:nvSpPr>
          <p:spPr>
            <a:xfrm>
              <a:off x="2127160" y="2312065"/>
              <a:ext cx="1539716" cy="2699272"/>
            </a:xfrm>
            <a:prstGeom prst="ellipse">
              <a:avLst/>
            </a:prstGeom>
            <a:solidFill>
              <a:srgbClr val="95FF98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chemeClr val="accent6">
                      <a:lumMod val="50000"/>
                    </a:schemeClr>
                  </a:solidFill>
                </a:rPr>
                <a:t>-</a:t>
              </a:r>
              <a:endParaRPr lang="zh-TW" altLang="en-US" sz="8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6235278" y="3721137"/>
            <a:ext cx="2572166" cy="1591143"/>
            <a:chOff x="2127160" y="2312065"/>
            <a:chExt cx="4363515" cy="2699272"/>
          </a:xfrm>
        </p:grpSpPr>
        <p:sp>
          <p:nvSpPr>
            <p:cNvPr id="51" name="橢圓 50"/>
            <p:cNvSpPr/>
            <p:nvPr/>
          </p:nvSpPr>
          <p:spPr>
            <a:xfrm>
              <a:off x="4950959" y="2312065"/>
              <a:ext cx="1539716" cy="2699272"/>
            </a:xfrm>
            <a:prstGeom prst="ellipse">
              <a:avLst/>
            </a:prstGeom>
            <a:solidFill>
              <a:srgbClr val="FF9595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rgbClr val="FF0000"/>
                  </a:solidFill>
                </a:rPr>
                <a:t>+</a:t>
              </a:r>
              <a:endParaRPr lang="zh-TW" altLang="en-US" sz="8800" b="1" dirty="0">
                <a:solidFill>
                  <a:srgbClr val="FF0000"/>
                </a:solidFill>
              </a:endParaRPr>
            </a:p>
          </p:txBody>
        </p:sp>
        <p:sp>
          <p:nvSpPr>
            <p:cNvPr id="52" name="橢圓 51"/>
            <p:cNvSpPr/>
            <p:nvPr/>
          </p:nvSpPr>
          <p:spPr>
            <a:xfrm>
              <a:off x="2127160" y="2312065"/>
              <a:ext cx="1539716" cy="2699272"/>
            </a:xfrm>
            <a:prstGeom prst="ellipse">
              <a:avLst/>
            </a:prstGeom>
            <a:solidFill>
              <a:srgbClr val="95FF98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chemeClr val="accent6">
                      <a:lumMod val="50000"/>
                    </a:schemeClr>
                  </a:solidFill>
                </a:rPr>
                <a:t>-</a:t>
              </a:r>
              <a:endParaRPr lang="zh-TW" altLang="en-US" sz="8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6823743" y="4294493"/>
            <a:ext cx="2572166" cy="1591143"/>
            <a:chOff x="2127160" y="2312065"/>
            <a:chExt cx="4363515" cy="2699272"/>
          </a:xfrm>
        </p:grpSpPr>
        <p:sp>
          <p:nvSpPr>
            <p:cNvPr id="54" name="橢圓 53"/>
            <p:cNvSpPr/>
            <p:nvPr/>
          </p:nvSpPr>
          <p:spPr>
            <a:xfrm>
              <a:off x="4950959" y="2312065"/>
              <a:ext cx="1539716" cy="2699272"/>
            </a:xfrm>
            <a:prstGeom prst="ellipse">
              <a:avLst/>
            </a:prstGeom>
            <a:solidFill>
              <a:srgbClr val="FF9595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rgbClr val="FF0000"/>
                  </a:solidFill>
                </a:rPr>
                <a:t>+</a:t>
              </a:r>
              <a:endParaRPr lang="zh-TW" altLang="en-US" sz="88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橢圓 54"/>
            <p:cNvSpPr/>
            <p:nvPr/>
          </p:nvSpPr>
          <p:spPr>
            <a:xfrm>
              <a:off x="2127160" y="2312065"/>
              <a:ext cx="1539716" cy="2699272"/>
            </a:xfrm>
            <a:prstGeom prst="ellipse">
              <a:avLst/>
            </a:prstGeom>
            <a:solidFill>
              <a:srgbClr val="95FF98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sz="8800" b="1" dirty="0">
                  <a:solidFill>
                    <a:schemeClr val="accent6">
                      <a:lumMod val="50000"/>
                    </a:schemeClr>
                  </a:solidFill>
                </a:rPr>
                <a:t>-</a:t>
              </a:r>
              <a:endParaRPr lang="zh-TW" altLang="en-US" sz="8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7579566" y="4258173"/>
            <a:ext cx="1652971" cy="1652971"/>
            <a:chOff x="5730731" y="1138904"/>
            <a:chExt cx="2804160" cy="2804160"/>
          </a:xfrm>
        </p:grpSpPr>
        <p:pic>
          <p:nvPicPr>
            <p:cNvPr id="57" name="內容版面配置區 5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936" y="2017109"/>
              <a:ext cx="1047750" cy="1047750"/>
            </a:xfrm>
            <a:prstGeom prst="rect">
              <a:avLst/>
            </a:prstGeom>
          </p:spPr>
        </p:pic>
        <p:sp>
          <p:nvSpPr>
            <p:cNvPr id="58" name="橢圓 57"/>
            <p:cNvSpPr/>
            <p:nvPr/>
          </p:nvSpPr>
          <p:spPr>
            <a:xfrm>
              <a:off x="5730731" y="1138904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5" name="文字方塊 4"/>
          <p:cNvSpPr txBox="1"/>
          <p:nvPr/>
        </p:nvSpPr>
        <p:spPr>
          <a:xfrm>
            <a:off x="3990956" y="1964020"/>
            <a:ext cx="4652236" cy="646331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dirty="0"/>
              <a:t>interpolated increment </a:t>
            </a:r>
          </a:p>
          <a:p>
            <a:r>
              <a:rPr lang="en-US" altLang="zh-TW" dirty="0"/>
              <a:t>could not follow the later background dynamics</a:t>
            </a:r>
          </a:p>
        </p:txBody>
      </p:sp>
      <p:sp>
        <p:nvSpPr>
          <p:cNvPr id="8" name="矩形 7"/>
          <p:cNvSpPr/>
          <p:nvPr/>
        </p:nvSpPr>
        <p:spPr>
          <a:xfrm>
            <a:off x="8139582" y="3203110"/>
            <a:ext cx="3473091" cy="646331"/>
          </a:xfrm>
          <a:prstGeom prst="rect">
            <a:avLst/>
          </a:prstGeom>
          <a:solidFill>
            <a:schemeClr val="bg2"/>
          </a:solidFill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TW" dirty="0"/>
              <a:t>The model state may have </a:t>
            </a:r>
          </a:p>
          <a:p>
            <a:r>
              <a:rPr lang="en-US" altLang="zh-TW" dirty="0"/>
              <a:t>different evolution after correction</a:t>
            </a:r>
          </a:p>
        </p:txBody>
      </p:sp>
      <p:sp>
        <p:nvSpPr>
          <p:cNvPr id="64" name="圓角矩形 63"/>
          <p:cNvSpPr/>
          <p:nvPr/>
        </p:nvSpPr>
        <p:spPr>
          <a:xfrm>
            <a:off x="291910" y="5891984"/>
            <a:ext cx="3371366" cy="420009"/>
          </a:xfrm>
          <a:prstGeom prst="roundRect">
            <a:avLst/>
          </a:prstGeom>
          <a:solidFill>
            <a:schemeClr val="bg2"/>
          </a:solidFill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</a:rPr>
              <a:t>color block: increment of v wind</a:t>
            </a:r>
          </a:p>
        </p:txBody>
      </p:sp>
    </p:spTree>
    <p:extLst>
      <p:ext uri="{BB962C8B-B14F-4D97-AF65-F5344CB8AC3E}">
        <p14:creationId xmlns:p14="http://schemas.microsoft.com/office/powerpoint/2010/main" val="37717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024 L -3.125E-6 0.00023 C -0.00221 -0.00047 -0.00429 -0.00116 -0.00651 -0.00139 C -0.01172 -0.00209 -0.01692 -0.00186 -0.02226 -0.00255 C -0.02291 -0.00278 -0.02369 -0.00348 -0.02435 -0.00394 C -0.02526 -0.0044 -0.0263 -0.00487 -0.02721 -0.0051 C -0.02799 -0.00602 -0.02864 -0.00695 -0.02942 -0.00764 C -0.03007 -0.00834 -0.03086 -0.00834 -0.03151 -0.00903 C -0.03307 -0.01042 -0.03424 -0.01274 -0.0358 -0.01413 C -0.03672 -0.01482 -0.03776 -0.01551 -0.03867 -0.01667 C -0.03919 -0.01737 -0.03958 -0.01852 -0.0401 -0.01922 C -0.0414 -0.02107 -0.0431 -0.022 -0.0444 -0.02431 C -0.04479 -0.025 -0.04518 -0.02616 -0.04583 -0.02686 C -0.04648 -0.02755 -0.04726 -0.02755 -0.04791 -0.02801 C -0.04987 -0.03033 -0.05078 -0.03102 -0.05221 -0.0345 C -0.05325 -0.03681 -0.05507 -0.04213 -0.05507 -0.0419 C -0.05534 -0.04329 -0.05534 -0.04468 -0.05586 -0.04584 C -0.05638 -0.047 -0.05755 -0.047 -0.05794 -0.04838 C -0.05872 -0.0507 -0.05885 -0.05348 -0.05937 -0.05602 L -0.06015 -0.05973 C -0.06028 -0.06112 -0.06041 -0.0625 -0.0608 -0.06366 C -0.06132 -0.06482 -0.06185 -0.06598 -0.06224 -0.06737 C -0.06289 -0.06991 -0.06315 -0.07246 -0.06367 -0.075 L -0.06432 -0.07894 C -0.06419 -0.0963 -0.06406 -0.11366 -0.06367 -0.13079 C -0.06341 -0.14352 -0.06367 -0.14121 -0.06224 -0.14862 C -0.06198 -0.15463 -0.06198 -0.16065 -0.06159 -0.16644 C -0.06146 -0.16783 -0.06106 -0.16899 -0.0608 -0.17038 C -0.06054 -0.172 -0.06028 -0.17362 -0.06015 -0.17524 C -0.05976 -0.17778 -0.05963 -0.18033 -0.05937 -0.18288 C -0.05898 -0.18704 -0.05859 -0.1882 -0.05794 -0.1919 C -0.05768 -0.19514 -0.05755 -0.19862 -0.05729 -0.20209 C -0.05703 -0.20371 -0.05677 -0.20533 -0.05651 -0.20718 C -0.05625 -0.2095 -0.05612 -0.21227 -0.05586 -0.21459 C -0.0556 -0.21644 -0.05534 -0.21806 -0.05507 -0.21968 C -0.05468 -0.22246 -0.05364 -0.22732 -0.05364 -0.22709 C -0.05351 -0.22963 -0.05312 -0.23913 -0.05221 -0.2426 C -0.05195 -0.24399 -0.0513 -0.24514 -0.05078 -0.24653 C -0.04922 -0.25487 -0.05 -0.25163 -0.04869 -0.25649 L -0.04869 -0.25625 " pathEditMode="relative" rAng="0" ptsTypes="AAAAAAAAAAAAAAAAAAAAAAAAAAAAAAAAAAAAAAAA">
                                      <p:cBhvr>
                                        <p:cTn id="6" dur="4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" y="-128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455063" y="1094705"/>
            <a:ext cx="11571513" cy="5228822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400" dirty="0"/>
              <a:t>Strong analysis corrections can result in model shock and imbalanced model state.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Incremental analysis update (IAU, Bloom et al. 1996) is a common strategy to reduce model shock and imbalance.</a:t>
            </a:r>
            <a:r>
              <a:rPr lang="en-US" altLang="zh-TW" sz="2400" dirty="0"/>
              <a:t> IAU </a:t>
            </a:r>
            <a:r>
              <a:rPr lang="en-US" sz="2400" dirty="0"/>
              <a:t>applies a constant incremental update and </a:t>
            </a:r>
            <a:r>
              <a:rPr lang="en-US" altLang="zh-TW" sz="2400" dirty="0"/>
              <a:t>has a low-pass filtering property. However, strong nonlinearity (e.g. severe weather) imposes difficulty for IAU applications.</a:t>
            </a:r>
            <a:endParaRPr lang="en-US" sz="2400" dirty="0"/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TW" sz="2400" dirty="0"/>
              <a:t>4DIAU (</a:t>
            </a:r>
            <a:r>
              <a:rPr lang="en-US" altLang="zh-TW" sz="2400" dirty="0" err="1"/>
              <a:t>Lorenc</a:t>
            </a:r>
            <a:r>
              <a:rPr lang="en-US" altLang="zh-TW" sz="2400" dirty="0"/>
              <a:t> et al. 2015) uses the trajectory from 4DEnVar to get time-varying increments. Lei et al. (2016) proposes an alternative 4DIAU</a:t>
            </a:r>
            <a:r>
              <a:rPr lang="zh-TW" altLang="en-US" sz="2400" dirty="0"/>
              <a:t> </a:t>
            </a:r>
            <a:r>
              <a:rPr lang="en-US" altLang="zh-TW" sz="2400" dirty="0"/>
              <a:t>scheme for </a:t>
            </a:r>
            <a:r>
              <a:rPr lang="en-US" altLang="zh-TW" sz="2400" dirty="0" err="1"/>
              <a:t>EnKF</a:t>
            </a:r>
            <a:r>
              <a:rPr lang="en-US" altLang="zh-TW" sz="2400" dirty="0"/>
              <a:t> to calculate analysis increments at different times of the assimilation window, and interpolates into time-varying increment.</a:t>
            </a:r>
          </a:p>
          <a:p>
            <a:pPr marL="742950" lvl="1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4DIAU allows the incremental update to change in time and improves the application of IAU under nonlinear dynamics. 4DIAU also better keeps the signals and avoids over smoothing with IAU.</a:t>
            </a:r>
            <a:endParaRPr lang="en-US" altLang="zh-TW" sz="2000" dirty="0"/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FF0000"/>
                </a:solidFill>
              </a:rPr>
              <a:t>When interpolating the coarse-resolution analysis to high-resolution grids, the weight-interpolated analysis shows a higher accuracy than the increment-interpolated analysis (Yang et al., 2009).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84324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1E1EE1-52CF-0E4B-A0D9-2ADA97D5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46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9227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Motivations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0694" y="892278"/>
            <a:ext cx="9893474" cy="57267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Ensemble Transform </a:t>
            </a:r>
            <a:r>
              <a:rPr lang="en-US" sz="3200" dirty="0" err="1"/>
              <a:t>Kalman</a:t>
            </a:r>
            <a:r>
              <a:rPr lang="en-US" sz="3200" dirty="0"/>
              <a:t> Incremental Smoother (ETKIS)</a:t>
            </a:r>
            <a:r>
              <a:rPr lang="zh-TW" altLang="en-US" sz="3200" dirty="0"/>
              <a:t> </a:t>
            </a:r>
            <a:r>
              <a:rPr lang="en-US" altLang="zh-TW" sz="3200" dirty="0"/>
              <a:t>based on no-cost smoother and</a:t>
            </a:r>
            <a:r>
              <a:rPr lang="zh-Hant" altLang="en-US" sz="3200" dirty="0"/>
              <a:t> </a:t>
            </a:r>
            <a:r>
              <a:rPr lang="en-US" altLang="zh-Hant" sz="3200" dirty="0"/>
              <a:t>LETKF framework</a:t>
            </a:r>
            <a:r>
              <a:rPr lang="en-US" altLang="zh-TW" sz="3200" dirty="0"/>
              <a:t>: </a:t>
            </a:r>
            <a:r>
              <a:rPr lang="en-US" sz="3200" dirty="0"/>
              <a:t>Instead of working on increments, we interpolates the weights for linearly combining the ensemble. Keep the weights, but allow ensemble to evolve.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Evaluating the impact under conditions with strong nonlinearity and imbalance using simple models</a:t>
            </a:r>
          </a:p>
          <a:p>
            <a:pPr lvl="1"/>
            <a:r>
              <a:rPr lang="en-US" sz="2800" dirty="0"/>
              <a:t>The Lorenz 3-variable model: strong nonlinearity</a:t>
            </a:r>
            <a:endParaRPr lang="en-US" sz="3600" dirty="0"/>
          </a:p>
          <a:p>
            <a:pPr lvl="1"/>
            <a:r>
              <a:rPr lang="en-US" sz="2800" dirty="0"/>
              <a:t>The shallow-water model: imbalance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Evaluating the impact on TC prediction with a regional NWP model</a:t>
            </a:r>
          </a:p>
          <a:p>
            <a:pPr lvl="1"/>
            <a:r>
              <a:rPr lang="en-US" sz="2800" dirty="0"/>
              <a:t>Weather Research and Forecasting (WRF) model</a:t>
            </a:r>
          </a:p>
          <a:p>
            <a:endParaRPr lang="en-US" sz="3200" dirty="0"/>
          </a:p>
          <a:p>
            <a:pPr lvl="1"/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14EDA-29B4-3B4E-8136-E8EA20CC6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36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7410"/>
            <a:ext cx="12192000" cy="864787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zh-TW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Methodology of ETKIS</a:t>
            </a:r>
            <a:endParaRPr lang="zh-TW" altLang="en-US" sz="4000" b="1" i="1" dirty="0">
              <a:solidFill>
                <a:schemeClr val="accent1">
                  <a:lumMod val="50000"/>
                </a:schemeClr>
              </a:solidFill>
              <a:latin typeface="+mn-lt"/>
              <a:cs typeface="Kaiti TC Bold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8F199-90EA-4B46-86EF-9967804789BD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12515" y="3718768"/>
              <a:ext cx="2691744" cy="226258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11203">
                      <a:extLst>
                        <a:ext uri="{9D8B030D-6E8A-4147-A177-3AD203B41FA5}">
                          <a16:colId xmlns:a16="http://schemas.microsoft.com/office/drawing/2014/main" val="1758823908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2965804238"/>
                        </a:ext>
                      </a:extLst>
                    </a:gridCol>
                    <a:gridCol w="2172261">
                      <a:extLst>
                        <a:ext uri="{9D8B030D-6E8A-4147-A177-3AD203B41FA5}">
                          <a16:colId xmlns:a16="http://schemas.microsoft.com/office/drawing/2014/main" val="1841487864"/>
                        </a:ext>
                      </a:extLst>
                    </a:gridCol>
                  </a:tblGrid>
                  <a:tr h="377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TW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x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TW" altLang="en-US" sz="1600" i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mean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state</m:t>
                                </m:r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969156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TW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𝐗</m:t>
                                    </m:r>
                                  </m:e>
                                  <m:sup>
                                    <m:r>
                                      <a:rPr lang="en-US" altLang="zh-TW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perturbation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state</m:t>
                                </m:r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6012161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altLang="zh-TW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TW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w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mean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weighting</m:t>
                                </m:r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80223871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pPr marL="0" marR="0" indent="0" algn="ctr" defTabSz="242992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TW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TW" sz="1600" b="1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𝐖</m:t>
                                    </m:r>
                                  </m:e>
                                  <m:sup>
                                    <m:r>
                                      <a:rPr lang="en-US" altLang="zh-TW" sz="16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altLang="zh-TW" sz="1600" i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perturbation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weighting</m:t>
                                </m:r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174064866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pPr marL="0" marR="0" indent="0" algn="ctr" defTabSz="242992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oMath>
                            </m:oMathPara>
                          </a14:m>
                          <a:endParaRPr lang="en-US" altLang="zh-TW" sz="1600" b="0" i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total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steps</m:t>
                                </m:r>
                              </m:oMath>
                            </m:oMathPara>
                          </a14:m>
                          <a:endParaRPr lang="zh-TW" altLang="en-US" sz="160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850725757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altLang="zh-TW" sz="1600" b="0" i="1" u="none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oMath>
                            </m:oMathPara>
                          </a14:m>
                          <a:endParaRPr lang="zh-TW" altLang="en-US" sz="1600" i="1" u="none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passed</m:t>
                                </m:r>
                                <m: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steps</m:t>
                                </m:r>
                              </m:oMath>
                            </m:oMathPara>
                          </a14:m>
                          <a:endParaRPr lang="zh-TW" altLang="en-US" sz="1600" b="0" i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2081461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92441493"/>
                  </p:ext>
                </p:extLst>
              </p:nvPr>
            </p:nvGraphicFramePr>
            <p:xfrm>
              <a:off x="412515" y="3718768"/>
              <a:ext cx="2691744" cy="2262588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311203">
                      <a:extLst>
                        <a:ext uri="{9D8B030D-6E8A-4147-A177-3AD203B41FA5}">
                          <a16:colId xmlns:a16="http://schemas.microsoft.com/office/drawing/2014/main" val="1758823908"/>
                        </a:ext>
                      </a:extLst>
                    </a:gridCol>
                    <a:gridCol w="208280">
                      <a:extLst>
                        <a:ext uri="{9D8B030D-6E8A-4147-A177-3AD203B41FA5}">
                          <a16:colId xmlns:a16="http://schemas.microsoft.com/office/drawing/2014/main" val="2965804238"/>
                        </a:ext>
                      </a:extLst>
                    </a:gridCol>
                    <a:gridCol w="2172261">
                      <a:extLst>
                        <a:ext uri="{9D8B030D-6E8A-4147-A177-3AD203B41FA5}">
                          <a16:colId xmlns:a16="http://schemas.microsoft.com/office/drawing/2014/main" val="1841487864"/>
                        </a:ext>
                      </a:extLst>
                    </a:gridCol>
                  </a:tblGrid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3226" r="-772549" b="-5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3226" r="-559" b="-5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969156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103226" r="-772549" b="-4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103226" r="-559" b="-4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6012161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203226" r="-772549" b="-3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203226" r="-559" b="-3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80223871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303226" r="-772549" b="-2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303226" r="-559" b="-2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74064866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403226" r="-772549" b="-1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403226" r="-559" b="-1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50725757"/>
                      </a:ext>
                    </a:extLst>
                  </a:tr>
                  <a:tr h="377098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961" t="-503226" r="-772549" b="-145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altLang="zh-TW" sz="1600" dirty="0" smtClean="0"/>
                            <a:t>:</a:t>
                          </a:r>
                          <a:endParaRPr lang="zh-TW" altLang="en-US" sz="160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4022" t="-503226" r="-559" b="-1451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0814615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20" name="物件 19"/>
          <p:cNvGraphicFramePr>
            <a:graphicFrameLocks noChangeAspect="1"/>
          </p:cNvGraphicFramePr>
          <p:nvPr>
            <p:extLst/>
          </p:nvPr>
        </p:nvGraphicFramePr>
        <p:xfrm>
          <a:off x="4684029" y="339409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4" name="方程式" r:id="rId5" imgW="114120" imgH="215640" progId="Equation.3">
                  <p:embed/>
                </p:oleObj>
              </mc:Choice>
              <mc:Fallback>
                <p:oleObj name="方程式" r:id="rId5" imgW="11412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84029" y="3394095"/>
                        <a:ext cx="114300" cy="215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弧形接點 28"/>
          <p:cNvCxnSpPr/>
          <p:nvPr/>
        </p:nvCxnSpPr>
        <p:spPr>
          <a:xfrm rot="10800000">
            <a:off x="8259919" y="1581981"/>
            <a:ext cx="1658053" cy="1297194"/>
          </a:xfrm>
          <a:prstGeom prst="curvedConnector3">
            <a:avLst>
              <a:gd name="adj1" fmla="val 50000"/>
            </a:avLst>
          </a:prstGeom>
          <a:ln w="762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群組 29"/>
          <p:cNvGrpSpPr/>
          <p:nvPr/>
        </p:nvGrpSpPr>
        <p:grpSpPr>
          <a:xfrm>
            <a:off x="8883290" y="1979190"/>
            <a:ext cx="1799971" cy="1799971"/>
            <a:chOff x="5730731" y="1138904"/>
            <a:chExt cx="2804160" cy="2804160"/>
          </a:xfrm>
        </p:grpSpPr>
        <p:pic>
          <p:nvPicPr>
            <p:cNvPr id="32" name="內容版面配置區 5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8936" y="2017109"/>
              <a:ext cx="1047750" cy="1047750"/>
            </a:xfrm>
            <a:prstGeom prst="rect">
              <a:avLst/>
            </a:prstGeom>
          </p:spPr>
        </p:pic>
        <p:sp>
          <p:nvSpPr>
            <p:cNvPr id="39" name="橢圓 38"/>
            <p:cNvSpPr/>
            <p:nvPr/>
          </p:nvSpPr>
          <p:spPr>
            <a:xfrm>
              <a:off x="5730731" y="1138904"/>
              <a:ext cx="2804160" cy="2804160"/>
            </a:xfrm>
            <a:prstGeom prst="ellipse">
              <a:avLst/>
            </a:prstGeom>
            <a:noFill/>
            <a:ln w="635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0" name="橢圓 39"/>
          <p:cNvSpPr/>
          <p:nvPr/>
        </p:nvSpPr>
        <p:spPr>
          <a:xfrm>
            <a:off x="10189094" y="1986124"/>
            <a:ext cx="988333" cy="1732644"/>
          </a:xfrm>
          <a:prstGeom prst="ellipse">
            <a:avLst/>
          </a:prstGeom>
          <a:solidFill>
            <a:srgbClr val="FF9595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rgbClr val="FF0000"/>
                </a:solidFill>
              </a:rPr>
              <a:t>+</a:t>
            </a:r>
            <a:endParaRPr lang="zh-TW" altLang="en-US" sz="8800" b="1" dirty="0">
              <a:solidFill>
                <a:srgbClr val="FF0000"/>
              </a:solidFill>
            </a:endParaRPr>
          </a:p>
        </p:txBody>
      </p:sp>
      <p:sp>
        <p:nvSpPr>
          <p:cNvPr id="41" name="橢圓 40"/>
          <p:cNvSpPr/>
          <p:nvPr/>
        </p:nvSpPr>
        <p:spPr>
          <a:xfrm>
            <a:off x="8389123" y="1986124"/>
            <a:ext cx="988333" cy="1732644"/>
          </a:xfrm>
          <a:prstGeom prst="ellipse">
            <a:avLst/>
          </a:prstGeom>
          <a:solidFill>
            <a:srgbClr val="95FF98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TW" altLang="en-US" sz="8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186603" y="1201651"/>
            <a:ext cx="7131386" cy="2013797"/>
            <a:chOff x="186603" y="1201651"/>
            <a:chExt cx="7131386" cy="2013797"/>
          </a:xfrm>
        </p:grpSpPr>
        <p:sp>
          <p:nvSpPr>
            <p:cNvPr id="17" name="文字方塊 16"/>
            <p:cNvSpPr txBox="1"/>
            <p:nvPr/>
          </p:nvSpPr>
          <p:spPr>
            <a:xfrm>
              <a:off x="1205678" y="1201651"/>
              <a:ext cx="899605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/>
                <a:t>ETKF</a:t>
              </a:r>
              <a:endParaRPr lang="zh-TW" altLang="en-US" sz="2800" b="1" dirty="0"/>
            </a:p>
          </p:txBody>
        </p:sp>
        <p:sp>
          <p:nvSpPr>
            <p:cNvPr id="18" name="文字方塊 17"/>
            <p:cNvSpPr txBox="1"/>
            <p:nvPr/>
          </p:nvSpPr>
          <p:spPr>
            <a:xfrm>
              <a:off x="5042922" y="1201651"/>
              <a:ext cx="1000595" cy="52322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TW" sz="2800" b="1" dirty="0"/>
                <a:t>ETKIS</a:t>
              </a:r>
              <a:endParaRPr lang="zh-TW" altLang="en-US" sz="2400" b="1" dirty="0"/>
            </a:p>
          </p:txBody>
        </p:sp>
        <p:grpSp>
          <p:nvGrpSpPr>
            <p:cNvPr id="28" name="群組 27"/>
            <p:cNvGrpSpPr/>
            <p:nvPr/>
          </p:nvGrpSpPr>
          <p:grpSpPr>
            <a:xfrm>
              <a:off x="3850327" y="1853828"/>
              <a:ext cx="3467662" cy="1361619"/>
              <a:chOff x="6893830" y="3884228"/>
              <a:chExt cx="3235167" cy="2445355"/>
            </a:xfrm>
          </p:grpSpPr>
          <p:sp>
            <p:nvSpPr>
              <p:cNvPr id="14" name="弧形箭號 (下彎) 13"/>
              <p:cNvSpPr/>
              <p:nvPr/>
            </p:nvSpPr>
            <p:spPr>
              <a:xfrm rot="16200000">
                <a:off x="6658648" y="4747365"/>
                <a:ext cx="1127143" cy="288089"/>
              </a:xfrm>
              <a:prstGeom prst="curvedDownArrow">
                <a:avLst>
                  <a:gd name="adj1" fmla="val 25000"/>
                  <a:gd name="adj2" fmla="val 105411"/>
                  <a:gd name="adj3" fmla="val 25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圓角矩形 24"/>
              <p:cNvSpPr/>
              <p:nvPr/>
            </p:nvSpPr>
            <p:spPr>
              <a:xfrm>
                <a:off x="6893830" y="3884228"/>
                <a:ext cx="3235167" cy="2445355"/>
              </a:xfrm>
              <a:prstGeom prst="roundRect">
                <a:avLst/>
              </a:prstGeom>
              <a:noFill/>
              <a:ln w="571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33" name="圓角矩形 32"/>
            <p:cNvSpPr/>
            <p:nvPr/>
          </p:nvSpPr>
          <p:spPr>
            <a:xfrm>
              <a:off x="186603" y="1853828"/>
              <a:ext cx="3027560" cy="1361620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/>
            <p:cNvSpPr txBox="1"/>
            <p:nvPr/>
          </p:nvSpPr>
          <p:spPr>
            <a:xfrm>
              <a:off x="3158570" y="1890551"/>
              <a:ext cx="7601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sz="6000" b="1" dirty="0">
                  <a:solidFill>
                    <a:schemeClr val="accent6"/>
                  </a:solidFill>
                  <a:latin typeface="+mj-ea"/>
                  <a:ea typeface="+mj-ea"/>
                  <a:cs typeface="Times New Roman" panose="02020603050405020304" pitchFamily="18" charset="0"/>
                </a:rPr>
                <a:t>=</a:t>
              </a:r>
              <a:endParaRPr lang="zh-TW" altLang="en-US" sz="6000" b="1" dirty="0">
                <a:solidFill>
                  <a:schemeClr val="accent6"/>
                </a:solidFill>
                <a:latin typeface="+mj-ea"/>
                <a:ea typeface="+mj-ea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字方塊 6"/>
                <p:cNvSpPr txBox="1"/>
                <p:nvPr/>
              </p:nvSpPr>
              <p:spPr>
                <a:xfrm>
                  <a:off x="4495658" y="2088041"/>
                  <a:ext cx="2752785" cy="37843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lang="en-US" altLang="zh-TW" sz="2400" i="1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ETKIS</m:t>
                            </m:r>
                          </m:sub>
                        </m:sSub>
                      </m:oMath>
                    </m:oMathPara>
                  </a14:m>
                  <a:endParaRPr lang="en-US" altLang="zh-TW" sz="2400" b="0" dirty="0"/>
                </a:p>
              </p:txBody>
            </p:sp>
          </mc:Choice>
          <mc:Fallback xmlns="">
            <p:sp>
              <p:nvSpPr>
                <p:cNvPr id="7" name="文字方塊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658" y="2088041"/>
                  <a:ext cx="2752785" cy="378437"/>
                </a:xfrm>
                <a:prstGeom prst="rect">
                  <a:avLst/>
                </a:prstGeom>
                <a:blipFill>
                  <a:blip r:embed="rId8"/>
                  <a:stretch>
                    <a:fillRect l="-2655" b="-17742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文字方塊 42"/>
                <p:cNvSpPr txBox="1"/>
                <p:nvPr/>
              </p:nvSpPr>
              <p:spPr>
                <a:xfrm>
                  <a:off x="4495658" y="2579368"/>
                  <a:ext cx="2752785" cy="3812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b="1">
                                    <a:latin typeface="Cambria Math" panose="02040503050406030204" pitchFamily="18" charset="0"/>
                                  </a:rPr>
                                  <m:t>𝐗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ETKIS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altLang="zh-TW" sz="2400" b="0" dirty="0"/>
                </a:p>
              </p:txBody>
            </p:sp>
          </mc:Choice>
          <mc:Fallback xmlns="">
            <p:sp>
              <p:nvSpPr>
                <p:cNvPr id="43" name="文字方塊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5658" y="2579368"/>
                  <a:ext cx="2752785" cy="381258"/>
                </a:xfrm>
                <a:prstGeom prst="rect">
                  <a:avLst/>
                </a:prstGeom>
                <a:blipFill>
                  <a:blip r:embed="rId9"/>
                  <a:stretch>
                    <a:fillRect l="-3761" b="-1746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文字方塊 7"/>
            <p:cNvSpPr txBox="1"/>
            <p:nvPr/>
          </p:nvSpPr>
          <p:spPr>
            <a:xfrm>
              <a:off x="3871388" y="2591187"/>
              <a:ext cx="510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×</a:t>
              </a:r>
              <a:r>
                <a:rPr lang="en-US" altLang="zh-TW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  <a:endParaRPr lang="zh-TW" altLang="en-US" i="1" dirty="0">
                <a:latin typeface="Cambria Math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文字方塊 44"/>
                <p:cNvSpPr txBox="1"/>
                <p:nvPr/>
              </p:nvSpPr>
              <p:spPr>
                <a:xfrm>
                  <a:off x="481176" y="2088041"/>
                  <a:ext cx="2752785" cy="3715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 i="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i="0">
                                <a:latin typeface="Cambria Math" panose="02040503050406030204" pitchFamily="18" charset="0"/>
                              </a:rPr>
                              <m:t>a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x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>
                          <m:sSub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ETKF</m:t>
                            </m:r>
                          </m:sub>
                        </m:sSub>
                      </m:oMath>
                    </m:oMathPara>
                  </a14:m>
                  <a:endParaRPr lang="en-US" altLang="zh-TW" sz="2400" b="0" dirty="0"/>
                </a:p>
              </p:txBody>
            </p:sp>
          </mc:Choice>
          <mc:Fallback xmlns="">
            <p:sp>
              <p:nvSpPr>
                <p:cNvPr id="45" name="文字方塊 4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176" y="2088041"/>
                  <a:ext cx="2752785" cy="371577"/>
                </a:xfrm>
                <a:prstGeom prst="rect">
                  <a:avLst/>
                </a:prstGeom>
                <a:blipFill>
                  <a:blip r:embed="rId10"/>
                  <a:stretch>
                    <a:fillRect l="-2876" b="-2166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文字方塊 45"/>
                <p:cNvSpPr txBox="1"/>
                <p:nvPr/>
              </p:nvSpPr>
              <p:spPr>
                <a:xfrm>
                  <a:off x="481175" y="2579368"/>
                  <a:ext cx="2752785" cy="38125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b="1">
                                    <a:latin typeface="Cambria Math" panose="02040503050406030204" pitchFamily="18" charset="0"/>
                                  </a:rPr>
                                  <m:t>𝐗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b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sSubSup>
                          <m:sSub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1" i="0" smtClean="0"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ETK</m:t>
                            </m:r>
                            <m:r>
                              <m:rPr>
                                <m:sty m:val="p"/>
                              </m:rPr>
                              <a:rPr lang="en-US" altLang="zh-TW" sz="2400" b="0" i="0" smtClean="0">
                                <a:latin typeface="Cambria Math" panose="02040503050406030204" pitchFamily="18" charset="0"/>
                              </a:rPr>
                              <m:t>F</m:t>
                            </m:r>
                          </m:sub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oMath>
                    </m:oMathPara>
                  </a14:m>
                  <a:endParaRPr lang="en-US" altLang="zh-TW" sz="2400" b="0" dirty="0"/>
                </a:p>
              </p:txBody>
            </p:sp>
          </mc:Choice>
          <mc:Fallback xmlns="">
            <p:sp>
              <p:nvSpPr>
                <p:cNvPr id="46" name="文字方塊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1175" y="2579368"/>
                  <a:ext cx="2752785" cy="381258"/>
                </a:xfrm>
                <a:prstGeom prst="rect">
                  <a:avLst/>
                </a:prstGeom>
                <a:blipFill>
                  <a:blip r:embed="rId11"/>
                  <a:stretch>
                    <a:fillRect l="-3982" b="-17460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群組 11"/>
          <p:cNvGrpSpPr/>
          <p:nvPr/>
        </p:nvGrpSpPr>
        <p:grpSpPr>
          <a:xfrm>
            <a:off x="3321298" y="3133642"/>
            <a:ext cx="4348584" cy="2059262"/>
            <a:chOff x="3321298" y="3133642"/>
            <a:chExt cx="4348584" cy="2059262"/>
          </a:xfrm>
        </p:grpSpPr>
        <p:grpSp>
          <p:nvGrpSpPr>
            <p:cNvPr id="11" name="群組 10"/>
            <p:cNvGrpSpPr/>
            <p:nvPr/>
          </p:nvGrpSpPr>
          <p:grpSpPr>
            <a:xfrm>
              <a:off x="3321298" y="3133642"/>
              <a:ext cx="4348584" cy="2059262"/>
              <a:chOff x="3321298" y="3133642"/>
              <a:chExt cx="4348584" cy="2059262"/>
            </a:xfrm>
          </p:grpSpPr>
          <p:sp>
            <p:nvSpPr>
              <p:cNvPr id="31" name="向下箭號 30"/>
              <p:cNvSpPr/>
              <p:nvPr/>
            </p:nvSpPr>
            <p:spPr>
              <a:xfrm rot="10800000">
                <a:off x="4284406" y="3133642"/>
                <a:ext cx="332080" cy="659727"/>
              </a:xfrm>
              <a:prstGeom prst="downArrow">
                <a:avLst>
                  <a:gd name="adj1" fmla="val 50000"/>
                  <a:gd name="adj2" fmla="val 116618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22" name="圓角矩形 21"/>
              <p:cNvSpPr/>
              <p:nvPr/>
            </p:nvSpPr>
            <p:spPr>
              <a:xfrm>
                <a:off x="3321298" y="3780472"/>
                <a:ext cx="4348584" cy="1412432"/>
              </a:xfrm>
              <a:prstGeom prst="roundRect">
                <a:avLst/>
              </a:prstGeom>
              <a:noFill/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文字方塊 8"/>
                <p:cNvSpPr txBox="1"/>
                <p:nvPr/>
              </p:nvSpPr>
              <p:spPr>
                <a:xfrm>
                  <a:off x="3365242" y="3867685"/>
                  <a:ext cx="4304640" cy="69147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ETKIS</m:t>
                            </m:r>
                          </m:sub>
                        </m:sSub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b="1">
                                    <a:latin typeface="Cambria Math" panose="02040503050406030204" pitchFamily="18" charset="0"/>
                                  </a:rPr>
                                  <m:t>𝐖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ETKIS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altLang="zh-TW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zh-TW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w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ETKF</m:t>
                            </m:r>
                          </m:sub>
                        </m:sSub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9" name="文字方塊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242" y="3867685"/>
                  <a:ext cx="4304640" cy="69147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文字方塊 46"/>
                <p:cNvSpPr txBox="1"/>
                <p:nvPr/>
              </p:nvSpPr>
              <p:spPr>
                <a:xfrm>
                  <a:off x="3365242" y="4559156"/>
                  <a:ext cx="2937856" cy="4552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TW" sz="240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TW" sz="2400" b="1">
                                <a:latin typeface="Cambria Math" panose="02040503050406030204" pitchFamily="18" charset="0"/>
                              </a:rPr>
                              <m:t>𝐖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altLang="zh-TW" sz="2400">
                                <a:latin typeface="Cambria Math" panose="02040503050406030204" pitchFamily="18" charset="0"/>
                              </a:rPr>
                              <m:t>ETKIS</m:t>
                            </m:r>
                          </m:sub>
                          <m:sup>
                            <m:r>
                              <a:rPr lang="en-US" altLang="zh-TW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altLang="zh-TW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Sup>
                              <m:sSubSupPr>
                                <m:ctrlP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TW" sz="2400" b="1">
                                    <a:latin typeface="Cambria Math" panose="02040503050406030204" pitchFamily="18" charset="0"/>
                                  </a:rPr>
                                  <m:t>𝐖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altLang="zh-TW" sz="2400">
                                    <a:latin typeface="Cambria Math" panose="02040503050406030204" pitchFamily="18" charset="0"/>
                                  </a:rPr>
                                  <m:t>ETK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TW" sz="2400" b="0" i="0" smtClean="0">
                                    <a:latin typeface="Cambria Math" panose="02040503050406030204" pitchFamily="18" charset="0"/>
                                  </a:rPr>
                                  <m:t>F</m:t>
                                </m:r>
                              </m:sub>
                              <m:sup>
                                <m:r>
                                  <a:rPr lang="en-US" altLang="zh-TW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US" altLang="zh-TW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f>
                              <m:fPr>
                                <m:type m:val="skw"/>
                                <m:ctrlP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zh-TW" sz="2400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zh-TW" altLang="en-US" sz="2400" dirty="0"/>
                </a:p>
              </p:txBody>
            </p:sp>
          </mc:Choice>
          <mc:Fallback xmlns="">
            <p:sp>
              <p:nvSpPr>
                <p:cNvPr id="47" name="文字方塊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5242" y="4559156"/>
                  <a:ext cx="2937856" cy="45525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文字方塊 2"/>
          <p:cNvSpPr txBox="1"/>
          <p:nvPr/>
        </p:nvSpPr>
        <p:spPr>
          <a:xfrm>
            <a:off x="7981484" y="4133435"/>
            <a:ext cx="3872983" cy="64633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zh-TW" b="1" dirty="0"/>
              <a:t>we want</a:t>
            </a:r>
            <a:r>
              <a:rPr lang="en-US" altLang="zh-TW" dirty="0"/>
              <a:t> to make the</a:t>
            </a:r>
            <a:r>
              <a:rPr lang="en-US" altLang="zh-TW" b="1" dirty="0"/>
              <a:t> </a:t>
            </a:r>
            <a:r>
              <a:rPr lang="en-US" altLang="zh-TW" dirty="0"/>
              <a:t>correction</a:t>
            </a:r>
            <a:r>
              <a:rPr lang="en-US" altLang="zh-TW" b="1" dirty="0"/>
              <a:t> </a:t>
            </a:r>
          </a:p>
          <a:p>
            <a:pPr algn="ctr"/>
            <a:r>
              <a:rPr lang="en-US" altLang="zh-TW" dirty="0"/>
              <a:t>Better corresponding to state evolution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7968656" y="4779766"/>
            <a:ext cx="3898631" cy="1311871"/>
            <a:chOff x="7968656" y="4779766"/>
            <a:chExt cx="3898631" cy="1311871"/>
          </a:xfrm>
        </p:grpSpPr>
        <p:sp>
          <p:nvSpPr>
            <p:cNvPr id="5" name="矩形 4"/>
            <p:cNvSpPr/>
            <p:nvPr/>
          </p:nvSpPr>
          <p:spPr>
            <a:xfrm>
              <a:off x="7968656" y="5168307"/>
              <a:ext cx="3898631" cy="92333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b="1" dirty="0"/>
                <a:t>what we do </a:t>
              </a:r>
              <a:r>
                <a:rPr lang="en-US" altLang="zh-TW" dirty="0"/>
                <a:t>is to</a:t>
              </a:r>
            </a:p>
            <a:p>
              <a:pPr algn="ctr"/>
              <a:r>
                <a:rPr lang="en-US" altLang="zh-TW" dirty="0"/>
                <a:t>use the newest background ensemble </a:t>
              </a:r>
            </a:p>
            <a:p>
              <a:pPr algn="ctr"/>
              <a:r>
                <a:rPr lang="en-US" altLang="zh-TW" dirty="0"/>
                <a:t>to estimate analysis increment</a:t>
              </a:r>
            </a:p>
          </p:txBody>
        </p:sp>
        <p:sp>
          <p:nvSpPr>
            <p:cNvPr id="13" name="向下箭號 12"/>
            <p:cNvSpPr/>
            <p:nvPr/>
          </p:nvSpPr>
          <p:spPr>
            <a:xfrm>
              <a:off x="9806275" y="4779766"/>
              <a:ext cx="294577" cy="388541"/>
            </a:xfrm>
            <a:prstGeom prst="downArrow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75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3.75E-6 0.00023 C -0.00234 -0.00046 -0.00468 -0.0007 -0.0069 -0.00139 C -0.00768 -0.00162 -0.00833 -0.00232 -0.00911 -0.00278 C -0.01015 -0.00324 -0.01119 -0.00371 -0.01224 -0.00417 C -0.01367 -0.00486 -0.01523 -0.00625 -0.01679 -0.00695 C -0.02213 -0.0088 -0.01927 -0.00741 -0.02513 -0.01088 C -0.02656 -0.01181 -0.02812 -0.01296 -0.02968 -0.01366 L -0.03567 -0.01621 C -0.03724 -0.01806 -0.03867 -0.02014 -0.04023 -0.02176 C -0.04231 -0.02338 -0.04466 -0.02431 -0.04635 -0.02708 L -0.05091 -0.03519 C -0.05156 -0.03658 -0.05247 -0.03773 -0.05312 -0.03912 C -0.0552 -0.04468 -0.0539 -0.04236 -0.0569 -0.04583 C -0.05963 -0.06065 -0.0552 -0.03843 -0.05924 -0.05394 C -0.05989 -0.05671 -0.06002 -0.05949 -0.06067 -0.06204 C -0.06119 -0.06389 -0.06185 -0.06574 -0.06224 -0.06759 C -0.06276 -0.07014 -0.06328 -0.07292 -0.06367 -0.0757 L -0.06523 -0.0838 L -0.06601 -0.08773 C -0.06627 -0.08912 -0.06653 -0.09028 -0.06679 -0.09167 C -0.06705 -0.09352 -0.06718 -0.09537 -0.06757 -0.09722 C -0.06796 -0.09977 -0.06901 -0.10533 -0.06901 -0.10509 C -0.06927 -0.10833 -0.0694 -0.11158 -0.06979 -0.11458 C -0.07018 -0.11736 -0.07083 -0.12014 -0.07135 -0.12269 L -0.07213 -0.12685 C -0.07265 -0.12963 -0.07304 -0.13287 -0.07435 -0.13496 C -0.07526 -0.13611 -0.07643 -0.13658 -0.07734 -0.1375 C -0.07851 -0.13889 -0.07942 -0.14028 -0.08046 -0.14167 C -0.08112 -0.14259 -0.0819 -0.14329 -0.08268 -0.14445 C -0.08346 -0.14537 -0.08685 -0.15 -0.08802 -0.15116 C -0.08867 -0.15162 -0.08945 -0.15208 -0.09023 -0.15232 C -0.09049 -0.15371 -0.09049 -0.15556 -0.09101 -0.15648 C -0.09153 -0.15741 -0.09257 -0.15718 -0.09336 -0.15787 C -0.09687 -0.16134 -0.09778 -0.16343 -0.10091 -0.16736 C -0.10234 -0.16921 -0.10364 -0.17153 -0.10546 -0.17269 L -0.11002 -0.17523 C -0.11302 -0.18056 -0.11185 -0.17986 -0.11679 -0.18218 C -0.1177 -0.18241 -0.12083 -0.1838 -0.12213 -0.18472 C -0.12239 -0.18496 -0.12265 -0.18565 -0.12291 -0.18611 L -0.12734 -0.19005 " pathEditMode="relative" rAng="0" ptsTypes="AAAAAAAAAAAAAAAAAAAAAAAAAAAAAAAAAAAAAAAAA">
                                      <p:cBhvr>
                                        <p:cTn id="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94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0023 C -0.00234 -0.00046 -0.00469 -0.0007 -0.0069 -0.00139 C -0.00768 -0.00162 -0.00833 -0.00232 -0.00911 -0.00278 C -0.01016 -0.00324 -0.0112 -0.00371 -0.01224 -0.00417 C -0.01367 -0.00486 -0.01523 -0.00625 -0.0168 -0.00695 C -0.02214 -0.0088 -0.01927 -0.00741 -0.02513 -0.01088 C -0.02656 -0.01181 -0.02812 -0.01296 -0.02969 -0.01366 L -0.03568 -0.01621 C -0.03724 -0.01806 -0.03867 -0.02014 -0.04023 -0.02176 C -0.04232 -0.02338 -0.04466 -0.02431 -0.04635 -0.02708 L -0.05091 -0.03519 C -0.05156 -0.03658 -0.05247 -0.03773 -0.05312 -0.03912 C -0.05521 -0.04468 -0.05391 -0.04236 -0.0569 -0.04583 C -0.05964 -0.06065 -0.05521 -0.03843 -0.05924 -0.05394 C -0.0599 -0.05671 -0.06003 -0.05949 -0.06068 -0.06204 C -0.0612 -0.06389 -0.06185 -0.06574 -0.06224 -0.06759 C -0.06276 -0.07014 -0.06328 -0.07292 -0.06367 -0.0757 L -0.06523 -0.0838 L -0.06602 -0.08773 C -0.06628 -0.08912 -0.06654 -0.09028 -0.0668 -0.09167 C -0.06706 -0.09352 -0.06719 -0.09537 -0.06758 -0.09722 C -0.06797 -0.09977 -0.06901 -0.10533 -0.06901 -0.10509 C -0.06927 -0.10833 -0.0694 -0.11158 -0.06979 -0.11458 C -0.07018 -0.11736 -0.07083 -0.12014 -0.07135 -0.12269 L -0.07214 -0.12685 C -0.07266 -0.12963 -0.07305 -0.13287 -0.07435 -0.13496 C -0.07526 -0.13611 -0.07643 -0.13658 -0.07734 -0.1375 C -0.07852 -0.13889 -0.07943 -0.14028 -0.08047 -0.14167 C -0.08112 -0.14259 -0.0819 -0.14329 -0.08268 -0.14445 C -0.08346 -0.14537 -0.08685 -0.15 -0.08802 -0.15116 C -0.08867 -0.15162 -0.08945 -0.15208 -0.09023 -0.15232 C -0.09049 -0.15371 -0.09049 -0.15556 -0.09102 -0.15648 C -0.09154 -0.15741 -0.09258 -0.15718 -0.09336 -0.15787 C -0.09687 -0.16134 -0.09779 -0.16343 -0.10091 -0.16736 C -0.10234 -0.16921 -0.10365 -0.17153 -0.10547 -0.17269 L -0.11003 -0.17523 C -0.11302 -0.18056 -0.11185 -0.17986 -0.1168 -0.18218 C -0.11771 -0.18241 -0.12096 -0.1838 -0.12214 -0.18472 C -0.1224 -0.18496 -0.12266 -0.18565 -0.12292 -0.18611 L -0.12734 -0.19005 " pathEditMode="relative" rAng="0" ptsTypes="AAAAAAAAAAAAAAAAAAAAAAAAAAAAAAAAAAAAAAAAA">
                                      <p:cBhvr>
                                        <p:cTn id="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-0.00234 -0.00046 -0.00468 -0.0007 -0.0069 -0.00139 C -0.00768 -0.00162 -0.00833 -0.00232 -0.00911 -0.00278 C -0.01015 -0.00324 -0.01119 -0.00371 -0.01224 -0.00417 C -0.01367 -0.00486 -0.01523 -0.00625 -0.01679 -0.00695 C -0.02213 -0.0088 -0.01927 -0.00741 -0.02513 -0.01088 C -0.02656 -0.01181 -0.02812 -0.01296 -0.02968 -0.01366 L -0.03567 -0.01621 C -0.03724 -0.01806 -0.03867 -0.02014 -0.04023 -0.02176 C -0.04231 -0.02338 -0.04466 -0.02431 -0.04635 -0.02708 L -0.05091 -0.03519 C -0.05156 -0.03658 -0.05247 -0.03773 -0.05312 -0.03912 C -0.0552 -0.04468 -0.0539 -0.04236 -0.0569 -0.04583 C -0.05963 -0.06065 -0.0552 -0.03843 -0.05924 -0.05394 C -0.05989 -0.05671 -0.06002 -0.05949 -0.06067 -0.06204 C -0.06119 -0.06389 -0.06184 -0.06574 -0.06224 -0.06759 C -0.06276 -0.07014 -0.06328 -0.07292 -0.06367 -0.0757 L -0.06523 -0.0838 L -0.06601 -0.08773 C -0.06627 -0.08912 -0.06653 -0.09028 -0.06679 -0.09167 C -0.06705 -0.09352 -0.06718 -0.09537 -0.06757 -0.09722 C -0.06796 -0.09977 -0.06901 -0.10533 -0.06901 -0.10509 C -0.06927 -0.10833 -0.0694 -0.11158 -0.06979 -0.11458 C -0.07018 -0.11736 -0.07083 -0.12014 -0.07135 -0.12269 L -0.07213 -0.12685 C -0.07265 -0.12963 -0.07304 -0.13287 -0.07434 -0.13496 C -0.07526 -0.13611 -0.07643 -0.13658 -0.07734 -0.1375 C -0.07851 -0.13889 -0.07942 -0.14028 -0.08046 -0.14167 C -0.08112 -0.14259 -0.0819 -0.14329 -0.08268 -0.14445 C -0.08346 -0.14537 -0.08684 -0.15 -0.08802 -0.15116 C -0.08867 -0.15162 -0.08945 -0.15208 -0.09023 -0.15232 C -0.09049 -0.15371 -0.09049 -0.15556 -0.09101 -0.15648 C -0.09153 -0.15741 -0.09257 -0.15718 -0.09336 -0.15787 C -0.09687 -0.16134 -0.09778 -0.16343 -0.10091 -0.16736 C -0.10234 -0.16921 -0.10364 -0.17153 -0.10546 -0.17269 L -0.11002 -0.17523 C -0.11302 -0.18056 -0.11184 -0.17986 -0.11679 -0.18218 C -0.1177 -0.18241 -0.12096 -0.1838 -0.12213 -0.18472 C -0.12239 -0.18496 -0.12265 -0.18565 -0.12291 -0.18611 L -0.12734 -0.19005 " pathEditMode="relative" rAng="0" ptsTypes="AAAAAAAAAAAA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67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-4.16667E-6 0.00023 C -0.00234 -0.00093 -0.00468 -0.00185 -0.0069 -0.00278 C -0.00846 -0.00347 -0.00989 -0.00463 -0.01145 -0.00556 C -0.01224 -0.00602 -0.01289 -0.00671 -0.01367 -0.00695 L -0.02057 -0.0081 C -0.02252 -0.00903 -0.02461 -0.00972 -0.02656 -0.01088 C -0.02981 -0.01273 -0.02812 -0.01181 -0.0319 -0.01366 C -0.03268 -0.01458 -0.03333 -0.01574 -0.03411 -0.01621 C -0.03593 -0.01759 -0.03776 -0.01736 -0.03945 -0.01898 C -0.04101 -0.0206 -0.0427 -0.02199 -0.04401 -0.02431 C -0.04479 -0.0257 -0.04544 -0.02732 -0.04635 -0.02847 C -0.047 -0.02917 -0.04778 -0.02917 -0.04856 -0.02963 C -0.04934 -0.03056 -0.05013 -0.03148 -0.05078 -0.03241 C -0.05221 -0.03958 -0.05117 -0.03519 -0.05468 -0.04445 L -0.05612 -0.04861 L -0.05989 -0.06875 L -0.06067 -0.07292 L -0.06145 -0.07685 C -0.06184 -0.09005 -0.06145 -0.09699 -0.06302 -0.10787 C -0.06315 -0.10926 -0.06341 -0.11065 -0.06367 -0.11181 C -0.06393 -0.11505 -0.06419 -0.11829 -0.06445 -0.1213 C -0.06471 -0.12315 -0.06523 -0.12477 -0.06523 -0.12662 C -0.06523 -0.12732 -0.06588 -0.15509 -0.06302 -0.16296 L -0.06145 -0.16713 C -0.06093 -0.1706 -0.06054 -0.17431 -0.05989 -0.17778 L -0.05846 -0.18588 C -0.0582 -0.18727 -0.05781 -0.18866 -0.05768 -0.19005 C -0.05716 -0.19352 -0.05677 -0.19722 -0.05612 -0.2007 C -0.05586 -0.20208 -0.05559 -0.20347 -0.05533 -0.20486 C -0.05507 -0.20671 -0.05442 -0.21204 -0.0539 -0.21412 C -0.05351 -0.21574 -0.05286 -0.2169 -0.05234 -0.21829 C -0.05208 -0.22014 -0.05195 -0.22199 -0.05156 -0.22361 C -0.05078 -0.22755 -0.04987 -0.22963 -0.04856 -0.2331 C -0.04674 -0.24259 -0.04843 -0.23958 -0.04479 -0.24375 C -0.04388 -0.24884 -0.0444 -0.24653 -0.04322 -0.25046 L -0.04322 -0.25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125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48148E-6 L -2.08333E-7 0.00023 C -0.00234 -0.00093 -0.00469 -0.00185 -0.0069 -0.00278 C -0.00846 -0.00347 -0.0099 -0.00463 -0.01146 -0.00556 C -0.01224 -0.00602 -0.01289 -0.00671 -0.01367 -0.00695 L -0.02057 -0.0081 C -0.02253 -0.00903 -0.02461 -0.00972 -0.02656 -0.01088 C -0.02982 -0.01273 -0.02812 -0.01181 -0.0319 -0.01366 C -0.03268 -0.01458 -0.03333 -0.01574 -0.03411 -0.01621 C -0.03594 -0.01759 -0.03776 -0.01736 -0.03945 -0.01898 C -0.04102 -0.0206 -0.04271 -0.02199 -0.04401 -0.02431 C -0.04479 -0.0257 -0.04544 -0.02732 -0.04635 -0.02847 C -0.047 -0.02917 -0.04779 -0.02917 -0.04857 -0.02963 C -0.04935 -0.03056 -0.05013 -0.03148 -0.05078 -0.03241 C -0.05221 -0.03958 -0.05117 -0.03519 -0.05469 -0.04445 L -0.05612 -0.04861 L -0.0599 -0.06875 L -0.06068 -0.07292 L -0.06146 -0.07685 C -0.06185 -0.09005 -0.06146 -0.09699 -0.06302 -0.10787 C -0.06315 -0.10926 -0.06341 -0.11065 -0.06367 -0.11181 C -0.06393 -0.11505 -0.06419 -0.11829 -0.06445 -0.1213 C -0.06471 -0.12315 -0.06523 -0.12477 -0.06523 -0.12662 C -0.06523 -0.12732 -0.06589 -0.15509 -0.06302 -0.16296 L -0.06146 -0.16713 C -0.06094 -0.1706 -0.06055 -0.17431 -0.0599 -0.17778 L -0.05846 -0.18588 C -0.0582 -0.18727 -0.05781 -0.18866 -0.05768 -0.19005 C -0.05716 -0.19352 -0.05677 -0.19722 -0.05612 -0.2007 C -0.05586 -0.20208 -0.0556 -0.20347 -0.05534 -0.20486 C -0.05508 -0.20671 -0.05443 -0.21204 -0.05391 -0.21412 C -0.05352 -0.21574 -0.05286 -0.2169 -0.05234 -0.21829 C -0.05208 -0.22014 -0.05195 -0.22199 -0.05156 -0.22361 C -0.05078 -0.22755 -0.04987 -0.22963 -0.04857 -0.2331 C -0.04674 -0.24259 -0.04844 -0.23958 -0.04479 -0.24375 C -0.04388 -0.24884 -0.0444 -0.24653 -0.04323 -0.25046 L -0.04323 -0.25023 " pathEditMode="relative" rAng="0" ptsTypes="AAAAAAAAAAAAAAAAAAAAAAAAAAAAAAAAAAAAA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1252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48148E-6 L -3.75E-6 0.00023 C -0.00234 -0.00093 -0.00468 -0.00185 -0.0069 -0.00278 C -0.00846 -0.00347 -0.00989 -0.00463 -0.01145 -0.00556 C -0.01224 -0.00602 -0.01289 -0.00671 -0.01367 -0.00695 L -0.02057 -0.0081 C -0.02252 -0.00903 -0.02461 -0.00972 -0.02656 -0.01088 C -0.02981 -0.01273 -0.02812 -0.01181 -0.0319 -0.01366 C -0.03268 -0.01458 -0.03333 -0.01574 -0.03411 -0.01621 C -0.03593 -0.01759 -0.03776 -0.01736 -0.03945 -0.01898 C -0.04101 -0.0206 -0.0427 -0.02199 -0.04401 -0.02431 C -0.04479 -0.0257 -0.04544 -0.02732 -0.04635 -0.02847 C -0.047 -0.02917 -0.04778 -0.02917 -0.04856 -0.02963 C -0.04935 -0.03056 -0.05013 -0.03148 -0.05078 -0.03241 C -0.05221 -0.03958 -0.05117 -0.03519 -0.05468 -0.04445 L -0.05612 -0.04861 L -0.05989 -0.06875 L -0.06067 -0.07292 L -0.06145 -0.07685 C -0.06185 -0.09005 -0.06145 -0.09699 -0.06302 -0.10787 C -0.06315 -0.10926 -0.06341 -0.11065 -0.06367 -0.11181 C -0.06393 -0.11505 -0.06419 -0.11829 -0.06445 -0.1213 C -0.06471 -0.12315 -0.06523 -0.12477 -0.06523 -0.12662 C -0.06523 -0.12732 -0.06588 -0.15509 -0.06302 -0.16296 L -0.06145 -0.16713 C -0.06093 -0.1706 -0.06054 -0.17431 -0.05989 -0.17778 L -0.05846 -0.18588 C -0.0582 -0.18727 -0.05781 -0.18866 -0.05768 -0.19005 C -0.05716 -0.19352 -0.05677 -0.19722 -0.05612 -0.2007 C -0.05586 -0.20208 -0.0556 -0.20347 -0.05533 -0.20486 C -0.05507 -0.20671 -0.05442 -0.21204 -0.0539 -0.21412 C -0.05351 -0.21574 -0.05286 -0.2169 -0.05234 -0.21829 C -0.05208 -0.22014 -0.05195 -0.22199 -0.05156 -0.22361 C -0.05078 -0.22755 -0.04987 -0.22963 -0.04856 -0.2331 C -0.04674 -0.24259 -0.04843 -0.23958 -0.04479 -0.24375 C -0.04388 -0.24884 -0.0444 -0.24653 -0.04323 -0.25046 L -0.04323 -0.25023 " pathEditMode="relative" rAng="0" ptsTypes="AAAAAAAAAAAAAAAAAAAAAAAAAAAAAAAAAAAAA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-12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868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 with Lorenz 3-variable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040" y="2284819"/>
            <a:ext cx="10515600" cy="1932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Assimilation schemes</a:t>
            </a:r>
          </a:p>
          <a:p>
            <a:r>
              <a:rPr lang="en-US" dirty="0"/>
              <a:t>4DLETKF (Hunt et al. 2007)</a:t>
            </a:r>
          </a:p>
          <a:p>
            <a:r>
              <a:rPr lang="en-US" dirty="0">
                <a:solidFill>
                  <a:schemeClr val="bg2"/>
                </a:solidFill>
              </a:rPr>
              <a:t>4DIAU (Li et al. 2016)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ETKIS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70880" y="3793003"/>
            <a:ext cx="5307645" cy="6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71225" y="3693964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6840" y="386688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563" y="3861726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2399" y="386833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70873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86541" y="384981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0512" y="3848102"/>
            <a:ext cx="44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7687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899" y="3514212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0049" y="3509548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896450" y="2770884"/>
            <a:ext cx="146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Direct update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206090" y="5140413"/>
            <a:ext cx="571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δx</a:t>
            </a:r>
            <a:r>
              <a:rPr lang="en-US" sz="2400" baseline="-25000"/>
              <a:t>a</a:t>
            </a:r>
            <a:endParaRPr lang="en-US" sz="2400" baseline="-25000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7462697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199355" y="267826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dirty="0">
                <a:solidFill>
                  <a:srgbClr val="0432FF"/>
                </a:solidFill>
              </a:rPr>
              <a:t>★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43B89E-7647-6B4D-AE26-EBD271D4A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7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26BC6ED-87E7-A04D-B3A1-87EB10ADCAE1}"/>
              </a:ext>
            </a:extLst>
          </p:cNvPr>
          <p:cNvCxnSpPr/>
          <p:nvPr/>
        </p:nvCxnSpPr>
        <p:spPr>
          <a:xfrm>
            <a:off x="6107645" y="3793003"/>
            <a:ext cx="2724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266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78681"/>
          </a:xfr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+mn-lt"/>
                <a:cs typeface="Kaiti TC Bold"/>
              </a:rPr>
              <a:t>Experiment with Lorenz 3-variable model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970880" y="3793003"/>
            <a:ext cx="5307645" cy="68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71225" y="3693964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76840" y="3866882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1563" y="3861726"/>
            <a:ext cx="494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t+6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2399" y="3868335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t+12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70873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t+18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586541" y="384981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210512" y="3848102"/>
            <a:ext cx="44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t-6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87687" y="3857439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t+30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588899" y="3514212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70049" y="3509548"/>
            <a:ext cx="401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●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100264" y="2756807"/>
            <a:ext cx="2724866" cy="360000"/>
          </a:xfrm>
          <a:prstGeom prst="rect">
            <a:avLst/>
          </a:prstGeom>
          <a:solidFill>
            <a:srgbClr val="FFD4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896450" y="2770884"/>
            <a:ext cx="1235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Full update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23060" y="5140413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64900" y="5140413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544738" y="5136291"/>
            <a:ext cx="727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δx</a:t>
            </a:r>
            <a:r>
              <a:rPr lang="en-US" sz="2400" baseline="-25000" dirty="0"/>
              <a:t>a,3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6107645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462697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8825130" y="2644346"/>
            <a:ext cx="0" cy="2599102"/>
          </a:xfrm>
          <a:prstGeom prst="line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/>
          <p:cNvSpPr>
            <a:spLocks noGrp="1"/>
          </p:cNvSpPr>
          <p:nvPr>
            <p:ph idx="1"/>
          </p:nvPr>
        </p:nvSpPr>
        <p:spPr>
          <a:xfrm>
            <a:off x="719040" y="2284819"/>
            <a:ext cx="10515600" cy="193261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Assimilation schemes</a:t>
            </a:r>
          </a:p>
          <a:p>
            <a:r>
              <a:rPr lang="en-US" dirty="0"/>
              <a:t>4DLETKF (Hunt et al. 2007)</a:t>
            </a:r>
          </a:p>
          <a:p>
            <a:r>
              <a:rPr lang="en-US" dirty="0"/>
              <a:t>4DIAU (Lei et al. 2016)</a:t>
            </a:r>
          </a:p>
          <a:p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ETKIS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7160C5-280E-0040-B1C0-C582A14D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B016-F127-B043-831E-79E764CB0C3B}" type="slidenum">
              <a:rPr lang="en-US" smtClean="0"/>
              <a:t>8</a:t>
            </a:fld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F007396-02A7-2D4B-8C6A-DF852E021454}"/>
              </a:ext>
            </a:extLst>
          </p:cNvPr>
          <p:cNvCxnSpPr/>
          <p:nvPr/>
        </p:nvCxnSpPr>
        <p:spPr>
          <a:xfrm>
            <a:off x="6107645" y="3687090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0B78BD8-B0D4-6841-8FA1-4F604A23A71C}"/>
              </a:ext>
            </a:extLst>
          </p:cNvPr>
          <p:cNvCxnSpPr/>
          <p:nvPr/>
        </p:nvCxnSpPr>
        <p:spPr>
          <a:xfrm>
            <a:off x="8832511" y="3685726"/>
            <a:ext cx="0" cy="216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62E6EF3-1A06-5146-8B43-69756CA3DB99}"/>
              </a:ext>
            </a:extLst>
          </p:cNvPr>
          <p:cNvCxnSpPr/>
          <p:nvPr/>
        </p:nvCxnSpPr>
        <p:spPr>
          <a:xfrm>
            <a:off x="6107645" y="3793003"/>
            <a:ext cx="272486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1504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4523</TotalTime>
  <Words>2065</Words>
  <Application>Microsoft Macintosh PowerPoint</Application>
  <PresentationFormat>Widescreen</PresentationFormat>
  <Paragraphs>363</Paragraphs>
  <Slides>21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Kaiti TC Bold</vt:lpstr>
      <vt:lpstr>新細明體</vt:lpstr>
      <vt:lpstr>Arial</vt:lpstr>
      <vt:lpstr>Calibri</vt:lpstr>
      <vt:lpstr>Calibri Light</vt:lpstr>
      <vt:lpstr>Cambria Math</vt:lpstr>
      <vt:lpstr>Lucida Sans</vt:lpstr>
      <vt:lpstr>Times New Roman</vt:lpstr>
      <vt:lpstr>Office Theme</vt:lpstr>
      <vt:lpstr>方程式</vt:lpstr>
      <vt:lpstr>PowerPoint Presentation</vt:lpstr>
      <vt:lpstr>Background</vt:lpstr>
      <vt:lpstr>Concept of IAU and 4DIAU</vt:lpstr>
      <vt:lpstr>Concept of IAU and 4DIAU, and their cons</vt:lpstr>
      <vt:lpstr>Background</vt:lpstr>
      <vt:lpstr>Motivations</vt:lpstr>
      <vt:lpstr>Methodology of ETKIS</vt:lpstr>
      <vt:lpstr>Experiment with Lorenz 3-variable model</vt:lpstr>
      <vt:lpstr>Experiment with Lorenz 3-variable model</vt:lpstr>
      <vt:lpstr>Experiment with Lorenz 3-variable model</vt:lpstr>
      <vt:lpstr>Experiment with Lorenz 3-variable model</vt:lpstr>
      <vt:lpstr>PowerPoint Presentation</vt:lpstr>
      <vt:lpstr>PowerPoint Presentation</vt:lpstr>
      <vt:lpstr>PowerPoint Presentation</vt:lpstr>
      <vt:lpstr>  Shallow Water Model</vt:lpstr>
      <vt:lpstr>Shallow Water: experiment with the balanced initial condition</vt:lpstr>
      <vt:lpstr>Shallow Water: experiment with the imbalanced initial condition</vt:lpstr>
      <vt:lpstr>Typhoon Fanapi (2010) track prediction</vt:lpstr>
      <vt:lpstr>Application of ETKIS on TC assimilation and prediction</vt:lpstr>
      <vt:lpstr>U analysis increment at 850hPa</vt:lpstr>
      <vt:lpstr>Summary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/>
  <cp:revision>298</cp:revision>
  <dcterms:created xsi:type="dcterms:W3CDTF">2018-05-01T01:26:58Z</dcterms:created>
  <dcterms:modified xsi:type="dcterms:W3CDTF">2018-05-09T18:18:10Z</dcterms:modified>
</cp:coreProperties>
</file>