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4"/>
  </p:notesMasterIdLst>
  <p:handoutMasterIdLst>
    <p:handoutMasterId r:id="rId35"/>
  </p:handoutMasterIdLst>
  <p:sldIdLst>
    <p:sldId id="256" r:id="rId2"/>
    <p:sldId id="257" r:id="rId3"/>
    <p:sldId id="258" r:id="rId4"/>
    <p:sldId id="298" r:id="rId5"/>
    <p:sldId id="264" r:id="rId6"/>
    <p:sldId id="265" r:id="rId7"/>
    <p:sldId id="266" r:id="rId8"/>
    <p:sldId id="277" r:id="rId9"/>
    <p:sldId id="268" r:id="rId10"/>
    <p:sldId id="269" r:id="rId11"/>
    <p:sldId id="273" r:id="rId12"/>
    <p:sldId id="283" r:id="rId13"/>
    <p:sldId id="284" r:id="rId14"/>
    <p:sldId id="285" r:id="rId15"/>
    <p:sldId id="287" r:id="rId16"/>
    <p:sldId id="286" r:id="rId17"/>
    <p:sldId id="294" r:id="rId18"/>
    <p:sldId id="295" r:id="rId19"/>
    <p:sldId id="296" r:id="rId20"/>
    <p:sldId id="297" r:id="rId21"/>
    <p:sldId id="290" r:id="rId22"/>
    <p:sldId id="289" r:id="rId23"/>
    <p:sldId id="292" r:id="rId24"/>
    <p:sldId id="293" r:id="rId25"/>
    <p:sldId id="291" r:id="rId26"/>
    <p:sldId id="271" r:id="rId27"/>
    <p:sldId id="281" r:id="rId28"/>
    <p:sldId id="261" r:id="rId29"/>
    <p:sldId id="282" r:id="rId30"/>
    <p:sldId id="280" r:id="rId31"/>
    <p:sldId id="274" r:id="rId32"/>
    <p:sldId id="288"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59"/>
    <p:restoredTop sz="80743"/>
  </p:normalViewPr>
  <p:slideViewPr>
    <p:cSldViewPr snapToGrid="0" snapToObjects="1">
      <p:cViewPr varScale="1">
        <p:scale>
          <a:sx n="81" d="100"/>
          <a:sy n="81" d="100"/>
        </p:scale>
        <p:origin x="2032" y="176"/>
      </p:cViewPr>
      <p:guideLst>
        <p:guide orient="horz" pos="2160"/>
        <p:guide pos="2880"/>
      </p:guideLst>
    </p:cSldViewPr>
  </p:slideViewPr>
  <p:outlineViewPr>
    <p:cViewPr>
      <p:scale>
        <a:sx n="33" d="100"/>
        <a:sy n="33" d="100"/>
      </p:scale>
      <p:origin x="0" y="-317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E4CAFFE-FD4A-4143-8350-DB0BBC1D8CB2}" type="datetimeFigureOut">
              <a:rPr lang="en-US" smtClean="0"/>
              <a:t>5/8/18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85FA898-CC1A-F947-ABE2-41F2506FF407}" type="slidenum">
              <a:rPr lang="en-US" smtClean="0"/>
              <a:t>‹#›</a:t>
            </a:fld>
            <a:endParaRPr lang="en-US"/>
          </a:p>
        </p:txBody>
      </p:sp>
    </p:spTree>
    <p:extLst>
      <p:ext uri="{BB962C8B-B14F-4D97-AF65-F5344CB8AC3E}">
        <p14:creationId xmlns:p14="http://schemas.microsoft.com/office/powerpoint/2010/main" val="39880769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3A4185-2166-1845-98B5-54A32A2B7ABC}" type="datetimeFigureOut">
              <a:rPr lang="en-US" smtClean="0"/>
              <a:t>5/8/18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07357F-4891-424D-81BB-09B390DF00B1}" type="slidenum">
              <a:rPr lang="en-US" smtClean="0"/>
              <a:t>‹#›</a:t>
            </a:fld>
            <a:endParaRPr lang="en-US"/>
          </a:p>
        </p:txBody>
      </p:sp>
    </p:spTree>
    <p:extLst>
      <p:ext uri="{BB962C8B-B14F-4D97-AF65-F5344CB8AC3E}">
        <p14:creationId xmlns:p14="http://schemas.microsoft.com/office/powerpoint/2010/main" val="32043643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think about model uncertainty</a:t>
            </a:r>
            <a:r>
              <a:rPr lang="en-US" baseline="0" dirty="0"/>
              <a:t> in the context of ensembles, we mostly focus on physics uncertainty.  However, dynamics </a:t>
            </a:r>
            <a:r>
              <a:rPr lang="en-US" baseline="0" dirty="0" err="1"/>
              <a:t>uncertainity</a:t>
            </a:r>
            <a:r>
              <a:rPr lang="en-US" baseline="0" dirty="0"/>
              <a:t> is an important component, particularly outside the tropics in the winter hemisphere.  My colleague Phil </a:t>
            </a:r>
            <a:r>
              <a:rPr lang="en-US" baseline="0" dirty="0" err="1"/>
              <a:t>Pegion</a:t>
            </a:r>
            <a:r>
              <a:rPr lang="en-US" baseline="0" dirty="0"/>
              <a:t> and I are in the process of porting the model </a:t>
            </a:r>
            <a:r>
              <a:rPr lang="en-US" baseline="0" dirty="0" err="1"/>
              <a:t>uncert</a:t>
            </a:r>
            <a:r>
              <a:rPr lang="en-US" baseline="0" dirty="0"/>
              <a:t> </a:t>
            </a:r>
            <a:r>
              <a:rPr lang="en-US" baseline="0" dirty="0" err="1"/>
              <a:t>params</a:t>
            </a:r>
            <a:r>
              <a:rPr lang="en-US" baseline="0" dirty="0"/>
              <a:t> from the old global spectral model to the soon to be </a:t>
            </a:r>
            <a:r>
              <a:rPr lang="en-US" baseline="0" dirty="0" err="1"/>
              <a:t>opnl</a:t>
            </a:r>
            <a:r>
              <a:rPr lang="en-US" baseline="0" dirty="0"/>
              <a:t> FV3 core.  We weren’t entirely happy with the stochastic backscatter scheme in the GSM, so we though this would be a good opportunity to step back review and reassess options. Acknowledge </a:t>
            </a:r>
            <a:r>
              <a:rPr lang="en-US" baseline="0" dirty="0" err="1"/>
              <a:t>cecile</a:t>
            </a:r>
            <a:r>
              <a:rPr lang="en-US" baseline="0" dirty="0"/>
              <a:t> </a:t>
            </a:r>
            <a:r>
              <a:rPr lang="en-US" baseline="0" dirty="0" err="1"/>
              <a:t>penland</a:t>
            </a:r>
            <a:r>
              <a:rPr lang="en-US" baseline="0" dirty="0"/>
              <a:t>, who help us understand the stochastic partial diff equation theory involved.  </a:t>
            </a:r>
            <a:endParaRPr lang="en-US" dirty="0"/>
          </a:p>
        </p:txBody>
      </p:sp>
      <p:sp>
        <p:nvSpPr>
          <p:cNvPr id="4" name="Slide Number Placeholder 3"/>
          <p:cNvSpPr>
            <a:spLocks noGrp="1"/>
          </p:cNvSpPr>
          <p:nvPr>
            <p:ph type="sldNum" sz="quarter" idx="10"/>
          </p:nvPr>
        </p:nvSpPr>
        <p:spPr/>
        <p:txBody>
          <a:bodyPr/>
          <a:lstStyle/>
          <a:p>
            <a:fld id="{9907357F-4891-424D-81BB-09B390DF00B1}" type="slidenum">
              <a:rPr lang="en-US" smtClean="0"/>
              <a:t>1</a:t>
            </a:fld>
            <a:endParaRPr lang="en-US"/>
          </a:p>
        </p:txBody>
      </p:sp>
    </p:spTree>
    <p:extLst>
      <p:ext uri="{BB962C8B-B14F-4D97-AF65-F5344CB8AC3E}">
        <p14:creationId xmlns:p14="http://schemas.microsoft.com/office/powerpoint/2010/main" val="457964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07357F-4891-424D-81BB-09B390DF00B1}" type="slidenum">
              <a:rPr lang="en-US" smtClean="0"/>
              <a:t>10</a:t>
            </a:fld>
            <a:endParaRPr lang="en-US"/>
          </a:p>
        </p:txBody>
      </p:sp>
    </p:spTree>
    <p:extLst>
      <p:ext uri="{BB962C8B-B14F-4D97-AF65-F5344CB8AC3E}">
        <p14:creationId xmlns:p14="http://schemas.microsoft.com/office/powerpoint/2010/main" val="4133068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07357F-4891-424D-81BB-09B390DF00B1}" type="slidenum">
              <a:rPr lang="en-US" smtClean="0"/>
              <a:t>11</a:t>
            </a:fld>
            <a:endParaRPr lang="en-US"/>
          </a:p>
        </p:txBody>
      </p:sp>
    </p:spTree>
    <p:extLst>
      <p:ext uri="{BB962C8B-B14F-4D97-AF65-F5344CB8AC3E}">
        <p14:creationId xmlns:p14="http://schemas.microsoft.com/office/powerpoint/2010/main" val="268107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07357F-4891-424D-81BB-09B390DF00B1}" type="slidenum">
              <a:rPr lang="en-US" smtClean="0"/>
              <a:t>12</a:t>
            </a:fld>
            <a:endParaRPr lang="en-US"/>
          </a:p>
        </p:txBody>
      </p:sp>
    </p:spTree>
    <p:extLst>
      <p:ext uri="{BB962C8B-B14F-4D97-AF65-F5344CB8AC3E}">
        <p14:creationId xmlns:p14="http://schemas.microsoft.com/office/powerpoint/2010/main" val="1123003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07357F-4891-424D-81BB-09B390DF00B1}" type="slidenum">
              <a:rPr lang="en-US" smtClean="0"/>
              <a:t>13</a:t>
            </a:fld>
            <a:endParaRPr lang="en-US"/>
          </a:p>
        </p:txBody>
      </p:sp>
    </p:spTree>
    <p:extLst>
      <p:ext uri="{BB962C8B-B14F-4D97-AF65-F5344CB8AC3E}">
        <p14:creationId xmlns:p14="http://schemas.microsoft.com/office/powerpoint/2010/main" val="87093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a:t>
            </a:r>
            <a:r>
              <a:rPr lang="en-US" baseline="0" dirty="0"/>
              <a:t> increase spread mainly in mid-</a:t>
            </a:r>
            <a:r>
              <a:rPr lang="en-US" baseline="0" dirty="0" err="1"/>
              <a:t>lat</a:t>
            </a:r>
            <a:r>
              <a:rPr lang="en-US" baseline="0" dirty="0"/>
              <a:t> jet/storm track regions.</a:t>
            </a:r>
            <a:endParaRPr lang="en-US" dirty="0"/>
          </a:p>
        </p:txBody>
      </p:sp>
      <p:sp>
        <p:nvSpPr>
          <p:cNvPr id="4" name="Slide Number Placeholder 3"/>
          <p:cNvSpPr>
            <a:spLocks noGrp="1"/>
          </p:cNvSpPr>
          <p:nvPr>
            <p:ph type="sldNum" sz="quarter" idx="10"/>
          </p:nvPr>
        </p:nvSpPr>
        <p:spPr/>
        <p:txBody>
          <a:bodyPr/>
          <a:lstStyle/>
          <a:p>
            <a:fld id="{9907357F-4891-424D-81BB-09B390DF00B1}" type="slidenum">
              <a:rPr lang="en-US" smtClean="0"/>
              <a:t>14</a:t>
            </a:fld>
            <a:endParaRPr lang="en-US"/>
          </a:p>
        </p:txBody>
      </p:sp>
    </p:spTree>
    <p:extLst>
      <p:ext uri="{BB962C8B-B14F-4D97-AF65-F5344CB8AC3E}">
        <p14:creationId xmlns:p14="http://schemas.microsoft.com/office/powerpoint/2010/main" val="723258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a:t>
            </a:r>
            <a:r>
              <a:rPr lang="en-US" baseline="0" dirty="0"/>
              <a:t> on temp greater for </a:t>
            </a:r>
            <a:r>
              <a:rPr lang="en-US" baseline="0" dirty="0" err="1"/>
              <a:t>rantran</a:t>
            </a:r>
            <a:r>
              <a:rPr lang="en-US" baseline="0" dirty="0"/>
              <a:t>  - unlike SKEBS it acts directly in </a:t>
            </a:r>
            <a:r>
              <a:rPr lang="en-US" baseline="0" dirty="0" err="1"/>
              <a:t>thermo</a:t>
            </a:r>
            <a:r>
              <a:rPr lang="en-US" baseline="0" dirty="0"/>
              <a:t> equation (SKEBS only in momentum equation)</a:t>
            </a:r>
            <a:endParaRPr lang="en-US" dirty="0"/>
          </a:p>
        </p:txBody>
      </p:sp>
      <p:sp>
        <p:nvSpPr>
          <p:cNvPr id="4" name="Slide Number Placeholder 3"/>
          <p:cNvSpPr>
            <a:spLocks noGrp="1"/>
          </p:cNvSpPr>
          <p:nvPr>
            <p:ph type="sldNum" sz="quarter" idx="10"/>
          </p:nvPr>
        </p:nvSpPr>
        <p:spPr/>
        <p:txBody>
          <a:bodyPr/>
          <a:lstStyle/>
          <a:p>
            <a:fld id="{9907357F-4891-424D-81BB-09B390DF00B1}" type="slidenum">
              <a:rPr lang="en-US" smtClean="0"/>
              <a:t>15</a:t>
            </a:fld>
            <a:endParaRPr lang="en-US"/>
          </a:p>
        </p:txBody>
      </p:sp>
    </p:spTree>
    <p:extLst>
      <p:ext uri="{BB962C8B-B14F-4D97-AF65-F5344CB8AC3E}">
        <p14:creationId xmlns:p14="http://schemas.microsoft.com/office/powerpoint/2010/main" val="7820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decrease ensemble</a:t>
            </a:r>
            <a:r>
              <a:rPr lang="en-US" baseline="0" dirty="0"/>
              <a:t> mean error, </a:t>
            </a:r>
            <a:r>
              <a:rPr lang="en-US" baseline="0" dirty="0" err="1"/>
              <a:t>esp</a:t>
            </a:r>
            <a:r>
              <a:rPr lang="en-US" baseline="0" dirty="0"/>
              <a:t> in tropics where ensemble is very under-dispersive.</a:t>
            </a:r>
            <a:endParaRPr lang="en-US" dirty="0"/>
          </a:p>
        </p:txBody>
      </p:sp>
      <p:sp>
        <p:nvSpPr>
          <p:cNvPr id="4" name="Slide Number Placeholder 3"/>
          <p:cNvSpPr>
            <a:spLocks noGrp="1"/>
          </p:cNvSpPr>
          <p:nvPr>
            <p:ph type="sldNum" sz="quarter" idx="10"/>
          </p:nvPr>
        </p:nvSpPr>
        <p:spPr/>
        <p:txBody>
          <a:bodyPr/>
          <a:lstStyle/>
          <a:p>
            <a:fld id="{9907357F-4891-424D-81BB-09B390DF00B1}" type="slidenum">
              <a:rPr lang="en-US" smtClean="0"/>
              <a:t>16</a:t>
            </a:fld>
            <a:endParaRPr lang="en-US"/>
          </a:p>
        </p:txBody>
      </p:sp>
    </p:spTree>
    <p:extLst>
      <p:ext uri="{BB962C8B-B14F-4D97-AF65-F5344CB8AC3E}">
        <p14:creationId xmlns:p14="http://schemas.microsoft.com/office/powerpoint/2010/main" val="153796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a:t>
            </a:r>
            <a:r>
              <a:rPr lang="en-US" dirty="0" err="1"/>
              <a:t>sppt</a:t>
            </a:r>
            <a:r>
              <a:rPr lang="en-US" dirty="0"/>
              <a:t>, </a:t>
            </a:r>
            <a:r>
              <a:rPr lang="en-US" dirty="0" err="1"/>
              <a:t>shum</a:t>
            </a:r>
            <a:r>
              <a:rPr lang="en-US" dirty="0"/>
              <a:t> has a positive impact, spread increases are modest and maximized in tropics.</a:t>
            </a:r>
          </a:p>
        </p:txBody>
      </p:sp>
      <p:sp>
        <p:nvSpPr>
          <p:cNvPr id="4" name="Slide Number Placeholder 3"/>
          <p:cNvSpPr>
            <a:spLocks noGrp="1"/>
          </p:cNvSpPr>
          <p:nvPr>
            <p:ph type="sldNum" sz="quarter" idx="10"/>
          </p:nvPr>
        </p:nvSpPr>
        <p:spPr/>
        <p:txBody>
          <a:bodyPr/>
          <a:lstStyle/>
          <a:p>
            <a:fld id="{9907357F-4891-424D-81BB-09B390DF00B1}" type="slidenum">
              <a:rPr lang="en-US" smtClean="0"/>
              <a:t>18</a:t>
            </a:fld>
            <a:endParaRPr lang="en-US"/>
          </a:p>
        </p:txBody>
      </p:sp>
    </p:spTree>
    <p:extLst>
      <p:ext uri="{BB962C8B-B14F-4D97-AF65-F5344CB8AC3E}">
        <p14:creationId xmlns:p14="http://schemas.microsoft.com/office/powerpoint/2010/main" val="3128806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Adding </a:t>
            </a:r>
            <a:r>
              <a:rPr lang="en-US" dirty="0"/>
              <a:t>SKEB increases wind spread in regions of high dissipation (around jets, but also in tropics).  Improves fit to wind obs</a:t>
            </a:r>
            <a:r>
              <a:rPr lang="en-US" dirty="0" smtClean="0"/>
              <a:t>.</a:t>
            </a:r>
          </a:p>
          <a:p>
            <a:r>
              <a:rPr lang="en-US" dirty="0" smtClean="0"/>
              <a:t>SKEB=0.65, tau=6-h,L=250km</a:t>
            </a:r>
            <a:endParaRPr lang="en-US" dirty="0"/>
          </a:p>
        </p:txBody>
      </p:sp>
      <p:sp>
        <p:nvSpPr>
          <p:cNvPr id="4" name="Slide Number Placeholder 3"/>
          <p:cNvSpPr>
            <a:spLocks noGrp="1"/>
          </p:cNvSpPr>
          <p:nvPr>
            <p:ph type="sldNum" sz="quarter" idx="10"/>
          </p:nvPr>
        </p:nvSpPr>
        <p:spPr/>
        <p:txBody>
          <a:bodyPr/>
          <a:lstStyle/>
          <a:p>
            <a:fld id="{9907357F-4891-424D-81BB-09B390DF00B1}" type="slidenum">
              <a:rPr lang="en-US" smtClean="0"/>
              <a:t>19</a:t>
            </a:fld>
            <a:endParaRPr lang="en-US"/>
          </a:p>
        </p:txBody>
      </p:sp>
    </p:spTree>
    <p:extLst>
      <p:ext uri="{BB962C8B-B14F-4D97-AF65-F5344CB8AC3E}">
        <p14:creationId xmlns:p14="http://schemas.microsoft.com/office/powerpoint/2010/main" val="2792460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Randomized transport increases spread everywhere in </a:t>
            </a:r>
            <a:r>
              <a:rPr lang="en-US" dirty="0" err="1"/>
              <a:t>extratropics</a:t>
            </a:r>
            <a:r>
              <a:rPr lang="en-US" dirty="0"/>
              <a:t>, not much in tropics.  Mysterious increase in upper atmosphere (even though random patterns are tapered to zero above 150 </a:t>
            </a:r>
            <a:r>
              <a:rPr lang="en-US" dirty="0" err="1"/>
              <a:t>hPa</a:t>
            </a:r>
            <a:r>
              <a:rPr lang="en-US" dirty="0" smtClean="0"/>
              <a:t>)</a:t>
            </a:r>
          </a:p>
          <a:p>
            <a:r>
              <a:rPr lang="en-US" smtClean="0"/>
              <a:t>RNDA=3</a:t>
            </a:r>
            <a:endParaRPr lang="en-US" dirty="0"/>
          </a:p>
        </p:txBody>
      </p:sp>
      <p:sp>
        <p:nvSpPr>
          <p:cNvPr id="4" name="Slide Number Placeholder 3"/>
          <p:cNvSpPr>
            <a:spLocks noGrp="1"/>
          </p:cNvSpPr>
          <p:nvPr>
            <p:ph type="sldNum" sz="quarter" idx="10"/>
          </p:nvPr>
        </p:nvSpPr>
        <p:spPr/>
        <p:txBody>
          <a:bodyPr/>
          <a:lstStyle/>
          <a:p>
            <a:fld id="{9907357F-4891-424D-81BB-09B390DF00B1}" type="slidenum">
              <a:rPr lang="en-US" smtClean="0"/>
              <a:t>20</a:t>
            </a:fld>
            <a:endParaRPr lang="en-US"/>
          </a:p>
        </p:txBody>
      </p:sp>
    </p:spTree>
    <p:extLst>
      <p:ext uri="{BB962C8B-B14F-4D97-AF65-F5344CB8AC3E}">
        <p14:creationId xmlns:p14="http://schemas.microsoft.com/office/powerpoint/2010/main" val="3214348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model dynamics</a:t>
            </a:r>
            <a:r>
              <a:rPr lang="en-US" baseline="0" dirty="0"/>
              <a:t> </a:t>
            </a:r>
            <a:r>
              <a:rPr lang="en-US" baseline="0" dirty="0" err="1"/>
              <a:t>uncertainity</a:t>
            </a:r>
            <a:r>
              <a:rPr lang="en-US" baseline="0" dirty="0"/>
              <a:t> is nonzero even if the resolved dynamics is modeled perfectly.  This is because the unresolved scales interact with the resolved scales.  Traditionally this is though of in the context of upscale energy transfers, where nonlinear interactions between unresolved eddies project onto resolved scales.  The theory behind this was developed in the 90’s by Leith and others, and led to the development of stochastic kinetic energy backscatter schemes, such as the one developed for the ECMWF IFS by Judith </a:t>
            </a:r>
            <a:r>
              <a:rPr lang="en-US" baseline="0" dirty="0" err="1"/>
              <a:t>Berner</a:t>
            </a:r>
            <a:r>
              <a:rPr lang="en-US" baseline="0" dirty="0"/>
              <a:t>.  More recently, </a:t>
            </a:r>
            <a:r>
              <a:rPr lang="en-US" baseline="0" dirty="0" err="1"/>
              <a:t>Ressguier</a:t>
            </a:r>
            <a:r>
              <a:rPr lang="en-US" baseline="0" dirty="0"/>
              <a:t> and colleagues at </a:t>
            </a:r>
            <a:r>
              <a:rPr lang="en-US" baseline="0" dirty="0" err="1"/>
              <a:t>Inria</a:t>
            </a:r>
            <a:r>
              <a:rPr lang="en-US" baseline="0" dirty="0"/>
              <a:t> proposed that dynamics uncertainty can be framed as ’location uncertainty’ arising from the advection of resolved features by the unresolved flow.   They developed a stochastic transport formulation that includes the effect of random </a:t>
            </a:r>
            <a:r>
              <a:rPr lang="en-US" baseline="0" dirty="0" err="1"/>
              <a:t>subgrid</a:t>
            </a:r>
            <a:r>
              <a:rPr lang="en-US" baseline="0" dirty="0"/>
              <a:t>-scale velocity </a:t>
            </a:r>
            <a:r>
              <a:rPr lang="en-US" baseline="0" dirty="0" err="1"/>
              <a:t>pertrubations</a:t>
            </a:r>
            <a:r>
              <a:rPr lang="en-US" baseline="0" dirty="0"/>
              <a:t>.  These two approaches start from a different view of how </a:t>
            </a:r>
            <a:r>
              <a:rPr lang="en-US" baseline="0" dirty="0" err="1"/>
              <a:t>subgrid</a:t>
            </a:r>
            <a:r>
              <a:rPr lang="en-US" baseline="0" dirty="0"/>
              <a:t> scale </a:t>
            </a:r>
            <a:r>
              <a:rPr lang="en-US" baseline="0" dirty="0" err="1"/>
              <a:t>variablity</a:t>
            </a:r>
            <a:r>
              <a:rPr lang="en-US" baseline="0" dirty="0"/>
              <a:t> affects the resolved dynamics.  Here I’m going to compare the two approaches, first in a simple turbulence model and then in the FV3 model now undergoing pre-operational testing at NCEP</a:t>
            </a:r>
            <a:endParaRPr lang="en-US" dirty="0"/>
          </a:p>
        </p:txBody>
      </p:sp>
      <p:sp>
        <p:nvSpPr>
          <p:cNvPr id="4" name="Slide Number Placeholder 3"/>
          <p:cNvSpPr>
            <a:spLocks noGrp="1"/>
          </p:cNvSpPr>
          <p:nvPr>
            <p:ph type="sldNum" sz="quarter" idx="10"/>
          </p:nvPr>
        </p:nvSpPr>
        <p:spPr/>
        <p:txBody>
          <a:bodyPr/>
          <a:lstStyle/>
          <a:p>
            <a:fld id="{9907357F-4891-424D-81BB-09B390DF00B1}" type="slidenum">
              <a:rPr lang="en-US" smtClean="0"/>
              <a:t>2</a:t>
            </a:fld>
            <a:endParaRPr lang="en-US"/>
          </a:p>
        </p:txBody>
      </p:sp>
    </p:spTree>
    <p:extLst>
      <p:ext uri="{BB962C8B-B14F-4D97-AF65-F5344CB8AC3E}">
        <p14:creationId xmlns:p14="http://schemas.microsoft.com/office/powerpoint/2010/main" val="2230454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07357F-4891-424D-81BB-09B390DF00B1}" type="slidenum">
              <a:rPr lang="en-US" smtClean="0"/>
              <a:t>21</a:t>
            </a:fld>
            <a:endParaRPr lang="en-US"/>
          </a:p>
        </p:txBody>
      </p:sp>
    </p:spTree>
    <p:extLst>
      <p:ext uri="{BB962C8B-B14F-4D97-AF65-F5344CB8AC3E}">
        <p14:creationId xmlns:p14="http://schemas.microsoft.com/office/powerpoint/2010/main" val="1336544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07357F-4891-424D-81BB-09B390DF00B1}" type="slidenum">
              <a:rPr lang="en-US" smtClean="0"/>
              <a:t>22</a:t>
            </a:fld>
            <a:endParaRPr lang="en-US"/>
          </a:p>
        </p:txBody>
      </p:sp>
    </p:spTree>
    <p:extLst>
      <p:ext uri="{BB962C8B-B14F-4D97-AF65-F5344CB8AC3E}">
        <p14:creationId xmlns:p14="http://schemas.microsoft.com/office/powerpoint/2010/main" val="625304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07357F-4891-424D-81BB-09B390DF00B1}" type="slidenum">
              <a:rPr lang="en-US" smtClean="0"/>
              <a:t>23</a:t>
            </a:fld>
            <a:endParaRPr lang="en-US"/>
          </a:p>
        </p:txBody>
      </p:sp>
    </p:spTree>
    <p:extLst>
      <p:ext uri="{BB962C8B-B14F-4D97-AF65-F5344CB8AC3E}">
        <p14:creationId xmlns:p14="http://schemas.microsoft.com/office/powerpoint/2010/main" val="587340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Diffusion in 128x128</a:t>
            </a:r>
            <a:r>
              <a:rPr lang="en-US" baseline="0" dirty="0"/>
              <a:t> model tuned to give the best representation of 512x512 spectrum.  Ensemble forecasts run with different representations of model </a:t>
            </a:r>
            <a:r>
              <a:rPr lang="en-US" baseline="0" dirty="0" err="1"/>
              <a:t>uncert</a:t>
            </a:r>
            <a:r>
              <a:rPr lang="en-US" baseline="0" dirty="0"/>
              <a:t> (no spread in initial condition).</a:t>
            </a:r>
            <a:endParaRPr lang="en-US" dirty="0"/>
          </a:p>
          <a:p>
            <a:r>
              <a:rPr lang="en-US" dirty="0"/>
              <a:t>Low diffusion – </a:t>
            </a:r>
            <a:r>
              <a:rPr lang="en-US" dirty="0" err="1"/>
              <a:t>efolding</a:t>
            </a:r>
            <a:r>
              <a:rPr lang="en-US" dirty="0"/>
              <a:t> time</a:t>
            </a:r>
            <a:r>
              <a:rPr lang="en-US" baseline="0" dirty="0"/>
              <a:t> scale 12 hours</a:t>
            </a:r>
          </a:p>
          <a:p>
            <a:r>
              <a:rPr lang="en-US" baseline="0" dirty="0"/>
              <a:t>High diffusion – </a:t>
            </a:r>
            <a:r>
              <a:rPr lang="en-US" baseline="0" dirty="0" err="1"/>
              <a:t>efolding</a:t>
            </a:r>
            <a:r>
              <a:rPr lang="en-US" baseline="0" dirty="0"/>
              <a:t> time scale 1.5 hours</a:t>
            </a:r>
          </a:p>
          <a:p>
            <a:r>
              <a:rPr lang="en-US" baseline="0" dirty="0"/>
              <a:t>(N512 used ½ hour)</a:t>
            </a:r>
          </a:p>
          <a:p>
            <a:r>
              <a:rPr lang="en-US" baseline="0" dirty="0"/>
              <a:t>Min RMS error diffusion does not produce best estimate of spectrum – missing variability near truncation scale (bad for ensembles)</a:t>
            </a:r>
          </a:p>
          <a:p>
            <a:endParaRPr lang="en-US" baseline="0" dirty="0"/>
          </a:p>
          <a:p>
            <a:r>
              <a:rPr lang="en-US" baseline="0" dirty="0"/>
              <a:t>High diffusion produces lower RMS errors in deterministic forecasts, lower diffusion produces better spread/error calibration and lower </a:t>
            </a:r>
            <a:r>
              <a:rPr lang="en-US" baseline="0" dirty="0" err="1"/>
              <a:t>ens</a:t>
            </a:r>
            <a:r>
              <a:rPr lang="en-US" baseline="0" dirty="0"/>
              <a:t> mean RMS errors in ensemble forecasts.</a:t>
            </a:r>
          </a:p>
          <a:p>
            <a:endParaRPr lang="en-US" baseline="0" dirty="0"/>
          </a:p>
          <a:p>
            <a:r>
              <a:rPr lang="en-US" baseline="0" dirty="0"/>
              <a:t>In ensembles, unpredictable small scales will be uncorrelated within the ensemble, will average out in the ensemble mean.</a:t>
            </a:r>
            <a:endParaRPr lang="en-US" dirty="0"/>
          </a:p>
        </p:txBody>
      </p:sp>
      <p:sp>
        <p:nvSpPr>
          <p:cNvPr id="4" name="Slide Number Placeholder 3"/>
          <p:cNvSpPr>
            <a:spLocks noGrp="1"/>
          </p:cNvSpPr>
          <p:nvPr>
            <p:ph type="sldNum" sz="quarter" idx="10"/>
          </p:nvPr>
        </p:nvSpPr>
        <p:spPr/>
        <p:txBody>
          <a:bodyPr/>
          <a:lstStyle/>
          <a:p>
            <a:fld id="{9907357F-4891-424D-81BB-09B390DF00B1}" type="slidenum">
              <a:rPr lang="en-US" smtClean="0"/>
              <a:t>24</a:t>
            </a:fld>
            <a:endParaRPr lang="en-US"/>
          </a:p>
        </p:txBody>
      </p:sp>
    </p:spTree>
    <p:extLst>
      <p:ext uri="{BB962C8B-B14F-4D97-AF65-F5344CB8AC3E}">
        <p14:creationId xmlns:p14="http://schemas.microsoft.com/office/powerpoint/2010/main" val="11686441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 error diffusion time scale 1.5</a:t>
            </a:r>
            <a:r>
              <a:rPr lang="en-US" baseline="0" dirty="0"/>
              <a:t> hours 0.6-0.7K </a:t>
            </a:r>
          </a:p>
          <a:p>
            <a:r>
              <a:rPr lang="en-US" baseline="0" dirty="0"/>
              <a:t>Error saturates at around day 10 (growth nearly linear at about 1.2K per day for 1</a:t>
            </a:r>
            <a:r>
              <a:rPr lang="en-US" baseline="30000" dirty="0"/>
              <a:t>st</a:t>
            </a:r>
            <a:r>
              <a:rPr lang="en-US" baseline="0" dirty="0"/>
              <a:t> 5 days). Error doubles in 36-h.</a:t>
            </a:r>
            <a:endParaRPr lang="en-US" dirty="0"/>
          </a:p>
        </p:txBody>
      </p:sp>
      <p:sp>
        <p:nvSpPr>
          <p:cNvPr id="4" name="Slide Number Placeholder 3"/>
          <p:cNvSpPr>
            <a:spLocks noGrp="1"/>
          </p:cNvSpPr>
          <p:nvPr>
            <p:ph type="sldNum" sz="quarter" idx="10"/>
          </p:nvPr>
        </p:nvSpPr>
        <p:spPr/>
        <p:txBody>
          <a:bodyPr/>
          <a:lstStyle/>
          <a:p>
            <a:fld id="{9907357F-4891-424D-81BB-09B390DF00B1}" type="slidenum">
              <a:rPr lang="en-US" smtClean="0"/>
              <a:t>25</a:t>
            </a:fld>
            <a:endParaRPr lang="en-US"/>
          </a:p>
        </p:txBody>
      </p:sp>
    </p:spTree>
    <p:extLst>
      <p:ext uri="{BB962C8B-B14F-4D97-AF65-F5344CB8AC3E}">
        <p14:creationId xmlns:p14="http://schemas.microsoft.com/office/powerpoint/2010/main" val="833242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t>
            </a:r>
            <a:r>
              <a:rPr lang="en-US" baseline="0" dirty="0"/>
              <a:t> very sensitive to time scale.  Sensitivity to spatial scale different at short and long leads.  Increasing amplitude beyond 2.0 increases ensemble mean error.</a:t>
            </a:r>
            <a:endParaRPr lang="en-US" dirty="0"/>
          </a:p>
        </p:txBody>
      </p:sp>
      <p:sp>
        <p:nvSpPr>
          <p:cNvPr id="4" name="Slide Number Placeholder 3"/>
          <p:cNvSpPr>
            <a:spLocks noGrp="1"/>
          </p:cNvSpPr>
          <p:nvPr>
            <p:ph type="sldNum" sz="quarter" idx="10"/>
          </p:nvPr>
        </p:nvSpPr>
        <p:spPr/>
        <p:txBody>
          <a:bodyPr/>
          <a:lstStyle/>
          <a:p>
            <a:fld id="{9907357F-4891-424D-81BB-09B390DF00B1}" type="slidenum">
              <a:rPr lang="en-US" smtClean="0"/>
              <a:t>26</a:t>
            </a:fld>
            <a:endParaRPr lang="en-US"/>
          </a:p>
        </p:txBody>
      </p:sp>
    </p:spTree>
    <p:extLst>
      <p:ext uri="{BB962C8B-B14F-4D97-AF65-F5344CB8AC3E}">
        <p14:creationId xmlns:p14="http://schemas.microsoft.com/office/powerpoint/2010/main" val="31604337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a:t>
            </a:r>
            <a:r>
              <a:rPr lang="en-US" dirty="0"/>
              <a:t> is expected</a:t>
            </a:r>
            <a:r>
              <a:rPr lang="en-US" baseline="0" dirty="0"/>
              <a:t> KE of random velocity divided by time step.  Drift correction is zero if </a:t>
            </a:r>
            <a:r>
              <a:rPr lang="en-US" i="1" baseline="0" dirty="0"/>
              <a:t>a</a:t>
            </a:r>
            <a:r>
              <a:rPr lang="en-US" baseline="0" dirty="0"/>
              <a:t> is homogeneous (div(</a:t>
            </a:r>
            <a:r>
              <a:rPr lang="en-US" i="1" baseline="0" dirty="0"/>
              <a:t>a</a:t>
            </a:r>
            <a:r>
              <a:rPr lang="en-US" baseline="0" dirty="0"/>
              <a:t>) = 0).</a:t>
            </a:r>
          </a:p>
          <a:p>
            <a:r>
              <a:rPr lang="en-US" baseline="0" dirty="0"/>
              <a:t>Derivation assumes random velocity is white in time – we relax this and model random velocity as an AR1 process with a specified temporal autocorrelation.</a:t>
            </a:r>
          </a:p>
          <a:p>
            <a:r>
              <a:rPr lang="en-US" baseline="0" dirty="0"/>
              <a:t>Diffusion term is very small, negligible in this case.</a:t>
            </a:r>
            <a:endParaRPr lang="en-US" dirty="0"/>
          </a:p>
        </p:txBody>
      </p:sp>
      <p:sp>
        <p:nvSpPr>
          <p:cNvPr id="4" name="Slide Number Placeholder 3"/>
          <p:cNvSpPr>
            <a:spLocks noGrp="1"/>
          </p:cNvSpPr>
          <p:nvPr>
            <p:ph type="sldNum" sz="quarter" idx="10"/>
          </p:nvPr>
        </p:nvSpPr>
        <p:spPr/>
        <p:txBody>
          <a:bodyPr/>
          <a:lstStyle/>
          <a:p>
            <a:fld id="{9907357F-4891-424D-81BB-09B390DF00B1}" type="slidenum">
              <a:rPr lang="en-US" smtClean="0"/>
              <a:t>27</a:t>
            </a:fld>
            <a:endParaRPr lang="en-US"/>
          </a:p>
        </p:txBody>
      </p:sp>
    </p:spTree>
    <p:extLst>
      <p:ext uri="{BB962C8B-B14F-4D97-AF65-F5344CB8AC3E}">
        <p14:creationId xmlns:p14="http://schemas.microsoft.com/office/powerpoint/2010/main" val="3953998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Spectrum very close to -5/3</a:t>
            </a:r>
            <a:r>
              <a:rPr lang="en-US" baseline="0" dirty="0"/>
              <a:t> power law, except at small scales where numerical diffusion kicks in</a:t>
            </a:r>
            <a:endParaRPr lang="en-US" dirty="0"/>
          </a:p>
        </p:txBody>
      </p:sp>
      <p:sp>
        <p:nvSpPr>
          <p:cNvPr id="4" name="Slide Number Placeholder 3"/>
          <p:cNvSpPr>
            <a:spLocks noGrp="1"/>
          </p:cNvSpPr>
          <p:nvPr>
            <p:ph type="sldNum" sz="quarter" idx="10"/>
          </p:nvPr>
        </p:nvSpPr>
        <p:spPr/>
        <p:txBody>
          <a:bodyPr/>
          <a:lstStyle/>
          <a:p>
            <a:fld id="{9907357F-4891-424D-81BB-09B390DF00B1}" type="slidenum">
              <a:rPr lang="en-US" smtClean="0"/>
              <a:t>28</a:t>
            </a:fld>
            <a:endParaRPr lang="en-US"/>
          </a:p>
        </p:txBody>
      </p:sp>
    </p:spTree>
    <p:extLst>
      <p:ext uri="{BB962C8B-B14F-4D97-AF65-F5344CB8AC3E}">
        <p14:creationId xmlns:p14="http://schemas.microsoft.com/office/powerpoint/2010/main" val="12553533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Randomized transport 2.5e5, </a:t>
            </a:r>
            <a:r>
              <a:rPr lang="en-US" dirty="0" err="1"/>
              <a:t>skebs</a:t>
            </a:r>
            <a:r>
              <a:rPr lang="en-US" dirty="0"/>
              <a:t> 10</a:t>
            </a:r>
          </a:p>
          <a:p>
            <a:r>
              <a:rPr lang="en-US" dirty="0" err="1"/>
              <a:t>Hcorr,tcorr</a:t>
            </a:r>
            <a:r>
              <a:rPr lang="en-US" dirty="0"/>
              <a:t> = 2,18 for both</a:t>
            </a:r>
          </a:p>
          <a:p>
            <a:r>
              <a:rPr lang="en-US" dirty="0"/>
              <a:t>Much</a:t>
            </a:r>
            <a:r>
              <a:rPr lang="en-US" baseline="0" dirty="0"/>
              <a:t> of spread in SKEB coming from displacement of resolved features</a:t>
            </a:r>
            <a:endParaRPr lang="en-US" dirty="0"/>
          </a:p>
          <a:p>
            <a:r>
              <a:rPr lang="en-US" dirty="0"/>
              <a:t>Actual</a:t>
            </a:r>
            <a:r>
              <a:rPr lang="en-US" baseline="0" dirty="0"/>
              <a:t> error looks more like feature displacements, as does randomized transport.  SKEBS also includes a ‘bath’ of background noise (consistent with spectrum).</a:t>
            </a:r>
            <a:endParaRPr lang="en-US" dirty="0"/>
          </a:p>
        </p:txBody>
      </p:sp>
      <p:sp>
        <p:nvSpPr>
          <p:cNvPr id="4" name="Slide Number Placeholder 3"/>
          <p:cNvSpPr>
            <a:spLocks noGrp="1"/>
          </p:cNvSpPr>
          <p:nvPr>
            <p:ph type="sldNum" sz="quarter" idx="10"/>
          </p:nvPr>
        </p:nvSpPr>
        <p:spPr/>
        <p:txBody>
          <a:bodyPr/>
          <a:lstStyle/>
          <a:p>
            <a:fld id="{9907357F-4891-424D-81BB-09B390DF00B1}" type="slidenum">
              <a:rPr lang="en-US" smtClean="0"/>
              <a:t>29</a:t>
            </a:fld>
            <a:endParaRPr lang="en-US"/>
          </a:p>
        </p:txBody>
      </p:sp>
    </p:spTree>
    <p:extLst>
      <p:ext uri="{BB962C8B-B14F-4D97-AF65-F5344CB8AC3E}">
        <p14:creationId xmlns:p14="http://schemas.microsoft.com/office/powerpoint/2010/main" val="22482404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Random</a:t>
            </a:r>
            <a:r>
              <a:rPr lang="en-US" baseline="0" dirty="0"/>
              <a:t> </a:t>
            </a:r>
            <a:r>
              <a:rPr lang="en-US" baseline="0" dirty="0" err="1"/>
              <a:t>pv</a:t>
            </a:r>
            <a:r>
              <a:rPr lang="en-US" baseline="0" dirty="0"/>
              <a:t> pattern can be created in PV or PSI norm.  Gaussian smoother for </a:t>
            </a:r>
            <a:r>
              <a:rPr lang="en-US" baseline="0" dirty="0" err="1"/>
              <a:t>dissip</a:t>
            </a:r>
            <a:r>
              <a:rPr lang="en-US" baseline="0" dirty="0"/>
              <a:t> estimate has same scale as random pattern.  </a:t>
            </a:r>
            <a:endParaRPr lang="en-US" dirty="0"/>
          </a:p>
        </p:txBody>
      </p:sp>
      <p:sp>
        <p:nvSpPr>
          <p:cNvPr id="4" name="Slide Number Placeholder 3"/>
          <p:cNvSpPr>
            <a:spLocks noGrp="1"/>
          </p:cNvSpPr>
          <p:nvPr>
            <p:ph type="sldNum" sz="quarter" idx="10"/>
          </p:nvPr>
        </p:nvSpPr>
        <p:spPr/>
        <p:txBody>
          <a:bodyPr/>
          <a:lstStyle/>
          <a:p>
            <a:fld id="{9907357F-4891-424D-81BB-09B390DF00B1}" type="slidenum">
              <a:rPr lang="en-US" smtClean="0"/>
              <a:t>30</a:t>
            </a:fld>
            <a:endParaRPr lang="en-US"/>
          </a:p>
        </p:txBody>
      </p:sp>
    </p:spTree>
    <p:extLst>
      <p:ext uri="{BB962C8B-B14F-4D97-AF65-F5344CB8AC3E}">
        <p14:creationId xmlns:p14="http://schemas.microsoft.com/office/powerpoint/2010/main" val="3723235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simple model is a </a:t>
            </a:r>
            <a:r>
              <a:rPr lang="en-US" dirty="0" err="1"/>
              <a:t>baroclinic</a:t>
            </a:r>
            <a:r>
              <a:rPr lang="en-US" dirty="0"/>
              <a:t> </a:t>
            </a:r>
            <a:r>
              <a:rPr lang="en-US" dirty="0" err="1"/>
              <a:t>sqg</a:t>
            </a:r>
            <a:r>
              <a:rPr lang="en-US" dirty="0"/>
              <a:t> model (aka nonlinear </a:t>
            </a:r>
            <a:r>
              <a:rPr lang="en-US" dirty="0" err="1"/>
              <a:t>eady</a:t>
            </a:r>
            <a:r>
              <a:rPr lang="en-US" dirty="0"/>
              <a:t> turbulence, aka </a:t>
            </a:r>
            <a:r>
              <a:rPr lang="en-US" dirty="0" err="1"/>
              <a:t>blumen</a:t>
            </a:r>
            <a:r>
              <a:rPr lang="en-US" dirty="0"/>
              <a:t> model).</a:t>
            </a:r>
          </a:p>
          <a:p>
            <a:r>
              <a:rPr lang="en-US" dirty="0"/>
              <a:t>In</a:t>
            </a:r>
            <a:r>
              <a:rPr lang="en-US" baseline="0" dirty="0"/>
              <a:t> contrast to the oceanic case, where main energy containing eddies are barely resolved.</a:t>
            </a:r>
            <a:endParaRPr lang="en-US" dirty="0"/>
          </a:p>
        </p:txBody>
      </p:sp>
      <p:sp>
        <p:nvSpPr>
          <p:cNvPr id="4" name="Slide Number Placeholder 3"/>
          <p:cNvSpPr>
            <a:spLocks noGrp="1"/>
          </p:cNvSpPr>
          <p:nvPr>
            <p:ph type="sldNum" sz="quarter" idx="10"/>
          </p:nvPr>
        </p:nvSpPr>
        <p:spPr/>
        <p:txBody>
          <a:bodyPr/>
          <a:lstStyle/>
          <a:p>
            <a:fld id="{9907357F-4891-424D-81BB-09B390DF00B1}" type="slidenum">
              <a:rPr lang="en-US" smtClean="0"/>
              <a:t>3</a:t>
            </a:fld>
            <a:endParaRPr lang="en-US"/>
          </a:p>
        </p:txBody>
      </p:sp>
    </p:spTree>
    <p:extLst>
      <p:ext uri="{BB962C8B-B14F-4D97-AF65-F5344CB8AC3E}">
        <p14:creationId xmlns:p14="http://schemas.microsoft.com/office/powerpoint/2010/main" val="2250441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Noise</a:t>
            </a:r>
            <a:r>
              <a:rPr lang="en-US" baseline="0" dirty="0"/>
              <a:t>-induced </a:t>
            </a:r>
            <a:r>
              <a:rPr lang="en-US" dirty="0"/>
              <a:t>rift</a:t>
            </a:r>
            <a:r>
              <a:rPr lang="en-US" baseline="0" dirty="0"/>
              <a:t> and diffusion terms in </a:t>
            </a:r>
            <a:r>
              <a:rPr lang="en-US" baseline="0" dirty="0" err="1"/>
              <a:t>Resseguier</a:t>
            </a:r>
            <a:r>
              <a:rPr lang="en-US" baseline="0" dirty="0"/>
              <a:t> papers are neglected.  Drift </a:t>
            </a:r>
            <a:r>
              <a:rPr lang="en-US" dirty="0"/>
              <a:t>term</a:t>
            </a:r>
            <a:r>
              <a:rPr lang="en-US" baseline="0" dirty="0"/>
              <a:t> is mathematically zero since variance of unresolved velocity is homogeneous.</a:t>
            </a:r>
          </a:p>
          <a:p>
            <a:r>
              <a:rPr lang="en-US" baseline="0" dirty="0"/>
              <a:t>Diffusion term found to be much smaller than explicit numerical diffusion – and Cecile has pointed out that it disappears if </a:t>
            </a:r>
            <a:r>
              <a:rPr lang="en-US" baseline="0" dirty="0" err="1"/>
              <a:t>Stratanovich</a:t>
            </a:r>
            <a:r>
              <a:rPr lang="en-US" baseline="0" dirty="0"/>
              <a:t> calculus is used instead of Ito to derive the stochastic transport equations.  (</a:t>
            </a:r>
            <a:r>
              <a:rPr lang="en-US" baseline="0" dirty="0" err="1"/>
              <a:t>Kunita</a:t>
            </a:r>
            <a:r>
              <a:rPr lang="en-US" baseline="0" dirty="0"/>
              <a:t> 1990 section 3.3)</a:t>
            </a:r>
          </a:p>
          <a:p>
            <a:r>
              <a:rPr lang="en-US" baseline="0" dirty="0"/>
              <a:t>Also, unlike the </a:t>
            </a:r>
            <a:r>
              <a:rPr lang="en-US" baseline="0" dirty="0" err="1"/>
              <a:t>Resseguier</a:t>
            </a:r>
            <a:r>
              <a:rPr lang="en-US" baseline="0" dirty="0"/>
              <a:t> formulation we use red (not white) noise process used to define random velocity which greatly simplifies the numerical implementation.</a:t>
            </a:r>
            <a:endParaRPr lang="en-US" dirty="0"/>
          </a:p>
        </p:txBody>
      </p:sp>
      <p:sp>
        <p:nvSpPr>
          <p:cNvPr id="4" name="Slide Number Placeholder 3"/>
          <p:cNvSpPr>
            <a:spLocks noGrp="1"/>
          </p:cNvSpPr>
          <p:nvPr>
            <p:ph type="sldNum" sz="quarter" idx="10"/>
          </p:nvPr>
        </p:nvSpPr>
        <p:spPr/>
        <p:txBody>
          <a:bodyPr/>
          <a:lstStyle/>
          <a:p>
            <a:fld id="{9907357F-4891-424D-81BB-09B390DF00B1}" type="slidenum">
              <a:rPr lang="en-US" smtClean="0"/>
              <a:t>31</a:t>
            </a:fld>
            <a:endParaRPr lang="en-US"/>
          </a:p>
        </p:txBody>
      </p:sp>
    </p:spTree>
    <p:extLst>
      <p:ext uri="{BB962C8B-B14F-4D97-AF65-F5344CB8AC3E}">
        <p14:creationId xmlns:p14="http://schemas.microsoft.com/office/powerpoint/2010/main" val="25679158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with SKEBS or RANTRAN, ensemble is under-dispersive (to be expected since we</a:t>
            </a:r>
            <a:r>
              <a:rPr lang="en-US" baseline="0" dirty="0"/>
              <a:t> are </a:t>
            </a:r>
            <a:r>
              <a:rPr lang="en-US" dirty="0"/>
              <a:t>not</a:t>
            </a:r>
            <a:r>
              <a:rPr lang="en-US" baseline="0" dirty="0"/>
              <a:t> treating physics errors here)</a:t>
            </a:r>
            <a:endParaRPr lang="en-US" dirty="0"/>
          </a:p>
        </p:txBody>
      </p:sp>
      <p:sp>
        <p:nvSpPr>
          <p:cNvPr id="4" name="Slide Number Placeholder 3"/>
          <p:cNvSpPr>
            <a:spLocks noGrp="1"/>
          </p:cNvSpPr>
          <p:nvPr>
            <p:ph type="sldNum" sz="quarter" idx="10"/>
          </p:nvPr>
        </p:nvSpPr>
        <p:spPr/>
        <p:txBody>
          <a:bodyPr/>
          <a:lstStyle/>
          <a:p>
            <a:fld id="{9907357F-4891-424D-81BB-09B390DF00B1}" type="slidenum">
              <a:rPr lang="en-US" smtClean="0"/>
              <a:t>32</a:t>
            </a:fld>
            <a:endParaRPr lang="en-US"/>
          </a:p>
        </p:txBody>
      </p:sp>
    </p:spTree>
    <p:extLst>
      <p:ext uri="{BB962C8B-B14F-4D97-AF65-F5344CB8AC3E}">
        <p14:creationId xmlns:p14="http://schemas.microsoft.com/office/powerpoint/2010/main" val="4094566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Flow governed by advection of temperature at two boundaries, driven by relaxation to a cosine zonal jet with vertical shear.</a:t>
            </a:r>
            <a:r>
              <a:rPr lang="en-US" baseline="0" dirty="0"/>
              <a:t>  This is an animation of the temperature at the upper boundary</a:t>
            </a:r>
          </a:p>
          <a:p>
            <a:r>
              <a:rPr lang="en-US" dirty="0"/>
              <a:t>20,000</a:t>
            </a:r>
            <a:r>
              <a:rPr lang="en-US" baseline="0" dirty="0"/>
              <a:t> km square doubly periodic domain, d</a:t>
            </a:r>
            <a:r>
              <a:rPr lang="en-US" dirty="0"/>
              <a:t>ynamic</a:t>
            </a:r>
            <a:r>
              <a:rPr lang="en-US" baseline="0" dirty="0"/>
              <a:t> range about 50K.  </a:t>
            </a:r>
            <a:r>
              <a:rPr lang="en-US" baseline="0" dirty="0" smtClean="0"/>
              <a:t>Note the filaments becoming unstable and breaking up into mesoscale </a:t>
            </a:r>
            <a:r>
              <a:rPr lang="en-US" baseline="0" dirty="0" err="1" smtClean="0"/>
              <a:t>vorticies</a:t>
            </a:r>
            <a:r>
              <a:rPr lang="en-US" baseline="0" dirty="0" smtClean="0"/>
              <a:t>, these vortices merge into larger vortices – this is the upscale cascade.  </a:t>
            </a:r>
            <a:r>
              <a:rPr lang="en-US" baseline="0" smtClean="0"/>
              <a:t>Pattern </a:t>
            </a:r>
            <a:r>
              <a:rPr lang="en-US" baseline="0" dirty="0"/>
              <a:t>is fractal (looks the same if you zoom in, until you get near the truncation scale and dissipation dominates.)</a:t>
            </a:r>
            <a:endParaRPr lang="en-US" dirty="0"/>
          </a:p>
        </p:txBody>
      </p:sp>
      <p:sp>
        <p:nvSpPr>
          <p:cNvPr id="4" name="Slide Number Placeholder 3"/>
          <p:cNvSpPr>
            <a:spLocks noGrp="1"/>
          </p:cNvSpPr>
          <p:nvPr>
            <p:ph type="sldNum" sz="quarter" idx="10"/>
          </p:nvPr>
        </p:nvSpPr>
        <p:spPr/>
        <p:txBody>
          <a:bodyPr/>
          <a:lstStyle/>
          <a:p>
            <a:fld id="{9907357F-4891-424D-81BB-09B390DF00B1}" type="slidenum">
              <a:rPr lang="en-US" smtClean="0"/>
              <a:t>4</a:t>
            </a:fld>
            <a:endParaRPr lang="en-US"/>
          </a:p>
        </p:txBody>
      </p:sp>
    </p:spTree>
    <p:extLst>
      <p:ext uri="{BB962C8B-B14F-4D97-AF65-F5344CB8AC3E}">
        <p14:creationId xmlns:p14="http://schemas.microsoft.com/office/powerpoint/2010/main" val="1431680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128x128 model initialized with ‘</a:t>
            </a:r>
            <a:r>
              <a:rPr lang="en-US" dirty="0" err="1"/>
              <a:t>upscaled</a:t>
            </a:r>
            <a:r>
              <a:rPr lang="en-US" dirty="0"/>
              <a:t>’ 512x512 solution </a:t>
            </a:r>
            <a:r>
              <a:rPr lang="mr-IN" dirty="0"/>
              <a:t>–</a:t>
            </a:r>
            <a:r>
              <a:rPr lang="en-US" dirty="0"/>
              <a:t> forecast errors only due to effect</a:t>
            </a:r>
            <a:r>
              <a:rPr lang="en-US" baseline="0" dirty="0"/>
              <a:t> of unresolved scales (resolved scales are initialized perfectly)</a:t>
            </a:r>
            <a:endParaRPr lang="en-US" dirty="0"/>
          </a:p>
        </p:txBody>
      </p:sp>
      <p:sp>
        <p:nvSpPr>
          <p:cNvPr id="4" name="Slide Number Placeholder 3"/>
          <p:cNvSpPr>
            <a:spLocks noGrp="1"/>
          </p:cNvSpPr>
          <p:nvPr>
            <p:ph type="sldNum" sz="quarter" idx="10"/>
          </p:nvPr>
        </p:nvSpPr>
        <p:spPr/>
        <p:txBody>
          <a:bodyPr/>
          <a:lstStyle/>
          <a:p>
            <a:fld id="{9907357F-4891-424D-81BB-09B390DF00B1}" type="slidenum">
              <a:rPr lang="en-US" smtClean="0"/>
              <a:t>5</a:t>
            </a:fld>
            <a:endParaRPr lang="en-US"/>
          </a:p>
        </p:txBody>
      </p:sp>
    </p:spTree>
    <p:extLst>
      <p:ext uri="{BB962C8B-B14F-4D97-AF65-F5344CB8AC3E}">
        <p14:creationId xmlns:p14="http://schemas.microsoft.com/office/powerpoint/2010/main" val="109969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Easy to justify randomized transport since any</a:t>
            </a:r>
            <a:r>
              <a:rPr lang="en-US" baseline="0" dirty="0"/>
              <a:t> s</a:t>
            </a:r>
            <a:r>
              <a:rPr lang="en-US" dirty="0"/>
              <a:t>ub-grid eddy tracer flux can be decomposed into a part that acts like</a:t>
            </a:r>
            <a:r>
              <a:rPr lang="en-US" baseline="0" dirty="0"/>
              <a:t> advection of resolved tracer and a part that acts like downgradient transport, or mixing of the resolved tracer.  Randomized transport deals only with the </a:t>
            </a:r>
            <a:r>
              <a:rPr lang="en-US" baseline="0" dirty="0" err="1"/>
              <a:t>advective</a:t>
            </a:r>
            <a:r>
              <a:rPr lang="en-US" baseline="0" dirty="0"/>
              <a:t> part and treats it stochastically.  </a:t>
            </a:r>
            <a:endParaRPr lang="en-US" dirty="0"/>
          </a:p>
        </p:txBody>
      </p:sp>
      <p:sp>
        <p:nvSpPr>
          <p:cNvPr id="4" name="Slide Number Placeholder 3"/>
          <p:cNvSpPr>
            <a:spLocks noGrp="1"/>
          </p:cNvSpPr>
          <p:nvPr>
            <p:ph type="sldNum" sz="quarter" idx="10"/>
          </p:nvPr>
        </p:nvSpPr>
        <p:spPr/>
        <p:txBody>
          <a:bodyPr/>
          <a:lstStyle/>
          <a:p>
            <a:fld id="{9907357F-4891-424D-81BB-09B390DF00B1}" type="slidenum">
              <a:rPr lang="en-US" smtClean="0"/>
              <a:t>6</a:t>
            </a:fld>
            <a:endParaRPr lang="en-US"/>
          </a:p>
        </p:txBody>
      </p:sp>
    </p:spTree>
    <p:extLst>
      <p:ext uri="{BB962C8B-B14F-4D97-AF65-F5344CB8AC3E}">
        <p14:creationId xmlns:p14="http://schemas.microsoft.com/office/powerpoint/2010/main" val="597333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07357F-4891-424D-81BB-09B390DF00B1}" type="slidenum">
              <a:rPr lang="en-US" smtClean="0"/>
              <a:t>7</a:t>
            </a:fld>
            <a:endParaRPr lang="en-US"/>
          </a:p>
        </p:txBody>
      </p:sp>
    </p:spTree>
    <p:extLst>
      <p:ext uri="{BB962C8B-B14F-4D97-AF65-F5344CB8AC3E}">
        <p14:creationId xmlns:p14="http://schemas.microsoft.com/office/powerpoint/2010/main" val="1715131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SKEBS may be more appropriate</a:t>
            </a:r>
            <a:r>
              <a:rPr lang="en-US" baseline="0" dirty="0"/>
              <a:t> for marginally resolved eddies (ocean models), where much of energy spectra is missing because dynamics is not resolved and/or dissipated by </a:t>
            </a:r>
            <a:r>
              <a:rPr lang="en-US" baseline="0" dirty="0" err="1"/>
              <a:t>numerics</a:t>
            </a:r>
            <a:r>
              <a:rPr lang="en-US" baseline="0" dirty="0"/>
              <a:t>.</a:t>
            </a:r>
            <a:endParaRPr lang="en-US" dirty="0"/>
          </a:p>
        </p:txBody>
      </p:sp>
      <p:sp>
        <p:nvSpPr>
          <p:cNvPr id="4" name="Slide Number Placeholder 3"/>
          <p:cNvSpPr>
            <a:spLocks noGrp="1"/>
          </p:cNvSpPr>
          <p:nvPr>
            <p:ph type="sldNum" sz="quarter" idx="10"/>
          </p:nvPr>
        </p:nvSpPr>
        <p:spPr/>
        <p:txBody>
          <a:bodyPr/>
          <a:lstStyle/>
          <a:p>
            <a:fld id="{9907357F-4891-424D-81BB-09B390DF00B1}" type="slidenum">
              <a:rPr lang="en-US" smtClean="0"/>
              <a:t>8</a:t>
            </a:fld>
            <a:endParaRPr lang="en-US"/>
          </a:p>
        </p:txBody>
      </p:sp>
    </p:spTree>
    <p:extLst>
      <p:ext uri="{BB962C8B-B14F-4D97-AF65-F5344CB8AC3E}">
        <p14:creationId xmlns:p14="http://schemas.microsoft.com/office/powerpoint/2010/main" val="4057807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Amp:</a:t>
            </a:r>
            <a:r>
              <a:rPr lang="en-US" baseline="0" dirty="0"/>
              <a:t> </a:t>
            </a:r>
            <a:r>
              <a:rPr lang="en-US" baseline="0" dirty="0" err="1"/>
              <a:t>skebs</a:t>
            </a:r>
            <a:r>
              <a:rPr lang="en-US" baseline="0" dirty="0"/>
              <a:t>=5, </a:t>
            </a:r>
            <a:r>
              <a:rPr lang="en-US" baseline="0" dirty="0" err="1"/>
              <a:t>rantran</a:t>
            </a:r>
            <a:r>
              <a:rPr lang="en-US" baseline="0" dirty="0"/>
              <a:t>=2.75x10</a:t>
            </a:r>
            <a:r>
              <a:rPr lang="en-US" baseline="30000" dirty="0"/>
              <a:t>5</a:t>
            </a:r>
          </a:p>
          <a:p>
            <a:r>
              <a:rPr lang="en-US" baseline="0" dirty="0" err="1"/>
              <a:t>hcorr</a:t>
            </a:r>
            <a:r>
              <a:rPr lang="en-US" baseline="0" dirty="0"/>
              <a:t>=2,tcorr=18,psi norm</a:t>
            </a:r>
          </a:p>
        </p:txBody>
      </p:sp>
      <p:sp>
        <p:nvSpPr>
          <p:cNvPr id="4" name="Slide Number Placeholder 3"/>
          <p:cNvSpPr>
            <a:spLocks noGrp="1"/>
          </p:cNvSpPr>
          <p:nvPr>
            <p:ph type="sldNum" sz="quarter" idx="10"/>
          </p:nvPr>
        </p:nvSpPr>
        <p:spPr/>
        <p:txBody>
          <a:bodyPr/>
          <a:lstStyle/>
          <a:p>
            <a:fld id="{9907357F-4891-424D-81BB-09B390DF00B1}" type="slidenum">
              <a:rPr lang="en-US" smtClean="0"/>
              <a:t>9</a:t>
            </a:fld>
            <a:endParaRPr lang="en-US"/>
          </a:p>
        </p:txBody>
      </p:sp>
    </p:spTree>
    <p:extLst>
      <p:ext uri="{BB962C8B-B14F-4D97-AF65-F5344CB8AC3E}">
        <p14:creationId xmlns:p14="http://schemas.microsoft.com/office/powerpoint/2010/main" val="2268990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2AB9EAB-FD7E-0E44-8984-02E9961A7C20}" type="datetime1">
              <a:rPr lang="en-US" smtClean="0"/>
              <a:t>5/8/18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7F029-390A-0F4C-B5BD-D45269F8FD62}" type="slidenum">
              <a:rPr lang="en-US" smtClean="0"/>
              <a:t>‹#›</a:t>
            </a:fld>
            <a:endParaRPr lang="en-US"/>
          </a:p>
        </p:txBody>
      </p:sp>
    </p:spTree>
    <p:extLst>
      <p:ext uri="{BB962C8B-B14F-4D97-AF65-F5344CB8AC3E}">
        <p14:creationId xmlns:p14="http://schemas.microsoft.com/office/powerpoint/2010/main" val="4189260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55E159-CCA1-5E4D-B33C-5B2DBD524ECE}" type="datetime1">
              <a:rPr lang="en-US" smtClean="0"/>
              <a:t>5/8/18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7F029-390A-0F4C-B5BD-D45269F8FD62}" type="slidenum">
              <a:rPr lang="en-US" smtClean="0"/>
              <a:t>‹#›</a:t>
            </a:fld>
            <a:endParaRPr lang="en-US"/>
          </a:p>
        </p:txBody>
      </p:sp>
    </p:spTree>
    <p:extLst>
      <p:ext uri="{BB962C8B-B14F-4D97-AF65-F5344CB8AC3E}">
        <p14:creationId xmlns:p14="http://schemas.microsoft.com/office/powerpoint/2010/main" val="1959552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FB42C4-E380-9F49-A39E-E4D2DD7B404A}" type="datetime1">
              <a:rPr lang="en-US" smtClean="0"/>
              <a:t>5/8/18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7F029-390A-0F4C-B5BD-D45269F8FD62}" type="slidenum">
              <a:rPr lang="en-US" smtClean="0"/>
              <a:t>‹#›</a:t>
            </a:fld>
            <a:endParaRPr lang="en-US"/>
          </a:p>
        </p:txBody>
      </p:sp>
    </p:spTree>
    <p:extLst>
      <p:ext uri="{BB962C8B-B14F-4D97-AF65-F5344CB8AC3E}">
        <p14:creationId xmlns:p14="http://schemas.microsoft.com/office/powerpoint/2010/main" val="1541531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B466C-2BD3-7744-9FAA-80CB588AA098}" type="datetime1">
              <a:rPr lang="en-US" smtClean="0"/>
              <a:t>5/8/18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7F029-390A-0F4C-B5BD-D45269F8FD62}" type="slidenum">
              <a:rPr lang="en-US" smtClean="0"/>
              <a:t>‹#›</a:t>
            </a:fld>
            <a:endParaRPr lang="en-US"/>
          </a:p>
        </p:txBody>
      </p:sp>
    </p:spTree>
    <p:extLst>
      <p:ext uri="{BB962C8B-B14F-4D97-AF65-F5344CB8AC3E}">
        <p14:creationId xmlns:p14="http://schemas.microsoft.com/office/powerpoint/2010/main" val="1505967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72C05F-7065-5844-80BE-B3EE9E2715E2}" type="datetime1">
              <a:rPr lang="en-US" smtClean="0"/>
              <a:t>5/8/18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7F029-390A-0F4C-B5BD-D45269F8FD62}" type="slidenum">
              <a:rPr lang="en-US" smtClean="0"/>
              <a:t>‹#›</a:t>
            </a:fld>
            <a:endParaRPr lang="en-US"/>
          </a:p>
        </p:txBody>
      </p:sp>
    </p:spTree>
    <p:extLst>
      <p:ext uri="{BB962C8B-B14F-4D97-AF65-F5344CB8AC3E}">
        <p14:creationId xmlns:p14="http://schemas.microsoft.com/office/powerpoint/2010/main" val="3392597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378628-B65D-9144-838C-117575A18D81}" type="datetime1">
              <a:rPr lang="en-US" smtClean="0"/>
              <a:t>5/8/18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7F029-390A-0F4C-B5BD-D45269F8FD62}" type="slidenum">
              <a:rPr lang="en-US" smtClean="0"/>
              <a:t>‹#›</a:t>
            </a:fld>
            <a:endParaRPr lang="en-US"/>
          </a:p>
        </p:txBody>
      </p:sp>
    </p:spTree>
    <p:extLst>
      <p:ext uri="{BB962C8B-B14F-4D97-AF65-F5344CB8AC3E}">
        <p14:creationId xmlns:p14="http://schemas.microsoft.com/office/powerpoint/2010/main" val="2539757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BA980A-6E3F-1E4B-899E-B32C3EB00D9C}" type="datetime1">
              <a:rPr lang="en-US" smtClean="0"/>
              <a:t>5/8/18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07F029-390A-0F4C-B5BD-D45269F8FD62}" type="slidenum">
              <a:rPr lang="en-US" smtClean="0"/>
              <a:t>‹#›</a:t>
            </a:fld>
            <a:endParaRPr lang="en-US"/>
          </a:p>
        </p:txBody>
      </p:sp>
    </p:spTree>
    <p:extLst>
      <p:ext uri="{BB962C8B-B14F-4D97-AF65-F5344CB8AC3E}">
        <p14:creationId xmlns:p14="http://schemas.microsoft.com/office/powerpoint/2010/main" val="2983983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DD4BC5-FD41-5D47-84DF-40E9DE58CB4C}" type="datetime1">
              <a:rPr lang="en-US" smtClean="0"/>
              <a:t>5/8/18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07F029-390A-0F4C-B5BD-D45269F8FD62}" type="slidenum">
              <a:rPr lang="en-US" smtClean="0"/>
              <a:t>‹#›</a:t>
            </a:fld>
            <a:endParaRPr lang="en-US"/>
          </a:p>
        </p:txBody>
      </p:sp>
    </p:spTree>
    <p:extLst>
      <p:ext uri="{BB962C8B-B14F-4D97-AF65-F5344CB8AC3E}">
        <p14:creationId xmlns:p14="http://schemas.microsoft.com/office/powerpoint/2010/main" val="1216358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DE71E6-1389-0A4F-91A6-6E823C343962}" type="datetime1">
              <a:rPr lang="en-US" smtClean="0"/>
              <a:t>5/8/18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07F029-390A-0F4C-B5BD-D45269F8FD62}" type="slidenum">
              <a:rPr lang="en-US" smtClean="0"/>
              <a:t>‹#›</a:t>
            </a:fld>
            <a:endParaRPr lang="en-US"/>
          </a:p>
        </p:txBody>
      </p:sp>
    </p:spTree>
    <p:extLst>
      <p:ext uri="{BB962C8B-B14F-4D97-AF65-F5344CB8AC3E}">
        <p14:creationId xmlns:p14="http://schemas.microsoft.com/office/powerpoint/2010/main" val="748749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6995EA-89E3-7D4C-8498-41E514802543}" type="datetime1">
              <a:rPr lang="en-US" smtClean="0"/>
              <a:t>5/8/18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7F029-390A-0F4C-B5BD-D45269F8FD62}" type="slidenum">
              <a:rPr lang="en-US" smtClean="0"/>
              <a:t>‹#›</a:t>
            </a:fld>
            <a:endParaRPr lang="en-US"/>
          </a:p>
        </p:txBody>
      </p:sp>
    </p:spTree>
    <p:extLst>
      <p:ext uri="{BB962C8B-B14F-4D97-AF65-F5344CB8AC3E}">
        <p14:creationId xmlns:p14="http://schemas.microsoft.com/office/powerpoint/2010/main" val="2236167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7DC829-9949-3849-8D17-E234FA63623B}" type="datetime1">
              <a:rPr lang="en-US" smtClean="0"/>
              <a:t>5/8/18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7F029-390A-0F4C-B5BD-D45269F8FD62}" type="slidenum">
              <a:rPr lang="en-US" smtClean="0"/>
              <a:t>‹#›</a:t>
            </a:fld>
            <a:endParaRPr lang="en-US"/>
          </a:p>
        </p:txBody>
      </p:sp>
    </p:spTree>
    <p:extLst>
      <p:ext uri="{BB962C8B-B14F-4D97-AF65-F5344CB8AC3E}">
        <p14:creationId xmlns:p14="http://schemas.microsoft.com/office/powerpoint/2010/main" val="15235387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B82188-5D24-D24E-BBC8-BE77E291AB98}" type="datetime1">
              <a:rPr lang="en-US" smtClean="0"/>
              <a:t>5/8/18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07F029-390A-0F4C-B5BD-D45269F8FD62}" type="slidenum">
              <a:rPr lang="en-US" smtClean="0"/>
              <a:t>‹#›</a:t>
            </a:fld>
            <a:endParaRPr lang="en-US"/>
          </a:p>
        </p:txBody>
      </p:sp>
    </p:spTree>
    <p:extLst>
      <p:ext uri="{BB962C8B-B14F-4D97-AF65-F5344CB8AC3E}">
        <p14:creationId xmlns:p14="http://schemas.microsoft.com/office/powerpoint/2010/main" val="908929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hyperlink" Target="http://dx.doi.org/10.1175/2008JAS2677.1" TargetMode="External"/><Relationship Id="rId4" Type="http://schemas.openxmlformats.org/officeDocument/2006/relationships/hyperlink" Target="https://arxiv.org/abs/1611.03041" TargetMode="External"/><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5.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hyperlink" Target="http://journals.ametsoc.org/doi/full/10.1175/2008JAS2921.1" TargetMode="External"/><Relationship Id="rId4" Type="http://schemas.openxmlformats.org/officeDocument/2006/relationships/hyperlink" Target="https://github.com/jswhit/sqgturb"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emf"/><Relationship Id="rId5" Type="http://schemas.openxmlformats.org/officeDocument/2006/relationships/hyperlink" Target="https://hal.inria.fr/hal-01391420" TargetMode="External"/><Relationship Id="rId6" Type="http://schemas.openxmlformats.org/officeDocument/2006/relationships/hyperlink" Target="https://hal.inria.fr/hal-013914276" TargetMode="External"/><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9784" y="1207755"/>
            <a:ext cx="8904216" cy="2392696"/>
          </a:xfrm>
        </p:spPr>
        <p:txBody>
          <a:bodyPr>
            <a:normAutofit/>
          </a:bodyPr>
          <a:lstStyle/>
          <a:p>
            <a:r>
              <a:rPr lang="en-US" b="1" dirty="0"/>
              <a:t>Modeling model uncertainty due to unresolved dynamics</a:t>
            </a:r>
          </a:p>
        </p:txBody>
      </p:sp>
      <p:sp>
        <p:nvSpPr>
          <p:cNvPr id="3" name="Subtitle 2"/>
          <p:cNvSpPr>
            <a:spLocks noGrp="1"/>
          </p:cNvSpPr>
          <p:nvPr>
            <p:ph type="subTitle" idx="1"/>
          </p:nvPr>
        </p:nvSpPr>
        <p:spPr>
          <a:xfrm>
            <a:off x="239784" y="3680717"/>
            <a:ext cx="8455632" cy="1752600"/>
          </a:xfrm>
        </p:spPr>
        <p:txBody>
          <a:bodyPr>
            <a:normAutofit/>
          </a:bodyPr>
          <a:lstStyle/>
          <a:p>
            <a:r>
              <a:rPr lang="en-US" b="1" i="1" dirty="0"/>
              <a:t>Jeff </a:t>
            </a:r>
            <a:r>
              <a:rPr lang="en-US" b="1" i="1" dirty="0" smtClean="0"/>
              <a:t>Whitaker and Phil </a:t>
            </a:r>
            <a:r>
              <a:rPr lang="en-US" b="1" i="1" dirty="0" err="1" smtClean="0"/>
              <a:t>Pegion</a:t>
            </a:r>
            <a:endParaRPr lang="en-US" b="1" i="1" dirty="0"/>
          </a:p>
          <a:p>
            <a:r>
              <a:rPr lang="en-US" b="1" i="1" dirty="0"/>
              <a:t>&lt;</a:t>
            </a:r>
            <a:r>
              <a:rPr lang="en-US" b="1" i="1" dirty="0" err="1"/>
              <a:t>jeffrey.s.whitaker@noaa.gov</a:t>
            </a:r>
            <a:r>
              <a:rPr lang="en-US" b="1" i="1" dirty="0" smtClean="0"/>
              <a:t>&gt;</a:t>
            </a:r>
            <a:endParaRPr lang="en-US" b="1" i="1" dirty="0"/>
          </a:p>
        </p:txBody>
      </p:sp>
      <p:pic>
        <p:nvPicPr>
          <p:cNvPr id="4" name="Picture 3" descr="esrlps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3657600" cy="508543"/>
          </a:xfrm>
          <a:prstGeom prst="rect">
            <a:avLst/>
          </a:prstGeom>
        </p:spPr>
      </p:pic>
    </p:spTree>
    <p:extLst>
      <p:ext uri="{BB962C8B-B14F-4D97-AF65-F5344CB8AC3E}">
        <p14:creationId xmlns:p14="http://schemas.microsoft.com/office/powerpoint/2010/main" val="2385358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498"/>
            <a:ext cx="9144000" cy="572056"/>
          </a:xfrm>
        </p:spPr>
        <p:txBody>
          <a:bodyPr>
            <a:normAutofit/>
          </a:bodyPr>
          <a:lstStyle/>
          <a:p>
            <a:r>
              <a:rPr lang="en-US" sz="2800" b="1" dirty="0"/>
              <a:t>Error and Spread Spectra (Randomized Transport)</a:t>
            </a:r>
          </a:p>
        </p:txBody>
      </p:sp>
      <p:pic>
        <p:nvPicPr>
          <p:cNvPr id="11" name="Picture 10" descr="12herr_spectrum_hcorr1.0.png"/>
          <p:cNvPicPr>
            <a:picLocks noChangeAspect="1"/>
          </p:cNvPicPr>
          <p:nvPr/>
        </p:nvPicPr>
        <p:blipFill rotWithShape="1">
          <a:blip r:embed="rId3">
            <a:extLst>
              <a:ext uri="{28A0092B-C50C-407E-A947-70E740481C1C}">
                <a14:useLocalDpi xmlns:a14="http://schemas.microsoft.com/office/drawing/2010/main" val="0"/>
              </a:ext>
            </a:extLst>
          </a:blip>
          <a:srcRect l="4325" t="6333" r="8259" b="3524"/>
          <a:stretch/>
        </p:blipFill>
        <p:spPr>
          <a:xfrm>
            <a:off x="0" y="844529"/>
            <a:ext cx="3017520" cy="2333713"/>
          </a:xfrm>
          <a:prstGeom prst="rect">
            <a:avLst/>
          </a:prstGeom>
        </p:spPr>
      </p:pic>
      <p:pic>
        <p:nvPicPr>
          <p:cNvPr id="12" name="Picture 11" descr="12herr_spectrum_hcorr3.0.png"/>
          <p:cNvPicPr>
            <a:picLocks noChangeAspect="1"/>
          </p:cNvPicPr>
          <p:nvPr/>
        </p:nvPicPr>
        <p:blipFill rotWithShape="1">
          <a:blip r:embed="rId4">
            <a:extLst>
              <a:ext uri="{28A0092B-C50C-407E-A947-70E740481C1C}">
                <a14:useLocalDpi xmlns:a14="http://schemas.microsoft.com/office/drawing/2010/main" val="0"/>
              </a:ext>
            </a:extLst>
          </a:blip>
          <a:srcRect l="5094" t="5793" r="7952" b="3524"/>
          <a:stretch/>
        </p:blipFill>
        <p:spPr>
          <a:xfrm>
            <a:off x="2792354" y="853535"/>
            <a:ext cx="3017520" cy="2360126"/>
          </a:xfrm>
          <a:prstGeom prst="rect">
            <a:avLst/>
          </a:prstGeom>
        </p:spPr>
      </p:pic>
      <p:sp>
        <p:nvSpPr>
          <p:cNvPr id="13" name="TextBox 12"/>
          <p:cNvSpPr txBox="1"/>
          <p:nvPr/>
        </p:nvSpPr>
        <p:spPr>
          <a:xfrm>
            <a:off x="6035040" y="1468174"/>
            <a:ext cx="2229021" cy="369332"/>
          </a:xfrm>
          <a:prstGeom prst="rect">
            <a:avLst/>
          </a:prstGeom>
          <a:noFill/>
        </p:spPr>
        <p:txBody>
          <a:bodyPr wrap="none" rtlCol="0">
            <a:spAutoFit/>
          </a:bodyPr>
          <a:lstStyle/>
          <a:p>
            <a:r>
              <a:rPr lang="en-US" dirty="0"/>
              <a:t>(12-h, </a:t>
            </a:r>
            <a:r>
              <a:rPr lang="en-US" dirty="0" err="1"/>
              <a:t>hcorr</a:t>
            </a:r>
            <a:r>
              <a:rPr lang="en-US" dirty="0"/>
              <a:t>=1Δx,3Δx)</a:t>
            </a:r>
          </a:p>
        </p:txBody>
      </p:sp>
      <p:pic>
        <p:nvPicPr>
          <p:cNvPr id="15" name="Picture 14" descr="48herr_spectrum_hcorr3.0.png"/>
          <p:cNvPicPr>
            <a:picLocks noChangeAspect="1"/>
          </p:cNvPicPr>
          <p:nvPr/>
        </p:nvPicPr>
        <p:blipFill rotWithShape="1">
          <a:blip r:embed="rId5">
            <a:extLst>
              <a:ext uri="{28A0092B-C50C-407E-A947-70E740481C1C}">
                <a14:useLocalDpi xmlns:a14="http://schemas.microsoft.com/office/drawing/2010/main" val="0"/>
              </a:ext>
            </a:extLst>
          </a:blip>
          <a:srcRect l="4479" t="5795" r="6873" b="3906"/>
          <a:stretch/>
        </p:blipFill>
        <p:spPr>
          <a:xfrm>
            <a:off x="3821062" y="2683771"/>
            <a:ext cx="3017520" cy="2305239"/>
          </a:xfrm>
          <a:prstGeom prst="rect">
            <a:avLst/>
          </a:prstGeom>
        </p:spPr>
      </p:pic>
      <p:pic>
        <p:nvPicPr>
          <p:cNvPr id="16" name="Picture 15" descr="48herr_spectrum_hcorr1.0.png"/>
          <p:cNvPicPr>
            <a:picLocks noChangeAspect="1"/>
          </p:cNvPicPr>
          <p:nvPr/>
        </p:nvPicPr>
        <p:blipFill rotWithShape="1">
          <a:blip r:embed="rId6">
            <a:extLst>
              <a:ext uri="{28A0092B-C50C-407E-A947-70E740481C1C}">
                <a14:useLocalDpi xmlns:a14="http://schemas.microsoft.com/office/drawing/2010/main" val="0"/>
              </a:ext>
            </a:extLst>
          </a:blip>
          <a:srcRect l="5842" t="5795" r="7819" b="4112"/>
          <a:stretch/>
        </p:blipFill>
        <p:spPr>
          <a:xfrm>
            <a:off x="1072084" y="2683771"/>
            <a:ext cx="3017520" cy="2361498"/>
          </a:xfrm>
          <a:prstGeom prst="rect">
            <a:avLst/>
          </a:prstGeom>
        </p:spPr>
      </p:pic>
      <p:pic>
        <p:nvPicPr>
          <p:cNvPr id="18" name="Picture 17" descr="120herr_spectrum_hcorr3.0.png"/>
          <p:cNvPicPr>
            <a:picLocks noChangeAspect="1"/>
          </p:cNvPicPr>
          <p:nvPr/>
        </p:nvPicPr>
        <p:blipFill rotWithShape="1">
          <a:blip r:embed="rId7">
            <a:extLst>
              <a:ext uri="{28A0092B-C50C-407E-A947-70E740481C1C}">
                <a14:useLocalDpi xmlns:a14="http://schemas.microsoft.com/office/drawing/2010/main" val="0"/>
              </a:ext>
            </a:extLst>
          </a:blip>
          <a:srcRect l="3926" t="5111" r="7812" b="3556"/>
          <a:stretch/>
        </p:blipFill>
        <p:spPr>
          <a:xfrm>
            <a:off x="6035040" y="4530007"/>
            <a:ext cx="3017520" cy="2341890"/>
          </a:xfrm>
          <a:prstGeom prst="rect">
            <a:avLst/>
          </a:prstGeom>
        </p:spPr>
      </p:pic>
      <p:pic>
        <p:nvPicPr>
          <p:cNvPr id="19" name="Picture 18" descr="120herr_spectrum_hcorr1.0.png"/>
          <p:cNvPicPr>
            <a:picLocks noChangeAspect="1"/>
          </p:cNvPicPr>
          <p:nvPr/>
        </p:nvPicPr>
        <p:blipFill rotWithShape="1">
          <a:blip r:embed="rId8">
            <a:extLst>
              <a:ext uri="{28A0092B-C50C-407E-A947-70E740481C1C}">
                <a14:useLocalDpi xmlns:a14="http://schemas.microsoft.com/office/drawing/2010/main" val="0"/>
              </a:ext>
            </a:extLst>
          </a:blip>
          <a:srcRect l="5710" t="7025" r="8106" b="4320"/>
          <a:stretch/>
        </p:blipFill>
        <p:spPr>
          <a:xfrm>
            <a:off x="3253936" y="4551800"/>
            <a:ext cx="3017520" cy="2327993"/>
          </a:xfrm>
          <a:prstGeom prst="rect">
            <a:avLst/>
          </a:prstGeom>
        </p:spPr>
      </p:pic>
      <p:sp>
        <p:nvSpPr>
          <p:cNvPr id="20" name="TextBox 19"/>
          <p:cNvSpPr txBox="1"/>
          <p:nvPr/>
        </p:nvSpPr>
        <p:spPr>
          <a:xfrm>
            <a:off x="6823539" y="2332043"/>
            <a:ext cx="2229021" cy="369332"/>
          </a:xfrm>
          <a:prstGeom prst="rect">
            <a:avLst/>
          </a:prstGeom>
          <a:noFill/>
        </p:spPr>
        <p:txBody>
          <a:bodyPr wrap="none" rtlCol="0">
            <a:spAutoFit/>
          </a:bodyPr>
          <a:lstStyle/>
          <a:p>
            <a:r>
              <a:rPr lang="en-US" dirty="0"/>
              <a:t>(48-h, </a:t>
            </a:r>
            <a:r>
              <a:rPr lang="en-US" dirty="0" err="1"/>
              <a:t>hcorr</a:t>
            </a:r>
            <a:r>
              <a:rPr lang="en-US" dirty="0"/>
              <a:t>=1Δx,3Δx)</a:t>
            </a:r>
          </a:p>
        </p:txBody>
      </p:sp>
      <p:sp>
        <p:nvSpPr>
          <p:cNvPr id="21" name="TextBox 20"/>
          <p:cNvSpPr txBox="1"/>
          <p:nvPr/>
        </p:nvSpPr>
        <p:spPr>
          <a:xfrm>
            <a:off x="6797985" y="3647236"/>
            <a:ext cx="2346015" cy="369332"/>
          </a:xfrm>
          <a:prstGeom prst="rect">
            <a:avLst/>
          </a:prstGeom>
          <a:noFill/>
        </p:spPr>
        <p:txBody>
          <a:bodyPr wrap="none" rtlCol="0">
            <a:spAutoFit/>
          </a:bodyPr>
          <a:lstStyle/>
          <a:p>
            <a:r>
              <a:rPr lang="en-US" dirty="0"/>
              <a:t>(120-h, </a:t>
            </a:r>
            <a:r>
              <a:rPr lang="en-US" dirty="0" err="1"/>
              <a:t>hcorr</a:t>
            </a:r>
            <a:r>
              <a:rPr lang="en-US" dirty="0"/>
              <a:t>=1Δx,3Δx)</a:t>
            </a:r>
          </a:p>
        </p:txBody>
      </p:sp>
      <p:cxnSp>
        <p:nvCxnSpPr>
          <p:cNvPr id="23" name="Straight Arrow Connector 22"/>
          <p:cNvCxnSpPr/>
          <p:nvPr/>
        </p:nvCxnSpPr>
        <p:spPr>
          <a:xfrm flipH="1">
            <a:off x="6823539" y="2701375"/>
            <a:ext cx="570920" cy="316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7394459" y="4016568"/>
            <a:ext cx="135099" cy="51343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endCxn id="12" idx="3"/>
          </p:cNvCxnSpPr>
          <p:nvPr/>
        </p:nvCxnSpPr>
        <p:spPr>
          <a:xfrm flipH="1">
            <a:off x="5809874" y="1837506"/>
            <a:ext cx="377694" cy="1960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90066" y="4932537"/>
            <a:ext cx="3163869" cy="1754327"/>
          </a:xfrm>
          <a:prstGeom prst="rect">
            <a:avLst/>
          </a:prstGeom>
          <a:noFill/>
        </p:spPr>
        <p:txBody>
          <a:bodyPr wrap="square" rtlCol="0">
            <a:spAutoFit/>
          </a:bodyPr>
          <a:lstStyle/>
          <a:p>
            <a:r>
              <a:rPr lang="en-US" dirty="0"/>
              <a:t>both spread and error exhibit upscale cascade.</a:t>
            </a:r>
          </a:p>
          <a:p>
            <a:endParaRPr lang="en-US" dirty="0"/>
          </a:p>
          <a:p>
            <a:r>
              <a:rPr lang="en-US" dirty="0" err="1"/>
              <a:t>hcorr</a:t>
            </a:r>
            <a:r>
              <a:rPr lang="en-US" dirty="0"/>
              <a:t> = 3Δx (1Δx) produces too much (not enough) spread at large scales for short leads.</a:t>
            </a:r>
          </a:p>
        </p:txBody>
      </p:sp>
      <p:sp>
        <p:nvSpPr>
          <p:cNvPr id="3" name="Slide Number Placeholder 2"/>
          <p:cNvSpPr>
            <a:spLocks noGrp="1"/>
          </p:cNvSpPr>
          <p:nvPr>
            <p:ph type="sldNum" sz="quarter" idx="12"/>
          </p:nvPr>
        </p:nvSpPr>
        <p:spPr/>
        <p:txBody>
          <a:bodyPr/>
          <a:lstStyle/>
          <a:p>
            <a:fld id="{3907F029-390A-0F4C-B5BD-D45269F8FD62}" type="slidenum">
              <a:rPr lang="en-US" smtClean="0"/>
              <a:t>10</a:t>
            </a:fld>
            <a:endParaRPr lang="en-US"/>
          </a:p>
        </p:txBody>
      </p:sp>
    </p:spTree>
    <p:extLst>
      <p:ext uri="{BB962C8B-B14F-4D97-AF65-F5344CB8AC3E}">
        <p14:creationId xmlns:p14="http://schemas.microsoft.com/office/powerpoint/2010/main" val="35233768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Summary (simple model)</a:t>
            </a:r>
          </a:p>
        </p:txBody>
      </p:sp>
      <p:sp>
        <p:nvSpPr>
          <p:cNvPr id="3" name="Content Placeholder 2"/>
          <p:cNvSpPr>
            <a:spLocks noGrp="1"/>
          </p:cNvSpPr>
          <p:nvPr>
            <p:ph idx="1"/>
          </p:nvPr>
        </p:nvSpPr>
        <p:spPr/>
        <p:txBody>
          <a:bodyPr>
            <a:normAutofit fontScale="70000" lnSpcReduction="20000"/>
          </a:bodyPr>
          <a:lstStyle/>
          <a:p>
            <a:r>
              <a:rPr lang="en-US" dirty="0"/>
              <a:t>Both </a:t>
            </a:r>
            <a:r>
              <a:rPr lang="en-US" b="1" dirty="0"/>
              <a:t>SKEBS</a:t>
            </a:r>
            <a:r>
              <a:rPr lang="en-US" dirty="0"/>
              <a:t> and </a:t>
            </a:r>
            <a:r>
              <a:rPr lang="en-US" b="1" dirty="0"/>
              <a:t>randomized transport </a:t>
            </a:r>
            <a:r>
              <a:rPr lang="en-US" dirty="0"/>
              <a:t>appear to simulate model uncertainty due to unresolved dynamics well in this simple (but high-dimensional) model.</a:t>
            </a:r>
          </a:p>
          <a:p>
            <a:pPr lvl="1"/>
            <a:r>
              <a:rPr lang="en-US" dirty="0"/>
              <a:t>In both cases, most of the modelled uncertainty appears to come from displacement of resolved features by unresolved motions</a:t>
            </a:r>
          </a:p>
          <a:p>
            <a:r>
              <a:rPr lang="en-US" b="1" dirty="0"/>
              <a:t>Randomized transport </a:t>
            </a:r>
            <a:r>
              <a:rPr lang="en-US" dirty="0"/>
              <a:t>does not inject energy like </a:t>
            </a:r>
            <a:r>
              <a:rPr lang="en-US" b="1" dirty="0"/>
              <a:t>SKEB</a:t>
            </a:r>
            <a:r>
              <a:rPr lang="en-US" dirty="0"/>
              <a:t>. Initial spread growth faster with SKEB.</a:t>
            </a:r>
          </a:p>
          <a:p>
            <a:r>
              <a:rPr lang="en-US" b="1" dirty="0"/>
              <a:t>Randomized transport </a:t>
            </a:r>
            <a:r>
              <a:rPr lang="en-US" dirty="0"/>
              <a:t>does not require a dissipation estimate (which can be expensive to compute every </a:t>
            </a:r>
            <a:r>
              <a:rPr lang="en-US" dirty="0" err="1"/>
              <a:t>timestep</a:t>
            </a:r>
            <a:r>
              <a:rPr lang="en-US" dirty="0"/>
              <a:t>, especially when a lot of smoothing is desired).</a:t>
            </a:r>
          </a:p>
          <a:p>
            <a:r>
              <a:rPr lang="en-US" b="1" dirty="0"/>
              <a:t>Randomized transpor</a:t>
            </a:r>
            <a:r>
              <a:rPr lang="en-US" dirty="0"/>
              <a:t>t can easily be applied to all tracers, not just (potential) </a:t>
            </a:r>
            <a:r>
              <a:rPr lang="en-US" dirty="0" err="1"/>
              <a:t>vorticity</a:t>
            </a:r>
            <a:r>
              <a:rPr lang="en-US" dirty="0"/>
              <a:t> equation.</a:t>
            </a:r>
          </a:p>
          <a:p>
            <a:r>
              <a:rPr lang="en-US" b="1" dirty="0"/>
              <a:t>Both</a:t>
            </a:r>
            <a:r>
              <a:rPr lang="en-US" dirty="0"/>
              <a:t> require amplitude, spatial scales to be tuned carefully to get accurate calibration for short and long forecast leads (need multiple scales?).  Relatively insensitive to temporal scale (if &gt;&gt; </a:t>
            </a:r>
            <a:r>
              <a:rPr lang="en-US" dirty="0" err="1"/>
              <a:t>Δt</a:t>
            </a:r>
            <a:r>
              <a:rPr lang="en-US" dirty="0"/>
              <a:t>).</a:t>
            </a:r>
          </a:p>
        </p:txBody>
      </p:sp>
      <p:sp>
        <p:nvSpPr>
          <p:cNvPr id="4" name="Slide Number Placeholder 3"/>
          <p:cNvSpPr>
            <a:spLocks noGrp="1"/>
          </p:cNvSpPr>
          <p:nvPr>
            <p:ph type="sldNum" sz="quarter" idx="12"/>
          </p:nvPr>
        </p:nvSpPr>
        <p:spPr/>
        <p:txBody>
          <a:bodyPr/>
          <a:lstStyle/>
          <a:p>
            <a:fld id="{3907F029-390A-0F4C-B5BD-D45269F8FD62}" type="slidenum">
              <a:rPr lang="en-US" smtClean="0"/>
              <a:t>11</a:t>
            </a:fld>
            <a:endParaRPr lang="en-US"/>
          </a:p>
        </p:txBody>
      </p:sp>
    </p:spTree>
    <p:extLst>
      <p:ext uri="{BB962C8B-B14F-4D97-AF65-F5344CB8AC3E}">
        <p14:creationId xmlns:p14="http://schemas.microsoft.com/office/powerpoint/2010/main" val="20735261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t>Implementation in FV3</a:t>
            </a:r>
          </a:p>
        </p:txBody>
      </p:sp>
      <p:sp>
        <p:nvSpPr>
          <p:cNvPr id="3" name="Content Placeholder 2"/>
          <p:cNvSpPr>
            <a:spLocks noGrp="1"/>
          </p:cNvSpPr>
          <p:nvPr>
            <p:ph idx="1"/>
          </p:nvPr>
        </p:nvSpPr>
        <p:spPr>
          <a:xfrm>
            <a:off x="385280" y="1143000"/>
            <a:ext cx="8229600" cy="5191215"/>
          </a:xfrm>
        </p:spPr>
        <p:txBody>
          <a:bodyPr>
            <a:normAutofit fontScale="85000" lnSpcReduction="10000"/>
          </a:bodyPr>
          <a:lstStyle/>
          <a:p>
            <a:r>
              <a:rPr lang="en-US" dirty="0"/>
              <a:t>Finite-volume discretization </a:t>
            </a:r>
            <a:r>
              <a:rPr lang="nl-NL" dirty="0"/>
              <a:t>(Lin </a:t>
            </a:r>
            <a:r>
              <a:rPr lang="nl-NL" dirty="0" err="1"/>
              <a:t>and</a:t>
            </a:r>
            <a:r>
              <a:rPr lang="nl-NL" dirty="0"/>
              <a:t> Rood 1997, Lin 2004). Transport </a:t>
            </a:r>
            <a:r>
              <a:rPr lang="nl-NL" dirty="0" err="1"/>
              <a:t>calculations</a:t>
            </a:r>
            <a:r>
              <a:rPr lang="nl-NL" dirty="0"/>
              <a:t> </a:t>
            </a:r>
            <a:r>
              <a:rPr lang="nl-NL" dirty="0" err="1"/>
              <a:t>utilize</a:t>
            </a:r>
            <a:r>
              <a:rPr lang="nl-NL" dirty="0"/>
              <a:t> C-</a:t>
            </a:r>
            <a:r>
              <a:rPr lang="nl-NL" dirty="0" err="1"/>
              <a:t>grid</a:t>
            </a:r>
            <a:r>
              <a:rPr lang="nl-NL" dirty="0"/>
              <a:t> </a:t>
            </a:r>
            <a:r>
              <a:rPr lang="nl-NL" dirty="0" err="1"/>
              <a:t>staggered</a:t>
            </a:r>
            <a:r>
              <a:rPr lang="nl-NL" dirty="0"/>
              <a:t> </a:t>
            </a:r>
            <a:r>
              <a:rPr lang="nl-NL" dirty="0" err="1"/>
              <a:t>winds</a:t>
            </a:r>
            <a:r>
              <a:rPr lang="nl-NL" dirty="0"/>
              <a:t> (</a:t>
            </a:r>
            <a:r>
              <a:rPr lang="nl-NL" dirty="0" err="1"/>
              <a:t>interpolated</a:t>
            </a:r>
            <a:r>
              <a:rPr lang="nl-NL" dirty="0"/>
              <a:t> </a:t>
            </a:r>
            <a:r>
              <a:rPr lang="nl-NL" dirty="0" err="1"/>
              <a:t>from</a:t>
            </a:r>
            <a:r>
              <a:rPr lang="nl-NL" dirty="0"/>
              <a:t> D</a:t>
            </a:r>
            <a:r>
              <a:rPr lang="en-US" dirty="0"/>
              <a:t>-</a:t>
            </a:r>
            <a:r>
              <a:rPr lang="nl-NL" dirty="0" err="1"/>
              <a:t>grid</a:t>
            </a:r>
            <a:r>
              <a:rPr lang="nl-NL" dirty="0"/>
              <a:t> </a:t>
            </a:r>
            <a:r>
              <a:rPr lang="nl-NL" dirty="0" err="1"/>
              <a:t>winds</a:t>
            </a:r>
            <a:r>
              <a:rPr lang="nl-NL" dirty="0"/>
              <a:t> </a:t>
            </a:r>
            <a:r>
              <a:rPr lang="nl-NL" dirty="0" err="1"/>
              <a:t>to</a:t>
            </a:r>
            <a:r>
              <a:rPr lang="nl-NL" dirty="0"/>
              <a:t> </a:t>
            </a:r>
            <a:r>
              <a:rPr lang="nl-NL" dirty="0" err="1"/>
              <a:t>compute</a:t>
            </a:r>
            <a:r>
              <a:rPr lang="nl-NL" dirty="0"/>
              <a:t> </a:t>
            </a:r>
            <a:r>
              <a:rPr lang="nl-NL" dirty="0" err="1"/>
              <a:t>fluxes</a:t>
            </a:r>
            <a:r>
              <a:rPr lang="nl-NL" dirty="0"/>
              <a:t>).</a:t>
            </a:r>
          </a:p>
          <a:p>
            <a:r>
              <a:rPr lang="nl-NL" dirty="0"/>
              <a:t>Random non-divergent C-</a:t>
            </a:r>
            <a:r>
              <a:rPr lang="nl-NL" dirty="0" err="1"/>
              <a:t>grid</a:t>
            </a:r>
            <a:r>
              <a:rPr lang="nl-NL" dirty="0"/>
              <a:t> </a:t>
            </a:r>
            <a:r>
              <a:rPr lang="nl-NL" dirty="0" err="1"/>
              <a:t>winds</a:t>
            </a:r>
            <a:r>
              <a:rPr lang="nl-NL" dirty="0"/>
              <a:t> </a:t>
            </a:r>
            <a:r>
              <a:rPr lang="nl-NL" dirty="0" err="1"/>
              <a:t>with</a:t>
            </a:r>
            <a:r>
              <a:rPr lang="nl-NL" dirty="0"/>
              <a:t> </a:t>
            </a:r>
            <a:r>
              <a:rPr lang="nl-NL" dirty="0" err="1"/>
              <a:t>specified</a:t>
            </a:r>
            <a:r>
              <a:rPr lang="nl-NL" dirty="0"/>
              <a:t> </a:t>
            </a:r>
            <a:r>
              <a:rPr lang="nl-NL" dirty="0" err="1"/>
              <a:t>correlation</a:t>
            </a:r>
            <a:r>
              <a:rPr lang="nl-NL" dirty="0"/>
              <a:t> </a:t>
            </a:r>
            <a:r>
              <a:rPr lang="nl-NL" dirty="0" err="1"/>
              <a:t>structure</a:t>
            </a:r>
            <a:r>
              <a:rPr lang="nl-NL" dirty="0"/>
              <a:t> </a:t>
            </a:r>
            <a:r>
              <a:rPr lang="nl-NL" dirty="0" err="1"/>
              <a:t>added</a:t>
            </a:r>
            <a:r>
              <a:rPr lang="nl-NL" dirty="0"/>
              <a:t> </a:t>
            </a:r>
            <a:r>
              <a:rPr lang="nl-NL" dirty="0" err="1"/>
              <a:t>added</a:t>
            </a:r>
            <a:r>
              <a:rPr lang="nl-NL" dirty="0"/>
              <a:t> </a:t>
            </a:r>
            <a:r>
              <a:rPr lang="nl-NL" dirty="0" err="1"/>
              <a:t>to</a:t>
            </a:r>
            <a:r>
              <a:rPr lang="nl-NL" dirty="0"/>
              <a:t> </a:t>
            </a:r>
            <a:r>
              <a:rPr lang="nl-NL" dirty="0" err="1"/>
              <a:t>interpolated</a:t>
            </a:r>
            <a:r>
              <a:rPr lang="nl-NL" dirty="0"/>
              <a:t> C-</a:t>
            </a:r>
            <a:r>
              <a:rPr lang="nl-NL" dirty="0" err="1"/>
              <a:t>grid</a:t>
            </a:r>
            <a:r>
              <a:rPr lang="nl-NL" dirty="0"/>
              <a:t> </a:t>
            </a:r>
            <a:r>
              <a:rPr lang="nl-NL" dirty="0" err="1"/>
              <a:t>winds</a:t>
            </a:r>
            <a:r>
              <a:rPr lang="nl-NL" dirty="0"/>
              <a:t> </a:t>
            </a:r>
            <a:r>
              <a:rPr lang="nl-NL" dirty="0" err="1"/>
              <a:t>when</a:t>
            </a:r>
            <a:r>
              <a:rPr lang="nl-NL" dirty="0"/>
              <a:t> computing </a:t>
            </a:r>
            <a:r>
              <a:rPr lang="nl-NL" dirty="0" err="1"/>
              <a:t>fluxes</a:t>
            </a:r>
            <a:r>
              <a:rPr lang="nl-NL" dirty="0"/>
              <a:t>.</a:t>
            </a:r>
          </a:p>
          <a:p>
            <a:r>
              <a:rPr lang="nl-NL" dirty="0" err="1"/>
              <a:t>Fluxes</a:t>
            </a:r>
            <a:r>
              <a:rPr lang="nl-NL" dirty="0"/>
              <a:t> of </a:t>
            </a:r>
            <a:r>
              <a:rPr lang="nl-NL" dirty="0" err="1"/>
              <a:t>potential</a:t>
            </a:r>
            <a:r>
              <a:rPr lang="nl-NL" dirty="0"/>
              <a:t> </a:t>
            </a:r>
            <a:r>
              <a:rPr lang="nl-NL" dirty="0" err="1"/>
              <a:t>temperature</a:t>
            </a:r>
            <a:r>
              <a:rPr lang="nl-NL" dirty="0"/>
              <a:t>, </a:t>
            </a:r>
            <a:r>
              <a:rPr lang="nl-NL" dirty="0" err="1"/>
              <a:t>mass</a:t>
            </a:r>
            <a:r>
              <a:rPr lang="nl-NL" dirty="0"/>
              <a:t>, </a:t>
            </a:r>
            <a:r>
              <a:rPr lang="nl-NL" dirty="0" err="1"/>
              <a:t>humidity</a:t>
            </a:r>
            <a:r>
              <a:rPr lang="nl-NL" dirty="0"/>
              <a:t>, </a:t>
            </a:r>
            <a:r>
              <a:rPr lang="nl-NL" dirty="0" err="1"/>
              <a:t>vertical</a:t>
            </a:r>
            <a:r>
              <a:rPr lang="nl-NL" dirty="0"/>
              <a:t> </a:t>
            </a:r>
            <a:r>
              <a:rPr lang="nl-NL" dirty="0" err="1"/>
              <a:t>vorticity</a:t>
            </a:r>
            <a:r>
              <a:rPr lang="nl-NL" dirty="0"/>
              <a:t>, </a:t>
            </a:r>
            <a:r>
              <a:rPr lang="nl-NL" dirty="0" err="1"/>
              <a:t>hydrometeors</a:t>
            </a:r>
            <a:r>
              <a:rPr lang="nl-NL" dirty="0"/>
              <a:t> </a:t>
            </a:r>
            <a:r>
              <a:rPr lang="nl-NL" dirty="0" err="1"/>
              <a:t>and</a:t>
            </a:r>
            <a:r>
              <a:rPr lang="nl-NL" dirty="0"/>
              <a:t> </a:t>
            </a:r>
            <a:r>
              <a:rPr lang="nl-NL" dirty="0" err="1"/>
              <a:t>ozone</a:t>
            </a:r>
            <a:r>
              <a:rPr lang="nl-NL" dirty="0"/>
              <a:t> are </a:t>
            </a:r>
            <a:r>
              <a:rPr lang="nl-NL" dirty="0" err="1"/>
              <a:t>perturbed</a:t>
            </a:r>
            <a:r>
              <a:rPr lang="nl-NL" dirty="0"/>
              <a:t>.</a:t>
            </a:r>
            <a:endParaRPr lang="en-US" dirty="0"/>
          </a:p>
          <a:p>
            <a:r>
              <a:rPr lang="en-US" dirty="0"/>
              <a:t>A single random pattern of </a:t>
            </a:r>
            <a:r>
              <a:rPr lang="en-US" dirty="0" err="1"/>
              <a:t>streamfunction</a:t>
            </a:r>
            <a:r>
              <a:rPr lang="en-US" dirty="0"/>
              <a:t> is used to generate random winds </a:t>
            </a:r>
            <a:r>
              <a:rPr lang="mr-IN" dirty="0"/>
              <a:t>–</a:t>
            </a:r>
            <a:r>
              <a:rPr lang="en-US" dirty="0"/>
              <a:t> no vertical structure.  No smoothed dissipation estimate needed.</a:t>
            </a:r>
            <a:endParaRPr lang="nl-NL" dirty="0"/>
          </a:p>
        </p:txBody>
      </p:sp>
      <p:sp>
        <p:nvSpPr>
          <p:cNvPr id="4" name="Slide Number Placeholder 3"/>
          <p:cNvSpPr>
            <a:spLocks noGrp="1"/>
          </p:cNvSpPr>
          <p:nvPr>
            <p:ph type="sldNum" sz="quarter" idx="12"/>
          </p:nvPr>
        </p:nvSpPr>
        <p:spPr/>
        <p:txBody>
          <a:bodyPr/>
          <a:lstStyle/>
          <a:p>
            <a:fld id="{3907F029-390A-0F4C-B5BD-D45269F8FD62}" type="slidenum">
              <a:rPr lang="en-US" smtClean="0"/>
              <a:t>12</a:t>
            </a:fld>
            <a:endParaRPr lang="en-US"/>
          </a:p>
        </p:txBody>
      </p:sp>
    </p:spTree>
    <p:extLst>
      <p:ext uri="{BB962C8B-B14F-4D97-AF65-F5344CB8AC3E}">
        <p14:creationId xmlns:p14="http://schemas.microsoft.com/office/powerpoint/2010/main" val="19944741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FV3 experiments</a:t>
            </a:r>
          </a:p>
        </p:txBody>
      </p:sp>
      <p:sp>
        <p:nvSpPr>
          <p:cNvPr id="3" name="Content Placeholder 2"/>
          <p:cNvSpPr>
            <a:spLocks noGrp="1"/>
          </p:cNvSpPr>
          <p:nvPr>
            <p:ph idx="1"/>
          </p:nvPr>
        </p:nvSpPr>
        <p:spPr/>
        <p:txBody>
          <a:bodyPr>
            <a:normAutofit fontScale="92500"/>
          </a:bodyPr>
          <a:lstStyle/>
          <a:p>
            <a:r>
              <a:rPr lang="en-US" dirty="0"/>
              <a:t>31 5-day 20 member forecasts run every 00UTC from 1 Jan to 31 Jan 2014 at ~50 km resolution using operational GFS </a:t>
            </a:r>
            <a:r>
              <a:rPr lang="en-US" dirty="0" err="1"/>
              <a:t>EnKF</a:t>
            </a:r>
            <a:r>
              <a:rPr lang="en-US" dirty="0"/>
              <a:t> initial conditions.</a:t>
            </a:r>
          </a:p>
          <a:p>
            <a:r>
              <a:rPr lang="en-US" dirty="0"/>
              <a:t>3 experiments:</a:t>
            </a:r>
          </a:p>
          <a:p>
            <a:pPr lvl="1"/>
            <a:r>
              <a:rPr lang="en-US" dirty="0"/>
              <a:t>Control (no stochastic component)</a:t>
            </a:r>
          </a:p>
          <a:p>
            <a:pPr lvl="1"/>
            <a:r>
              <a:rPr lang="en-US" dirty="0"/>
              <a:t>RANTRAN (randomized transport). 250 km/6-h correlation scales.</a:t>
            </a:r>
          </a:p>
          <a:p>
            <a:pPr lvl="1"/>
            <a:r>
              <a:rPr lang="en-US" dirty="0"/>
              <a:t>SKEB. 250 km/6-h correlation scales using smoothed kinetic energy numerical dissipation estimate.</a:t>
            </a:r>
          </a:p>
        </p:txBody>
      </p:sp>
      <p:sp>
        <p:nvSpPr>
          <p:cNvPr id="4" name="Slide Number Placeholder 3"/>
          <p:cNvSpPr>
            <a:spLocks noGrp="1"/>
          </p:cNvSpPr>
          <p:nvPr>
            <p:ph type="sldNum" sz="quarter" idx="12"/>
          </p:nvPr>
        </p:nvSpPr>
        <p:spPr/>
        <p:txBody>
          <a:bodyPr/>
          <a:lstStyle/>
          <a:p>
            <a:fld id="{3907F029-390A-0F4C-B5BD-D45269F8FD62}" type="slidenum">
              <a:rPr lang="en-US" smtClean="0"/>
              <a:t>13</a:t>
            </a:fld>
            <a:endParaRPr lang="en-US"/>
          </a:p>
        </p:txBody>
      </p:sp>
    </p:spTree>
    <p:extLst>
      <p:ext uri="{BB962C8B-B14F-4D97-AF65-F5344CB8AC3E}">
        <p14:creationId xmlns:p14="http://schemas.microsoft.com/office/powerpoint/2010/main" val="7492751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U spread difference day 5</a:t>
            </a:r>
            <a:br>
              <a:rPr lang="en-US" b="1" dirty="0"/>
            </a:br>
            <a:r>
              <a:rPr lang="en-US" dirty="0"/>
              <a:t>(relative to control)</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255" t="9344" r="12546" b="5169"/>
          <a:stretch/>
        </p:blipFill>
        <p:spPr>
          <a:xfrm>
            <a:off x="0" y="2044557"/>
            <a:ext cx="4572000" cy="4813443"/>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6704" t="9588" r="11198" b="5618"/>
          <a:stretch/>
        </p:blipFill>
        <p:spPr>
          <a:xfrm>
            <a:off x="4572000" y="2135825"/>
            <a:ext cx="4572000" cy="4722175"/>
          </a:xfrm>
          <a:prstGeom prst="rect">
            <a:avLst/>
          </a:prstGeom>
        </p:spPr>
      </p:pic>
      <p:sp>
        <p:nvSpPr>
          <p:cNvPr id="6" name="TextBox 5"/>
          <p:cNvSpPr txBox="1"/>
          <p:nvPr/>
        </p:nvSpPr>
        <p:spPr>
          <a:xfrm>
            <a:off x="1532268" y="1654408"/>
            <a:ext cx="647934" cy="369332"/>
          </a:xfrm>
          <a:prstGeom prst="rect">
            <a:avLst/>
          </a:prstGeom>
          <a:noFill/>
        </p:spPr>
        <p:txBody>
          <a:bodyPr wrap="none" rtlCol="0">
            <a:spAutoFit/>
          </a:bodyPr>
          <a:lstStyle/>
          <a:p>
            <a:r>
              <a:rPr lang="en-US" dirty="0"/>
              <a:t>SKEB</a:t>
            </a:r>
          </a:p>
        </p:txBody>
      </p:sp>
      <p:sp>
        <p:nvSpPr>
          <p:cNvPr id="9" name="TextBox 8"/>
          <p:cNvSpPr txBox="1"/>
          <p:nvPr/>
        </p:nvSpPr>
        <p:spPr>
          <a:xfrm>
            <a:off x="6143946" y="1740441"/>
            <a:ext cx="1111202" cy="369332"/>
          </a:xfrm>
          <a:prstGeom prst="rect">
            <a:avLst/>
          </a:prstGeom>
          <a:noFill/>
        </p:spPr>
        <p:txBody>
          <a:bodyPr wrap="none" rtlCol="0">
            <a:spAutoFit/>
          </a:bodyPr>
          <a:lstStyle/>
          <a:p>
            <a:r>
              <a:rPr lang="en-US" dirty="0"/>
              <a:t>RANTRAN</a:t>
            </a:r>
          </a:p>
        </p:txBody>
      </p:sp>
      <p:sp>
        <p:nvSpPr>
          <p:cNvPr id="3" name="Slide Number Placeholder 2"/>
          <p:cNvSpPr>
            <a:spLocks noGrp="1"/>
          </p:cNvSpPr>
          <p:nvPr>
            <p:ph type="sldNum" sz="quarter" idx="12"/>
          </p:nvPr>
        </p:nvSpPr>
        <p:spPr/>
        <p:txBody>
          <a:bodyPr/>
          <a:lstStyle/>
          <a:p>
            <a:fld id="{3907F029-390A-0F4C-B5BD-D45269F8FD62}" type="slidenum">
              <a:rPr lang="en-US" smtClean="0"/>
              <a:t>14</a:t>
            </a:fld>
            <a:endParaRPr lang="en-US"/>
          </a:p>
        </p:txBody>
      </p:sp>
    </p:spTree>
    <p:extLst>
      <p:ext uri="{BB962C8B-B14F-4D97-AF65-F5344CB8AC3E}">
        <p14:creationId xmlns:p14="http://schemas.microsoft.com/office/powerpoint/2010/main" val="5535871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 spread difference day 5</a:t>
            </a:r>
            <a:r>
              <a:rPr lang="en-US" dirty="0"/>
              <a:t/>
            </a:r>
            <a:br>
              <a:rPr lang="en-US" dirty="0"/>
            </a:br>
            <a:r>
              <a:rPr lang="en-US" dirty="0"/>
              <a:t>(relative to control)</a:t>
            </a:r>
          </a:p>
        </p:txBody>
      </p:sp>
      <p:sp>
        <p:nvSpPr>
          <p:cNvPr id="6" name="TextBox 5"/>
          <p:cNvSpPr txBox="1"/>
          <p:nvPr/>
        </p:nvSpPr>
        <p:spPr>
          <a:xfrm>
            <a:off x="1532268" y="1654408"/>
            <a:ext cx="647934" cy="369332"/>
          </a:xfrm>
          <a:prstGeom prst="rect">
            <a:avLst/>
          </a:prstGeom>
          <a:noFill/>
        </p:spPr>
        <p:txBody>
          <a:bodyPr wrap="none" rtlCol="0">
            <a:spAutoFit/>
          </a:bodyPr>
          <a:lstStyle/>
          <a:p>
            <a:r>
              <a:rPr lang="en-US" dirty="0"/>
              <a:t>SKEB</a:t>
            </a:r>
          </a:p>
        </p:txBody>
      </p:sp>
      <p:sp>
        <p:nvSpPr>
          <p:cNvPr id="9" name="TextBox 8"/>
          <p:cNvSpPr txBox="1"/>
          <p:nvPr/>
        </p:nvSpPr>
        <p:spPr>
          <a:xfrm>
            <a:off x="6143946" y="1740441"/>
            <a:ext cx="1111202" cy="369332"/>
          </a:xfrm>
          <a:prstGeom prst="rect">
            <a:avLst/>
          </a:prstGeom>
          <a:noFill/>
        </p:spPr>
        <p:txBody>
          <a:bodyPr wrap="none" rtlCol="0">
            <a:spAutoFit/>
          </a:bodyPr>
          <a:lstStyle/>
          <a:p>
            <a:r>
              <a:rPr lang="en-US" dirty="0"/>
              <a:t>RANTRAN</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004" t="9439" r="10875" b="5917"/>
          <a:stretch/>
        </p:blipFill>
        <p:spPr>
          <a:xfrm>
            <a:off x="0" y="2104405"/>
            <a:ext cx="4572000" cy="4712499"/>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7303" t="9139" r="10875" b="6217"/>
          <a:stretch/>
        </p:blipFill>
        <p:spPr>
          <a:xfrm>
            <a:off x="4572000" y="2023740"/>
            <a:ext cx="4572000" cy="4729754"/>
          </a:xfrm>
          <a:prstGeom prst="rect">
            <a:avLst/>
          </a:prstGeom>
        </p:spPr>
      </p:pic>
      <p:sp>
        <p:nvSpPr>
          <p:cNvPr id="4" name="Slide Number Placeholder 3"/>
          <p:cNvSpPr>
            <a:spLocks noGrp="1"/>
          </p:cNvSpPr>
          <p:nvPr>
            <p:ph type="sldNum" sz="quarter" idx="12"/>
          </p:nvPr>
        </p:nvSpPr>
        <p:spPr/>
        <p:txBody>
          <a:bodyPr/>
          <a:lstStyle/>
          <a:p>
            <a:fld id="{3907F029-390A-0F4C-B5BD-D45269F8FD62}" type="slidenum">
              <a:rPr lang="en-US" smtClean="0"/>
              <a:t>15</a:t>
            </a:fld>
            <a:endParaRPr lang="en-US"/>
          </a:p>
        </p:txBody>
      </p:sp>
    </p:spTree>
    <p:extLst>
      <p:ext uri="{BB962C8B-B14F-4D97-AF65-F5344CB8AC3E}">
        <p14:creationId xmlns:p14="http://schemas.microsoft.com/office/powerpoint/2010/main" val="7425533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Ensemble mean vector wind RMS error differences</a:t>
            </a:r>
            <a:r>
              <a:rPr lang="en-US" dirty="0"/>
              <a:t> (relative to control)</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105" t="9737" r="10749" b="6068"/>
          <a:stretch/>
        </p:blipFill>
        <p:spPr>
          <a:xfrm>
            <a:off x="92467" y="2228334"/>
            <a:ext cx="4572000" cy="4629666"/>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7603" t="9438" r="10448" b="6217"/>
          <a:stretch/>
        </p:blipFill>
        <p:spPr>
          <a:xfrm>
            <a:off x="4572000" y="2152268"/>
            <a:ext cx="4572000" cy="4705732"/>
          </a:xfrm>
          <a:prstGeom prst="rect">
            <a:avLst/>
          </a:prstGeom>
        </p:spPr>
      </p:pic>
      <p:sp>
        <p:nvSpPr>
          <p:cNvPr id="6" name="TextBox 5"/>
          <p:cNvSpPr txBox="1"/>
          <p:nvPr/>
        </p:nvSpPr>
        <p:spPr>
          <a:xfrm>
            <a:off x="1532268" y="1654408"/>
            <a:ext cx="647934" cy="369332"/>
          </a:xfrm>
          <a:prstGeom prst="rect">
            <a:avLst/>
          </a:prstGeom>
          <a:noFill/>
        </p:spPr>
        <p:txBody>
          <a:bodyPr wrap="none" rtlCol="0">
            <a:spAutoFit/>
          </a:bodyPr>
          <a:lstStyle/>
          <a:p>
            <a:r>
              <a:rPr lang="en-US" dirty="0"/>
              <a:t>SKEB</a:t>
            </a:r>
          </a:p>
        </p:txBody>
      </p:sp>
      <p:sp>
        <p:nvSpPr>
          <p:cNvPr id="7" name="TextBox 6"/>
          <p:cNvSpPr txBox="1"/>
          <p:nvPr/>
        </p:nvSpPr>
        <p:spPr>
          <a:xfrm>
            <a:off x="6143946" y="1740441"/>
            <a:ext cx="1111202" cy="369332"/>
          </a:xfrm>
          <a:prstGeom prst="rect">
            <a:avLst/>
          </a:prstGeom>
          <a:noFill/>
        </p:spPr>
        <p:txBody>
          <a:bodyPr wrap="none" rtlCol="0">
            <a:spAutoFit/>
          </a:bodyPr>
          <a:lstStyle/>
          <a:p>
            <a:r>
              <a:rPr lang="en-US" dirty="0"/>
              <a:t>RANTRAN</a:t>
            </a:r>
          </a:p>
        </p:txBody>
      </p:sp>
      <p:sp>
        <p:nvSpPr>
          <p:cNvPr id="3" name="Slide Number Placeholder 2"/>
          <p:cNvSpPr>
            <a:spLocks noGrp="1"/>
          </p:cNvSpPr>
          <p:nvPr>
            <p:ph type="sldNum" sz="quarter" idx="12"/>
          </p:nvPr>
        </p:nvSpPr>
        <p:spPr/>
        <p:txBody>
          <a:bodyPr/>
          <a:lstStyle/>
          <a:p>
            <a:fld id="{3907F029-390A-0F4C-B5BD-D45269F8FD62}" type="slidenum">
              <a:rPr lang="en-US" smtClean="0"/>
              <a:t>16</a:t>
            </a:fld>
            <a:endParaRPr lang="en-US"/>
          </a:p>
        </p:txBody>
      </p:sp>
    </p:spTree>
    <p:extLst>
      <p:ext uri="{BB962C8B-B14F-4D97-AF65-F5344CB8AC3E}">
        <p14:creationId xmlns:p14="http://schemas.microsoft.com/office/powerpoint/2010/main" val="2463145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349AF3-9FF1-AD42-9255-D1552C505CFA}"/>
              </a:ext>
            </a:extLst>
          </p:cNvPr>
          <p:cNvSpPr>
            <a:spLocks noGrp="1"/>
          </p:cNvSpPr>
          <p:nvPr>
            <p:ph type="title"/>
          </p:nvPr>
        </p:nvSpPr>
        <p:spPr/>
        <p:txBody>
          <a:bodyPr/>
          <a:lstStyle/>
          <a:p>
            <a:r>
              <a:rPr lang="en-US" b="1" dirty="0"/>
              <a:t>Data assimilation results</a:t>
            </a:r>
          </a:p>
        </p:txBody>
      </p:sp>
      <p:sp>
        <p:nvSpPr>
          <p:cNvPr id="3" name="Content Placeholder 2">
            <a:extLst>
              <a:ext uri="{FF2B5EF4-FFF2-40B4-BE49-F238E27FC236}">
                <a16:creationId xmlns="" xmlns:a16="http://schemas.microsoft.com/office/drawing/2014/main" id="{8BD65E6E-9D3E-8040-9B2B-472D72815F71}"/>
              </a:ext>
            </a:extLst>
          </p:cNvPr>
          <p:cNvSpPr>
            <a:spLocks noGrp="1"/>
          </p:cNvSpPr>
          <p:nvPr>
            <p:ph idx="1"/>
          </p:nvPr>
        </p:nvSpPr>
        <p:spPr>
          <a:xfrm>
            <a:off x="457200" y="1331090"/>
            <a:ext cx="8229600" cy="4795074"/>
          </a:xfrm>
        </p:spPr>
        <p:txBody>
          <a:bodyPr>
            <a:normAutofit lnSpcReduction="10000"/>
          </a:bodyPr>
          <a:lstStyle/>
          <a:p>
            <a:r>
              <a:rPr lang="en-US" dirty="0"/>
              <a:t>Experiments:  C192 (~50 km) single-res hybrid 4DEnVar with FV3GFS.</a:t>
            </a:r>
          </a:p>
          <a:p>
            <a:pPr lvl="1"/>
            <a:r>
              <a:rPr lang="en-US" dirty="0"/>
              <a:t>Control: no stochastic physics, relaxation-to-prior spread inflation (</a:t>
            </a:r>
            <a:r>
              <a:rPr lang="en-US" dirty="0">
                <a:latin typeface="Symbol" pitchFamily="2" charset="2"/>
              </a:rPr>
              <a:t>a</a:t>
            </a:r>
            <a:r>
              <a:rPr lang="en-US" dirty="0"/>
              <a:t>=0.85)</a:t>
            </a:r>
          </a:p>
          <a:p>
            <a:pPr lvl="1"/>
            <a:r>
              <a:rPr lang="en-US" dirty="0"/>
              <a:t>SPPT/SHUM:  Add SPPT and perturbed boundary layer humidity schemes.</a:t>
            </a:r>
          </a:p>
          <a:p>
            <a:pPr lvl="1"/>
            <a:r>
              <a:rPr lang="en-US" dirty="0"/>
              <a:t>SPPT/SHUM/SKEB</a:t>
            </a:r>
          </a:p>
          <a:p>
            <a:pPr lvl="1"/>
            <a:r>
              <a:rPr lang="en-US" dirty="0"/>
              <a:t>SPPT/SHUM/RANTRAN</a:t>
            </a:r>
          </a:p>
          <a:p>
            <a:r>
              <a:rPr lang="en-US" dirty="0"/>
              <a:t>Look at effect on ensemble spread in 6-hour background forecast, innovation statistics.</a:t>
            </a:r>
          </a:p>
        </p:txBody>
      </p:sp>
      <p:sp>
        <p:nvSpPr>
          <p:cNvPr id="4" name="Slide Number Placeholder 3">
            <a:extLst>
              <a:ext uri="{FF2B5EF4-FFF2-40B4-BE49-F238E27FC236}">
                <a16:creationId xmlns="" xmlns:a16="http://schemas.microsoft.com/office/drawing/2014/main" id="{C86F7D3E-1985-114D-B8C0-8A25822745FB}"/>
              </a:ext>
            </a:extLst>
          </p:cNvPr>
          <p:cNvSpPr>
            <a:spLocks noGrp="1"/>
          </p:cNvSpPr>
          <p:nvPr>
            <p:ph type="sldNum" sz="quarter" idx="12"/>
          </p:nvPr>
        </p:nvSpPr>
        <p:spPr/>
        <p:txBody>
          <a:bodyPr/>
          <a:lstStyle/>
          <a:p>
            <a:fld id="{3907F029-390A-0F4C-B5BD-D45269F8FD62}" type="slidenum">
              <a:rPr lang="en-US" smtClean="0"/>
              <a:t>17</a:t>
            </a:fld>
            <a:endParaRPr lang="en-US"/>
          </a:p>
        </p:txBody>
      </p:sp>
    </p:spTree>
    <p:extLst>
      <p:ext uri="{BB962C8B-B14F-4D97-AF65-F5344CB8AC3E}">
        <p14:creationId xmlns:p14="http://schemas.microsoft.com/office/powerpoint/2010/main" val="7290299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770" r="8524"/>
          <a:stretch/>
        </p:blipFill>
        <p:spPr>
          <a:xfrm>
            <a:off x="-6656" y="2045209"/>
            <a:ext cx="5486400" cy="3412103"/>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8811" r="13114"/>
          <a:stretch/>
        </p:blipFill>
        <p:spPr>
          <a:xfrm>
            <a:off x="5548037" y="2052361"/>
            <a:ext cx="3657600" cy="3513600"/>
          </a:xfrm>
          <a:prstGeom prst="rect">
            <a:avLst/>
          </a:prstGeom>
          <a:ln>
            <a:solidFill>
              <a:schemeClr val="accent1"/>
            </a:solidFill>
          </a:ln>
        </p:spPr>
      </p:pic>
      <p:sp>
        <p:nvSpPr>
          <p:cNvPr id="2" name="Title 1">
            <a:extLst>
              <a:ext uri="{FF2B5EF4-FFF2-40B4-BE49-F238E27FC236}">
                <a16:creationId xmlns="" xmlns:a16="http://schemas.microsoft.com/office/drawing/2014/main" id="{8E5E8742-19EB-AD40-82FA-0ACE7C0F3696}"/>
              </a:ext>
            </a:extLst>
          </p:cNvPr>
          <p:cNvSpPr>
            <a:spLocks noGrp="1"/>
          </p:cNvSpPr>
          <p:nvPr>
            <p:ph type="title"/>
          </p:nvPr>
        </p:nvSpPr>
        <p:spPr/>
        <p:txBody>
          <a:bodyPr>
            <a:noAutofit/>
          </a:bodyPr>
          <a:lstStyle/>
          <a:p>
            <a:r>
              <a:rPr lang="en-US" sz="3600" dirty="0"/>
              <a:t>Control vs SPPT/SHUM</a:t>
            </a:r>
            <a:br>
              <a:rPr lang="en-US" sz="3600" dirty="0"/>
            </a:br>
            <a:r>
              <a:rPr lang="en-US" sz="3600" dirty="0"/>
              <a:t>(left </a:t>
            </a:r>
            <a:r>
              <a:rPr lang="en-US" sz="3600" dirty="0" err="1"/>
              <a:t>innov</a:t>
            </a:r>
            <a:r>
              <a:rPr lang="en-US" sz="3600" dirty="0"/>
              <a:t> stats, right spread difference)</a:t>
            </a:r>
          </a:p>
        </p:txBody>
      </p:sp>
      <p:sp>
        <p:nvSpPr>
          <p:cNvPr id="4" name="Slide Number Placeholder 3">
            <a:extLst>
              <a:ext uri="{FF2B5EF4-FFF2-40B4-BE49-F238E27FC236}">
                <a16:creationId xmlns="" xmlns:a16="http://schemas.microsoft.com/office/drawing/2014/main" id="{9840866E-85BF-D942-A9CF-5557F62C6599}"/>
              </a:ext>
            </a:extLst>
          </p:cNvPr>
          <p:cNvSpPr>
            <a:spLocks noGrp="1"/>
          </p:cNvSpPr>
          <p:nvPr>
            <p:ph type="sldNum" sz="quarter" idx="12"/>
          </p:nvPr>
        </p:nvSpPr>
        <p:spPr/>
        <p:txBody>
          <a:bodyPr/>
          <a:lstStyle/>
          <a:p>
            <a:fld id="{3907F029-390A-0F4C-B5BD-D45269F8FD62}" type="slidenum">
              <a:rPr lang="en-US" smtClean="0"/>
              <a:t>18</a:t>
            </a:fld>
            <a:endParaRPr lang="en-US"/>
          </a:p>
        </p:txBody>
      </p:sp>
      <p:sp>
        <p:nvSpPr>
          <p:cNvPr id="13" name="TextBox 12">
            <a:extLst>
              <a:ext uri="{FF2B5EF4-FFF2-40B4-BE49-F238E27FC236}">
                <a16:creationId xmlns="" xmlns:a16="http://schemas.microsoft.com/office/drawing/2014/main" id="{A99DAC98-9DFF-2945-90A4-AB00A4E4D7A0}"/>
              </a:ext>
            </a:extLst>
          </p:cNvPr>
          <p:cNvSpPr txBox="1"/>
          <p:nvPr/>
        </p:nvSpPr>
        <p:spPr>
          <a:xfrm>
            <a:off x="5868365" y="1585732"/>
            <a:ext cx="2379562" cy="646331"/>
          </a:xfrm>
          <a:prstGeom prst="rect">
            <a:avLst/>
          </a:prstGeom>
          <a:noFill/>
        </p:spPr>
        <p:txBody>
          <a:bodyPr wrap="none" rtlCol="0">
            <a:spAutoFit/>
          </a:bodyPr>
          <a:lstStyle/>
          <a:p>
            <a:r>
              <a:rPr lang="en-US" dirty="0"/>
              <a:t>Wind spread difference</a:t>
            </a:r>
          </a:p>
          <a:p>
            <a:r>
              <a:rPr lang="en-US" dirty="0"/>
              <a:t>SPPT+SHUM - </a:t>
            </a:r>
            <a:r>
              <a:rPr lang="en-US" dirty="0" err="1"/>
              <a:t>nostoch</a:t>
            </a:r>
            <a:endParaRPr lang="en-US" dirty="0"/>
          </a:p>
        </p:txBody>
      </p:sp>
      <p:sp>
        <p:nvSpPr>
          <p:cNvPr id="14" name="TextBox 13">
            <a:extLst>
              <a:ext uri="{FF2B5EF4-FFF2-40B4-BE49-F238E27FC236}">
                <a16:creationId xmlns="" xmlns:a16="http://schemas.microsoft.com/office/drawing/2014/main" id="{46833D6D-FEB1-1548-A574-F05AF719DF93}"/>
              </a:ext>
            </a:extLst>
          </p:cNvPr>
          <p:cNvSpPr txBox="1"/>
          <p:nvPr/>
        </p:nvSpPr>
        <p:spPr>
          <a:xfrm>
            <a:off x="6724465" y="5258853"/>
            <a:ext cx="667362" cy="276999"/>
          </a:xfrm>
          <a:prstGeom prst="rect">
            <a:avLst/>
          </a:prstGeom>
          <a:noFill/>
        </p:spPr>
        <p:txBody>
          <a:bodyPr wrap="none" rtlCol="0">
            <a:spAutoFit/>
          </a:bodyPr>
          <a:lstStyle/>
          <a:p>
            <a:r>
              <a:rPr lang="en-US" sz="1200" dirty="0"/>
              <a:t>latitude</a:t>
            </a:r>
          </a:p>
        </p:txBody>
      </p:sp>
      <p:sp>
        <p:nvSpPr>
          <p:cNvPr id="15" name="TextBox 14">
            <a:extLst>
              <a:ext uri="{FF2B5EF4-FFF2-40B4-BE49-F238E27FC236}">
                <a16:creationId xmlns="" xmlns:a16="http://schemas.microsoft.com/office/drawing/2014/main" id="{F57A197D-2813-B649-B39F-061BF76C11C3}"/>
              </a:ext>
            </a:extLst>
          </p:cNvPr>
          <p:cNvSpPr txBox="1"/>
          <p:nvPr/>
        </p:nvSpPr>
        <p:spPr>
          <a:xfrm rot="16200000">
            <a:off x="4814065" y="3369935"/>
            <a:ext cx="1328715" cy="276999"/>
          </a:xfrm>
          <a:prstGeom prst="rect">
            <a:avLst/>
          </a:prstGeom>
          <a:noFill/>
        </p:spPr>
        <p:txBody>
          <a:bodyPr wrap="square" rtlCol="0">
            <a:spAutoFit/>
          </a:bodyPr>
          <a:lstStyle/>
          <a:p>
            <a:r>
              <a:rPr lang="en-US" sz="1200" dirty="0"/>
              <a:t>model level</a:t>
            </a:r>
          </a:p>
        </p:txBody>
      </p:sp>
    </p:spTree>
    <p:extLst>
      <p:ext uri="{BB962C8B-B14F-4D97-AF65-F5344CB8AC3E}">
        <p14:creationId xmlns:p14="http://schemas.microsoft.com/office/powerpoint/2010/main" val="18859987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606" r="13114"/>
          <a:stretch/>
        </p:blipFill>
        <p:spPr>
          <a:xfrm>
            <a:off x="5493412" y="2080546"/>
            <a:ext cx="3657600" cy="3504402"/>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770" r="9017"/>
          <a:stretch/>
        </p:blipFill>
        <p:spPr>
          <a:xfrm>
            <a:off x="-22968" y="2093644"/>
            <a:ext cx="5486400" cy="3431344"/>
          </a:xfrm>
          <a:prstGeom prst="rect">
            <a:avLst/>
          </a:prstGeom>
        </p:spPr>
      </p:pic>
      <p:sp>
        <p:nvSpPr>
          <p:cNvPr id="2" name="Title 1">
            <a:extLst>
              <a:ext uri="{FF2B5EF4-FFF2-40B4-BE49-F238E27FC236}">
                <a16:creationId xmlns="" xmlns:a16="http://schemas.microsoft.com/office/drawing/2014/main" id="{8E5E8742-19EB-AD40-82FA-0ACE7C0F3696}"/>
              </a:ext>
            </a:extLst>
          </p:cNvPr>
          <p:cNvSpPr>
            <a:spLocks noGrp="1"/>
          </p:cNvSpPr>
          <p:nvPr>
            <p:ph type="title"/>
          </p:nvPr>
        </p:nvSpPr>
        <p:spPr/>
        <p:txBody>
          <a:bodyPr>
            <a:noAutofit/>
          </a:bodyPr>
          <a:lstStyle/>
          <a:p>
            <a:r>
              <a:rPr lang="en-US" sz="3600" dirty="0"/>
              <a:t>SPPT/SHUM vs SPPT/SHUM/SKEB</a:t>
            </a:r>
            <a:br>
              <a:rPr lang="en-US" sz="3600" dirty="0"/>
            </a:br>
            <a:r>
              <a:rPr lang="en-US" sz="3600" dirty="0"/>
              <a:t>(left </a:t>
            </a:r>
            <a:r>
              <a:rPr lang="en-US" sz="3600" dirty="0" err="1"/>
              <a:t>innov</a:t>
            </a:r>
            <a:r>
              <a:rPr lang="en-US" sz="3600" dirty="0"/>
              <a:t> stats, right spread difference)</a:t>
            </a:r>
          </a:p>
        </p:txBody>
      </p:sp>
      <p:sp>
        <p:nvSpPr>
          <p:cNvPr id="4" name="Slide Number Placeholder 3">
            <a:extLst>
              <a:ext uri="{FF2B5EF4-FFF2-40B4-BE49-F238E27FC236}">
                <a16:creationId xmlns="" xmlns:a16="http://schemas.microsoft.com/office/drawing/2014/main" id="{9840866E-85BF-D942-A9CF-5557F62C6599}"/>
              </a:ext>
            </a:extLst>
          </p:cNvPr>
          <p:cNvSpPr>
            <a:spLocks noGrp="1"/>
          </p:cNvSpPr>
          <p:nvPr>
            <p:ph type="sldNum" sz="quarter" idx="12"/>
          </p:nvPr>
        </p:nvSpPr>
        <p:spPr/>
        <p:txBody>
          <a:bodyPr/>
          <a:lstStyle/>
          <a:p>
            <a:fld id="{3907F029-390A-0F4C-B5BD-D45269F8FD62}" type="slidenum">
              <a:rPr lang="en-US" smtClean="0"/>
              <a:t>19</a:t>
            </a:fld>
            <a:endParaRPr lang="en-US"/>
          </a:p>
        </p:txBody>
      </p:sp>
      <p:sp>
        <p:nvSpPr>
          <p:cNvPr id="11" name="TextBox 10">
            <a:extLst>
              <a:ext uri="{FF2B5EF4-FFF2-40B4-BE49-F238E27FC236}">
                <a16:creationId xmlns="" xmlns:a16="http://schemas.microsoft.com/office/drawing/2014/main" id="{5CEF0ADA-BC6A-5345-AAA9-17A11FD2F066}"/>
              </a:ext>
            </a:extLst>
          </p:cNvPr>
          <p:cNvSpPr txBox="1"/>
          <p:nvPr/>
        </p:nvSpPr>
        <p:spPr>
          <a:xfrm>
            <a:off x="5486400" y="1655180"/>
            <a:ext cx="3313279" cy="646331"/>
          </a:xfrm>
          <a:prstGeom prst="rect">
            <a:avLst/>
          </a:prstGeom>
          <a:noFill/>
        </p:spPr>
        <p:txBody>
          <a:bodyPr wrap="none" rtlCol="0">
            <a:spAutoFit/>
          </a:bodyPr>
          <a:lstStyle/>
          <a:p>
            <a:r>
              <a:rPr lang="en-US" dirty="0"/>
              <a:t>Wind spread difference</a:t>
            </a:r>
          </a:p>
          <a:p>
            <a:r>
              <a:rPr lang="en-US" dirty="0"/>
              <a:t>SPPT+SHUM+SKEB – SPPT+SHUM</a:t>
            </a:r>
          </a:p>
        </p:txBody>
      </p:sp>
      <p:sp>
        <p:nvSpPr>
          <p:cNvPr id="12" name="TextBox 11">
            <a:extLst>
              <a:ext uri="{FF2B5EF4-FFF2-40B4-BE49-F238E27FC236}">
                <a16:creationId xmlns="" xmlns:a16="http://schemas.microsoft.com/office/drawing/2014/main" id="{CEEF4CC3-4DE2-E345-91C5-ED01E2842B2A}"/>
              </a:ext>
            </a:extLst>
          </p:cNvPr>
          <p:cNvSpPr txBox="1"/>
          <p:nvPr/>
        </p:nvSpPr>
        <p:spPr>
          <a:xfrm>
            <a:off x="6809358" y="5336790"/>
            <a:ext cx="667362" cy="276999"/>
          </a:xfrm>
          <a:prstGeom prst="rect">
            <a:avLst/>
          </a:prstGeom>
          <a:noFill/>
        </p:spPr>
        <p:txBody>
          <a:bodyPr wrap="none" rtlCol="0">
            <a:spAutoFit/>
          </a:bodyPr>
          <a:lstStyle/>
          <a:p>
            <a:r>
              <a:rPr lang="en-US" sz="1200" dirty="0"/>
              <a:t>latitude</a:t>
            </a:r>
          </a:p>
        </p:txBody>
      </p:sp>
      <p:sp>
        <p:nvSpPr>
          <p:cNvPr id="13" name="TextBox 12">
            <a:extLst>
              <a:ext uri="{FF2B5EF4-FFF2-40B4-BE49-F238E27FC236}">
                <a16:creationId xmlns="" xmlns:a16="http://schemas.microsoft.com/office/drawing/2014/main" id="{4FC7F951-345C-9549-92CC-91DE077378CA}"/>
              </a:ext>
            </a:extLst>
          </p:cNvPr>
          <p:cNvSpPr txBox="1"/>
          <p:nvPr/>
        </p:nvSpPr>
        <p:spPr>
          <a:xfrm rot="16200000">
            <a:off x="4814065" y="3369935"/>
            <a:ext cx="1328715" cy="276999"/>
          </a:xfrm>
          <a:prstGeom prst="rect">
            <a:avLst/>
          </a:prstGeom>
          <a:noFill/>
        </p:spPr>
        <p:txBody>
          <a:bodyPr wrap="square" rtlCol="0">
            <a:spAutoFit/>
          </a:bodyPr>
          <a:lstStyle/>
          <a:p>
            <a:r>
              <a:rPr lang="en-US" sz="1200" dirty="0"/>
              <a:t>model level</a:t>
            </a:r>
          </a:p>
        </p:txBody>
      </p:sp>
    </p:spTree>
    <p:extLst>
      <p:ext uri="{BB962C8B-B14F-4D97-AF65-F5344CB8AC3E}">
        <p14:creationId xmlns:p14="http://schemas.microsoft.com/office/powerpoint/2010/main" val="29547340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427" y="274638"/>
            <a:ext cx="8861461" cy="1143000"/>
          </a:xfrm>
        </p:spPr>
        <p:txBody>
          <a:bodyPr>
            <a:noAutofit/>
          </a:bodyPr>
          <a:lstStyle/>
          <a:p>
            <a:r>
              <a:rPr lang="en-US" sz="3600" b="1" dirty="0"/>
              <a:t>Effect of unresolved scales on resolved scales</a:t>
            </a:r>
          </a:p>
        </p:txBody>
      </p:sp>
      <p:sp>
        <p:nvSpPr>
          <p:cNvPr id="3" name="Content Placeholder 2"/>
          <p:cNvSpPr>
            <a:spLocks noGrp="1"/>
          </p:cNvSpPr>
          <p:nvPr>
            <p:ph idx="1"/>
          </p:nvPr>
        </p:nvSpPr>
        <p:spPr>
          <a:xfrm>
            <a:off x="128427" y="1600200"/>
            <a:ext cx="7546369" cy="4525963"/>
          </a:xfrm>
        </p:spPr>
        <p:txBody>
          <a:bodyPr>
            <a:normAutofit fontScale="85000" lnSpcReduction="10000"/>
          </a:bodyPr>
          <a:lstStyle/>
          <a:p>
            <a:r>
              <a:rPr lang="en-US" dirty="0"/>
              <a:t>Nonzero even if resolved dynamics modelled perfectly </a:t>
            </a:r>
          </a:p>
          <a:p>
            <a:pPr lvl="1"/>
            <a:r>
              <a:rPr lang="en-US" dirty="0"/>
              <a:t>Needs to be accounted for in ensemble systems.</a:t>
            </a:r>
          </a:p>
          <a:p>
            <a:r>
              <a:rPr lang="en-US" dirty="0"/>
              <a:t>Upscale energy transfers (turbulent cascade).</a:t>
            </a:r>
          </a:p>
          <a:p>
            <a:pPr lvl="1"/>
            <a:r>
              <a:rPr lang="en-US" dirty="0"/>
              <a:t>Addressed with ‘backscatter’ schemes (</a:t>
            </a:r>
            <a:r>
              <a:rPr lang="en-US" dirty="0" err="1"/>
              <a:t>Berner</a:t>
            </a:r>
            <a:r>
              <a:rPr lang="en-US" dirty="0"/>
              <a:t> et al 2009, </a:t>
            </a:r>
            <a:r>
              <a:rPr lang="en-US" i="1" dirty="0">
                <a:hlinkClick r:id="rId3"/>
              </a:rPr>
              <a:t>http://dx.doi.org/10.1175/2008JAS2677.1</a:t>
            </a:r>
            <a:r>
              <a:rPr lang="en-US" dirty="0"/>
              <a:t>)</a:t>
            </a:r>
          </a:p>
          <a:p>
            <a:r>
              <a:rPr lang="en-US" dirty="0"/>
              <a:t>’Location uncertainty’: unresolved motions resulting in uncertainty in the advection of resolved features</a:t>
            </a:r>
          </a:p>
          <a:p>
            <a:pPr lvl="1"/>
            <a:r>
              <a:rPr lang="en-US" dirty="0"/>
              <a:t>Addressed with ‘randomized transport’ (</a:t>
            </a:r>
            <a:r>
              <a:rPr lang="en-US" dirty="0" err="1"/>
              <a:t>Resseguier</a:t>
            </a:r>
            <a:r>
              <a:rPr lang="en-US" dirty="0"/>
              <a:t> et al 2016, </a:t>
            </a:r>
            <a:r>
              <a:rPr lang="de-DE" i="1" dirty="0">
                <a:hlinkClick r:id="rId4"/>
              </a:rPr>
              <a:t>https://arxiv.org/abs/1611.03041</a:t>
            </a:r>
            <a:r>
              <a:rPr lang="de-DE" dirty="0"/>
              <a:t>)</a:t>
            </a:r>
            <a:endParaRPr lang="en-US" dirty="0"/>
          </a:p>
          <a:p>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4796" y="2226921"/>
            <a:ext cx="1134533" cy="1828800"/>
          </a:xfrm>
          <a:prstGeom prst="rect">
            <a:avLst/>
          </a:prstGeom>
        </p:spPr>
      </p:pic>
      <p:sp>
        <p:nvSpPr>
          <p:cNvPr id="5" name="Slide Number Placeholder 4"/>
          <p:cNvSpPr>
            <a:spLocks noGrp="1"/>
          </p:cNvSpPr>
          <p:nvPr>
            <p:ph type="sldNum" sz="quarter" idx="12"/>
          </p:nvPr>
        </p:nvSpPr>
        <p:spPr/>
        <p:txBody>
          <a:bodyPr/>
          <a:lstStyle/>
          <a:p>
            <a:fld id="{3907F029-390A-0F4C-B5BD-D45269F8FD62}" type="slidenum">
              <a:rPr lang="en-US" smtClean="0"/>
              <a:t>2</a:t>
            </a:fld>
            <a:endParaRPr lang="en-US"/>
          </a:p>
        </p:txBody>
      </p:sp>
    </p:spTree>
    <p:extLst>
      <p:ext uri="{BB962C8B-B14F-4D97-AF65-F5344CB8AC3E}">
        <p14:creationId xmlns:p14="http://schemas.microsoft.com/office/powerpoint/2010/main" val="2074486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874" r="9180"/>
          <a:stretch/>
        </p:blipFill>
        <p:spPr>
          <a:xfrm>
            <a:off x="-34308" y="1886174"/>
            <a:ext cx="5486400" cy="348192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8402" r="12910"/>
          <a:stretch/>
        </p:blipFill>
        <p:spPr>
          <a:xfrm>
            <a:off x="5551661" y="1946134"/>
            <a:ext cx="3657600" cy="3486150"/>
          </a:xfrm>
          <a:prstGeom prst="rect">
            <a:avLst/>
          </a:prstGeom>
        </p:spPr>
      </p:pic>
      <p:sp>
        <p:nvSpPr>
          <p:cNvPr id="2" name="Title 1">
            <a:extLst>
              <a:ext uri="{FF2B5EF4-FFF2-40B4-BE49-F238E27FC236}">
                <a16:creationId xmlns="" xmlns:a16="http://schemas.microsoft.com/office/drawing/2014/main" id="{8E5E8742-19EB-AD40-82FA-0ACE7C0F3696}"/>
              </a:ext>
            </a:extLst>
          </p:cNvPr>
          <p:cNvSpPr>
            <a:spLocks noGrp="1"/>
          </p:cNvSpPr>
          <p:nvPr>
            <p:ph type="title"/>
          </p:nvPr>
        </p:nvSpPr>
        <p:spPr/>
        <p:txBody>
          <a:bodyPr>
            <a:noAutofit/>
          </a:bodyPr>
          <a:lstStyle/>
          <a:p>
            <a:r>
              <a:rPr lang="en-US" sz="3600" dirty="0"/>
              <a:t>SPPT/SHUM vs SPPT/SHUM/RANTRAN</a:t>
            </a:r>
            <a:br>
              <a:rPr lang="en-US" sz="3600" dirty="0"/>
            </a:br>
            <a:r>
              <a:rPr lang="en-US" sz="3600" dirty="0"/>
              <a:t>(left </a:t>
            </a:r>
            <a:r>
              <a:rPr lang="en-US" sz="3600" dirty="0" err="1"/>
              <a:t>innov</a:t>
            </a:r>
            <a:r>
              <a:rPr lang="en-US" sz="3600" dirty="0"/>
              <a:t> stats, right spread difference)</a:t>
            </a:r>
          </a:p>
        </p:txBody>
      </p:sp>
      <p:sp>
        <p:nvSpPr>
          <p:cNvPr id="4" name="Slide Number Placeholder 3">
            <a:extLst>
              <a:ext uri="{FF2B5EF4-FFF2-40B4-BE49-F238E27FC236}">
                <a16:creationId xmlns="" xmlns:a16="http://schemas.microsoft.com/office/drawing/2014/main" id="{9840866E-85BF-D942-A9CF-5557F62C6599}"/>
              </a:ext>
            </a:extLst>
          </p:cNvPr>
          <p:cNvSpPr>
            <a:spLocks noGrp="1"/>
          </p:cNvSpPr>
          <p:nvPr>
            <p:ph type="sldNum" sz="quarter" idx="12"/>
          </p:nvPr>
        </p:nvSpPr>
        <p:spPr/>
        <p:txBody>
          <a:bodyPr/>
          <a:lstStyle/>
          <a:p>
            <a:fld id="{3907F029-390A-0F4C-B5BD-D45269F8FD62}" type="slidenum">
              <a:rPr lang="en-US" smtClean="0"/>
              <a:t>20</a:t>
            </a:fld>
            <a:endParaRPr lang="en-US"/>
          </a:p>
        </p:txBody>
      </p:sp>
      <p:sp>
        <p:nvSpPr>
          <p:cNvPr id="9" name="TextBox 8">
            <a:extLst>
              <a:ext uri="{FF2B5EF4-FFF2-40B4-BE49-F238E27FC236}">
                <a16:creationId xmlns="" xmlns:a16="http://schemas.microsoft.com/office/drawing/2014/main" id="{BA7EE602-D110-924D-ADF7-35C613B44258}"/>
              </a:ext>
            </a:extLst>
          </p:cNvPr>
          <p:cNvSpPr txBox="1"/>
          <p:nvPr/>
        </p:nvSpPr>
        <p:spPr>
          <a:xfrm>
            <a:off x="5367453" y="1545883"/>
            <a:ext cx="3776547" cy="646331"/>
          </a:xfrm>
          <a:prstGeom prst="rect">
            <a:avLst/>
          </a:prstGeom>
          <a:noFill/>
        </p:spPr>
        <p:txBody>
          <a:bodyPr wrap="none" rtlCol="0">
            <a:spAutoFit/>
          </a:bodyPr>
          <a:lstStyle/>
          <a:p>
            <a:r>
              <a:rPr lang="en-US" dirty="0"/>
              <a:t>Wind spread difference</a:t>
            </a:r>
          </a:p>
          <a:p>
            <a:r>
              <a:rPr lang="en-US" dirty="0"/>
              <a:t>SPPT+SHUM+RANTRAN – SPPT+SHUM</a:t>
            </a:r>
          </a:p>
        </p:txBody>
      </p:sp>
      <p:sp>
        <p:nvSpPr>
          <p:cNvPr id="10" name="TextBox 9">
            <a:extLst>
              <a:ext uri="{FF2B5EF4-FFF2-40B4-BE49-F238E27FC236}">
                <a16:creationId xmlns="" xmlns:a16="http://schemas.microsoft.com/office/drawing/2014/main" id="{3BE103D3-C1C0-0942-AC2C-122E18CCAF7B}"/>
              </a:ext>
            </a:extLst>
          </p:cNvPr>
          <p:cNvSpPr txBox="1"/>
          <p:nvPr/>
        </p:nvSpPr>
        <p:spPr>
          <a:xfrm>
            <a:off x="6803298" y="5140197"/>
            <a:ext cx="667362" cy="276999"/>
          </a:xfrm>
          <a:prstGeom prst="rect">
            <a:avLst/>
          </a:prstGeom>
          <a:noFill/>
        </p:spPr>
        <p:txBody>
          <a:bodyPr wrap="none" rtlCol="0">
            <a:spAutoFit/>
          </a:bodyPr>
          <a:lstStyle/>
          <a:p>
            <a:r>
              <a:rPr lang="en-US" sz="1200" dirty="0"/>
              <a:t>latitude</a:t>
            </a:r>
          </a:p>
        </p:txBody>
      </p:sp>
      <p:sp>
        <p:nvSpPr>
          <p:cNvPr id="11" name="TextBox 10">
            <a:extLst>
              <a:ext uri="{FF2B5EF4-FFF2-40B4-BE49-F238E27FC236}">
                <a16:creationId xmlns="" xmlns:a16="http://schemas.microsoft.com/office/drawing/2014/main" id="{187324B0-C1E5-C747-AF76-C23BFDCB7758}"/>
              </a:ext>
            </a:extLst>
          </p:cNvPr>
          <p:cNvSpPr txBox="1"/>
          <p:nvPr/>
        </p:nvSpPr>
        <p:spPr>
          <a:xfrm rot="16200000">
            <a:off x="4814065" y="3369935"/>
            <a:ext cx="1328715" cy="276999"/>
          </a:xfrm>
          <a:prstGeom prst="rect">
            <a:avLst/>
          </a:prstGeom>
          <a:noFill/>
        </p:spPr>
        <p:txBody>
          <a:bodyPr wrap="square" rtlCol="0">
            <a:spAutoFit/>
          </a:bodyPr>
          <a:lstStyle/>
          <a:p>
            <a:r>
              <a:rPr lang="en-US" sz="1200" dirty="0"/>
              <a:t>model level</a:t>
            </a:r>
          </a:p>
        </p:txBody>
      </p:sp>
    </p:spTree>
    <p:extLst>
      <p:ext uri="{BB962C8B-B14F-4D97-AF65-F5344CB8AC3E}">
        <p14:creationId xmlns:p14="http://schemas.microsoft.com/office/powerpoint/2010/main" val="8581117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Summary (FV3 model)</a:t>
            </a:r>
          </a:p>
        </p:txBody>
      </p:sp>
      <p:sp>
        <p:nvSpPr>
          <p:cNvPr id="3" name="Content Placeholder 2"/>
          <p:cNvSpPr>
            <a:spLocks noGrp="1"/>
          </p:cNvSpPr>
          <p:nvPr>
            <p:ph idx="1"/>
          </p:nvPr>
        </p:nvSpPr>
        <p:spPr>
          <a:xfrm>
            <a:off x="267128" y="1600200"/>
            <a:ext cx="8419672" cy="5032094"/>
          </a:xfrm>
        </p:spPr>
        <p:txBody>
          <a:bodyPr>
            <a:normAutofit fontScale="77500" lnSpcReduction="20000"/>
          </a:bodyPr>
          <a:lstStyle/>
          <a:p>
            <a:r>
              <a:rPr lang="en-US" b="1" dirty="0"/>
              <a:t>Randomized transport </a:t>
            </a:r>
            <a:r>
              <a:rPr lang="en-US" dirty="0"/>
              <a:t>is a viable alternative to </a:t>
            </a:r>
            <a:r>
              <a:rPr lang="en-US" b="1" dirty="0"/>
              <a:t>SKEB</a:t>
            </a:r>
            <a:r>
              <a:rPr lang="en-US" dirty="0"/>
              <a:t> for parameterizing uncertainty in unresolved dynamics.</a:t>
            </a:r>
          </a:p>
          <a:p>
            <a:r>
              <a:rPr lang="en-US" dirty="0"/>
              <a:t>Slightly simpler and cheaper to implement.</a:t>
            </a:r>
          </a:p>
          <a:p>
            <a:pPr lvl="1"/>
            <a:r>
              <a:rPr lang="en-US" dirty="0"/>
              <a:t>No dissipation estimate needed (no smoothing required).</a:t>
            </a:r>
          </a:p>
          <a:p>
            <a:r>
              <a:rPr lang="en-US" dirty="0"/>
              <a:t>Assumes uncertainty comes from the effect of unresolved motions on the advection of  resolved scales (somewhat different than backscatter).</a:t>
            </a:r>
          </a:p>
          <a:p>
            <a:r>
              <a:rPr lang="en-US" dirty="0"/>
              <a:t>Initial cycling DA experiments do not show an improvement over SKEB, although the geographical distribution of spread produced by the two schemes is different.	</a:t>
            </a:r>
          </a:p>
          <a:p>
            <a:pPr lvl="1"/>
            <a:r>
              <a:rPr lang="en-US" dirty="0"/>
              <a:t>SKEB spread more localized in regions of high dissipation</a:t>
            </a:r>
          </a:p>
          <a:p>
            <a:r>
              <a:rPr lang="en-US" dirty="0"/>
              <a:t>How to specify statistics of sub-grid motions?</a:t>
            </a:r>
          </a:p>
          <a:p>
            <a:pPr lvl="1"/>
            <a:r>
              <a:rPr lang="en-US" dirty="0"/>
              <a:t>Should amplitude of random winds depend on resolved quantities?  </a:t>
            </a:r>
          </a:p>
        </p:txBody>
      </p:sp>
      <p:sp>
        <p:nvSpPr>
          <p:cNvPr id="4" name="Slide Number Placeholder 3"/>
          <p:cNvSpPr>
            <a:spLocks noGrp="1"/>
          </p:cNvSpPr>
          <p:nvPr>
            <p:ph type="sldNum" sz="quarter" idx="12"/>
          </p:nvPr>
        </p:nvSpPr>
        <p:spPr/>
        <p:txBody>
          <a:bodyPr/>
          <a:lstStyle/>
          <a:p>
            <a:fld id="{3907F029-390A-0F4C-B5BD-D45269F8FD62}" type="slidenum">
              <a:rPr lang="en-US" smtClean="0"/>
              <a:t>21</a:t>
            </a:fld>
            <a:endParaRPr lang="en-US"/>
          </a:p>
        </p:txBody>
      </p:sp>
    </p:spTree>
    <p:extLst>
      <p:ext uri="{BB962C8B-B14F-4D97-AF65-F5344CB8AC3E}">
        <p14:creationId xmlns:p14="http://schemas.microsoft.com/office/powerpoint/2010/main" val="8530910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Backup slides</a:t>
            </a:r>
          </a:p>
        </p:txBody>
      </p:sp>
      <p:sp>
        <p:nvSpPr>
          <p:cNvPr id="3" name="Slide Number Placeholder 2"/>
          <p:cNvSpPr>
            <a:spLocks noGrp="1"/>
          </p:cNvSpPr>
          <p:nvPr>
            <p:ph type="sldNum" sz="quarter" idx="12"/>
          </p:nvPr>
        </p:nvSpPr>
        <p:spPr/>
        <p:txBody>
          <a:bodyPr/>
          <a:lstStyle/>
          <a:p>
            <a:fld id="{3907F029-390A-0F4C-B5BD-D45269F8FD62}" type="slidenum">
              <a:rPr lang="en-US" smtClean="0"/>
              <a:t>22</a:t>
            </a:fld>
            <a:endParaRPr lang="en-US"/>
          </a:p>
        </p:txBody>
      </p:sp>
    </p:spTree>
    <p:extLst>
      <p:ext uri="{BB962C8B-B14F-4D97-AF65-F5344CB8AC3E}">
        <p14:creationId xmlns:p14="http://schemas.microsoft.com/office/powerpoint/2010/main" val="10741111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numerical model</a:t>
            </a:r>
          </a:p>
        </p:txBody>
      </p:sp>
      <p:sp>
        <p:nvSpPr>
          <p:cNvPr id="3" name="Content Placeholder 2"/>
          <p:cNvSpPr>
            <a:spLocks noGrp="1"/>
          </p:cNvSpPr>
          <p:nvPr>
            <p:ph idx="1"/>
          </p:nvPr>
        </p:nvSpPr>
        <p:spPr/>
        <p:txBody>
          <a:bodyPr>
            <a:normAutofit/>
          </a:bodyPr>
          <a:lstStyle/>
          <a:p>
            <a:r>
              <a:rPr lang="en-US" dirty="0"/>
              <a:t>Square doubly-periodic domain (20000 km on a side).</a:t>
            </a:r>
          </a:p>
          <a:p>
            <a:r>
              <a:rPr lang="en-US" dirty="0"/>
              <a:t>Linear thermal relaxation of </a:t>
            </a:r>
            <a:r>
              <a:rPr lang="en-US" dirty="0" err="1"/>
              <a:t>cos</a:t>
            </a:r>
            <a:r>
              <a:rPr lang="en-US" dirty="0"/>
              <a:t>(2*pi*y/L) boundary </a:t>
            </a:r>
            <a:r>
              <a:rPr lang="en-US" dirty="0" err="1"/>
              <a:t>θ</a:t>
            </a:r>
            <a:r>
              <a:rPr lang="en-US" dirty="0"/>
              <a:t> field with a time scale of 10 days.</a:t>
            </a:r>
          </a:p>
          <a:p>
            <a:r>
              <a:rPr lang="en-US" dirty="0"/>
              <a:t>8</a:t>
            </a:r>
            <a:r>
              <a:rPr lang="en-US" baseline="30000" dirty="0"/>
              <a:t>th</a:t>
            </a:r>
            <a:r>
              <a:rPr lang="en-US" dirty="0"/>
              <a:t>-order hyper-diffusion of boundary </a:t>
            </a:r>
            <a:r>
              <a:rPr lang="en-US" dirty="0" err="1"/>
              <a:t>θ</a:t>
            </a:r>
            <a:r>
              <a:rPr lang="en-US" dirty="0"/>
              <a:t>.</a:t>
            </a:r>
          </a:p>
          <a:p>
            <a:r>
              <a:rPr lang="en-US" dirty="0"/>
              <a:t>Fourier spectral method with RK4 time differencing – nonlinear terms de-aliased using 3/2 rule.</a:t>
            </a:r>
          </a:p>
        </p:txBody>
      </p:sp>
      <p:sp>
        <p:nvSpPr>
          <p:cNvPr id="4" name="Slide Number Placeholder 3"/>
          <p:cNvSpPr>
            <a:spLocks noGrp="1"/>
          </p:cNvSpPr>
          <p:nvPr>
            <p:ph type="sldNum" sz="quarter" idx="12"/>
          </p:nvPr>
        </p:nvSpPr>
        <p:spPr/>
        <p:txBody>
          <a:bodyPr/>
          <a:lstStyle/>
          <a:p>
            <a:fld id="{3907F029-390A-0F4C-B5BD-D45269F8FD62}" type="slidenum">
              <a:rPr lang="en-US" smtClean="0"/>
              <a:t>23</a:t>
            </a:fld>
            <a:endParaRPr lang="en-US"/>
          </a:p>
        </p:txBody>
      </p:sp>
    </p:spTree>
    <p:extLst>
      <p:ext uri="{BB962C8B-B14F-4D97-AF65-F5344CB8AC3E}">
        <p14:creationId xmlns:p14="http://schemas.microsoft.com/office/powerpoint/2010/main" val="5337434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83"/>
            <a:ext cx="8229600" cy="1143000"/>
          </a:xfrm>
        </p:spPr>
        <p:txBody>
          <a:bodyPr/>
          <a:lstStyle/>
          <a:p>
            <a:r>
              <a:rPr lang="en-US" b="1" dirty="0"/>
              <a:t>Kinetic Energy Spectrum 128</a:t>
            </a:r>
            <a:r>
              <a:rPr lang="en-US" b="1" baseline="30000" dirty="0"/>
              <a:t>2</a:t>
            </a:r>
          </a:p>
        </p:txBody>
      </p:sp>
      <p:pic>
        <p:nvPicPr>
          <p:cNvPr id="3" name="Picture 2" descr="kespectrum_N1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471" y="1072042"/>
            <a:ext cx="7315200" cy="5486400"/>
          </a:xfrm>
          <a:prstGeom prst="rect">
            <a:avLst/>
          </a:prstGeom>
        </p:spPr>
      </p:pic>
      <p:sp>
        <p:nvSpPr>
          <p:cNvPr id="4" name="Slide Number Placeholder 3"/>
          <p:cNvSpPr>
            <a:spLocks noGrp="1"/>
          </p:cNvSpPr>
          <p:nvPr>
            <p:ph type="sldNum" sz="quarter" idx="12"/>
          </p:nvPr>
        </p:nvSpPr>
        <p:spPr/>
        <p:txBody>
          <a:bodyPr/>
          <a:lstStyle/>
          <a:p>
            <a:fld id="{3907F029-390A-0F4C-B5BD-D45269F8FD62}" type="slidenum">
              <a:rPr lang="en-US" smtClean="0"/>
              <a:t>24</a:t>
            </a:fld>
            <a:endParaRPr lang="en-US"/>
          </a:p>
        </p:txBody>
      </p:sp>
    </p:spTree>
    <p:extLst>
      <p:ext uri="{BB962C8B-B14F-4D97-AF65-F5344CB8AC3E}">
        <p14:creationId xmlns:p14="http://schemas.microsoft.com/office/powerpoint/2010/main" val="9858395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Deterministic Forecast Errors</a:t>
            </a:r>
          </a:p>
        </p:txBody>
      </p:sp>
      <p:sp>
        <p:nvSpPr>
          <p:cNvPr id="3" name="Content Placeholder 2"/>
          <p:cNvSpPr>
            <a:spLocks noGrp="1"/>
          </p:cNvSpPr>
          <p:nvPr>
            <p:ph idx="1"/>
          </p:nvPr>
        </p:nvSpPr>
        <p:spPr>
          <a:xfrm>
            <a:off x="457200" y="1445983"/>
            <a:ext cx="8229600" cy="1667839"/>
          </a:xfrm>
        </p:spPr>
        <p:txBody>
          <a:bodyPr>
            <a:normAutofit fontScale="70000" lnSpcReduction="20000"/>
          </a:bodyPr>
          <a:lstStyle/>
          <a:p>
            <a:r>
              <a:rPr lang="en-US" dirty="0"/>
              <a:t>Single 128</a:t>
            </a:r>
            <a:r>
              <a:rPr lang="en-US" baseline="30000" dirty="0"/>
              <a:t>2</a:t>
            </a:r>
            <a:r>
              <a:rPr lang="en-US" dirty="0"/>
              <a:t> forecast initialized from ‘</a:t>
            </a:r>
            <a:r>
              <a:rPr lang="en-US" dirty="0" err="1"/>
              <a:t>upscaled</a:t>
            </a:r>
            <a:r>
              <a:rPr lang="en-US" dirty="0"/>
              <a:t>’ 512</a:t>
            </a:r>
            <a:r>
              <a:rPr lang="en-US" baseline="30000" dirty="0"/>
              <a:t>2 </a:t>
            </a:r>
            <a:r>
              <a:rPr lang="en-US" dirty="0" err="1"/>
              <a:t>soution</a:t>
            </a:r>
            <a:r>
              <a:rPr lang="en-US" dirty="0"/>
              <a:t>.</a:t>
            </a:r>
          </a:p>
          <a:p>
            <a:r>
              <a:rPr lang="en-US" dirty="0"/>
              <a:t>Left: 1 day forecast error as a function of 8-th order hyper-diffusion magnitude (e-folding time scale of shortest resolvable wave).</a:t>
            </a:r>
          </a:p>
          <a:p>
            <a:r>
              <a:rPr lang="en-US" dirty="0"/>
              <a:t>Right: Forecast error </a:t>
            </a:r>
            <a:r>
              <a:rPr lang="en-US" dirty="0" err="1"/>
              <a:t>vs</a:t>
            </a:r>
            <a:r>
              <a:rPr lang="en-US" dirty="0"/>
              <a:t> lead time using minimum error diffusion.</a:t>
            </a:r>
          </a:p>
        </p:txBody>
      </p:sp>
      <p:pic>
        <p:nvPicPr>
          <p:cNvPr id="5" name="Picture 4" descr="errvsleadtime.png"/>
          <p:cNvPicPr>
            <a:picLocks noChangeAspect="1"/>
          </p:cNvPicPr>
          <p:nvPr/>
        </p:nvPicPr>
        <p:blipFill rotWithShape="1">
          <a:blip r:embed="rId3">
            <a:extLst>
              <a:ext uri="{28A0092B-C50C-407E-A947-70E740481C1C}">
                <a14:useLocalDpi xmlns:a14="http://schemas.microsoft.com/office/drawing/2010/main" val="0"/>
              </a:ext>
            </a:extLst>
          </a:blip>
          <a:srcRect l="5355" r="8401"/>
          <a:stretch/>
        </p:blipFill>
        <p:spPr>
          <a:xfrm>
            <a:off x="4611404" y="2948193"/>
            <a:ext cx="4205902" cy="3657600"/>
          </a:xfrm>
          <a:prstGeom prst="rect">
            <a:avLst/>
          </a:prstGeom>
        </p:spPr>
      </p:pic>
      <p:pic>
        <p:nvPicPr>
          <p:cNvPr id="6" name="Picture 5" descr="errvsdiff.png"/>
          <p:cNvPicPr>
            <a:picLocks noChangeAspect="1"/>
          </p:cNvPicPr>
          <p:nvPr/>
        </p:nvPicPr>
        <p:blipFill rotWithShape="1">
          <a:blip r:embed="rId4">
            <a:extLst>
              <a:ext uri="{28A0092B-C50C-407E-A947-70E740481C1C}">
                <a14:useLocalDpi xmlns:a14="http://schemas.microsoft.com/office/drawing/2010/main" val="0"/>
              </a:ext>
            </a:extLst>
          </a:blip>
          <a:srcRect l="2824" r="7420"/>
          <a:stretch/>
        </p:blipFill>
        <p:spPr>
          <a:xfrm>
            <a:off x="234173" y="2948193"/>
            <a:ext cx="4377231" cy="3657600"/>
          </a:xfrm>
          <a:prstGeom prst="rect">
            <a:avLst/>
          </a:prstGeom>
        </p:spPr>
      </p:pic>
      <p:sp>
        <p:nvSpPr>
          <p:cNvPr id="4" name="Slide Number Placeholder 3"/>
          <p:cNvSpPr>
            <a:spLocks noGrp="1"/>
          </p:cNvSpPr>
          <p:nvPr>
            <p:ph type="sldNum" sz="quarter" idx="12"/>
          </p:nvPr>
        </p:nvSpPr>
        <p:spPr/>
        <p:txBody>
          <a:bodyPr/>
          <a:lstStyle/>
          <a:p>
            <a:fld id="{3907F029-390A-0F4C-B5BD-D45269F8FD62}" type="slidenum">
              <a:rPr lang="en-US" smtClean="0"/>
              <a:t>25</a:t>
            </a:fld>
            <a:endParaRPr lang="en-US"/>
          </a:p>
        </p:txBody>
      </p:sp>
    </p:spTree>
    <p:extLst>
      <p:ext uri="{BB962C8B-B14F-4D97-AF65-F5344CB8AC3E}">
        <p14:creationId xmlns:p14="http://schemas.microsoft.com/office/powerpoint/2010/main" val="5375912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tcorr4.png"/>
          <p:cNvPicPr>
            <a:picLocks noChangeAspect="1"/>
          </p:cNvPicPr>
          <p:nvPr/>
        </p:nvPicPr>
        <p:blipFill rotWithShape="1">
          <a:blip r:embed="rId3">
            <a:extLst>
              <a:ext uri="{28A0092B-C50C-407E-A947-70E740481C1C}">
                <a14:useLocalDpi xmlns:a14="http://schemas.microsoft.com/office/drawing/2010/main" val="0"/>
              </a:ext>
            </a:extLst>
          </a:blip>
          <a:srcRect l="3401" t="7070" r="7797"/>
          <a:stretch/>
        </p:blipFill>
        <p:spPr>
          <a:xfrm>
            <a:off x="6035040" y="1562896"/>
            <a:ext cx="3017520" cy="2368320"/>
          </a:xfrm>
          <a:prstGeom prst="rect">
            <a:avLst/>
          </a:prstGeom>
        </p:spPr>
      </p:pic>
      <p:pic>
        <p:nvPicPr>
          <p:cNvPr id="30" name="Picture 29" descr="hcorr4.png"/>
          <p:cNvPicPr>
            <a:picLocks noChangeAspect="1"/>
          </p:cNvPicPr>
          <p:nvPr/>
        </p:nvPicPr>
        <p:blipFill rotWithShape="1">
          <a:blip r:embed="rId4">
            <a:extLst>
              <a:ext uri="{28A0092B-C50C-407E-A947-70E740481C1C}">
                <a14:useLocalDpi xmlns:a14="http://schemas.microsoft.com/office/drawing/2010/main" val="0"/>
              </a:ext>
            </a:extLst>
          </a:blip>
          <a:srcRect l="2940" t="7070" r="7488"/>
          <a:stretch/>
        </p:blipFill>
        <p:spPr>
          <a:xfrm>
            <a:off x="3017520" y="1562896"/>
            <a:ext cx="3017520" cy="2347974"/>
          </a:xfrm>
          <a:prstGeom prst="rect">
            <a:avLst/>
          </a:prstGeom>
        </p:spPr>
      </p:pic>
      <p:pic>
        <p:nvPicPr>
          <p:cNvPr id="29" name="Picture 28" descr="amp4.png"/>
          <p:cNvPicPr>
            <a:picLocks noChangeAspect="1"/>
          </p:cNvPicPr>
          <p:nvPr/>
        </p:nvPicPr>
        <p:blipFill rotWithShape="1">
          <a:blip r:embed="rId5">
            <a:extLst>
              <a:ext uri="{28A0092B-C50C-407E-A947-70E740481C1C}">
                <a14:useLocalDpi xmlns:a14="http://schemas.microsoft.com/office/drawing/2010/main" val="0"/>
              </a:ext>
            </a:extLst>
          </a:blip>
          <a:srcRect l="2786" t="7070" r="8259"/>
          <a:stretch/>
        </p:blipFill>
        <p:spPr>
          <a:xfrm>
            <a:off x="0" y="1542249"/>
            <a:ext cx="3017520" cy="2364223"/>
          </a:xfrm>
          <a:prstGeom prst="rect">
            <a:avLst/>
          </a:prstGeom>
        </p:spPr>
      </p:pic>
      <p:sp>
        <p:nvSpPr>
          <p:cNvPr id="2" name="Title 1"/>
          <p:cNvSpPr>
            <a:spLocks noGrp="1"/>
          </p:cNvSpPr>
          <p:nvPr>
            <p:ph type="title"/>
          </p:nvPr>
        </p:nvSpPr>
        <p:spPr>
          <a:xfrm>
            <a:off x="225166" y="274638"/>
            <a:ext cx="8461634" cy="1143000"/>
          </a:xfrm>
        </p:spPr>
        <p:txBody>
          <a:bodyPr>
            <a:normAutofit fontScale="90000"/>
          </a:bodyPr>
          <a:lstStyle/>
          <a:p>
            <a:r>
              <a:rPr lang="en-US" sz="3200" b="1" dirty="0"/>
              <a:t>Sensitivity to amplitude, spatial and temporal scales of random patterns (top row 12-h, bottom row 120-h)</a:t>
            </a:r>
          </a:p>
        </p:txBody>
      </p:sp>
      <p:sp>
        <p:nvSpPr>
          <p:cNvPr id="7" name="TextBox 6"/>
          <p:cNvSpPr txBox="1"/>
          <p:nvPr/>
        </p:nvSpPr>
        <p:spPr>
          <a:xfrm>
            <a:off x="918678" y="3161621"/>
            <a:ext cx="2016898" cy="369332"/>
          </a:xfrm>
          <a:prstGeom prst="rect">
            <a:avLst/>
          </a:prstGeom>
          <a:noFill/>
        </p:spPr>
        <p:txBody>
          <a:bodyPr wrap="none" rtlCol="0">
            <a:spAutoFit/>
          </a:bodyPr>
          <a:lstStyle/>
          <a:p>
            <a:r>
              <a:rPr lang="en-US" dirty="0" err="1"/>
              <a:t>hcorr</a:t>
            </a:r>
            <a:r>
              <a:rPr lang="en-US" dirty="0"/>
              <a:t>=3Δx,tcorr=3h</a:t>
            </a:r>
          </a:p>
        </p:txBody>
      </p:sp>
      <p:sp>
        <p:nvSpPr>
          <p:cNvPr id="9" name="TextBox 8"/>
          <p:cNvSpPr txBox="1"/>
          <p:nvPr/>
        </p:nvSpPr>
        <p:spPr>
          <a:xfrm>
            <a:off x="3477819" y="3188644"/>
            <a:ext cx="1593893" cy="369332"/>
          </a:xfrm>
          <a:prstGeom prst="rect">
            <a:avLst/>
          </a:prstGeom>
          <a:noFill/>
        </p:spPr>
        <p:txBody>
          <a:bodyPr wrap="none" rtlCol="0">
            <a:spAutoFit/>
          </a:bodyPr>
          <a:lstStyle/>
          <a:p>
            <a:r>
              <a:rPr lang="en-US" dirty="0"/>
              <a:t>A=2.7,tcorr=3h</a:t>
            </a:r>
          </a:p>
        </p:txBody>
      </p:sp>
      <p:sp>
        <p:nvSpPr>
          <p:cNvPr id="10" name="TextBox 9"/>
          <p:cNvSpPr txBox="1"/>
          <p:nvPr/>
        </p:nvSpPr>
        <p:spPr>
          <a:xfrm>
            <a:off x="6726539" y="3161621"/>
            <a:ext cx="1800493" cy="369332"/>
          </a:xfrm>
          <a:prstGeom prst="rect">
            <a:avLst/>
          </a:prstGeom>
          <a:noFill/>
        </p:spPr>
        <p:txBody>
          <a:bodyPr wrap="none" rtlCol="0">
            <a:spAutoFit/>
          </a:bodyPr>
          <a:lstStyle/>
          <a:p>
            <a:r>
              <a:rPr lang="en-US" dirty="0"/>
              <a:t>A=2.7, </a:t>
            </a:r>
            <a:r>
              <a:rPr lang="en-US" dirty="0" err="1"/>
              <a:t>hcorr</a:t>
            </a:r>
            <a:r>
              <a:rPr lang="en-US" dirty="0"/>
              <a:t>=3Δx</a:t>
            </a:r>
          </a:p>
        </p:txBody>
      </p:sp>
      <p:pic>
        <p:nvPicPr>
          <p:cNvPr id="26" name="Picture 25" descr="amp40.png"/>
          <p:cNvPicPr>
            <a:picLocks noChangeAspect="1"/>
          </p:cNvPicPr>
          <p:nvPr/>
        </p:nvPicPr>
        <p:blipFill rotWithShape="1">
          <a:blip r:embed="rId6">
            <a:extLst>
              <a:ext uri="{28A0092B-C50C-407E-A947-70E740481C1C}">
                <a14:useLocalDpi xmlns:a14="http://schemas.microsoft.com/office/drawing/2010/main" val="0"/>
              </a:ext>
            </a:extLst>
          </a:blip>
          <a:srcRect l="4100" t="6881" r="8105"/>
          <a:stretch/>
        </p:blipFill>
        <p:spPr>
          <a:xfrm>
            <a:off x="18014" y="4108551"/>
            <a:ext cx="3052118" cy="2427842"/>
          </a:xfrm>
          <a:prstGeom prst="rect">
            <a:avLst/>
          </a:prstGeom>
        </p:spPr>
      </p:pic>
      <p:pic>
        <p:nvPicPr>
          <p:cNvPr id="27" name="Picture 26" descr="hcorr40.png"/>
          <p:cNvPicPr>
            <a:picLocks noChangeAspect="1"/>
          </p:cNvPicPr>
          <p:nvPr/>
        </p:nvPicPr>
        <p:blipFill rotWithShape="1">
          <a:blip r:embed="rId7">
            <a:extLst>
              <a:ext uri="{28A0092B-C50C-407E-A947-70E740481C1C}">
                <a14:useLocalDpi xmlns:a14="http://schemas.microsoft.com/office/drawing/2010/main" val="0"/>
              </a:ext>
            </a:extLst>
          </a:blip>
          <a:srcRect l="3556" t="6881" r="8105"/>
          <a:stretch/>
        </p:blipFill>
        <p:spPr>
          <a:xfrm>
            <a:off x="3025097" y="4092042"/>
            <a:ext cx="3017520" cy="2385545"/>
          </a:xfrm>
          <a:prstGeom prst="rect">
            <a:avLst/>
          </a:prstGeom>
        </p:spPr>
      </p:pic>
      <p:pic>
        <p:nvPicPr>
          <p:cNvPr id="32" name="Picture 31" descr="tcorr40.png"/>
          <p:cNvPicPr>
            <a:picLocks noChangeAspect="1"/>
          </p:cNvPicPr>
          <p:nvPr/>
        </p:nvPicPr>
        <p:blipFill rotWithShape="1">
          <a:blip r:embed="rId8">
            <a:extLst>
              <a:ext uri="{28A0092B-C50C-407E-A947-70E740481C1C}">
                <a14:useLocalDpi xmlns:a14="http://schemas.microsoft.com/office/drawing/2010/main" val="0"/>
              </a:ext>
            </a:extLst>
          </a:blip>
          <a:srcRect l="2940" t="7070" r="7643"/>
          <a:stretch/>
        </p:blipFill>
        <p:spPr>
          <a:xfrm>
            <a:off x="6035040" y="4092042"/>
            <a:ext cx="3017520" cy="2352015"/>
          </a:xfrm>
          <a:prstGeom prst="rect">
            <a:avLst/>
          </a:prstGeom>
        </p:spPr>
      </p:pic>
      <p:sp>
        <p:nvSpPr>
          <p:cNvPr id="3" name="Slide Number Placeholder 2"/>
          <p:cNvSpPr>
            <a:spLocks noGrp="1"/>
          </p:cNvSpPr>
          <p:nvPr>
            <p:ph type="sldNum" sz="quarter" idx="12"/>
          </p:nvPr>
        </p:nvSpPr>
        <p:spPr/>
        <p:txBody>
          <a:bodyPr/>
          <a:lstStyle/>
          <a:p>
            <a:fld id="{3907F029-390A-0F4C-B5BD-D45269F8FD62}" type="slidenum">
              <a:rPr lang="en-US" smtClean="0"/>
              <a:t>26</a:t>
            </a:fld>
            <a:endParaRPr lang="en-US"/>
          </a:p>
        </p:txBody>
      </p:sp>
    </p:spTree>
    <p:extLst>
      <p:ext uri="{BB962C8B-B14F-4D97-AF65-F5344CB8AC3E}">
        <p14:creationId xmlns:p14="http://schemas.microsoft.com/office/powerpoint/2010/main" val="21368433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Randomized Transport</a:t>
            </a:r>
          </a:p>
        </p:txBody>
      </p:sp>
      <p:pic>
        <p:nvPicPr>
          <p:cNvPr id="4" name="Picture 3" descr="test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
            <a:ext cx="9144000" cy="6472612"/>
          </a:xfrm>
          <a:prstGeom prst="rect">
            <a:avLst/>
          </a:prstGeom>
        </p:spPr>
      </p:pic>
      <p:sp>
        <p:nvSpPr>
          <p:cNvPr id="3" name="Slide Number Placeholder 2"/>
          <p:cNvSpPr>
            <a:spLocks noGrp="1"/>
          </p:cNvSpPr>
          <p:nvPr>
            <p:ph type="sldNum" sz="quarter" idx="12"/>
          </p:nvPr>
        </p:nvSpPr>
        <p:spPr/>
        <p:txBody>
          <a:bodyPr/>
          <a:lstStyle/>
          <a:p>
            <a:fld id="{3907F029-390A-0F4C-B5BD-D45269F8FD62}" type="slidenum">
              <a:rPr lang="en-US" smtClean="0"/>
              <a:t>27</a:t>
            </a:fld>
            <a:endParaRPr lang="en-US"/>
          </a:p>
        </p:txBody>
      </p:sp>
    </p:spTree>
    <p:extLst>
      <p:ext uri="{BB962C8B-B14F-4D97-AF65-F5344CB8AC3E}">
        <p14:creationId xmlns:p14="http://schemas.microsoft.com/office/powerpoint/2010/main" val="8003007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83"/>
            <a:ext cx="8229600" cy="1143000"/>
          </a:xfrm>
        </p:spPr>
        <p:txBody>
          <a:bodyPr/>
          <a:lstStyle/>
          <a:p>
            <a:r>
              <a:rPr lang="en-US" b="1" dirty="0"/>
              <a:t>Kinetic Energy Spectrum 512</a:t>
            </a:r>
            <a:r>
              <a:rPr lang="en-US" b="1" baseline="30000" dirty="0"/>
              <a:t>2</a:t>
            </a:r>
          </a:p>
        </p:txBody>
      </p:sp>
      <p:pic>
        <p:nvPicPr>
          <p:cNvPr id="5" name="Picture 4" descr="kespectrum_N5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948" y="1098698"/>
            <a:ext cx="7315200" cy="5486400"/>
          </a:xfrm>
          <a:prstGeom prst="rect">
            <a:avLst/>
          </a:prstGeom>
        </p:spPr>
      </p:pic>
      <p:sp>
        <p:nvSpPr>
          <p:cNvPr id="3" name="Slide Number Placeholder 2"/>
          <p:cNvSpPr>
            <a:spLocks noGrp="1"/>
          </p:cNvSpPr>
          <p:nvPr>
            <p:ph type="sldNum" sz="quarter" idx="12"/>
          </p:nvPr>
        </p:nvSpPr>
        <p:spPr/>
        <p:txBody>
          <a:bodyPr/>
          <a:lstStyle/>
          <a:p>
            <a:fld id="{3907F029-390A-0F4C-B5BD-D45269F8FD62}" type="slidenum">
              <a:rPr lang="en-US" smtClean="0"/>
              <a:t>28</a:t>
            </a:fld>
            <a:endParaRPr lang="en-US"/>
          </a:p>
        </p:txBody>
      </p:sp>
    </p:spTree>
    <p:extLst>
      <p:ext uri="{BB962C8B-B14F-4D97-AF65-F5344CB8AC3E}">
        <p14:creationId xmlns:p14="http://schemas.microsoft.com/office/powerpoint/2010/main" val="1810981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skebs_fcst.png"/>
          <p:cNvPicPr>
            <a:picLocks noChangeAspect="1"/>
          </p:cNvPicPr>
          <p:nvPr/>
        </p:nvPicPr>
        <p:blipFill rotWithShape="1">
          <a:blip r:embed="rId3">
            <a:extLst>
              <a:ext uri="{28A0092B-C50C-407E-A947-70E740481C1C}">
                <a14:useLocalDpi xmlns:a14="http://schemas.microsoft.com/office/drawing/2010/main" val="0"/>
              </a:ext>
            </a:extLst>
          </a:blip>
          <a:srcRect l="16504" t="5863" r="17955" b="4836"/>
          <a:stretch/>
        </p:blipFill>
        <p:spPr>
          <a:xfrm>
            <a:off x="2850790" y="864895"/>
            <a:ext cx="2743200" cy="2803212"/>
          </a:xfrm>
          <a:prstGeom prst="rect">
            <a:avLst/>
          </a:prstGeom>
        </p:spPr>
      </p:pic>
      <p:pic>
        <p:nvPicPr>
          <p:cNvPr id="15" name="Picture 14" descr="rantran_fcst.png"/>
          <p:cNvPicPr>
            <a:picLocks noChangeAspect="1"/>
          </p:cNvPicPr>
          <p:nvPr/>
        </p:nvPicPr>
        <p:blipFill rotWithShape="1">
          <a:blip r:embed="rId4">
            <a:extLst>
              <a:ext uri="{28A0092B-C50C-407E-A947-70E740481C1C}">
                <a14:useLocalDpi xmlns:a14="http://schemas.microsoft.com/office/drawing/2010/main" val="0"/>
              </a:ext>
            </a:extLst>
          </a:blip>
          <a:srcRect l="17127" t="6486" r="18390" b="4837"/>
          <a:stretch/>
        </p:blipFill>
        <p:spPr>
          <a:xfrm>
            <a:off x="5767465" y="838794"/>
            <a:ext cx="2743200" cy="2829313"/>
          </a:xfrm>
          <a:prstGeom prst="rect">
            <a:avLst/>
          </a:prstGeom>
        </p:spPr>
      </p:pic>
      <p:sp>
        <p:nvSpPr>
          <p:cNvPr id="2" name="Title 1"/>
          <p:cNvSpPr>
            <a:spLocks noGrp="1"/>
          </p:cNvSpPr>
          <p:nvPr>
            <p:ph type="title"/>
          </p:nvPr>
        </p:nvSpPr>
        <p:spPr>
          <a:xfrm>
            <a:off x="457200" y="18819"/>
            <a:ext cx="8229600" cy="639001"/>
          </a:xfrm>
        </p:spPr>
        <p:txBody>
          <a:bodyPr>
            <a:normAutofit fontScale="90000"/>
          </a:bodyPr>
          <a:lstStyle/>
          <a:p>
            <a:r>
              <a:rPr lang="en-US" b="1" dirty="0"/>
              <a:t>Example 1 day forecast</a:t>
            </a:r>
          </a:p>
        </p:txBody>
      </p:sp>
      <p:sp>
        <p:nvSpPr>
          <p:cNvPr id="13" name="TextBox 12"/>
          <p:cNvSpPr txBox="1"/>
          <p:nvPr/>
        </p:nvSpPr>
        <p:spPr>
          <a:xfrm>
            <a:off x="5984832" y="628474"/>
            <a:ext cx="2317612" cy="369332"/>
          </a:xfrm>
          <a:prstGeom prst="rect">
            <a:avLst/>
          </a:prstGeom>
          <a:solidFill>
            <a:schemeClr val="bg1"/>
          </a:solidFill>
        </p:spPr>
        <p:txBody>
          <a:bodyPr wrap="none" rtlCol="0">
            <a:spAutoFit/>
          </a:bodyPr>
          <a:lstStyle/>
          <a:p>
            <a:r>
              <a:rPr lang="en-US" dirty="0"/>
              <a:t>Randomized Transport</a:t>
            </a:r>
          </a:p>
        </p:txBody>
      </p:sp>
      <p:sp>
        <p:nvSpPr>
          <p:cNvPr id="12" name="TextBox 11"/>
          <p:cNvSpPr txBox="1"/>
          <p:nvPr/>
        </p:nvSpPr>
        <p:spPr>
          <a:xfrm>
            <a:off x="3910698" y="652005"/>
            <a:ext cx="647934" cy="369332"/>
          </a:xfrm>
          <a:prstGeom prst="rect">
            <a:avLst/>
          </a:prstGeom>
          <a:solidFill>
            <a:schemeClr val="bg1"/>
          </a:solidFill>
        </p:spPr>
        <p:txBody>
          <a:bodyPr wrap="none" rtlCol="0">
            <a:spAutoFit/>
          </a:bodyPr>
          <a:lstStyle/>
          <a:p>
            <a:r>
              <a:rPr lang="en-US" dirty="0"/>
              <a:t>SKEB</a:t>
            </a:r>
          </a:p>
        </p:txBody>
      </p:sp>
      <p:pic>
        <p:nvPicPr>
          <p:cNvPr id="16" name="Picture 15" descr="truth.png"/>
          <p:cNvPicPr>
            <a:picLocks noChangeAspect="1"/>
          </p:cNvPicPr>
          <p:nvPr/>
        </p:nvPicPr>
        <p:blipFill rotWithShape="1">
          <a:blip r:embed="rId5">
            <a:extLst>
              <a:ext uri="{28A0092B-C50C-407E-A947-70E740481C1C}">
                <a14:useLocalDpi xmlns:a14="http://schemas.microsoft.com/office/drawing/2010/main" val="0"/>
              </a:ext>
            </a:extLst>
          </a:blip>
          <a:srcRect l="16971" t="6696" r="18702" b="5669"/>
          <a:stretch/>
        </p:blipFill>
        <p:spPr>
          <a:xfrm>
            <a:off x="0" y="872002"/>
            <a:ext cx="2743200" cy="2802891"/>
          </a:xfrm>
          <a:prstGeom prst="rect">
            <a:avLst/>
          </a:prstGeom>
        </p:spPr>
      </p:pic>
      <p:pic>
        <p:nvPicPr>
          <p:cNvPr id="17" name="Picture 16" descr="det_err.png"/>
          <p:cNvPicPr>
            <a:picLocks noChangeAspect="1"/>
          </p:cNvPicPr>
          <p:nvPr/>
        </p:nvPicPr>
        <p:blipFill rotWithShape="1">
          <a:blip r:embed="rId6">
            <a:extLst>
              <a:ext uri="{28A0092B-C50C-407E-A947-70E740481C1C}">
                <a14:useLocalDpi xmlns:a14="http://schemas.microsoft.com/office/drawing/2010/main" val="0"/>
              </a:ext>
            </a:extLst>
          </a:blip>
          <a:srcRect l="16659" t="6904" r="18234" b="5461"/>
          <a:stretch/>
        </p:blipFill>
        <p:spPr>
          <a:xfrm>
            <a:off x="0" y="3716321"/>
            <a:ext cx="2743200" cy="2769284"/>
          </a:xfrm>
          <a:prstGeom prst="rect">
            <a:avLst/>
          </a:prstGeom>
        </p:spPr>
      </p:pic>
      <p:pic>
        <p:nvPicPr>
          <p:cNvPr id="18" name="Picture 17" descr="skebs_diff.png"/>
          <p:cNvPicPr>
            <a:picLocks noChangeAspect="1"/>
          </p:cNvPicPr>
          <p:nvPr/>
        </p:nvPicPr>
        <p:blipFill rotWithShape="1">
          <a:blip r:embed="rId7">
            <a:extLst>
              <a:ext uri="{28A0092B-C50C-407E-A947-70E740481C1C}">
                <a14:useLocalDpi xmlns:a14="http://schemas.microsoft.com/office/drawing/2010/main" val="0"/>
              </a:ext>
            </a:extLst>
          </a:blip>
          <a:srcRect l="16191" t="5863" r="18077" b="6085"/>
          <a:stretch/>
        </p:blipFill>
        <p:spPr>
          <a:xfrm>
            <a:off x="2914750" y="3716321"/>
            <a:ext cx="2743200" cy="2756003"/>
          </a:xfrm>
          <a:prstGeom prst="rect">
            <a:avLst/>
          </a:prstGeom>
        </p:spPr>
      </p:pic>
      <p:pic>
        <p:nvPicPr>
          <p:cNvPr id="19" name="Picture 18" descr="rantran_diff.png"/>
          <p:cNvPicPr>
            <a:picLocks noChangeAspect="1"/>
          </p:cNvPicPr>
          <p:nvPr/>
        </p:nvPicPr>
        <p:blipFill rotWithShape="1">
          <a:blip r:embed="rId8">
            <a:extLst>
              <a:ext uri="{28A0092B-C50C-407E-A947-70E740481C1C}">
                <a14:useLocalDpi xmlns:a14="http://schemas.microsoft.com/office/drawing/2010/main" val="0"/>
              </a:ext>
            </a:extLst>
          </a:blip>
          <a:srcRect l="16503" t="6696" r="18234" b="5254"/>
          <a:stretch/>
        </p:blipFill>
        <p:spPr>
          <a:xfrm>
            <a:off x="5767465" y="3668107"/>
            <a:ext cx="2743200" cy="2775783"/>
          </a:xfrm>
          <a:prstGeom prst="rect">
            <a:avLst/>
          </a:prstGeom>
        </p:spPr>
      </p:pic>
      <p:sp>
        <p:nvSpPr>
          <p:cNvPr id="3" name="Slide Number Placeholder 2"/>
          <p:cNvSpPr>
            <a:spLocks noGrp="1"/>
          </p:cNvSpPr>
          <p:nvPr>
            <p:ph type="sldNum" sz="quarter" idx="12"/>
          </p:nvPr>
        </p:nvSpPr>
        <p:spPr/>
        <p:txBody>
          <a:bodyPr/>
          <a:lstStyle/>
          <a:p>
            <a:fld id="{3907F029-390A-0F4C-B5BD-D45269F8FD62}" type="slidenum">
              <a:rPr lang="en-US" smtClean="0"/>
              <a:t>29</a:t>
            </a:fld>
            <a:endParaRPr lang="en-US"/>
          </a:p>
        </p:txBody>
      </p:sp>
    </p:spTree>
    <p:extLst>
      <p:ext uri="{BB962C8B-B14F-4D97-AF65-F5344CB8AC3E}">
        <p14:creationId xmlns:p14="http://schemas.microsoft.com/office/powerpoint/2010/main" val="42368487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526" y="274638"/>
            <a:ext cx="8385274" cy="1143000"/>
          </a:xfrm>
        </p:spPr>
        <p:txBody>
          <a:bodyPr>
            <a:normAutofit fontScale="90000"/>
          </a:bodyPr>
          <a:lstStyle/>
          <a:p>
            <a:r>
              <a:rPr lang="en-US" b="1" dirty="0"/>
              <a:t>A simple QG turbulence model </a:t>
            </a:r>
            <a:r>
              <a:rPr lang="en-US" b="1" dirty="0" err="1"/>
              <a:t>testbed</a:t>
            </a:r>
            <a:endParaRPr lang="en-US" b="1" dirty="0"/>
          </a:p>
        </p:txBody>
      </p:sp>
      <p:sp>
        <p:nvSpPr>
          <p:cNvPr id="3" name="Content Placeholder 2"/>
          <p:cNvSpPr>
            <a:spLocks noGrp="1"/>
          </p:cNvSpPr>
          <p:nvPr>
            <p:ph idx="1"/>
          </p:nvPr>
        </p:nvSpPr>
        <p:spPr>
          <a:xfrm>
            <a:off x="457200" y="1600199"/>
            <a:ext cx="8229600" cy="5078003"/>
          </a:xfrm>
        </p:spPr>
        <p:txBody>
          <a:bodyPr>
            <a:normAutofit fontScale="77500" lnSpcReduction="20000"/>
          </a:bodyPr>
          <a:lstStyle/>
          <a:p>
            <a:r>
              <a:rPr lang="en-US" dirty="0"/>
              <a:t>‘surface quasi-geostrophic’ dynamics (SQG – Tulloch and Smith, 2009 DOI: </a:t>
            </a:r>
            <a:r>
              <a:rPr lang="is-IS" i="1" u="sng" dirty="0">
                <a:hlinkClick r:id="rId3"/>
              </a:rPr>
              <a:t>10.1175/2008JAS2921.1</a:t>
            </a:r>
            <a:r>
              <a:rPr lang="en-US" dirty="0"/>
              <a:t>). </a:t>
            </a:r>
          </a:p>
          <a:p>
            <a:r>
              <a:rPr lang="en-US" dirty="0"/>
              <a:t>Differences with ‘regular’ QG are:</a:t>
            </a:r>
          </a:p>
          <a:p>
            <a:pPr lvl="1"/>
            <a:r>
              <a:rPr lang="en-US" dirty="0"/>
              <a:t>Flow dies away from point vortex like r</a:t>
            </a:r>
            <a:r>
              <a:rPr lang="en-US" baseline="30000" dirty="0"/>
              <a:t>-1 </a:t>
            </a:r>
            <a:r>
              <a:rPr lang="en-US" dirty="0"/>
              <a:t>not r</a:t>
            </a:r>
            <a:r>
              <a:rPr lang="en-US" baseline="30000" dirty="0"/>
              <a:t>-2</a:t>
            </a:r>
            <a:r>
              <a:rPr lang="en-US" dirty="0"/>
              <a:t>.</a:t>
            </a:r>
          </a:p>
          <a:p>
            <a:pPr lvl="1"/>
            <a:r>
              <a:rPr lang="en-US" dirty="0"/>
              <a:t>Turbulence is 3D-like, with shallower -5/3 KE spectrum, instead of -3.</a:t>
            </a:r>
          </a:p>
          <a:p>
            <a:pPr lvl="1"/>
            <a:r>
              <a:rPr lang="en-US" dirty="0"/>
              <a:t>More energy at small scales, stronger inverse energy cascade.</a:t>
            </a:r>
          </a:p>
          <a:p>
            <a:r>
              <a:rPr lang="en-US" dirty="0"/>
              <a:t>Impact of unresolved scales on resolved scales stronger than in 2D QG turbulence – tougher test for model uncertainty parameterization.</a:t>
            </a:r>
          </a:p>
          <a:p>
            <a:r>
              <a:rPr lang="en-US" dirty="0"/>
              <a:t>Focus on atmospheric regime (scales at which </a:t>
            </a:r>
            <a:r>
              <a:rPr lang="en-US" dirty="0" err="1"/>
              <a:t>baroclinic</a:t>
            </a:r>
            <a:r>
              <a:rPr lang="en-US" dirty="0"/>
              <a:t> instability occurs fairly well resolved, just missing tail of spectrum).</a:t>
            </a:r>
          </a:p>
          <a:p>
            <a:r>
              <a:rPr lang="en-US" dirty="0"/>
              <a:t>Written with a few hundred lines of python, available at </a:t>
            </a:r>
            <a:r>
              <a:rPr lang="en-US" i="1" dirty="0">
                <a:hlinkClick r:id="rId4"/>
              </a:rPr>
              <a:t>https://github.com/jswhit/sqgturb</a:t>
            </a:r>
            <a:endParaRPr lang="en-US" dirty="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3907F029-390A-0F4C-B5BD-D45269F8FD62}" type="slidenum">
              <a:rPr lang="en-US" smtClean="0"/>
              <a:t>3</a:t>
            </a:fld>
            <a:endParaRPr lang="en-US"/>
          </a:p>
        </p:txBody>
      </p:sp>
    </p:spTree>
    <p:extLst>
      <p:ext uri="{BB962C8B-B14F-4D97-AF65-F5344CB8AC3E}">
        <p14:creationId xmlns:p14="http://schemas.microsoft.com/office/powerpoint/2010/main" val="2183535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254" y="219274"/>
            <a:ext cx="8229600" cy="1324776"/>
          </a:xfrm>
        </p:spPr>
        <p:txBody>
          <a:bodyPr>
            <a:normAutofit fontScale="90000"/>
          </a:bodyPr>
          <a:lstStyle/>
          <a:p>
            <a:r>
              <a:rPr lang="en-US" b="1" dirty="0"/>
              <a:t>S</a:t>
            </a:r>
            <a:r>
              <a:rPr lang="en-US" dirty="0"/>
              <a:t>tochastic </a:t>
            </a:r>
            <a:r>
              <a:rPr lang="en-US" b="1" dirty="0"/>
              <a:t>K</a:t>
            </a:r>
            <a:r>
              <a:rPr lang="en-US" dirty="0"/>
              <a:t>inetic </a:t>
            </a:r>
            <a:r>
              <a:rPr lang="en-US" b="1" dirty="0"/>
              <a:t>E</a:t>
            </a:r>
            <a:r>
              <a:rPr lang="en-US" dirty="0"/>
              <a:t>nergy </a:t>
            </a:r>
            <a:r>
              <a:rPr lang="en-US" b="1" dirty="0"/>
              <a:t>B</a:t>
            </a:r>
            <a:r>
              <a:rPr lang="en-US" dirty="0"/>
              <a:t>ack</a:t>
            </a:r>
            <a:r>
              <a:rPr lang="en-US" b="1" dirty="0"/>
              <a:t>s</a:t>
            </a:r>
            <a:r>
              <a:rPr lang="en-US" dirty="0"/>
              <a:t>catter SKEB</a:t>
            </a:r>
          </a:p>
        </p:txBody>
      </p:sp>
      <p:grpSp>
        <p:nvGrpSpPr>
          <p:cNvPr id="3" name="Group 2"/>
          <p:cNvGrpSpPr/>
          <p:nvPr/>
        </p:nvGrpSpPr>
        <p:grpSpPr>
          <a:xfrm>
            <a:off x="91371" y="2054008"/>
            <a:ext cx="8819403" cy="2749582"/>
            <a:chOff x="91371" y="1544049"/>
            <a:chExt cx="8819403" cy="2749582"/>
          </a:xfrm>
        </p:grpSpPr>
        <p:pic>
          <p:nvPicPr>
            <p:cNvPr id="4" name="Picture 3" descr="pvpert1b.png"/>
            <p:cNvPicPr>
              <a:picLocks noChangeAspect="1"/>
            </p:cNvPicPr>
            <p:nvPr/>
          </p:nvPicPr>
          <p:blipFill rotWithShape="1">
            <a:blip r:embed="rId3">
              <a:extLst>
                <a:ext uri="{28A0092B-C50C-407E-A947-70E740481C1C}">
                  <a14:useLocalDpi xmlns:a14="http://schemas.microsoft.com/office/drawing/2010/main" val="0"/>
                </a:ext>
              </a:extLst>
            </a:blip>
            <a:srcRect l="9790" t="8569" r="8552" b="4212"/>
            <a:stretch/>
          </p:blipFill>
          <p:spPr>
            <a:xfrm>
              <a:off x="91371" y="2012402"/>
              <a:ext cx="2743200" cy="2197524"/>
            </a:xfrm>
            <a:prstGeom prst="rect">
              <a:avLst/>
            </a:prstGeom>
          </p:spPr>
        </p:pic>
        <p:pic>
          <p:nvPicPr>
            <p:cNvPr id="5" name="Picture 4" descr="dissipb.png"/>
            <p:cNvPicPr>
              <a:picLocks noChangeAspect="1"/>
            </p:cNvPicPr>
            <p:nvPr/>
          </p:nvPicPr>
          <p:blipFill rotWithShape="1">
            <a:blip r:embed="rId4">
              <a:extLst>
                <a:ext uri="{28A0092B-C50C-407E-A947-70E740481C1C}">
                  <a14:useLocalDpi xmlns:a14="http://schemas.microsoft.com/office/drawing/2010/main" val="0"/>
                </a:ext>
              </a:extLst>
            </a:blip>
            <a:srcRect l="10258" t="9402" r="11832" b="4212"/>
            <a:stretch/>
          </p:blipFill>
          <p:spPr>
            <a:xfrm>
              <a:off x="3137810" y="2012402"/>
              <a:ext cx="2743200" cy="2281229"/>
            </a:xfrm>
            <a:prstGeom prst="rect">
              <a:avLst/>
            </a:prstGeom>
          </p:spPr>
        </p:pic>
        <p:pic>
          <p:nvPicPr>
            <p:cNvPr id="6" name="Picture 5" descr="pvpert2b.png"/>
            <p:cNvPicPr>
              <a:picLocks noChangeAspect="1"/>
            </p:cNvPicPr>
            <p:nvPr/>
          </p:nvPicPr>
          <p:blipFill rotWithShape="1">
            <a:blip r:embed="rId5">
              <a:extLst>
                <a:ext uri="{28A0092B-C50C-407E-A947-70E740481C1C}">
                  <a14:useLocalDpi xmlns:a14="http://schemas.microsoft.com/office/drawing/2010/main" val="0"/>
                </a:ext>
              </a:extLst>
            </a:blip>
            <a:srcRect l="8384" t="8777" r="5899" b="3665"/>
            <a:stretch/>
          </p:blipFill>
          <p:spPr>
            <a:xfrm>
              <a:off x="6167574" y="2108355"/>
              <a:ext cx="2743200" cy="2101571"/>
            </a:xfrm>
            <a:prstGeom prst="rect">
              <a:avLst/>
            </a:prstGeom>
          </p:spPr>
        </p:pic>
        <p:sp>
          <p:nvSpPr>
            <p:cNvPr id="7" name="TextBox 6"/>
            <p:cNvSpPr txBox="1"/>
            <p:nvPr/>
          </p:nvSpPr>
          <p:spPr>
            <a:xfrm>
              <a:off x="319800" y="1564260"/>
              <a:ext cx="2063335" cy="369332"/>
            </a:xfrm>
            <a:prstGeom prst="rect">
              <a:avLst/>
            </a:prstGeom>
            <a:noFill/>
          </p:spPr>
          <p:txBody>
            <a:bodyPr wrap="none" rtlCol="0">
              <a:spAutoFit/>
            </a:bodyPr>
            <a:lstStyle/>
            <a:p>
              <a:r>
                <a:rPr lang="en-US" b="1" dirty="0"/>
                <a:t>Random PV pattern</a:t>
              </a:r>
            </a:p>
          </p:txBody>
        </p:sp>
        <p:sp>
          <p:nvSpPr>
            <p:cNvPr id="8" name="TextBox 7"/>
            <p:cNvSpPr txBox="1"/>
            <p:nvPr/>
          </p:nvSpPr>
          <p:spPr>
            <a:xfrm>
              <a:off x="3362470" y="1544049"/>
              <a:ext cx="2146742" cy="369332"/>
            </a:xfrm>
            <a:prstGeom prst="rect">
              <a:avLst/>
            </a:prstGeom>
            <a:noFill/>
          </p:spPr>
          <p:txBody>
            <a:bodyPr wrap="none" rtlCol="0">
              <a:spAutoFit/>
            </a:bodyPr>
            <a:lstStyle/>
            <a:p>
              <a:r>
                <a:rPr lang="en-US" b="1" dirty="0"/>
                <a:t>Dissipation estimate</a:t>
              </a:r>
            </a:p>
          </p:txBody>
        </p:sp>
        <p:sp>
          <p:nvSpPr>
            <p:cNvPr id="9" name="TextBox 8"/>
            <p:cNvSpPr txBox="1"/>
            <p:nvPr/>
          </p:nvSpPr>
          <p:spPr>
            <a:xfrm>
              <a:off x="6533060" y="1544049"/>
              <a:ext cx="1800606" cy="369332"/>
            </a:xfrm>
            <a:prstGeom prst="rect">
              <a:avLst/>
            </a:prstGeom>
            <a:noFill/>
          </p:spPr>
          <p:txBody>
            <a:bodyPr wrap="none" rtlCol="0">
              <a:spAutoFit/>
            </a:bodyPr>
            <a:lstStyle/>
            <a:p>
              <a:r>
                <a:rPr lang="en-US" b="1" dirty="0"/>
                <a:t>SKEBS PV forcing</a:t>
              </a:r>
            </a:p>
          </p:txBody>
        </p:sp>
        <p:sp>
          <p:nvSpPr>
            <p:cNvPr id="10" name="TextBox 9"/>
            <p:cNvSpPr txBox="1"/>
            <p:nvPr/>
          </p:nvSpPr>
          <p:spPr>
            <a:xfrm>
              <a:off x="2914750" y="2960189"/>
              <a:ext cx="45719" cy="369332"/>
            </a:xfrm>
            <a:prstGeom prst="rect">
              <a:avLst/>
            </a:prstGeom>
            <a:noFill/>
          </p:spPr>
          <p:txBody>
            <a:bodyPr wrap="square" rtlCol="0">
              <a:spAutoFit/>
            </a:bodyPr>
            <a:lstStyle/>
            <a:p>
              <a:r>
                <a:rPr lang="en-US" dirty="0"/>
                <a:t>X</a:t>
              </a:r>
            </a:p>
          </p:txBody>
        </p:sp>
        <p:sp>
          <p:nvSpPr>
            <p:cNvPr id="11" name="TextBox 10"/>
            <p:cNvSpPr txBox="1"/>
            <p:nvPr/>
          </p:nvSpPr>
          <p:spPr>
            <a:xfrm>
              <a:off x="5948283" y="3042417"/>
              <a:ext cx="299631" cy="369332"/>
            </a:xfrm>
            <a:prstGeom prst="rect">
              <a:avLst/>
            </a:prstGeom>
            <a:noFill/>
          </p:spPr>
          <p:txBody>
            <a:bodyPr wrap="none" rtlCol="0">
              <a:spAutoFit/>
            </a:bodyPr>
            <a:lstStyle/>
            <a:p>
              <a:r>
                <a:rPr lang="en-US" dirty="0"/>
                <a:t>=</a:t>
              </a:r>
            </a:p>
          </p:txBody>
        </p:sp>
      </p:grpSp>
      <p:sp>
        <p:nvSpPr>
          <p:cNvPr id="12" name="Slide Number Placeholder 11"/>
          <p:cNvSpPr>
            <a:spLocks noGrp="1"/>
          </p:cNvSpPr>
          <p:nvPr>
            <p:ph type="sldNum" sz="quarter" idx="12"/>
          </p:nvPr>
        </p:nvSpPr>
        <p:spPr/>
        <p:txBody>
          <a:bodyPr/>
          <a:lstStyle/>
          <a:p>
            <a:fld id="{3907F029-390A-0F4C-B5BD-D45269F8FD62}" type="slidenum">
              <a:rPr lang="en-US" smtClean="0"/>
              <a:t>30</a:t>
            </a:fld>
            <a:endParaRPr lang="en-US"/>
          </a:p>
        </p:txBody>
      </p:sp>
    </p:spTree>
    <p:extLst>
      <p:ext uri="{BB962C8B-B14F-4D97-AF65-F5344CB8AC3E}">
        <p14:creationId xmlns:p14="http://schemas.microsoft.com/office/powerpoint/2010/main" val="5369920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st1.pdf"/>
          <p:cNvPicPr>
            <a:picLocks noChangeAspect="1"/>
          </p:cNvPicPr>
          <p:nvPr/>
        </p:nvPicPr>
        <p:blipFill rotWithShape="1">
          <a:blip r:embed="rId3">
            <a:extLst>
              <a:ext uri="{28A0092B-C50C-407E-A947-70E740481C1C}">
                <a14:useLocalDpi xmlns:a14="http://schemas.microsoft.com/office/drawing/2010/main" val="0"/>
              </a:ext>
            </a:extLst>
          </a:blip>
          <a:srcRect b="14055"/>
          <a:stretch/>
        </p:blipFill>
        <p:spPr>
          <a:xfrm>
            <a:off x="0" y="0"/>
            <a:ext cx="9144000" cy="4575753"/>
          </a:xfrm>
          <a:prstGeom prst="rect">
            <a:avLst/>
          </a:prstGeom>
        </p:spPr>
      </p:pic>
      <p:pic>
        <p:nvPicPr>
          <p:cNvPr id="7" name="Picture 6" descr="test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75753"/>
            <a:ext cx="9144000" cy="1440756"/>
          </a:xfrm>
          <a:prstGeom prst="rect">
            <a:avLst/>
          </a:prstGeom>
        </p:spPr>
      </p:pic>
      <p:sp>
        <p:nvSpPr>
          <p:cNvPr id="8" name="TextBox 7"/>
          <p:cNvSpPr txBox="1"/>
          <p:nvPr/>
        </p:nvSpPr>
        <p:spPr>
          <a:xfrm>
            <a:off x="207153" y="4891017"/>
            <a:ext cx="2846101" cy="1015663"/>
          </a:xfrm>
          <a:prstGeom prst="rect">
            <a:avLst/>
          </a:prstGeom>
          <a:solidFill>
            <a:schemeClr val="bg1"/>
          </a:solidFill>
        </p:spPr>
        <p:txBody>
          <a:bodyPr wrap="square" rtlCol="0">
            <a:spAutoFit/>
          </a:bodyPr>
          <a:lstStyle/>
          <a:p>
            <a:pPr algn="ctr"/>
            <a:r>
              <a:rPr lang="en-US" sz="2000" b="1" i="1" dirty="0"/>
              <a:t>Add a random component to </a:t>
            </a:r>
            <a:r>
              <a:rPr lang="en-US" sz="2000" b="1" i="1" dirty="0" err="1"/>
              <a:t>advecting</a:t>
            </a:r>
            <a:r>
              <a:rPr lang="en-US" sz="2000" b="1" i="1" dirty="0"/>
              <a:t> velocity</a:t>
            </a:r>
          </a:p>
        </p:txBody>
      </p:sp>
      <p:sp>
        <p:nvSpPr>
          <p:cNvPr id="10" name="TextBox 9"/>
          <p:cNvSpPr txBox="1"/>
          <p:nvPr/>
        </p:nvSpPr>
        <p:spPr>
          <a:xfrm>
            <a:off x="1296958" y="6016509"/>
            <a:ext cx="6583866" cy="369332"/>
          </a:xfrm>
          <a:prstGeom prst="rect">
            <a:avLst/>
          </a:prstGeom>
          <a:noFill/>
        </p:spPr>
        <p:txBody>
          <a:bodyPr wrap="none" rtlCol="0">
            <a:spAutoFit/>
          </a:bodyPr>
          <a:lstStyle/>
          <a:p>
            <a:r>
              <a:rPr lang="en-US" i="1" dirty="0">
                <a:hlinkClick r:id="rId5"/>
              </a:rPr>
              <a:t>https://hal.inria.fr/hal-01391420</a:t>
            </a:r>
            <a:r>
              <a:rPr lang="en-US" i="1" dirty="0"/>
              <a:t>, </a:t>
            </a:r>
            <a:r>
              <a:rPr lang="en-US" i="1" dirty="0">
                <a:hlinkClick r:id="rId6"/>
              </a:rPr>
              <a:t>https://hal.inria.fr/hal-013914276</a:t>
            </a:r>
            <a:endParaRPr lang="en-US" dirty="0"/>
          </a:p>
        </p:txBody>
      </p:sp>
      <p:sp>
        <p:nvSpPr>
          <p:cNvPr id="2" name="TextBox 1"/>
          <p:cNvSpPr txBox="1"/>
          <p:nvPr/>
        </p:nvSpPr>
        <p:spPr>
          <a:xfrm>
            <a:off x="207153" y="173591"/>
            <a:ext cx="8564508" cy="830997"/>
          </a:xfrm>
          <a:prstGeom prst="rect">
            <a:avLst/>
          </a:prstGeom>
          <a:solidFill>
            <a:schemeClr val="bg1"/>
          </a:solidFill>
        </p:spPr>
        <p:txBody>
          <a:bodyPr wrap="square" rtlCol="0">
            <a:spAutoFit/>
          </a:bodyPr>
          <a:lstStyle/>
          <a:p>
            <a:pPr algn="ctr"/>
            <a:r>
              <a:rPr lang="en-US" sz="4800" b="1" dirty="0"/>
              <a:t>Randomized Transport</a:t>
            </a:r>
          </a:p>
        </p:txBody>
      </p:sp>
      <p:sp>
        <p:nvSpPr>
          <p:cNvPr id="3" name="Slide Number Placeholder 2"/>
          <p:cNvSpPr>
            <a:spLocks noGrp="1"/>
          </p:cNvSpPr>
          <p:nvPr>
            <p:ph type="sldNum" sz="quarter" idx="12"/>
          </p:nvPr>
        </p:nvSpPr>
        <p:spPr/>
        <p:txBody>
          <a:bodyPr/>
          <a:lstStyle/>
          <a:p>
            <a:fld id="{3907F029-390A-0F4C-B5BD-D45269F8FD62}" type="slidenum">
              <a:rPr lang="en-US" smtClean="0"/>
              <a:t>31</a:t>
            </a:fld>
            <a:endParaRPr lang="en-US"/>
          </a:p>
        </p:txBody>
      </p:sp>
    </p:spTree>
    <p:extLst>
      <p:ext uri="{BB962C8B-B14F-4D97-AF65-F5344CB8AC3E}">
        <p14:creationId xmlns:p14="http://schemas.microsoft.com/office/powerpoint/2010/main" val="2800094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038" y="815977"/>
            <a:ext cx="8229600" cy="1143000"/>
          </a:xfrm>
        </p:spPr>
        <p:txBody>
          <a:bodyPr>
            <a:normAutofit fontScale="90000"/>
          </a:bodyPr>
          <a:lstStyle/>
          <a:p>
            <a:r>
              <a:rPr lang="en-US" b="1" dirty="0"/>
              <a:t>Global mean error/spread</a:t>
            </a:r>
            <a:r>
              <a:rPr lang="en-US" dirty="0"/>
              <a:t/>
            </a:r>
            <a:br>
              <a:rPr lang="en-US" dirty="0"/>
            </a:br>
            <a:r>
              <a:rPr lang="en-US" sz="3100" dirty="0"/>
              <a:t>• </a:t>
            </a:r>
            <a:r>
              <a:rPr lang="en-US" sz="3100" i="1" dirty="0"/>
              <a:t>faster wind spread growth initially for SKEB</a:t>
            </a:r>
            <a:br>
              <a:rPr lang="en-US" sz="3100" i="1" dirty="0"/>
            </a:br>
            <a:r>
              <a:rPr lang="en-US" sz="3100" i="1" dirty="0"/>
              <a:t>• relatively more spread in temperature for RANTRAN</a:t>
            </a:r>
            <a:br>
              <a:rPr lang="en-US" sz="3100" i="1" dirty="0"/>
            </a:br>
            <a:endParaRPr lang="en-US" sz="3100" i="1" dirty="0"/>
          </a:p>
        </p:txBody>
      </p:sp>
      <p:grpSp>
        <p:nvGrpSpPr>
          <p:cNvPr id="3" name="Group 2"/>
          <p:cNvGrpSpPr/>
          <p:nvPr/>
        </p:nvGrpSpPr>
        <p:grpSpPr>
          <a:xfrm>
            <a:off x="0" y="2241055"/>
            <a:ext cx="9144000" cy="4082689"/>
            <a:chOff x="0" y="2775311"/>
            <a:chExt cx="9144000" cy="4082689"/>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303" t="-375" r="8707" b="375"/>
            <a:stretch/>
          </p:blipFill>
          <p:spPr>
            <a:xfrm>
              <a:off x="0" y="2775311"/>
              <a:ext cx="4572000" cy="4082689"/>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478" r="8567"/>
            <a:stretch/>
          </p:blipFill>
          <p:spPr>
            <a:xfrm>
              <a:off x="4572000" y="2796788"/>
              <a:ext cx="4572000" cy="3989294"/>
            </a:xfrm>
            <a:prstGeom prst="rect">
              <a:avLst/>
            </a:prstGeom>
          </p:spPr>
        </p:pic>
      </p:grpSp>
      <p:sp>
        <p:nvSpPr>
          <p:cNvPr id="6" name="Slide Number Placeholder 5"/>
          <p:cNvSpPr>
            <a:spLocks noGrp="1"/>
          </p:cNvSpPr>
          <p:nvPr>
            <p:ph type="sldNum" sz="quarter" idx="12"/>
          </p:nvPr>
        </p:nvSpPr>
        <p:spPr/>
        <p:txBody>
          <a:bodyPr/>
          <a:lstStyle/>
          <a:p>
            <a:fld id="{3907F029-390A-0F4C-B5BD-D45269F8FD62}" type="slidenum">
              <a:rPr lang="en-US" smtClean="0"/>
              <a:t>32</a:t>
            </a:fld>
            <a:endParaRPr lang="en-US"/>
          </a:p>
        </p:txBody>
      </p:sp>
    </p:spTree>
    <p:extLst>
      <p:ext uri="{BB962C8B-B14F-4D97-AF65-F5344CB8AC3E}">
        <p14:creationId xmlns:p14="http://schemas.microsoft.com/office/powerpoint/2010/main" val="18153012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07302"/>
            <a:ext cx="8245011" cy="221471"/>
          </a:xfrm>
        </p:spPr>
        <p:txBody>
          <a:bodyPr>
            <a:noAutofit/>
          </a:bodyPr>
          <a:lstStyle/>
          <a:p>
            <a:r>
              <a:rPr lang="en-US" sz="3200" b="1" dirty="0"/>
              <a:t>Movie of 512</a:t>
            </a:r>
            <a:r>
              <a:rPr lang="en-US" sz="3200" b="1" baseline="30000" dirty="0"/>
              <a:t>2</a:t>
            </a:r>
            <a:r>
              <a:rPr lang="en-US" sz="3200" b="1" dirty="0"/>
              <a:t> solution: </a:t>
            </a:r>
            <a:r>
              <a:rPr lang="en-US" sz="3200" b="1" dirty="0" err="1"/>
              <a:t>θ</a:t>
            </a:r>
            <a:r>
              <a:rPr lang="en-US" sz="3200" b="1" dirty="0"/>
              <a:t> at z=H for 20 days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457200"/>
            <a:ext cx="6400800" cy="6400800"/>
          </a:xfrm>
          <a:prstGeom prst="rect">
            <a:avLst/>
          </a:prstGeom>
        </p:spPr>
      </p:pic>
      <p:sp>
        <p:nvSpPr>
          <p:cNvPr id="6" name="Slide Number Placeholder 5"/>
          <p:cNvSpPr>
            <a:spLocks noGrp="1"/>
          </p:cNvSpPr>
          <p:nvPr>
            <p:ph type="sldNum" sz="quarter" idx="12"/>
          </p:nvPr>
        </p:nvSpPr>
        <p:spPr/>
        <p:txBody>
          <a:bodyPr/>
          <a:lstStyle/>
          <a:p>
            <a:fld id="{3907F029-390A-0F4C-B5BD-D45269F8FD62}" type="slidenum">
              <a:rPr lang="en-US" smtClean="0"/>
              <a:t>4</a:t>
            </a:fld>
            <a:endParaRPr lang="en-US"/>
          </a:p>
        </p:txBody>
      </p:sp>
    </p:spTree>
    <p:extLst>
      <p:ext uri="{BB962C8B-B14F-4D97-AF65-F5344CB8AC3E}">
        <p14:creationId xmlns:p14="http://schemas.microsoft.com/office/powerpoint/2010/main" val="10620079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a:t>
            </a:r>
            <a:r>
              <a:rPr lang="en-US" sz="3600" b="1" dirty="0" err="1"/>
              <a:t>Upscaled</a:t>
            </a:r>
            <a:r>
              <a:rPr lang="en-US" sz="3600" b="1" dirty="0"/>
              <a:t>’ solution</a:t>
            </a:r>
          </a:p>
        </p:txBody>
      </p:sp>
      <p:pic>
        <p:nvPicPr>
          <p:cNvPr id="4" name="Picture 3" descr="upsca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04129"/>
            <a:ext cx="9144000" cy="4572000"/>
          </a:xfrm>
          <a:prstGeom prst="rect">
            <a:avLst/>
          </a:prstGeom>
        </p:spPr>
      </p:pic>
      <p:sp>
        <p:nvSpPr>
          <p:cNvPr id="3" name="Slide Number Placeholder 2"/>
          <p:cNvSpPr>
            <a:spLocks noGrp="1"/>
          </p:cNvSpPr>
          <p:nvPr>
            <p:ph type="sldNum" sz="quarter" idx="12"/>
          </p:nvPr>
        </p:nvSpPr>
        <p:spPr/>
        <p:txBody>
          <a:bodyPr/>
          <a:lstStyle/>
          <a:p>
            <a:fld id="{3907F029-390A-0F4C-B5BD-D45269F8FD62}" type="slidenum">
              <a:rPr lang="en-US" smtClean="0"/>
              <a:t>5</a:t>
            </a:fld>
            <a:endParaRPr lang="en-US"/>
          </a:p>
        </p:txBody>
      </p:sp>
    </p:spTree>
    <p:extLst>
      <p:ext uri="{BB962C8B-B14F-4D97-AF65-F5344CB8AC3E}">
        <p14:creationId xmlns:p14="http://schemas.microsoft.com/office/powerpoint/2010/main" val="23094214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371" y="0"/>
            <a:ext cx="8809856" cy="1143000"/>
          </a:xfrm>
        </p:spPr>
        <p:txBody>
          <a:bodyPr>
            <a:normAutofit/>
          </a:bodyPr>
          <a:lstStyle/>
          <a:p>
            <a:r>
              <a:rPr lang="en-US" sz="3600" b="1" dirty="0"/>
              <a:t>Model uncertainty parameterizations tested</a:t>
            </a:r>
          </a:p>
        </p:txBody>
      </p:sp>
      <p:sp>
        <p:nvSpPr>
          <p:cNvPr id="3" name="Content Placeholder 2"/>
          <p:cNvSpPr>
            <a:spLocks noGrp="1"/>
          </p:cNvSpPr>
          <p:nvPr>
            <p:ph idx="1"/>
          </p:nvPr>
        </p:nvSpPr>
        <p:spPr>
          <a:xfrm>
            <a:off x="115453" y="924674"/>
            <a:ext cx="8893774" cy="5933326"/>
          </a:xfrm>
        </p:spPr>
        <p:txBody>
          <a:bodyPr>
            <a:normAutofit fontScale="70000" lnSpcReduction="20000"/>
          </a:bodyPr>
          <a:lstStyle/>
          <a:p>
            <a:r>
              <a:rPr lang="en-US" b="1" i="1" dirty="0"/>
              <a:t>Stochastic Kinetic Energy Backscatter (SKEB): </a:t>
            </a:r>
            <a:r>
              <a:rPr lang="en-US" dirty="0"/>
              <a:t>random PV forcing scaled by diffusion magnitude – injects energy where it is being dissipated to simulate missing upscale energy transfer.   </a:t>
            </a:r>
          </a:p>
          <a:p>
            <a:pPr lvl="1"/>
            <a:r>
              <a:rPr lang="en-US" dirty="0"/>
              <a:t>Designed to represent the effect of nonlinear interactions between unresolved waves.</a:t>
            </a:r>
          </a:p>
          <a:p>
            <a:r>
              <a:rPr lang="en-US" b="1" i="1" dirty="0"/>
              <a:t>Randomized transport (RANTRAN</a:t>
            </a:r>
            <a:r>
              <a:rPr lang="de-DE" dirty="0"/>
              <a:t>): </a:t>
            </a:r>
            <a:r>
              <a:rPr lang="de-DE" dirty="0" err="1"/>
              <a:t>models</a:t>
            </a:r>
            <a:r>
              <a:rPr lang="de-DE" dirty="0"/>
              <a:t> </a:t>
            </a:r>
            <a:r>
              <a:rPr lang="de-DE" dirty="0" err="1"/>
              <a:t>location</a:t>
            </a:r>
            <a:r>
              <a:rPr lang="de-DE" dirty="0"/>
              <a:t> </a:t>
            </a:r>
            <a:r>
              <a:rPr lang="de-DE" dirty="0" err="1"/>
              <a:t>uncertainty</a:t>
            </a:r>
            <a:r>
              <a:rPr lang="de-DE" dirty="0"/>
              <a:t> </a:t>
            </a:r>
            <a:r>
              <a:rPr lang="de-DE" dirty="0" err="1"/>
              <a:t>by</a:t>
            </a:r>
            <a:r>
              <a:rPr lang="de-DE" dirty="0"/>
              <a:t> </a:t>
            </a:r>
            <a:r>
              <a:rPr lang="de-DE" dirty="0" err="1"/>
              <a:t>adding</a:t>
            </a:r>
            <a:r>
              <a:rPr lang="de-DE" dirty="0"/>
              <a:t> a </a:t>
            </a:r>
            <a:r>
              <a:rPr lang="de-DE" dirty="0" err="1"/>
              <a:t>random</a:t>
            </a:r>
            <a:r>
              <a:rPr lang="de-DE" dirty="0"/>
              <a:t> </a:t>
            </a:r>
            <a:r>
              <a:rPr lang="de-DE" dirty="0" err="1"/>
              <a:t>component</a:t>
            </a:r>
            <a:r>
              <a:rPr lang="de-DE" dirty="0"/>
              <a:t> </a:t>
            </a:r>
            <a:r>
              <a:rPr lang="de-DE" dirty="0" err="1"/>
              <a:t>to</a:t>
            </a:r>
            <a:r>
              <a:rPr lang="de-DE" dirty="0"/>
              <a:t> </a:t>
            </a:r>
            <a:r>
              <a:rPr lang="de-DE" dirty="0" err="1"/>
              <a:t>the</a:t>
            </a:r>
            <a:r>
              <a:rPr lang="de-DE" dirty="0"/>
              <a:t> </a:t>
            </a:r>
            <a:r>
              <a:rPr lang="de-DE" dirty="0" err="1"/>
              <a:t>velocity</a:t>
            </a:r>
            <a:r>
              <a:rPr lang="de-DE" dirty="0"/>
              <a:t> </a:t>
            </a:r>
            <a:r>
              <a:rPr lang="de-DE" dirty="0" err="1"/>
              <a:t>field</a:t>
            </a:r>
            <a:r>
              <a:rPr lang="de-DE" dirty="0"/>
              <a:t> </a:t>
            </a:r>
            <a:r>
              <a:rPr lang="de-DE" dirty="0" err="1"/>
              <a:t>used</a:t>
            </a:r>
            <a:r>
              <a:rPr lang="de-DE" dirty="0"/>
              <a:t> in </a:t>
            </a:r>
            <a:r>
              <a:rPr lang="de-DE" dirty="0" err="1"/>
              <a:t>advection</a:t>
            </a:r>
            <a:r>
              <a:rPr lang="de-DE" dirty="0"/>
              <a:t>.  </a:t>
            </a:r>
          </a:p>
          <a:p>
            <a:pPr lvl="1"/>
            <a:r>
              <a:rPr lang="de-DE" dirty="0" err="1"/>
              <a:t>Designed</a:t>
            </a:r>
            <a:r>
              <a:rPr lang="de-DE" dirty="0"/>
              <a:t> </a:t>
            </a:r>
            <a:r>
              <a:rPr lang="de-DE" dirty="0" err="1"/>
              <a:t>to</a:t>
            </a:r>
            <a:r>
              <a:rPr lang="de-DE" dirty="0"/>
              <a:t> </a:t>
            </a:r>
            <a:r>
              <a:rPr lang="de-DE" dirty="0" err="1"/>
              <a:t>represent</a:t>
            </a:r>
            <a:r>
              <a:rPr lang="de-DE" dirty="0"/>
              <a:t> ‘</a:t>
            </a:r>
            <a:r>
              <a:rPr lang="de-DE" dirty="0" err="1"/>
              <a:t>location</a:t>
            </a:r>
            <a:r>
              <a:rPr lang="de-DE" dirty="0"/>
              <a:t> </a:t>
            </a:r>
            <a:r>
              <a:rPr lang="de-DE" dirty="0" err="1"/>
              <a:t>uncertainty</a:t>
            </a:r>
            <a:r>
              <a:rPr lang="de-DE" dirty="0"/>
              <a:t>‘ due </a:t>
            </a:r>
            <a:r>
              <a:rPr lang="de-DE" dirty="0" err="1"/>
              <a:t>to</a:t>
            </a:r>
            <a:r>
              <a:rPr lang="de-DE" dirty="0"/>
              <a:t> </a:t>
            </a:r>
            <a:r>
              <a:rPr lang="de-DE" dirty="0" err="1"/>
              <a:t>unresolved</a:t>
            </a:r>
            <a:r>
              <a:rPr lang="de-DE" dirty="0"/>
              <a:t> </a:t>
            </a:r>
            <a:r>
              <a:rPr lang="de-DE" dirty="0" err="1"/>
              <a:t>motions</a:t>
            </a:r>
            <a:r>
              <a:rPr lang="de-DE" dirty="0"/>
              <a:t> on </a:t>
            </a:r>
            <a:r>
              <a:rPr lang="de-DE" dirty="0" err="1"/>
              <a:t>the</a:t>
            </a:r>
            <a:r>
              <a:rPr lang="de-DE" dirty="0"/>
              <a:t> </a:t>
            </a:r>
            <a:r>
              <a:rPr lang="de-DE" dirty="0" err="1"/>
              <a:t>advection</a:t>
            </a:r>
            <a:r>
              <a:rPr lang="de-DE" dirty="0"/>
              <a:t> </a:t>
            </a:r>
            <a:r>
              <a:rPr lang="de-DE" dirty="0" err="1"/>
              <a:t>of</a:t>
            </a:r>
            <a:r>
              <a:rPr lang="de-DE" dirty="0"/>
              <a:t> </a:t>
            </a:r>
            <a:r>
              <a:rPr lang="de-DE" dirty="0" err="1"/>
              <a:t>resolved</a:t>
            </a:r>
            <a:r>
              <a:rPr lang="de-DE" dirty="0"/>
              <a:t> </a:t>
            </a:r>
            <a:r>
              <a:rPr lang="de-DE" dirty="0" err="1"/>
              <a:t>features</a:t>
            </a:r>
            <a:r>
              <a:rPr lang="de-DE" dirty="0"/>
              <a:t>.</a:t>
            </a:r>
          </a:p>
          <a:p>
            <a:r>
              <a:rPr lang="de-DE" dirty="0"/>
              <a:t>3 </a:t>
            </a:r>
            <a:r>
              <a:rPr lang="de-DE" dirty="0" err="1"/>
              <a:t>tunable</a:t>
            </a:r>
            <a:r>
              <a:rPr lang="de-DE" dirty="0"/>
              <a:t> </a:t>
            </a:r>
            <a:r>
              <a:rPr lang="de-DE" dirty="0" err="1"/>
              <a:t>parameters</a:t>
            </a:r>
            <a:r>
              <a:rPr lang="de-DE" dirty="0"/>
              <a:t>: </a:t>
            </a:r>
            <a:r>
              <a:rPr lang="de-DE" dirty="0" err="1"/>
              <a:t>amplitude</a:t>
            </a:r>
            <a:r>
              <a:rPr lang="de-DE" dirty="0"/>
              <a:t>, </a:t>
            </a:r>
            <a:r>
              <a:rPr lang="de-DE" dirty="0" err="1"/>
              <a:t>spatial</a:t>
            </a:r>
            <a:r>
              <a:rPr lang="de-DE" dirty="0"/>
              <a:t> </a:t>
            </a:r>
            <a:r>
              <a:rPr lang="de-DE" dirty="0" err="1"/>
              <a:t>and</a:t>
            </a:r>
            <a:r>
              <a:rPr lang="de-DE" dirty="0"/>
              <a:t> temporal </a:t>
            </a:r>
            <a:r>
              <a:rPr lang="de-DE" dirty="0" err="1"/>
              <a:t>correlation</a:t>
            </a:r>
            <a:r>
              <a:rPr lang="de-DE" dirty="0"/>
              <a:t> </a:t>
            </a:r>
            <a:r>
              <a:rPr lang="de-DE" dirty="0" err="1"/>
              <a:t>scales</a:t>
            </a:r>
            <a:r>
              <a:rPr lang="de-DE" dirty="0"/>
              <a:t>.  </a:t>
            </a:r>
          </a:p>
          <a:p>
            <a:pPr lvl="1"/>
            <a:r>
              <a:rPr lang="de-DE" dirty="0" err="1"/>
              <a:t>Using</a:t>
            </a:r>
            <a:r>
              <a:rPr lang="de-DE" dirty="0"/>
              <a:t> </a:t>
            </a:r>
            <a:r>
              <a:rPr lang="de-DE" dirty="0" err="1"/>
              <a:t>temporally</a:t>
            </a:r>
            <a:r>
              <a:rPr lang="de-DE" dirty="0"/>
              <a:t> </a:t>
            </a:r>
            <a:r>
              <a:rPr lang="de-DE" dirty="0" err="1"/>
              <a:t>correlated</a:t>
            </a:r>
            <a:r>
              <a:rPr lang="de-DE" dirty="0"/>
              <a:t> </a:t>
            </a:r>
            <a:r>
              <a:rPr lang="de-DE" dirty="0" err="1"/>
              <a:t>noise</a:t>
            </a:r>
            <a:r>
              <a:rPr lang="de-DE" dirty="0"/>
              <a:t> </a:t>
            </a:r>
            <a:r>
              <a:rPr lang="de-DE" dirty="0" err="1"/>
              <a:t>avoids</a:t>
            </a:r>
            <a:r>
              <a:rPr lang="de-DE" dirty="0"/>
              <a:t> </a:t>
            </a:r>
            <a:r>
              <a:rPr lang="de-DE" dirty="0" err="1"/>
              <a:t>the</a:t>
            </a:r>
            <a:r>
              <a:rPr lang="de-DE" dirty="0"/>
              <a:t> </a:t>
            </a:r>
            <a:r>
              <a:rPr lang="de-DE" dirty="0" err="1"/>
              <a:t>need</a:t>
            </a:r>
            <a:r>
              <a:rPr lang="de-DE" dirty="0"/>
              <a:t> </a:t>
            </a:r>
            <a:r>
              <a:rPr lang="de-DE" dirty="0" err="1"/>
              <a:t>for</a:t>
            </a:r>
            <a:r>
              <a:rPr lang="de-DE" dirty="0"/>
              <a:t> </a:t>
            </a:r>
            <a:r>
              <a:rPr lang="de-DE" dirty="0" err="1"/>
              <a:t>using</a:t>
            </a:r>
            <a:r>
              <a:rPr lang="de-DE" dirty="0"/>
              <a:t> a </a:t>
            </a:r>
            <a:r>
              <a:rPr lang="de-DE" dirty="0" err="1"/>
              <a:t>stochastic</a:t>
            </a:r>
            <a:r>
              <a:rPr lang="de-DE" dirty="0"/>
              <a:t> time </a:t>
            </a:r>
            <a:r>
              <a:rPr lang="de-DE" dirty="0" err="1"/>
              <a:t>integration</a:t>
            </a:r>
            <a:r>
              <a:rPr lang="de-DE" dirty="0"/>
              <a:t> </a:t>
            </a:r>
            <a:r>
              <a:rPr lang="de-DE" dirty="0" err="1"/>
              <a:t>scheme</a:t>
            </a:r>
            <a:r>
              <a:rPr lang="de-DE" dirty="0"/>
              <a:t>. </a:t>
            </a:r>
            <a:endParaRPr lang="en-US" dirty="0"/>
          </a:p>
          <a:p>
            <a:r>
              <a:rPr lang="en-US" dirty="0"/>
              <a:t>Test with</a:t>
            </a:r>
          </a:p>
          <a:p>
            <a:pPr lvl="1"/>
            <a:r>
              <a:rPr lang="en-US" dirty="0"/>
              <a:t>Ensemble forecasts (10 members):  every member starts from and is verified against </a:t>
            </a:r>
            <a:r>
              <a:rPr lang="en-US" dirty="0" err="1"/>
              <a:t>upscaled</a:t>
            </a:r>
            <a:r>
              <a:rPr lang="en-US" dirty="0"/>
              <a:t> ‘truth’. </a:t>
            </a:r>
          </a:p>
          <a:p>
            <a:pPr lvl="1"/>
            <a:r>
              <a:rPr lang="en-US" dirty="0"/>
              <a:t>Hyper-diffusion set to accurately model KE spectrum down to truncation scale (e-folding time 12 hours, not 1.5 hours as in deterministic forecast).</a:t>
            </a:r>
          </a:p>
        </p:txBody>
      </p:sp>
      <p:sp>
        <p:nvSpPr>
          <p:cNvPr id="4" name="Slide Number Placeholder 3"/>
          <p:cNvSpPr>
            <a:spLocks noGrp="1"/>
          </p:cNvSpPr>
          <p:nvPr>
            <p:ph type="sldNum" sz="quarter" idx="12"/>
          </p:nvPr>
        </p:nvSpPr>
        <p:spPr/>
        <p:txBody>
          <a:bodyPr/>
          <a:lstStyle/>
          <a:p>
            <a:fld id="{3907F029-390A-0F4C-B5BD-D45269F8FD62}" type="slidenum">
              <a:rPr lang="en-US" smtClean="0"/>
              <a:t>6</a:t>
            </a:fld>
            <a:endParaRPr lang="en-US"/>
          </a:p>
        </p:txBody>
      </p:sp>
    </p:spTree>
    <p:extLst>
      <p:ext uri="{BB962C8B-B14F-4D97-AF65-F5344CB8AC3E}">
        <p14:creationId xmlns:p14="http://schemas.microsoft.com/office/powerpoint/2010/main" val="22274792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Stochastic ensemble forecast results</a:t>
            </a:r>
          </a:p>
        </p:txBody>
      </p:sp>
      <p:sp>
        <p:nvSpPr>
          <p:cNvPr id="3" name="Content Placeholder 2"/>
          <p:cNvSpPr>
            <a:spLocks noGrp="1"/>
          </p:cNvSpPr>
          <p:nvPr>
            <p:ph idx="1"/>
          </p:nvPr>
        </p:nvSpPr>
        <p:spPr/>
        <p:txBody>
          <a:bodyPr>
            <a:normAutofit fontScale="77500" lnSpcReduction="20000"/>
          </a:bodyPr>
          <a:lstStyle/>
          <a:p>
            <a:r>
              <a:rPr lang="en-US" dirty="0"/>
              <a:t>Start forecasts from </a:t>
            </a:r>
            <a:r>
              <a:rPr lang="en-US" dirty="0" err="1"/>
              <a:t>upscaled</a:t>
            </a:r>
            <a:r>
              <a:rPr lang="en-US" dirty="0"/>
              <a:t> “truth” (no initial condition uncertainty), see how well estimated uncertainty matches actual forecast error (for scales resolved by model).</a:t>
            </a:r>
          </a:p>
          <a:p>
            <a:r>
              <a:rPr lang="en-US" dirty="0"/>
              <a:t>For </a:t>
            </a:r>
            <a:r>
              <a:rPr lang="en-US" b="1" i="1" dirty="0"/>
              <a:t>randomized transport</a:t>
            </a:r>
            <a:r>
              <a:rPr lang="en-US" dirty="0"/>
              <a:t>: Random </a:t>
            </a:r>
            <a:r>
              <a:rPr lang="en-US" dirty="0" err="1"/>
              <a:t>streamfunction</a:t>
            </a:r>
            <a:r>
              <a:rPr lang="en-US" dirty="0"/>
              <a:t> pattern converted to u and v, added to velocity used to compute advection of boundary </a:t>
            </a:r>
            <a:r>
              <a:rPr lang="en-US" dirty="0" err="1"/>
              <a:t>θ</a:t>
            </a:r>
            <a:r>
              <a:rPr lang="en-US" dirty="0"/>
              <a:t>.  Acts as a multiplicative forcing (does nothing where gradient of </a:t>
            </a:r>
            <a:r>
              <a:rPr lang="en-US" dirty="0" err="1"/>
              <a:t>θ</a:t>
            </a:r>
            <a:r>
              <a:rPr lang="en-US" dirty="0"/>
              <a:t> is zero).</a:t>
            </a:r>
          </a:p>
          <a:p>
            <a:r>
              <a:rPr lang="en-US" dirty="0"/>
              <a:t>For </a:t>
            </a:r>
            <a:r>
              <a:rPr lang="en-US" b="1" i="1" dirty="0"/>
              <a:t>SKEB</a:t>
            </a:r>
            <a:r>
              <a:rPr lang="en-US" dirty="0"/>
              <a:t>: Random </a:t>
            </a:r>
            <a:r>
              <a:rPr lang="en-US" dirty="0" err="1"/>
              <a:t>streamfunction</a:t>
            </a:r>
            <a:r>
              <a:rPr lang="en-US" dirty="0"/>
              <a:t> pattern converted to PV (boundary </a:t>
            </a:r>
            <a:r>
              <a:rPr lang="en-US" dirty="0" err="1"/>
              <a:t>θ</a:t>
            </a:r>
            <a:r>
              <a:rPr lang="en-US" dirty="0"/>
              <a:t>) perturbation, modulated by diffusion estimate.  Acts as a multiplicative forcing if diffusion estimate is state dependent.</a:t>
            </a:r>
          </a:p>
          <a:p>
            <a:r>
              <a:rPr lang="en-US" dirty="0"/>
              <a:t>Spatial and temporal correlations specified for Gaussian perturbations, with specified e-folding scales.</a:t>
            </a:r>
          </a:p>
        </p:txBody>
      </p:sp>
      <p:sp>
        <p:nvSpPr>
          <p:cNvPr id="4" name="Slide Number Placeholder 3"/>
          <p:cNvSpPr>
            <a:spLocks noGrp="1"/>
          </p:cNvSpPr>
          <p:nvPr>
            <p:ph type="sldNum" sz="quarter" idx="12"/>
          </p:nvPr>
        </p:nvSpPr>
        <p:spPr/>
        <p:txBody>
          <a:bodyPr/>
          <a:lstStyle/>
          <a:p>
            <a:fld id="{3907F029-390A-0F4C-B5BD-D45269F8FD62}" type="slidenum">
              <a:rPr lang="en-US" smtClean="0"/>
              <a:t>7</a:t>
            </a:fld>
            <a:endParaRPr lang="en-US"/>
          </a:p>
        </p:txBody>
      </p:sp>
    </p:spTree>
    <p:extLst>
      <p:ext uri="{BB962C8B-B14F-4D97-AF65-F5344CB8AC3E}">
        <p14:creationId xmlns:p14="http://schemas.microsoft.com/office/powerpoint/2010/main" val="12868033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Spectra for 128x128 model (deterministic vs stochastic)</a:t>
            </a:r>
          </a:p>
        </p:txBody>
      </p:sp>
      <p:sp>
        <p:nvSpPr>
          <p:cNvPr id="6" name="TextBox 5"/>
          <p:cNvSpPr txBox="1"/>
          <p:nvPr/>
        </p:nvSpPr>
        <p:spPr>
          <a:xfrm>
            <a:off x="457200" y="5052622"/>
            <a:ext cx="8229600" cy="1569660"/>
          </a:xfrm>
          <a:prstGeom prst="rect">
            <a:avLst/>
          </a:prstGeom>
          <a:noFill/>
        </p:spPr>
        <p:txBody>
          <a:bodyPr wrap="square" rtlCol="0">
            <a:spAutoFit/>
          </a:bodyPr>
          <a:lstStyle/>
          <a:p>
            <a:pPr marL="285750" indent="-285750">
              <a:buFont typeface="Arial"/>
              <a:buChar char="•"/>
            </a:pPr>
            <a:r>
              <a:rPr lang="en-US" sz="2400" dirty="0"/>
              <a:t>Randomized transport does not change energy spectrum (SKEB injects energy at small scales).</a:t>
            </a:r>
          </a:p>
          <a:p>
            <a:pPr marL="285750" indent="-285750">
              <a:buFont typeface="Arial"/>
              <a:buChar char="•"/>
            </a:pPr>
            <a:r>
              <a:rPr lang="en-US" sz="2400" dirty="0"/>
              <a:t>Lower diffusion than 512x512 model, so no fall-off at tail end of spectrum.</a:t>
            </a:r>
          </a:p>
        </p:txBody>
      </p:sp>
      <p:grpSp>
        <p:nvGrpSpPr>
          <p:cNvPr id="4" name="Group 3"/>
          <p:cNvGrpSpPr/>
          <p:nvPr/>
        </p:nvGrpSpPr>
        <p:grpSpPr>
          <a:xfrm>
            <a:off x="0" y="1597356"/>
            <a:ext cx="9144000" cy="3429000"/>
            <a:chOff x="0" y="1597356"/>
            <a:chExt cx="9144000" cy="3429000"/>
          </a:xfrm>
        </p:grpSpPr>
        <p:pic>
          <p:nvPicPr>
            <p:cNvPr id="9" name="Picture 8" descr="spectra_det_vs_skeb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597356"/>
              <a:ext cx="4572000" cy="3429000"/>
            </a:xfrm>
            <a:prstGeom prst="rect">
              <a:avLst/>
            </a:prstGeom>
          </p:spPr>
        </p:pic>
        <p:pic>
          <p:nvPicPr>
            <p:cNvPr id="3" name="Picture 2" descr="spectra_det_vs_rantra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7356"/>
              <a:ext cx="4572000" cy="3429000"/>
            </a:xfrm>
            <a:prstGeom prst="rect">
              <a:avLst/>
            </a:prstGeom>
          </p:spPr>
        </p:pic>
      </p:grpSp>
      <p:sp>
        <p:nvSpPr>
          <p:cNvPr id="7" name="TextBox 6"/>
          <p:cNvSpPr txBox="1"/>
          <p:nvPr/>
        </p:nvSpPr>
        <p:spPr>
          <a:xfrm>
            <a:off x="1176349" y="1624765"/>
            <a:ext cx="2317612" cy="369332"/>
          </a:xfrm>
          <a:prstGeom prst="rect">
            <a:avLst/>
          </a:prstGeom>
          <a:noFill/>
        </p:spPr>
        <p:txBody>
          <a:bodyPr wrap="none" rtlCol="0">
            <a:spAutoFit/>
          </a:bodyPr>
          <a:lstStyle/>
          <a:p>
            <a:r>
              <a:rPr lang="en-US" dirty="0"/>
              <a:t>Randomized Transport</a:t>
            </a:r>
          </a:p>
        </p:txBody>
      </p:sp>
      <p:sp>
        <p:nvSpPr>
          <p:cNvPr id="8" name="TextBox 7"/>
          <p:cNvSpPr txBox="1"/>
          <p:nvPr/>
        </p:nvSpPr>
        <p:spPr>
          <a:xfrm>
            <a:off x="6469100" y="1624765"/>
            <a:ext cx="647934" cy="369332"/>
          </a:xfrm>
          <a:prstGeom prst="rect">
            <a:avLst/>
          </a:prstGeom>
          <a:noFill/>
        </p:spPr>
        <p:txBody>
          <a:bodyPr wrap="none" rtlCol="0">
            <a:spAutoFit/>
          </a:bodyPr>
          <a:lstStyle/>
          <a:p>
            <a:r>
              <a:rPr lang="en-US" dirty="0"/>
              <a:t>SKEB</a:t>
            </a:r>
          </a:p>
        </p:txBody>
      </p:sp>
      <p:sp>
        <p:nvSpPr>
          <p:cNvPr id="5" name="Slide Number Placeholder 4"/>
          <p:cNvSpPr>
            <a:spLocks noGrp="1"/>
          </p:cNvSpPr>
          <p:nvPr>
            <p:ph type="sldNum" sz="quarter" idx="12"/>
          </p:nvPr>
        </p:nvSpPr>
        <p:spPr/>
        <p:txBody>
          <a:bodyPr/>
          <a:lstStyle/>
          <a:p>
            <a:fld id="{3907F029-390A-0F4C-B5BD-D45269F8FD62}" type="slidenum">
              <a:rPr lang="en-US" smtClean="0"/>
              <a:t>8</a:t>
            </a:fld>
            <a:endParaRPr lang="en-US"/>
          </a:p>
        </p:txBody>
      </p:sp>
    </p:spTree>
    <p:extLst>
      <p:ext uri="{BB962C8B-B14F-4D97-AF65-F5344CB8AC3E}">
        <p14:creationId xmlns:p14="http://schemas.microsoft.com/office/powerpoint/2010/main" val="13002832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120" y="274638"/>
            <a:ext cx="8981880" cy="885683"/>
          </a:xfrm>
        </p:spPr>
        <p:txBody>
          <a:bodyPr>
            <a:noAutofit/>
          </a:bodyPr>
          <a:lstStyle/>
          <a:p>
            <a:r>
              <a:rPr lang="en-US" sz="2800" b="1" dirty="0" err="1"/>
              <a:t>Ens</a:t>
            </a:r>
            <a:r>
              <a:rPr lang="en-US" sz="2800" b="1" dirty="0"/>
              <a:t> mean error and spread (10 members) </a:t>
            </a:r>
            <a:br>
              <a:rPr lang="en-US" sz="2800" b="1" dirty="0"/>
            </a:br>
            <a:r>
              <a:rPr lang="en-US" sz="2800" dirty="0"/>
              <a:t>temporal </a:t>
            </a:r>
            <a:r>
              <a:rPr lang="en-US" sz="2800" dirty="0" err="1"/>
              <a:t>corr</a:t>
            </a:r>
            <a:r>
              <a:rPr lang="en-US" sz="2800" dirty="0"/>
              <a:t> = 3h, horizontal </a:t>
            </a:r>
            <a:r>
              <a:rPr lang="en-US" sz="2800" dirty="0" err="1"/>
              <a:t>corr</a:t>
            </a:r>
            <a:r>
              <a:rPr lang="en-US" sz="2800" dirty="0"/>
              <a:t> = 2Δx</a:t>
            </a:r>
            <a:br>
              <a:rPr lang="en-US" sz="2800" dirty="0"/>
            </a:br>
            <a:r>
              <a:rPr lang="en-US" sz="2800" dirty="0"/>
              <a:t>amplitudes tuned to calibrate spread/error at day 4</a:t>
            </a:r>
          </a:p>
        </p:txBody>
      </p:sp>
      <p:sp>
        <p:nvSpPr>
          <p:cNvPr id="6" name="TextBox 5"/>
          <p:cNvSpPr txBox="1"/>
          <p:nvPr/>
        </p:nvSpPr>
        <p:spPr>
          <a:xfrm>
            <a:off x="411172" y="5475998"/>
            <a:ext cx="8104649" cy="1200329"/>
          </a:xfrm>
          <a:prstGeom prst="rect">
            <a:avLst/>
          </a:prstGeom>
          <a:noFill/>
        </p:spPr>
        <p:txBody>
          <a:bodyPr wrap="square" rtlCol="0">
            <a:spAutoFit/>
          </a:bodyPr>
          <a:lstStyle/>
          <a:p>
            <a:pPr marL="285750" indent="-285750">
              <a:buFont typeface="Arial"/>
              <a:buChar char="•"/>
            </a:pPr>
            <a:r>
              <a:rPr lang="en-US" dirty="0"/>
              <a:t>Faster initial spread growth for SKEB (due to energy injection at small scales?).</a:t>
            </a:r>
          </a:p>
          <a:p>
            <a:pPr marL="285750" indent="-285750">
              <a:buFont typeface="Arial"/>
              <a:buChar char="•"/>
            </a:pPr>
            <a:r>
              <a:rPr lang="en-US" dirty="0"/>
              <a:t>Difficult to calibrate spread/error at both long and short leads with a single spatial length scale in covariance.  Longer lengths increase (decrease) spread at long (short) leads. </a:t>
            </a:r>
          </a:p>
        </p:txBody>
      </p:sp>
      <p:pic>
        <p:nvPicPr>
          <p:cNvPr id="4" name="Picture 3" descr="enserrvsleadtime.png"/>
          <p:cNvPicPr>
            <a:picLocks noChangeAspect="1"/>
          </p:cNvPicPr>
          <p:nvPr/>
        </p:nvPicPr>
        <p:blipFill rotWithShape="1">
          <a:blip r:embed="rId3">
            <a:extLst>
              <a:ext uri="{28A0092B-C50C-407E-A947-70E740481C1C}">
                <a14:useLocalDpi xmlns:a14="http://schemas.microsoft.com/office/drawing/2010/main" val="0"/>
              </a:ext>
            </a:extLst>
          </a:blip>
          <a:srcRect t="5655" b="1948"/>
          <a:stretch/>
        </p:blipFill>
        <p:spPr>
          <a:xfrm>
            <a:off x="1574340" y="1420603"/>
            <a:ext cx="5852160" cy="4055395"/>
          </a:xfrm>
          <a:prstGeom prst="rect">
            <a:avLst/>
          </a:prstGeom>
        </p:spPr>
      </p:pic>
      <p:sp>
        <p:nvSpPr>
          <p:cNvPr id="3" name="Slide Number Placeholder 2"/>
          <p:cNvSpPr>
            <a:spLocks noGrp="1"/>
          </p:cNvSpPr>
          <p:nvPr>
            <p:ph type="sldNum" sz="quarter" idx="12"/>
          </p:nvPr>
        </p:nvSpPr>
        <p:spPr/>
        <p:txBody>
          <a:bodyPr/>
          <a:lstStyle/>
          <a:p>
            <a:fld id="{3907F029-390A-0F4C-B5BD-D45269F8FD62}" type="slidenum">
              <a:rPr lang="en-US" smtClean="0"/>
              <a:t>9</a:t>
            </a:fld>
            <a:endParaRPr lang="en-US"/>
          </a:p>
        </p:txBody>
      </p:sp>
    </p:spTree>
    <p:extLst>
      <p:ext uri="{BB962C8B-B14F-4D97-AF65-F5344CB8AC3E}">
        <p14:creationId xmlns:p14="http://schemas.microsoft.com/office/powerpoint/2010/main" val="29940074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55526</TotalTime>
  <Words>2511</Words>
  <Application>Microsoft Macintosh PowerPoint</Application>
  <PresentationFormat>On-screen Show (4:3)</PresentationFormat>
  <Paragraphs>245</Paragraphs>
  <Slides>32</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Mangal</vt:lpstr>
      <vt:lpstr>Symbol</vt:lpstr>
      <vt:lpstr>Office Theme</vt:lpstr>
      <vt:lpstr>Modeling model uncertainty due to unresolved dynamics</vt:lpstr>
      <vt:lpstr>Effect of unresolved scales on resolved scales</vt:lpstr>
      <vt:lpstr>A simple QG turbulence model testbed</vt:lpstr>
      <vt:lpstr>Movie of 5122 solution: θ at z=H for 20 days </vt:lpstr>
      <vt:lpstr>‘Upscaled’ solution</vt:lpstr>
      <vt:lpstr>Model uncertainty parameterizations tested</vt:lpstr>
      <vt:lpstr>Stochastic ensemble forecast results</vt:lpstr>
      <vt:lpstr>Spectra for 128x128 model (deterministic vs stochastic)</vt:lpstr>
      <vt:lpstr>Ens mean error and spread (10 members)  temporal corr = 3h, horizontal corr = 2Δx amplitudes tuned to calibrate spread/error at day 4</vt:lpstr>
      <vt:lpstr>Error and Spread Spectra (Randomized Transport)</vt:lpstr>
      <vt:lpstr>Summary (simple model)</vt:lpstr>
      <vt:lpstr>Implementation in FV3</vt:lpstr>
      <vt:lpstr>FV3 experiments</vt:lpstr>
      <vt:lpstr>U spread difference day 5 (relative to control)</vt:lpstr>
      <vt:lpstr>T spread difference day 5 (relative to control)</vt:lpstr>
      <vt:lpstr>Ensemble mean vector wind RMS error differences (relative to control)</vt:lpstr>
      <vt:lpstr>Data assimilation results</vt:lpstr>
      <vt:lpstr>Control vs SPPT/SHUM (left innov stats, right spread difference)</vt:lpstr>
      <vt:lpstr>SPPT/SHUM vs SPPT/SHUM/SKEB (left innov stats, right spread difference)</vt:lpstr>
      <vt:lpstr>SPPT/SHUM vs SPPT/SHUM/RANTRAN (left innov stats, right spread difference)</vt:lpstr>
      <vt:lpstr>Summary (FV3 model)</vt:lpstr>
      <vt:lpstr>Backup slides</vt:lpstr>
      <vt:lpstr>The numerical model</vt:lpstr>
      <vt:lpstr>Kinetic Energy Spectrum 1282</vt:lpstr>
      <vt:lpstr>Deterministic Forecast Errors</vt:lpstr>
      <vt:lpstr>Sensitivity to amplitude, spatial and temporal scales of random patterns (top row 12-h, bottom row 120-h)</vt:lpstr>
      <vt:lpstr>Randomized Transport</vt:lpstr>
      <vt:lpstr>Kinetic Energy Spectrum 5122</vt:lpstr>
      <vt:lpstr>Example 1 day forecast</vt:lpstr>
      <vt:lpstr>Stochastic Kinetic Energy Backscatter SKEB</vt:lpstr>
      <vt:lpstr>PowerPoint Presentation</vt:lpstr>
      <vt:lpstr>Global mean error/spread • faster wind spread growth initially for SKEB • relatively more spread in temperature for RANTRAN </vt:lpstr>
    </vt:vector>
  </TitlesOfParts>
  <Company>NOAA</Company>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simple model framework for studying the representation of model uncertainty due to unresolved dynamics</dc:title>
  <dc:creator>noaa cdc</dc:creator>
  <cp:lastModifiedBy>Microsoft Office User</cp:lastModifiedBy>
  <cp:revision>304</cp:revision>
  <cp:lastPrinted>2018-01-04T21:42:30Z</cp:lastPrinted>
  <dcterms:created xsi:type="dcterms:W3CDTF">2017-02-21T21:32:21Z</dcterms:created>
  <dcterms:modified xsi:type="dcterms:W3CDTF">2018-05-08T10:29:50Z</dcterms:modified>
</cp:coreProperties>
</file>