
<file path=[Content_Types].xml><?xml version="1.0" encoding="utf-8"?>
<Types xmlns="http://schemas.openxmlformats.org/package/2006/content-types">
  <Default Extension="xml" ContentType="application/xml"/>
  <Default Extension="(null)" ContentType="image/x-e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1"/>
    <p:sldMasterId id="2147483795" r:id="rId2"/>
  </p:sldMasterIdLst>
  <p:notesMasterIdLst>
    <p:notesMasterId r:id="rId49"/>
  </p:notesMasterIdLst>
  <p:sldIdLst>
    <p:sldId id="256" r:id="rId3"/>
    <p:sldId id="406" r:id="rId4"/>
    <p:sldId id="407" r:id="rId5"/>
    <p:sldId id="260" r:id="rId6"/>
    <p:sldId id="300" r:id="rId7"/>
    <p:sldId id="388" r:id="rId8"/>
    <p:sldId id="271" r:id="rId9"/>
    <p:sldId id="389" r:id="rId10"/>
    <p:sldId id="280" r:id="rId11"/>
    <p:sldId id="273" r:id="rId12"/>
    <p:sldId id="401" r:id="rId13"/>
    <p:sldId id="376" r:id="rId14"/>
    <p:sldId id="390" r:id="rId15"/>
    <p:sldId id="393" r:id="rId16"/>
    <p:sldId id="391" r:id="rId17"/>
    <p:sldId id="307" r:id="rId18"/>
    <p:sldId id="303" r:id="rId19"/>
    <p:sldId id="392" r:id="rId20"/>
    <p:sldId id="277" r:id="rId21"/>
    <p:sldId id="312" r:id="rId22"/>
    <p:sldId id="395" r:id="rId23"/>
    <p:sldId id="378" r:id="rId24"/>
    <p:sldId id="409" r:id="rId25"/>
    <p:sldId id="396" r:id="rId26"/>
    <p:sldId id="397" r:id="rId27"/>
    <p:sldId id="394" r:id="rId28"/>
    <p:sldId id="404" r:id="rId29"/>
    <p:sldId id="400" r:id="rId30"/>
    <p:sldId id="413" r:id="rId31"/>
    <p:sldId id="398" r:id="rId32"/>
    <p:sldId id="402" r:id="rId33"/>
    <p:sldId id="403" r:id="rId34"/>
    <p:sldId id="411" r:id="rId35"/>
    <p:sldId id="414" r:id="rId36"/>
    <p:sldId id="383" r:id="rId37"/>
    <p:sldId id="410" r:id="rId38"/>
    <p:sldId id="399" r:id="rId39"/>
    <p:sldId id="416" r:id="rId40"/>
    <p:sldId id="418" r:id="rId41"/>
    <p:sldId id="417" r:id="rId42"/>
    <p:sldId id="319" r:id="rId43"/>
    <p:sldId id="415" r:id="rId44"/>
    <p:sldId id="367" r:id="rId45"/>
    <p:sldId id="366" r:id="rId46"/>
    <p:sldId id="370" r:id="rId47"/>
    <p:sldId id="412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A0F0"/>
    <a:srgbClr val="276D9F"/>
    <a:srgbClr val="F97307"/>
    <a:srgbClr val="D1B508"/>
    <a:srgbClr val="0432FF"/>
    <a:srgbClr val="FF9300"/>
    <a:srgbClr val="3094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02"/>
    <p:restoredTop sz="91728"/>
  </p:normalViewPr>
  <p:slideViewPr>
    <p:cSldViewPr snapToGrid="0" snapToObjects="1" showGuides="1">
      <p:cViewPr varScale="1">
        <p:scale>
          <a:sx n="85" d="100"/>
          <a:sy n="85" d="100"/>
        </p:scale>
        <p:origin x="976" y="16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DA7C8-FB0A-D44D-AD6F-0748FBC82611}" type="datetimeFigureOut">
              <a:rPr lang="en-US" smtClean="0"/>
              <a:t>5/5/18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99795-43CC-4948-92F4-A462B82B0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63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relative KE error of </a:t>
            </a:r>
            <a:r>
              <a:rPr lang="en-US" dirty="0" err="1"/>
              <a:t>ens</a:t>
            </a:r>
            <a:r>
              <a:rPr lang="en-US" dirty="0"/>
              <a:t> mean (</a:t>
            </a:r>
            <a:r>
              <a:rPr lang="en-US" dirty="0" err="1"/>
              <a:t>wrt</a:t>
            </a:r>
            <a:r>
              <a:rPr lang="en-US" dirty="0"/>
              <a:t> truth) – FORECAST	</a:t>
            </a:r>
          </a:p>
          <a:p>
            <a:r>
              <a:rPr lang="en-US" dirty="0"/>
              <a:t>In this case where drifter approaches saddle point (kind of), and time between </a:t>
            </a:r>
            <a:r>
              <a:rPr lang="en-US" dirty="0" err="1"/>
              <a:t>obs</a:t>
            </a:r>
            <a:r>
              <a:rPr lang="en-US" dirty="0"/>
              <a:t> is “.5 days”, error is 1e3 (much less than autocorrelation time scale), </a:t>
            </a:r>
            <a:r>
              <a:rPr lang="en-US" baseline="0" dirty="0"/>
              <a:t> hybrid does better than </a:t>
            </a:r>
            <a:r>
              <a:rPr lang="en-US" baseline="0" dirty="0" err="1"/>
              <a:t>enkf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99795-43CC-4948-92F4-A462B82B051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79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Though</a:t>
            </a:r>
            <a:r>
              <a:rPr lang="en-US" baseline="0" dirty="0"/>
              <a:t> the mean fields don’t look that different, the difference </a:t>
            </a:r>
            <a:r>
              <a:rPr lang="en-US" baseline="0" dirty="0" err="1"/>
              <a:t>felds</a:t>
            </a:r>
            <a:r>
              <a:rPr lang="en-US" baseline="0" dirty="0"/>
              <a:t> demonstrate the errors.  (caveat: not showing ensemble spread. Preliminary results suggest that the hybrid may have collapsed onto essentially one member, and thus is under-spread.)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99795-43CC-4948-92F4-A462B82B051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53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number of drifters increases, the </a:t>
            </a:r>
            <a:r>
              <a:rPr lang="en-US" dirty="0" err="1"/>
              <a:t>enkf</a:t>
            </a:r>
            <a:r>
              <a:rPr lang="en-US" dirty="0"/>
              <a:t> is able to do better (for relatively small delta t)</a:t>
            </a:r>
          </a:p>
          <a:p>
            <a:r>
              <a:rPr lang="en-US" dirty="0"/>
              <a:t>The hybrid, with its naïve implementation for multiple drifters, does not improve with increasing drifters.</a:t>
            </a:r>
          </a:p>
          <a:p>
            <a:r>
              <a:rPr lang="en-US" dirty="0"/>
              <a:t>Need to improve hybrid algorithm to handle many drifters</a:t>
            </a:r>
          </a:p>
          <a:p>
            <a:r>
              <a:rPr lang="en-US" dirty="0"/>
              <a:t>Further experiments would then be completed, similar to low dim case, for increasing time between obs. Expect </a:t>
            </a:r>
            <a:r>
              <a:rPr lang="en-US" dirty="0" err="1"/>
              <a:t>enkf</a:t>
            </a:r>
            <a:r>
              <a:rPr lang="en-US" dirty="0"/>
              <a:t> to begin to break down in this case, hopefully hybrid will not.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99795-43CC-4948-92F4-A462B82B051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96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number of drifters increases, the </a:t>
            </a:r>
            <a:r>
              <a:rPr lang="en-US" dirty="0" err="1"/>
              <a:t>enkf</a:t>
            </a:r>
            <a:r>
              <a:rPr lang="en-US" dirty="0"/>
              <a:t> is able to do better (for relatively small delta t)</a:t>
            </a:r>
          </a:p>
          <a:p>
            <a:r>
              <a:rPr lang="en-US" dirty="0"/>
              <a:t>The hybrid, with its naïve implementation for multiple drifters, does not improve with increasing drifters.</a:t>
            </a:r>
          </a:p>
          <a:p>
            <a:r>
              <a:rPr lang="en-US" dirty="0"/>
              <a:t>Need to improve hybrid algorithm to handle many drifters</a:t>
            </a:r>
          </a:p>
          <a:p>
            <a:r>
              <a:rPr lang="en-US" dirty="0"/>
              <a:t>Further experiments would then be completed, similar to low dim case, for increasing time between obs. Expect </a:t>
            </a:r>
            <a:r>
              <a:rPr lang="en-US" dirty="0" err="1"/>
              <a:t>enkf</a:t>
            </a:r>
            <a:r>
              <a:rPr lang="en-US" dirty="0"/>
              <a:t> to begin to break down in this case, hopefully hybrid will not.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99795-43CC-4948-92F4-A462B82B051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88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</a:t>
            </a:r>
            <a:r>
              <a:rPr lang="en-US" dirty="0" err="1"/>
              <a:t>enkf</a:t>
            </a:r>
            <a:r>
              <a:rPr lang="en-US" dirty="0"/>
              <a:t> uses decreasing localization as N_D increases, but hybrid keeps rel. large </a:t>
            </a:r>
            <a:r>
              <a:rPr lang="en-US" dirty="0" err="1"/>
              <a:t>loc</a:t>
            </a:r>
            <a:r>
              <a:rPr lang="en-US" dirty="0"/>
              <a:t> radius (less localization)</a:t>
            </a:r>
          </a:p>
          <a:p>
            <a:r>
              <a:rPr lang="en-US" dirty="0"/>
              <a:t>Further experiments would then be completed, similar to low dim case, for increasing time between obs. Expect </a:t>
            </a:r>
            <a:r>
              <a:rPr lang="en-US" dirty="0" err="1"/>
              <a:t>enkf</a:t>
            </a:r>
            <a:r>
              <a:rPr lang="en-US" dirty="0"/>
              <a:t> to begin to break down in this case, hopefully hybrid will not.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99795-43CC-4948-92F4-A462B82B051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relative KE error of </a:t>
            </a:r>
            <a:r>
              <a:rPr lang="en-US" dirty="0" err="1"/>
              <a:t>ens</a:t>
            </a:r>
            <a:r>
              <a:rPr lang="en-US" dirty="0"/>
              <a:t> mean (</a:t>
            </a:r>
            <a:r>
              <a:rPr lang="en-US" dirty="0" err="1"/>
              <a:t>wrt</a:t>
            </a:r>
            <a:r>
              <a:rPr lang="en-US" dirty="0"/>
              <a:t> truth)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99795-43CC-4948-92F4-A462B82B051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77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Obstep</a:t>
            </a:r>
            <a:r>
              <a:rPr lang="en-US" dirty="0" smtClean="0"/>
              <a:t>=75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99795-43CC-4948-92F4-A462B82B051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58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relative KE error of </a:t>
            </a:r>
            <a:r>
              <a:rPr lang="en-US" dirty="0" err="1"/>
              <a:t>ens</a:t>
            </a:r>
            <a:r>
              <a:rPr lang="en-US" dirty="0"/>
              <a:t> mean (</a:t>
            </a:r>
            <a:r>
              <a:rPr lang="en-US" dirty="0" err="1"/>
              <a:t>wrt</a:t>
            </a:r>
            <a:r>
              <a:rPr lang="en-US" dirty="0"/>
              <a:t> truth)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99795-43CC-4948-92F4-A462B82B051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13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24BC4C-8D6A-9144-85AD-651C80529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B066322-16A7-1A4A-95AE-9DE04931C3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6F72E6-8318-F04C-B333-26A8B9F70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8153-359B-894E-9A7E-70AAA667900E}" type="datetimeFigureOut">
              <a:rPr lang="en-US" smtClean="0"/>
              <a:t>5/5/18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4F5A60-FB80-994F-BC75-BD9AF520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079728-C058-7C4D-9682-B65D12B2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2A7EB-ED7B-8C4E-A0F6-770BA4E03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23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7EA887-719C-8148-9EE6-EF217F359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4FAF388-65CB-0A49-825C-E9D7E6D734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DA5090-71C8-2F4C-AF07-4432FE612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8153-359B-894E-9A7E-70AAA667900E}" type="datetimeFigureOut">
              <a:rPr lang="en-US" smtClean="0"/>
              <a:t>5/5/18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5EC1D2-3D61-094D-9FFD-711D9E80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E5CD86-3D03-0240-B9C3-91B202F74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2A7EB-ED7B-8C4E-A0F6-770BA4E03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93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44CB44B-E40B-B442-AFBC-65292E23FE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DF78C21-F67D-7A45-94DC-9A92A231FB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07A1E0-EAE3-B74B-A584-204F50C15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8153-359B-894E-9A7E-70AAA667900E}" type="datetimeFigureOut">
              <a:rPr lang="en-US" smtClean="0"/>
              <a:t>5/5/18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1006FF-B459-2E4C-BF50-28097EE94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D18E47-5270-A34E-BC34-99652931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2A7EB-ED7B-8C4E-A0F6-770BA4E03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1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8153-359B-894E-9A7E-70AAA667900E}" type="datetimeFigureOut">
              <a:rPr lang="en-US" smtClean="0"/>
              <a:t>5/5/18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2A7EB-ED7B-8C4E-A0F6-770BA4E03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61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8153-359B-894E-9A7E-70AAA667900E}" type="datetimeFigureOut">
              <a:rPr lang="en-US" smtClean="0"/>
              <a:t>5/5/18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2A7EB-ED7B-8C4E-A0F6-770BA4E03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73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8153-359B-894E-9A7E-70AAA667900E}" type="datetimeFigureOut">
              <a:rPr lang="en-US" smtClean="0"/>
              <a:t>5/5/18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2A7EB-ED7B-8C4E-A0F6-770BA4E03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68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8153-359B-894E-9A7E-70AAA667900E}" type="datetimeFigureOut">
              <a:rPr lang="en-US" smtClean="0"/>
              <a:t>5/5/18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2A7EB-ED7B-8C4E-A0F6-770BA4E03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96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8153-359B-894E-9A7E-70AAA667900E}" type="datetimeFigureOut">
              <a:rPr lang="en-US" smtClean="0"/>
              <a:t>5/5/18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2A7EB-ED7B-8C4E-A0F6-770BA4E03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45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8153-359B-894E-9A7E-70AAA667900E}" type="datetimeFigureOut">
              <a:rPr lang="en-US" smtClean="0"/>
              <a:t>5/5/18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2A7EB-ED7B-8C4E-A0F6-770BA4E03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99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8153-359B-894E-9A7E-70AAA667900E}" type="datetimeFigureOut">
              <a:rPr lang="en-US" smtClean="0"/>
              <a:t>5/5/18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2A7EB-ED7B-8C4E-A0F6-770BA4E03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590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8153-359B-894E-9A7E-70AAA667900E}" type="datetimeFigureOut">
              <a:rPr lang="en-US" smtClean="0"/>
              <a:t>5/5/18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2A7EB-ED7B-8C4E-A0F6-770BA4E03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EC51DF-9D39-2040-96BA-C3F336653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CDAC03-FD7E-9345-9447-75CB63C0C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28F7D6-5FB4-EF4C-A87B-14D541353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8153-359B-894E-9A7E-70AAA667900E}" type="datetimeFigureOut">
              <a:rPr lang="en-US" smtClean="0"/>
              <a:t>5/5/18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200A72-0F71-2F4D-8DC4-78ACAE7AF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8774F6-DAB8-EA48-9F27-93CB9E8BE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2A7EB-ED7B-8C4E-A0F6-770BA4E03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49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2A7EB-ED7B-8C4E-A0F6-770BA4E0389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8153-359B-894E-9A7E-70AAA667900E}" type="datetimeFigureOut">
              <a:rPr lang="en-US" smtClean="0"/>
              <a:t>5/5/18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42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8153-359B-894E-9A7E-70AAA667900E}" type="datetimeFigureOut">
              <a:rPr lang="en-US" smtClean="0"/>
              <a:t>5/5/18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2A7EB-ED7B-8C4E-A0F6-770BA4E03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30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8153-359B-894E-9A7E-70AAA667900E}" type="datetimeFigureOut">
              <a:rPr lang="en-US" smtClean="0"/>
              <a:t>5/5/18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2A7EB-ED7B-8C4E-A0F6-770BA4E0389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5979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8153-359B-894E-9A7E-70AAA667900E}" type="datetimeFigureOut">
              <a:rPr lang="en-US" smtClean="0"/>
              <a:t>5/5/18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2A7EB-ED7B-8C4E-A0F6-770BA4E03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86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8153-359B-894E-9A7E-70AAA667900E}" type="datetimeFigureOut">
              <a:rPr lang="en-US" smtClean="0"/>
              <a:t>5/5/18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2A7EB-ED7B-8C4E-A0F6-770BA4E0389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53906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8153-359B-894E-9A7E-70AAA667900E}" type="datetimeFigureOut">
              <a:rPr lang="en-US" smtClean="0"/>
              <a:t>5/5/18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2A7EB-ED7B-8C4E-A0F6-770BA4E03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715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8153-359B-894E-9A7E-70AAA667900E}" type="datetimeFigureOut">
              <a:rPr lang="en-US" smtClean="0"/>
              <a:t>5/5/18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2A7EB-ED7B-8C4E-A0F6-770BA4E03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04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8153-359B-894E-9A7E-70AAA667900E}" type="datetimeFigureOut">
              <a:rPr lang="en-US" smtClean="0"/>
              <a:t>5/5/18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2A7EB-ED7B-8C4E-A0F6-770BA4E03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82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A10CCF-0CF5-D84A-B739-F93AD820B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46A2589-EB1F-2541-9E5C-E2E656725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47A8FB-191C-7C4B-B067-0856774A6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8153-359B-894E-9A7E-70AAA667900E}" type="datetimeFigureOut">
              <a:rPr lang="en-US" smtClean="0"/>
              <a:t>5/5/18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B175E1-092E-4E42-9582-C408806E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C5E931-F428-8E47-9FB2-DEA5D5C8B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2A7EB-ED7B-8C4E-A0F6-770BA4E03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16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2460F3-45C1-794F-BE12-FAA4307A5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B9499E-B974-5B41-98CC-25CB3FC5F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6C84C5-97DF-E24D-89B8-F2ABE39BC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1E7F74C-B2F0-5243-B930-F567A0828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8153-359B-894E-9A7E-70AAA667900E}" type="datetimeFigureOut">
              <a:rPr lang="en-US" smtClean="0"/>
              <a:t>5/5/18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17B278-3D34-0C4B-B20B-68A9D2138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CC5F66-4607-AE4A-8ED3-BAD08849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2A7EB-ED7B-8C4E-A0F6-770BA4E03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2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399F9-096C-FC47-8C53-DCA41DBFB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DEBA5B-11B7-144D-AABB-75FC4FC70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62CED9-C1E4-5E4D-B687-4F26A4E2C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538E50D-2A36-7741-8F39-BE03FEFC21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9AD84F3-0F56-FF42-8D88-82D208490B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53D3FB8-6E86-E747-A045-463A8E30D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8153-359B-894E-9A7E-70AAA667900E}" type="datetimeFigureOut">
              <a:rPr lang="en-US" smtClean="0"/>
              <a:t>5/5/18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0F96770-EDB1-5947-94C1-B767D41F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A8B8171-08A8-3D46-92BB-B09141AAD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2A7EB-ED7B-8C4E-A0F6-770BA4E03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30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2B4C4C-5CB2-A043-8C01-C7B6BE98E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C065927-421F-2747-91BE-767836B1F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8153-359B-894E-9A7E-70AAA667900E}" type="datetimeFigureOut">
              <a:rPr lang="en-US" smtClean="0"/>
              <a:t>5/5/18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4D370CE-2D5F-4544-96BA-805D6FDED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640B7E1-3DCD-FB4E-912E-39A3B78A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2A7EB-ED7B-8C4E-A0F6-770BA4E03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41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D27D671-78D7-1A44-B213-76D21079E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8153-359B-894E-9A7E-70AAA667900E}" type="datetimeFigureOut">
              <a:rPr lang="en-US" smtClean="0"/>
              <a:t>5/5/18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705011D-69E7-DE4D-B798-50111BB3E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E792339-E5D5-2443-9D8B-C8DFF0BC6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2A7EB-ED7B-8C4E-A0F6-770BA4E03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18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EA36E7-70EA-D346-925F-2158F2E3C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C22623-25FD-3743-A70F-33E80D491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387451A-01A2-B847-8A13-4BDAAAE8A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99C8BE-97A0-7C4D-A9FD-C41F7E959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8153-359B-894E-9A7E-70AAA667900E}" type="datetimeFigureOut">
              <a:rPr lang="en-US" smtClean="0"/>
              <a:t>5/5/18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7407CC-F275-9E4A-BBF0-EA6D2E84A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DAAF8BF-B2B1-C745-8A70-9AD44AF1E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2A7EB-ED7B-8C4E-A0F6-770BA4E03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50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4EE4C4-D592-654A-9AD6-2E01C3E2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A92F83A-EBA0-314F-9AAC-AADCE877A1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27647E8-5D77-1C4F-A71B-C4B056937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39F3B5-AA43-B94C-B9A4-7E62666AD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8153-359B-894E-9A7E-70AAA667900E}" type="datetimeFigureOut">
              <a:rPr lang="en-US" smtClean="0"/>
              <a:t>5/5/18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3722056-DC27-6149-BC6F-FBC52F51C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005113A-B7BD-7B42-89AB-BD12E5A7E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2A7EB-ED7B-8C4E-A0F6-770BA4E03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34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FB8AFF4-6FAD-F745-813C-1F5323E7F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8E391C-95B8-F346-92E7-6B94CBCF6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8C3303-AF63-044F-B586-564860F7BE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18153-359B-894E-9A7E-70AAA667900E}" type="datetimeFigureOut">
              <a:rPr lang="en-US" smtClean="0"/>
              <a:t>5/5/18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237EEA-C33C-884E-A920-055CC2CFB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B8FB76-0980-564A-93D0-D2B56425C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2A7EB-ED7B-8C4E-A0F6-770BA4E03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4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18153-359B-894E-9A7E-70AAA667900E}" type="datetimeFigureOut">
              <a:rPr lang="en-US" smtClean="0"/>
              <a:t>5/5/18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922A7EB-ED7B-8C4E-A0F6-770BA4E03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9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(null)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(null)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Relationship Id="rId3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g"/><Relationship Id="rId5" Type="http://schemas.openxmlformats.org/officeDocument/2006/relationships/image" Target="../media/image8.emf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6.png"/><Relationship Id="rId5" Type="http://schemas.openxmlformats.org/officeDocument/2006/relationships/image" Target="../media/image38.emf"/><Relationship Id="rId6" Type="http://schemas.openxmlformats.org/officeDocument/2006/relationships/image" Target="../media/image32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emf"/><Relationship Id="rId3" Type="http://schemas.openxmlformats.org/officeDocument/2006/relationships/image" Target="../media/image5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A66053-9CB4-5443-B987-F18DEC6977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824593"/>
            <a:ext cx="7766936" cy="310377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276D9F"/>
                </a:solidFill>
              </a:rPr>
              <a:t>Recent applications of the hybrid particle-ensemble Kalman filter in Lagrangian data assimilation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764B4FC-38D3-2E47-9275-1C2C446278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328418"/>
            <a:ext cx="7766936" cy="1541703"/>
          </a:xfrm>
        </p:spPr>
        <p:txBody>
          <a:bodyPr>
            <a:normAutofit fontScale="62500" lnSpcReduction="20000"/>
          </a:bodyPr>
          <a:lstStyle/>
          <a:p>
            <a:r>
              <a:rPr lang="en-US" sz="4800" b="1" dirty="0">
                <a:solidFill>
                  <a:srgbClr val="3094CE"/>
                </a:solidFill>
              </a:rPr>
              <a:t>Laura Slivinski</a:t>
            </a:r>
            <a:r>
              <a:rPr lang="en-US" sz="4800" baseline="30000" dirty="0">
                <a:solidFill>
                  <a:srgbClr val="3094CE"/>
                </a:solidFill>
              </a:rPr>
              <a:t>1</a:t>
            </a:r>
            <a:r>
              <a:rPr lang="en-US" sz="4800" dirty="0">
                <a:solidFill>
                  <a:srgbClr val="3094CE"/>
                </a:solidFill>
              </a:rPr>
              <a:t>, Amit Apte</a:t>
            </a:r>
            <a:r>
              <a:rPr lang="en-US" sz="4800" baseline="30000" dirty="0">
                <a:solidFill>
                  <a:srgbClr val="3094CE"/>
                </a:solidFill>
              </a:rPr>
              <a:t>2</a:t>
            </a:r>
            <a:r>
              <a:rPr lang="en-US" sz="4800" dirty="0">
                <a:solidFill>
                  <a:srgbClr val="3094CE"/>
                </a:solidFill>
              </a:rPr>
              <a:t>, Elaine Spiller</a:t>
            </a:r>
            <a:r>
              <a:rPr lang="en-US" sz="4800" baseline="30000" dirty="0">
                <a:solidFill>
                  <a:srgbClr val="3094CE"/>
                </a:solidFill>
              </a:rPr>
              <a:t>3 </a:t>
            </a:r>
          </a:p>
          <a:p>
            <a:r>
              <a:rPr lang="en-US" sz="2500" baseline="30000" dirty="0">
                <a:solidFill>
                  <a:srgbClr val="3094CE"/>
                </a:solidFill>
              </a:rPr>
              <a:t>1</a:t>
            </a:r>
            <a:r>
              <a:rPr lang="en-US" sz="2500" dirty="0">
                <a:solidFill>
                  <a:srgbClr val="3094CE"/>
                </a:solidFill>
              </a:rPr>
              <a:t>CIRES/NOAA/ESRL; Boulder, Colorado</a:t>
            </a:r>
          </a:p>
          <a:p>
            <a:r>
              <a:rPr lang="en-US" sz="2500" baseline="30000" dirty="0">
                <a:solidFill>
                  <a:srgbClr val="3094CE"/>
                </a:solidFill>
              </a:rPr>
              <a:t>2</a:t>
            </a:r>
            <a:r>
              <a:rPr lang="en-US" sz="2500" dirty="0">
                <a:solidFill>
                  <a:srgbClr val="3094CE"/>
                </a:solidFill>
              </a:rPr>
              <a:t>TIFR International Centre for Theoretical Sciences; Bangalore, India</a:t>
            </a:r>
          </a:p>
          <a:p>
            <a:r>
              <a:rPr lang="en-US" sz="2500" baseline="30000" dirty="0">
                <a:solidFill>
                  <a:srgbClr val="3094CE"/>
                </a:solidFill>
              </a:rPr>
              <a:t>3</a:t>
            </a:r>
            <a:r>
              <a:rPr lang="en-US" sz="2500" dirty="0">
                <a:solidFill>
                  <a:srgbClr val="3094CE"/>
                </a:solidFill>
              </a:rPr>
              <a:t>Marquette University; Milwaukee, Wisconsin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B139597-EC8A-704B-8C5D-A33CA65F7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710" y="6028289"/>
            <a:ext cx="918672" cy="431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A3D124F-B12C-224E-99CA-7C42FDD6B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29" y="5905523"/>
            <a:ext cx="661284" cy="661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88DD39-DABE-8C43-AF29-2ABCAAEF4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279" y="5985445"/>
            <a:ext cx="1435942" cy="5014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75E92AD-0810-F944-947E-916A56796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628" y="5870121"/>
            <a:ext cx="962177" cy="6518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BA5A3ED-2A92-D14F-A408-12D46CA67FF7}"/>
              </a:ext>
            </a:extLst>
          </p:cNvPr>
          <p:cNvSpPr txBox="1"/>
          <p:nvPr/>
        </p:nvSpPr>
        <p:spPr>
          <a:xfrm>
            <a:off x="9541869" y="6259030"/>
            <a:ext cx="2554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bg1">
                    <a:lumMod val="95000"/>
                  </a:schemeClr>
                </a:solidFill>
              </a:rPr>
              <a:t>laura.slivinski@noaa.gov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7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Hybrid particle-ensemble Kalman filter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2934" y="1620196"/>
            <a:ext cx="1130613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Disadvantages of grid/particle filter:</a:t>
            </a:r>
          </a:p>
          <a:p>
            <a:pPr marL="457200" indent="-457200"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2600" dirty="0"/>
              <a:t>Requires enough particles to estimate (possibly high-dimensional) flow variable</a:t>
            </a:r>
          </a:p>
          <a:p>
            <a:pPr marL="457200" indent="-457200"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2600" dirty="0"/>
              <a:t>Solving exact drifter pdf’s can be computationally intensive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34222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Hybrid particle-ensemble Kalman filter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2934" y="1620196"/>
            <a:ext cx="1130613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Disadvantages of grid/particle filter:</a:t>
            </a:r>
          </a:p>
          <a:p>
            <a:pPr marL="457200" indent="-457200"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2600" dirty="0"/>
              <a:t>Requires enough particles to estimate (possibly high-dimensional) flow variable</a:t>
            </a:r>
          </a:p>
          <a:p>
            <a:pPr marL="457200" indent="-457200"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2600" dirty="0"/>
              <a:t>Solving exact drifter pdf’s can be computationally intensive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r>
              <a:rPr lang="en-US" sz="2600" dirty="0"/>
              <a:t>Further approximation: replace exact drifter distribution with weighted ensemble</a:t>
            </a:r>
          </a:p>
        </p:txBody>
      </p:sp>
      <p:pic>
        <p:nvPicPr>
          <p:cNvPr id="8194" name="Picture 2" descr="http://quicklatex.com/cache3/ql_d38c41259ca503167a11dd433f079c0a_l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080" y="4425551"/>
            <a:ext cx="8433839" cy="185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894997" y="6352579"/>
            <a:ext cx="2521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Slivinski et al (2015)</a:t>
            </a:r>
          </a:p>
        </p:txBody>
      </p:sp>
    </p:spTree>
    <p:extLst>
      <p:ext uri="{BB962C8B-B14F-4D97-AF65-F5344CB8AC3E}">
        <p14:creationId xmlns:p14="http://schemas.microsoft.com/office/powerpoint/2010/main" val="127039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1D7225-AAD3-B746-8880-E2ED84B01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EnKF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on flow, PF on drifters</a:t>
            </a:r>
          </a:p>
        </p:txBody>
      </p:sp>
      <p:pic>
        <p:nvPicPr>
          <p:cNvPr id="11" name="Picture 2" descr="http://quicklatex.com/cache3/ql_af0c408e3813ac83b793643cf5679572_l3.png">
            <a:extLst>
              <a:ext uri="{FF2B5EF4-FFF2-40B4-BE49-F238E27FC236}">
                <a16:creationId xmlns:a16="http://schemas.microsoft.com/office/drawing/2014/main" xmlns="" id="{F6B6B4CF-64EC-924A-BB2A-9FA6F04A4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244" y="2265504"/>
            <a:ext cx="5152556" cy="83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805B5DF-B917-214C-AD9B-011109EE2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68" y="1690688"/>
            <a:ext cx="6035876" cy="393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7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1D7225-AAD3-B746-8880-E2ED84B01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EnKF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on flow, PF on drifters</a:t>
            </a:r>
          </a:p>
        </p:txBody>
      </p:sp>
      <p:pic>
        <p:nvPicPr>
          <p:cNvPr id="11" name="Picture 2" descr="http://quicklatex.com/cache3/ql_af0c408e3813ac83b793643cf5679572_l3.png">
            <a:extLst>
              <a:ext uri="{FF2B5EF4-FFF2-40B4-BE49-F238E27FC236}">
                <a16:creationId xmlns:a16="http://schemas.microsoft.com/office/drawing/2014/main" xmlns="" id="{F6B6B4CF-64EC-924A-BB2A-9FA6F04A4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244" y="2265504"/>
            <a:ext cx="5152556" cy="83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805B5DF-B917-214C-AD9B-011109EE2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68" y="1690688"/>
            <a:ext cx="6035876" cy="39336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CDFF661-2A1B-774D-BCA2-C0375195914E}"/>
              </a:ext>
            </a:extLst>
          </p:cNvPr>
          <p:cNvSpPr txBox="1"/>
          <p:nvPr/>
        </p:nvSpPr>
        <p:spPr>
          <a:xfrm>
            <a:off x="6489289" y="4067746"/>
            <a:ext cx="5132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Update weights via standard particle filter update, and at resampling times, update flow according to </a:t>
            </a:r>
            <a:r>
              <a:rPr lang="en-US" sz="2400" dirty="0" err="1"/>
              <a:t>EnKF</a:t>
            </a:r>
            <a:r>
              <a:rPr lang="en-US" sz="2400" dirty="0"/>
              <a:t> analysis.</a:t>
            </a:r>
          </a:p>
        </p:txBody>
      </p:sp>
    </p:spTree>
    <p:extLst>
      <p:ext uri="{BB962C8B-B14F-4D97-AF65-F5344CB8AC3E}">
        <p14:creationId xmlns:p14="http://schemas.microsoft.com/office/powerpoint/2010/main" val="410272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3562E-FCF7-3A45-B42D-41CF0620C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Hybrid PF-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EnKF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0C339A-4EFA-D249-9374-D98715594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Forecast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Update weights via standard PF methods.  Monitor “effective ensemble size” </a:t>
            </a:r>
            <a:r>
              <a:rPr lang="en-US" i="1" dirty="0"/>
              <a:t>N</a:t>
            </a:r>
            <a:r>
              <a:rPr lang="en-US" i="1" baseline="-25000" dirty="0"/>
              <a:t>eff.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When N</a:t>
            </a:r>
            <a:r>
              <a:rPr lang="en-US" baseline="-25000" dirty="0"/>
              <a:t>eff </a:t>
            </a:r>
            <a:r>
              <a:rPr lang="en-US" dirty="0"/>
              <a:t>falls below threshold: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update flow ensemble members using </a:t>
            </a:r>
            <a:r>
              <a:rPr lang="en-US" dirty="0" err="1"/>
              <a:t>EnKF</a:t>
            </a:r>
            <a:r>
              <a:rPr lang="en-US" dirty="0"/>
              <a:t> (weighted covariances).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update drifter weights.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resample flow ensemble and drifter ensemble (separately) to reset weights to equal.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Repeat</a:t>
            </a:r>
          </a:p>
        </p:txBody>
      </p:sp>
    </p:spTree>
    <p:extLst>
      <p:ext uri="{BB962C8B-B14F-4D97-AF65-F5344CB8AC3E}">
        <p14:creationId xmlns:p14="http://schemas.microsoft.com/office/powerpoint/2010/main" val="23846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DA473F-F544-4B4F-BAB9-3140F4DBF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Low-dimensional example: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linear shallow water equations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7F03983-5068-8F4D-A213-BE9DE0A95603}"/>
              </a:ext>
            </a:extLst>
          </p:cNvPr>
          <p:cNvSpPr txBox="1"/>
          <p:nvPr/>
        </p:nvSpPr>
        <p:spPr>
          <a:xfrm>
            <a:off x="904568" y="2052994"/>
            <a:ext cx="197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76D9F"/>
                </a:solidFill>
              </a:rPr>
              <a:t>system: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D5826CE-42DB-B648-9A2C-A84B37CB0502}"/>
              </a:ext>
            </a:extLst>
          </p:cNvPr>
          <p:cNvSpPr txBox="1"/>
          <p:nvPr/>
        </p:nvSpPr>
        <p:spPr>
          <a:xfrm>
            <a:off x="904568" y="3381106"/>
            <a:ext cx="197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76D9F"/>
                </a:solidFill>
              </a:rPr>
              <a:t>solution: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14579B3-C23A-1F4B-9004-EC2FCBF4A992}"/>
              </a:ext>
            </a:extLst>
          </p:cNvPr>
          <p:cNvSpPr txBox="1"/>
          <p:nvPr/>
        </p:nvSpPr>
        <p:spPr>
          <a:xfrm>
            <a:off x="3803934" y="2422326"/>
            <a:ext cx="197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(periodic B.C.)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C25AFB2-E802-9E4C-9CEE-EE8A3148F0F6}"/>
              </a:ext>
            </a:extLst>
          </p:cNvPr>
          <p:cNvSpPr txBox="1"/>
          <p:nvPr/>
        </p:nvSpPr>
        <p:spPr>
          <a:xfrm>
            <a:off x="904568" y="4969916"/>
            <a:ext cx="197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76D9F"/>
                </a:solidFill>
              </a:rPr>
              <a:t>estimate: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AEFDC33-6A54-4B4A-BDCD-E9F4C1432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410" y="2119198"/>
            <a:ext cx="1469157" cy="10563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FB9C9FA-C866-B24A-B63B-149DCBA2A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410" y="3451614"/>
            <a:ext cx="4985979" cy="9890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0EB4639-DD4B-AE4B-81E0-209593AEC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7292" y="3682294"/>
            <a:ext cx="2918575" cy="2355088"/>
          </a:xfrm>
          <a:prstGeom prst="rect">
            <a:avLst/>
          </a:prstGeom>
        </p:spPr>
      </p:pic>
      <p:pic>
        <p:nvPicPr>
          <p:cNvPr id="13" name="Picture 6" descr="http://quicklatex.com/cache3/ql_92905520aaecefa65e8d86029e6acec2_l3.png">
            <a:extLst>
              <a:ext uri="{FF2B5EF4-FFF2-40B4-BE49-F238E27FC236}">
                <a16:creationId xmlns:a16="http://schemas.microsoft.com/office/drawing/2014/main" xmlns="" id="{7068D94E-4CFF-1943-A4BB-578E1409A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410" y="5050220"/>
            <a:ext cx="2761749" cy="62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F3F488E-A3F2-0C40-A332-FAAE11194F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5926" y="1027906"/>
            <a:ext cx="2781309" cy="21476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21BC321-9741-DE40-8FCD-977A2990950B}"/>
              </a:ext>
            </a:extLst>
          </p:cNvPr>
          <p:cNvSpPr txBox="1"/>
          <p:nvPr/>
        </p:nvSpPr>
        <p:spPr>
          <a:xfrm>
            <a:off x="1958994" y="5902627"/>
            <a:ext cx="2392609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" pitchFamily="2" charset="0"/>
              </a:rPr>
              <a:t>k=l=m=4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8434E65-798B-9840-9000-5E077C37111F}"/>
              </a:ext>
            </a:extLst>
          </p:cNvPr>
          <p:cNvSpPr txBox="1"/>
          <p:nvPr/>
        </p:nvSpPr>
        <p:spPr>
          <a:xfrm>
            <a:off x="5483527" y="6037382"/>
            <a:ext cx="5574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High observation frequency – black circles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Low observation frequency – red dots</a:t>
            </a:r>
          </a:p>
        </p:txBody>
      </p:sp>
    </p:spTree>
    <p:extLst>
      <p:ext uri="{BB962C8B-B14F-4D97-AF65-F5344CB8AC3E}">
        <p14:creationId xmlns:p14="http://schemas.microsoft.com/office/powerpoint/2010/main" val="377342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08030756-3D57-C64C-A63E-45B9BA771104}"/>
                  </a:ext>
                </a:extLst>
              </p:cNvPr>
              <p:cNvSpPr txBox="1"/>
              <p:nvPr/>
            </p:nvSpPr>
            <p:spPr>
              <a:xfrm>
                <a:off x="8445910" y="1946787"/>
                <a:ext cx="3283974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Low observation frequency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Ensemble sizes:</a:t>
                </a:r>
              </a:p>
              <a:p>
                <a:r>
                  <a:rPr lang="en-US" sz="2000" dirty="0" err="1"/>
                  <a:t>EnKF</a:t>
                </a:r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=50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r>
                  <a:rPr lang="en-US" sz="2000" dirty="0"/>
                  <a:t>PF: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9×10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2000" dirty="0"/>
              </a:p>
              <a:p>
                <a:r>
                  <a:rPr lang="en-US" sz="2000" dirty="0"/>
                  <a:t>Hybrid: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=50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=2000</m:t>
                    </m:r>
                  </m:oMath>
                </a14:m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8030756-3D57-C64C-A63E-45B9BA771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5910" y="1946787"/>
                <a:ext cx="3283974" cy="2246769"/>
              </a:xfrm>
              <a:prstGeom prst="rect">
                <a:avLst/>
              </a:prstGeom>
              <a:blipFill>
                <a:blip r:embed="rId2"/>
                <a:stretch>
                  <a:fillRect l="-1538" t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0" name="Picture 2" descr="https://journals.ametsoc.org/na101/home/literatum/publisher/ams/journals/content/mwre/2015/15200493-143.1/mwr-d-14-00051.1/20150105/images/large/mwr-d-14-00051.1-f4.jpeg">
            <a:extLst>
              <a:ext uri="{FF2B5EF4-FFF2-40B4-BE49-F238E27FC236}">
                <a16:creationId xmlns:a16="http://schemas.microsoft.com/office/drawing/2014/main" xmlns="" id="{71A0CE6C-98B8-5F44-B288-9C39E56D5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799" y="1946787"/>
            <a:ext cx="5634994" cy="393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44578D5-17ED-F54B-9D97-93D54E6A6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Low-dimensional example: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linear shallow water equations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6A9FB79-4D99-C349-8459-B4F9FBD58898}"/>
              </a:ext>
            </a:extLst>
          </p:cNvPr>
          <p:cNvSpPr txBox="1"/>
          <p:nvPr/>
        </p:nvSpPr>
        <p:spPr>
          <a:xfrm>
            <a:off x="9894997" y="6352579"/>
            <a:ext cx="2521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Slivinski et al (2015)</a:t>
            </a:r>
          </a:p>
        </p:txBody>
      </p:sp>
    </p:spTree>
    <p:extLst>
      <p:ext uri="{BB962C8B-B14F-4D97-AF65-F5344CB8AC3E}">
        <p14:creationId xmlns:p14="http://schemas.microsoft.com/office/powerpoint/2010/main" val="124255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Low-dimensional example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94997" y="6352579"/>
            <a:ext cx="2521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Slivinski et al (2015)</a:t>
            </a:r>
          </a:p>
        </p:txBody>
      </p:sp>
      <p:pic>
        <p:nvPicPr>
          <p:cNvPr id="10" name="Picture 2" descr="https://journals.ametsoc.org/na101/home/literatum/publisher/ams/journals/content/mwre/2015/15200493-143.1/mwr-d-14-00051.1/20150105/images/large/mwr-d-14-00051.1-f5.jpeg">
            <a:extLst>
              <a:ext uri="{FF2B5EF4-FFF2-40B4-BE49-F238E27FC236}">
                <a16:creationId xmlns:a16="http://schemas.microsoft.com/office/drawing/2014/main" xmlns="" id="{FFA96B0A-5390-E94A-BA79-D09728B651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1"/>
          <a:stretch/>
        </p:blipFill>
        <p:spPr bwMode="auto">
          <a:xfrm>
            <a:off x="1222267" y="1355270"/>
            <a:ext cx="5533227" cy="444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journals.ametsoc.org/na101/home/literatum/publisher/ams/journals/content/mwre/2015/15200493-143.1/mwr-d-14-00051.1/20150105/images/large/mwr-d-14-00051.1-f5.jpeg">
            <a:extLst>
              <a:ext uri="{FF2B5EF4-FFF2-40B4-BE49-F238E27FC236}">
                <a16:creationId xmlns:a16="http://schemas.microsoft.com/office/drawing/2014/main" xmlns="" id="{4ED03374-C0D7-4D47-8410-1FB664563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86" r="47971"/>
          <a:stretch/>
        </p:blipFill>
        <p:spPr bwMode="auto">
          <a:xfrm>
            <a:off x="7242966" y="1534886"/>
            <a:ext cx="2649764" cy="62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23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journals.ametsoc.org/na101/home/literatum/publisher/ams/journals/content/mwre/2015/15200493-143.1/mwr-d-14-00051.1/20150105/images/large/mwr-d-14-00051.1-f5.jpeg">
            <a:extLst>
              <a:ext uri="{FF2B5EF4-FFF2-40B4-BE49-F238E27FC236}">
                <a16:creationId xmlns:a16="http://schemas.microsoft.com/office/drawing/2014/main" xmlns="" id="{2EEC9CA9-FC72-3941-8A8F-69A19B3AB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1"/>
          <a:stretch/>
        </p:blipFill>
        <p:spPr bwMode="auto">
          <a:xfrm>
            <a:off x="1222267" y="1355270"/>
            <a:ext cx="5533227" cy="444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04517" y="3423633"/>
            <a:ext cx="297121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3E9C18"/>
                </a:solidFill>
              </a:rPr>
              <a:t>Hybrid</a:t>
            </a:r>
            <a:r>
              <a:rPr lang="en-US" sz="2800" dirty="0"/>
              <a:t> tracks both flow and drifter;</a:t>
            </a:r>
          </a:p>
          <a:p>
            <a:r>
              <a:rPr lang="en-US" sz="2800" dirty="0" err="1">
                <a:solidFill>
                  <a:srgbClr val="FF0000"/>
                </a:solidFill>
              </a:rPr>
              <a:t>EnKF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does not.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94997" y="6352579"/>
            <a:ext cx="2521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Slivinski et al (2015)</a:t>
            </a:r>
          </a:p>
        </p:txBody>
      </p:sp>
      <p:sp>
        <p:nvSpPr>
          <p:cNvPr id="9" name="Oval 8"/>
          <p:cNvSpPr/>
          <p:nvPr/>
        </p:nvSpPr>
        <p:spPr>
          <a:xfrm>
            <a:off x="4891314" y="5037364"/>
            <a:ext cx="929822" cy="506186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4713C7D7-46C2-1D41-930A-59A5383F632A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Low-dimensional example</a:t>
            </a:r>
          </a:p>
        </p:txBody>
      </p:sp>
      <p:pic>
        <p:nvPicPr>
          <p:cNvPr id="14" name="Picture 4" descr="https://journals.ametsoc.org/na101/home/literatum/publisher/ams/journals/content/mwre/2015/15200493-143.1/mwr-d-14-00051.1/20150105/images/large/mwr-d-14-00051.1-f5.jpeg">
            <a:extLst>
              <a:ext uri="{FF2B5EF4-FFF2-40B4-BE49-F238E27FC236}">
                <a16:creationId xmlns:a16="http://schemas.microsoft.com/office/drawing/2014/main" xmlns="" id="{457844D2-905E-DD4E-9D64-154DD2488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86" r="47971"/>
          <a:stretch/>
        </p:blipFill>
        <p:spPr bwMode="auto">
          <a:xfrm>
            <a:off x="7242966" y="1534886"/>
            <a:ext cx="2649764" cy="62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78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 look at drifter PDFs (one assimilation step)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6110"/>
          <a:stretch/>
        </p:blipFill>
        <p:spPr>
          <a:xfrm>
            <a:off x="1593270" y="2021913"/>
            <a:ext cx="9919849" cy="3626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7879" y="5678129"/>
            <a:ext cx="1120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35956" y="5648632"/>
            <a:ext cx="1120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904" y="3604440"/>
            <a:ext cx="163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probability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58857" y="2021913"/>
            <a:ext cx="5733143" cy="4669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0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8797" y="544268"/>
            <a:ext cx="116150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Lagrangian Data Assimilation </a:t>
            </a:r>
            <a:r>
              <a:rPr lang="en-US" sz="3400" b="1" dirty="0"/>
              <a:t>– </a:t>
            </a:r>
            <a:r>
              <a:rPr lang="en-US" sz="3400" dirty="0"/>
              <a:t>assimilate trajectories from passive drifters to estimate the underlying currents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1C6AD3-8555-BC4F-BA16-FFEB23DDBC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08" y="2395351"/>
            <a:ext cx="4711565" cy="32517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9D63515-0A5F-DD44-A2C8-436D629222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662" y="3335720"/>
            <a:ext cx="1570829" cy="278651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3DF02BA-0157-F34D-AB6B-257523779F8C}"/>
              </a:ext>
            </a:extLst>
          </p:cNvPr>
          <p:cNvGrpSpPr/>
          <p:nvPr/>
        </p:nvGrpSpPr>
        <p:grpSpPr>
          <a:xfrm>
            <a:off x="7377480" y="3506048"/>
            <a:ext cx="4503869" cy="3245224"/>
            <a:chOff x="7349232" y="3471936"/>
            <a:chExt cx="4699333" cy="33860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BE1124C8-7D3D-C740-9357-EFDE358C3B8A}"/>
                </a:ext>
              </a:extLst>
            </p:cNvPr>
            <p:cNvGrpSpPr/>
            <p:nvPr/>
          </p:nvGrpSpPr>
          <p:grpSpPr>
            <a:xfrm>
              <a:off x="7349232" y="3471936"/>
              <a:ext cx="4699333" cy="3386064"/>
              <a:chOff x="6927891" y="2033393"/>
              <a:chExt cx="4699333" cy="3386064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9E9D9F89-A52D-4D4F-91AF-2AD2EF988BF2}"/>
                  </a:ext>
                </a:extLst>
              </p:cNvPr>
              <p:cNvSpPr/>
              <p:nvPr/>
            </p:nvSpPr>
            <p:spPr>
              <a:xfrm rot="21431038">
                <a:off x="7089391" y="2160769"/>
                <a:ext cx="4378131" cy="3108192"/>
              </a:xfrm>
              <a:prstGeom prst="rect">
                <a:avLst/>
              </a:prstGeom>
              <a:blipFill dpi="0" rotWithShape="1">
                <a:blip r:embed="rId4">
                  <a:alphaModFix/>
                </a:blip>
                <a:srcRect/>
                <a:stretch>
                  <a:fillRect l="-1" r="-2621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ame 12">
                <a:extLst>
                  <a:ext uri="{FF2B5EF4-FFF2-40B4-BE49-F238E27FC236}">
                    <a16:creationId xmlns:a16="http://schemas.microsoft.com/office/drawing/2014/main" xmlns="" id="{AB98041C-08B8-9048-BA7D-CA8EE1AC977D}"/>
                  </a:ext>
                </a:extLst>
              </p:cNvPr>
              <p:cNvSpPr/>
              <p:nvPr/>
            </p:nvSpPr>
            <p:spPr>
              <a:xfrm>
                <a:off x="6927891" y="2033393"/>
                <a:ext cx="4699333" cy="3386064"/>
              </a:xfrm>
              <a:prstGeom prst="frame">
                <a:avLst>
                  <a:gd name="adj1" fmla="val 730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5E385E4-73DA-D644-A46F-74F5361F67B5}"/>
                </a:ext>
              </a:extLst>
            </p:cNvPr>
            <p:cNvSpPr/>
            <p:nvPr/>
          </p:nvSpPr>
          <p:spPr>
            <a:xfrm>
              <a:off x="7593106" y="3716362"/>
              <a:ext cx="4195482" cy="28906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02BA140-30D7-F54D-83ED-404B87198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1239" y="1780064"/>
            <a:ext cx="1386949" cy="17259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99F83DC-9796-8946-9A8D-42C0437218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23"/>
          <a:stretch/>
        </p:blipFill>
        <p:spPr>
          <a:xfrm>
            <a:off x="9704351" y="1453593"/>
            <a:ext cx="1927834" cy="19554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1225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 look at drifter PDFs (one assimilation step)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6110"/>
          <a:stretch/>
        </p:blipFill>
        <p:spPr>
          <a:xfrm>
            <a:off x="1593270" y="2021913"/>
            <a:ext cx="9919849" cy="3626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7879" y="5678129"/>
            <a:ext cx="1120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35956" y="5648632"/>
            <a:ext cx="1120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904" y="3604440"/>
            <a:ext cx="163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probability</a:t>
            </a:r>
          </a:p>
        </p:txBody>
      </p:sp>
    </p:spTree>
    <p:extLst>
      <p:ext uri="{BB962C8B-B14F-4D97-AF65-F5344CB8AC3E}">
        <p14:creationId xmlns:p14="http://schemas.microsoft.com/office/powerpoint/2010/main" val="192331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8BE1C8-6EC3-1F4D-8960-C0D0A70E5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Considerations in high-dimensional flows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06FB2A-0563-8F48-B7FB-7A0F01363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871" y="1690688"/>
            <a:ext cx="11356258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Generating initial flow ensemble</a:t>
            </a:r>
          </a:p>
          <a:p>
            <a:pPr lvl="1"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/>
              <a:t>don’t want to just add spatial white noise to velocity field</a:t>
            </a:r>
          </a:p>
          <a:p>
            <a:pPr lvl="1"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/>
              <a:t>sample in time from a long “climatology”; use different forcing for ensemble vs truth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Resampling from high-dimensional flow ensemble </a:t>
            </a:r>
          </a:p>
          <a:p>
            <a:pPr lvl="1"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/>
              <a:t>need to avoid multiple copies of same flow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Multiple drifters</a:t>
            </a:r>
          </a:p>
          <a:p>
            <a:pPr lvl="1"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/>
              <a:t>curse of dimensionality</a:t>
            </a:r>
          </a:p>
          <a:p>
            <a:pPr lvl="1"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/>
              <a:t>what happens in hybrid algorithm when drifters get close to each other?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23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6A7076-510A-2142-8E54-D5DE57912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High dimensional example: quasi-geostrophic double gyre flow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6272906-C420-2F4E-8214-CC9564958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68" y="2018763"/>
            <a:ext cx="4317554" cy="629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123172-6AA8-1942-83FA-4FFE6E6D4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2722" y="2948413"/>
            <a:ext cx="153629" cy="213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B99B25E-3686-994B-AB15-9148CFF372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6689" y="3346714"/>
            <a:ext cx="2809499" cy="2794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7DB1167-1150-2C4F-93A2-A50ADA5B85CE}"/>
              </a:ext>
            </a:extLst>
          </p:cNvPr>
          <p:cNvSpPr txBox="1"/>
          <p:nvPr/>
        </p:nvSpPr>
        <p:spPr>
          <a:xfrm>
            <a:off x="1446351" y="2852907"/>
            <a:ext cx="232041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/>
              <a:t>= surface height,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2177CC3-9C84-C04E-AE3E-8A5CD5DD11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3300" y="3831106"/>
            <a:ext cx="1661422" cy="14644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D5A3FBA-1B69-3549-9AE1-991B28FCE495}"/>
              </a:ext>
            </a:extLst>
          </p:cNvPr>
          <p:cNvSpPr txBox="1"/>
          <p:nvPr/>
        </p:nvSpPr>
        <p:spPr>
          <a:xfrm>
            <a:off x="744937" y="4105463"/>
            <a:ext cx="2585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Velocity </a:t>
            </a:r>
            <a:r>
              <a:rPr lang="en-US" sz="2200" dirty="0">
                <a:latin typeface="Times" pitchFamily="2" charset="0"/>
              </a:rPr>
              <a:t>(</a:t>
            </a:r>
            <a:r>
              <a:rPr lang="en-US" sz="2200" i="1" dirty="0" err="1">
                <a:latin typeface="Times" pitchFamily="2" charset="0"/>
              </a:rPr>
              <a:t>u,v</a:t>
            </a:r>
            <a:r>
              <a:rPr lang="en-US" sz="2200" dirty="0">
                <a:latin typeface="Times" pitchFamily="2" charset="0"/>
              </a:rPr>
              <a:t>) </a:t>
            </a:r>
            <a:r>
              <a:rPr lang="en-US" sz="2200" dirty="0"/>
              <a:t>and vorticity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A5DBD48-CDB6-A246-ABDB-0980F585A6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1054" y="4622836"/>
            <a:ext cx="180969" cy="1398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4EB7E68-C077-FA49-AB6A-555B6A58E3E8}"/>
              </a:ext>
            </a:extLst>
          </p:cNvPr>
          <p:cNvSpPr txBox="1"/>
          <p:nvPr/>
        </p:nvSpPr>
        <p:spPr>
          <a:xfrm>
            <a:off x="709658" y="5684047"/>
            <a:ext cx="54569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No-slip BC, 100x50 grid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180618E-EA71-CD43-827C-E8F1E8E0F366}"/>
              </a:ext>
            </a:extLst>
          </p:cNvPr>
          <p:cNvSpPr txBox="1"/>
          <p:nvPr/>
        </p:nvSpPr>
        <p:spPr>
          <a:xfrm>
            <a:off x="78658" y="6158203"/>
            <a:ext cx="57223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G. </a:t>
            </a:r>
            <a:r>
              <a:rPr lang="en-US" sz="1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Roullet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(2013) </a:t>
            </a:r>
            <a:r>
              <a:rPr lang="en-US" sz="1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2D versatile model</a:t>
            </a:r>
          </a:p>
          <a:p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</a:t>
            </a:r>
            <a:r>
              <a:rPr lang="en-US" sz="1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stockage.univ-brest.fr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/~</a:t>
            </a:r>
            <a:r>
              <a:rPr lang="en-US" sz="1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roullet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n-US" sz="1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codes.html</a:t>
            </a: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7E5911F-56AE-8144-AE3E-FA6522B252BC}"/>
              </a:ext>
            </a:extLst>
          </p:cNvPr>
          <p:cNvSpPr txBox="1"/>
          <p:nvPr/>
        </p:nvSpPr>
        <p:spPr>
          <a:xfrm>
            <a:off x="7118554" y="6158203"/>
            <a:ext cx="4975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shading represents vorticity; arrows represent velocity.</a:t>
            </a:r>
          </a:p>
        </p:txBody>
      </p:sp>
      <p:pic>
        <p:nvPicPr>
          <p:cNvPr id="3" name="test2c (Converted).mov">
            <a:hlinkClick r:id="" action="ppaction://media"/>
            <a:extLst>
              <a:ext uri="{FF2B5EF4-FFF2-40B4-BE49-F238E27FC236}">
                <a16:creationId xmlns:a16="http://schemas.microsoft.com/office/drawing/2014/main" xmlns="" id="{8557DBEC-183D-5C46-95B0-A914BAFC1D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11590" y="1744680"/>
            <a:ext cx="7180410" cy="378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6A7076-510A-2142-8E54-D5DE57912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High dimensional example: quasi-geostrophic double gyre flow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123172-6AA8-1942-83FA-4FFE6E6D4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722" y="2948413"/>
            <a:ext cx="153629" cy="213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B99B25E-3686-994B-AB15-9148CFF37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89" y="3346714"/>
            <a:ext cx="2809499" cy="2794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7DB1167-1150-2C4F-93A2-A50ADA5B85CE}"/>
              </a:ext>
            </a:extLst>
          </p:cNvPr>
          <p:cNvSpPr txBox="1"/>
          <p:nvPr/>
        </p:nvSpPr>
        <p:spPr>
          <a:xfrm>
            <a:off x="1446351" y="2852907"/>
            <a:ext cx="232041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/>
              <a:t>= surface height,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D5A3FBA-1B69-3549-9AE1-991B28FCE495}"/>
              </a:ext>
            </a:extLst>
          </p:cNvPr>
          <p:cNvSpPr txBox="1"/>
          <p:nvPr/>
        </p:nvSpPr>
        <p:spPr>
          <a:xfrm>
            <a:off x="744937" y="4105463"/>
            <a:ext cx="2585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Velocity </a:t>
            </a:r>
            <a:r>
              <a:rPr lang="en-US" sz="2200" dirty="0">
                <a:latin typeface="Times" pitchFamily="2" charset="0"/>
              </a:rPr>
              <a:t>(</a:t>
            </a:r>
            <a:r>
              <a:rPr lang="en-US" sz="2200" i="1" dirty="0" err="1">
                <a:latin typeface="Times" pitchFamily="2" charset="0"/>
              </a:rPr>
              <a:t>u,v</a:t>
            </a:r>
            <a:r>
              <a:rPr lang="en-US" sz="2200" dirty="0">
                <a:latin typeface="Times" pitchFamily="2" charset="0"/>
              </a:rPr>
              <a:t>) </a:t>
            </a:r>
            <a:r>
              <a:rPr lang="en-US" sz="2200" dirty="0"/>
              <a:t>and vorticity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A5DBD48-CDB6-A246-ABDB-0980F585A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054" y="4622836"/>
            <a:ext cx="180969" cy="1398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4EB7E68-C077-FA49-AB6A-555B6A58E3E8}"/>
              </a:ext>
            </a:extLst>
          </p:cNvPr>
          <p:cNvSpPr txBox="1"/>
          <p:nvPr/>
        </p:nvSpPr>
        <p:spPr>
          <a:xfrm>
            <a:off x="709658" y="5684047"/>
            <a:ext cx="54569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No-slip BC, 100x50 grid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180618E-EA71-CD43-827C-E8F1E8E0F366}"/>
              </a:ext>
            </a:extLst>
          </p:cNvPr>
          <p:cNvSpPr txBox="1"/>
          <p:nvPr/>
        </p:nvSpPr>
        <p:spPr>
          <a:xfrm>
            <a:off x="78658" y="6158203"/>
            <a:ext cx="57223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G. </a:t>
            </a:r>
            <a:r>
              <a:rPr lang="en-US" sz="1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Roullet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(2013) </a:t>
            </a:r>
            <a:r>
              <a:rPr lang="en-US" sz="1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2D versatile model</a:t>
            </a:r>
          </a:p>
          <a:p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</a:t>
            </a:r>
            <a:r>
              <a:rPr lang="en-US" sz="1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stockage.univ-brest.fr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/~</a:t>
            </a:r>
            <a:r>
              <a:rPr lang="en-US" sz="1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roullet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n-US" sz="1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codes.html</a:t>
            </a: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DF1C720-0D5E-D34F-8471-F7ED42749D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72" t="20431" r="6655" b="23867"/>
          <a:stretch/>
        </p:blipFill>
        <p:spPr>
          <a:xfrm>
            <a:off x="5390751" y="2021144"/>
            <a:ext cx="6801249" cy="32743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7E5911F-56AE-8144-AE3E-FA6522B252BC}"/>
              </a:ext>
            </a:extLst>
          </p:cNvPr>
          <p:cNvSpPr txBox="1"/>
          <p:nvPr/>
        </p:nvSpPr>
        <p:spPr>
          <a:xfrm>
            <a:off x="7118554" y="6158203"/>
            <a:ext cx="4975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shading represents vorticity; arrows represent velocity.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36F20B6-8D68-9D4D-B89D-6BA1D3A5FC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168" y="2018763"/>
            <a:ext cx="4317554" cy="6291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A73F336-6094-6D41-A092-7B4EB9C916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3300" y="3831106"/>
            <a:ext cx="1661422" cy="146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9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8BE1C8-6EC3-1F4D-8960-C0D0A70E5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Considerations in high-dimensional flows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06FB2A-0563-8F48-B7FB-7A0F01363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871" y="1690688"/>
            <a:ext cx="11356258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Generating initial flow ensemble</a:t>
            </a:r>
          </a:p>
          <a:p>
            <a:pPr lvl="1"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/>
              <a:t>don’t want to just add spatial white noise to velocity field</a:t>
            </a:r>
          </a:p>
          <a:p>
            <a:pPr lvl="1"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/>
              <a:t>sample in time from a long “climatology”; use different forcing for ensemble vs truth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4A0FCB-92F5-3843-8548-EFA1709D21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919" b="50182"/>
          <a:stretch/>
        </p:blipFill>
        <p:spPr>
          <a:xfrm>
            <a:off x="1099199" y="3223518"/>
            <a:ext cx="9993602" cy="329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7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8BE1C8-6EC3-1F4D-8960-C0D0A70E5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Considerations in high-dimensional flows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06FB2A-0563-8F48-B7FB-7A0F01363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871" y="1690688"/>
            <a:ext cx="11356258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Generating initial flow ensemble</a:t>
            </a:r>
          </a:p>
          <a:p>
            <a:pPr lvl="1">
              <a:buClr>
                <a:schemeClr val="accent1">
                  <a:lumMod val="20000"/>
                  <a:lumOff val="8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don’t want to just add spatial white noise to velocity field</a:t>
            </a:r>
          </a:p>
          <a:p>
            <a:pPr lvl="1">
              <a:buClr>
                <a:schemeClr val="accent1">
                  <a:lumMod val="20000"/>
                  <a:lumOff val="8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sample in time from a long “climatology”; use different forcing for ensemble vs truth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Resampling from high-dimensional flow ensemble </a:t>
            </a:r>
          </a:p>
          <a:p>
            <a:pPr lvl="1"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/>
              <a:t>need to avoid multiple copies of same flow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“reorganize” hybrid algorithm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Multiple drifters</a:t>
            </a:r>
          </a:p>
          <a:p>
            <a:pPr lvl="1">
              <a:buClr>
                <a:schemeClr val="accent1">
                  <a:lumMod val="20000"/>
                  <a:lumOff val="8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curse of dimensionality</a:t>
            </a:r>
          </a:p>
          <a:p>
            <a:pPr lvl="1">
              <a:buClr>
                <a:schemeClr val="accent1">
                  <a:lumMod val="20000"/>
                  <a:lumOff val="8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what happens in hybrid algorithm when drifters get close to each other?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70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3562E-FCF7-3A45-B42D-41CF0620C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Updated Hybrid PF-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EnKF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0C339A-4EFA-D249-9374-D98715594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Forecast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Update weights via standard PF methods.  Monitor “effective ensemble size” </a:t>
            </a:r>
            <a:r>
              <a:rPr lang="en-US" i="1" dirty="0"/>
              <a:t>N</a:t>
            </a:r>
            <a:r>
              <a:rPr lang="en-US" i="1" baseline="-25000" dirty="0"/>
              <a:t>eff.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When N</a:t>
            </a:r>
            <a:r>
              <a:rPr lang="en-US" baseline="-25000" dirty="0"/>
              <a:t>eff </a:t>
            </a:r>
            <a:r>
              <a:rPr lang="en-US" dirty="0"/>
              <a:t>falls below threshold: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resample flow ensemble,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then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update flow members using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EnKF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/>
              <a:t>(weighted covariances).  </a:t>
            </a:r>
            <a:r>
              <a:rPr lang="en-US" i="1" dirty="0"/>
              <a:t>[avoids perturbation of copies of flow]</a:t>
            </a:r>
            <a:endParaRPr lang="en-US" dirty="0"/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update drifter weights and resample.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reset weights to equal.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Repeat</a:t>
            </a:r>
          </a:p>
        </p:txBody>
      </p:sp>
    </p:spTree>
    <p:extLst>
      <p:ext uri="{BB962C8B-B14F-4D97-AF65-F5344CB8AC3E}">
        <p14:creationId xmlns:p14="http://schemas.microsoft.com/office/powerpoint/2010/main" val="179865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B8ADAB6-F067-2246-88BB-50A4CCF85D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45" t="8600" r="8181" b="9806"/>
          <a:stretch/>
        </p:blipFill>
        <p:spPr>
          <a:xfrm>
            <a:off x="679395" y="2555784"/>
            <a:ext cx="4586938" cy="2422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ACB360-788F-7D4D-9F5D-9FD2768C1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High-dimensional results – single drifter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EACDCA2-3BBD-4F4D-B90D-64962234CCE7}"/>
              </a:ext>
            </a:extLst>
          </p:cNvPr>
          <p:cNvSpPr txBox="1"/>
          <p:nvPr/>
        </p:nvSpPr>
        <p:spPr>
          <a:xfrm>
            <a:off x="941559" y="5698347"/>
            <a:ext cx="3960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localization (</a:t>
            </a:r>
            <a:r>
              <a:rPr lang="en-US" dirty="0" err="1"/>
              <a:t>EnKF</a:t>
            </a:r>
            <a:r>
              <a:rPr lang="en-US" dirty="0"/>
              <a:t>) = 5e6</a:t>
            </a:r>
          </a:p>
          <a:p>
            <a:r>
              <a:rPr lang="en-US" dirty="0"/>
              <a:t>localization (hybrid) = 5e5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8F42F9F-F9E7-6648-8697-8DB53467D6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48" t="8782" r="11045" b="12775"/>
          <a:stretch/>
        </p:blipFill>
        <p:spPr>
          <a:xfrm>
            <a:off x="5968935" y="2476653"/>
            <a:ext cx="5781787" cy="28045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8BE9F8A-52D8-0F47-A545-B3357E178629}"/>
              </a:ext>
            </a:extLst>
          </p:cNvPr>
          <p:cNvSpPr txBox="1"/>
          <p:nvPr/>
        </p:nvSpPr>
        <p:spPr>
          <a:xfrm>
            <a:off x="5812847" y="5186260"/>
            <a:ext cx="211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B805614-FC16-7748-8CD2-6921124AF71F}"/>
              </a:ext>
            </a:extLst>
          </p:cNvPr>
          <p:cNvSpPr txBox="1"/>
          <p:nvPr/>
        </p:nvSpPr>
        <p:spPr>
          <a:xfrm>
            <a:off x="5611171" y="2330869"/>
            <a:ext cx="715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2e6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208AAE1-B546-F041-813B-4F99FC981B9D}"/>
              </a:ext>
            </a:extLst>
          </p:cNvPr>
          <p:cNvSpPr txBox="1"/>
          <p:nvPr/>
        </p:nvSpPr>
        <p:spPr>
          <a:xfrm>
            <a:off x="11190903" y="5241694"/>
            <a:ext cx="715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4e6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8210" y="1941499"/>
            <a:ext cx="4769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Relative kinetic energy error of ensemble means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8BE9F8A-52D8-0F47-A545-B3357E178629}"/>
              </a:ext>
            </a:extLst>
          </p:cNvPr>
          <p:cNvSpPr txBox="1"/>
          <p:nvPr/>
        </p:nvSpPr>
        <p:spPr>
          <a:xfrm>
            <a:off x="481306" y="4838412"/>
            <a:ext cx="211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8BE9F8A-52D8-0F47-A545-B3357E178629}"/>
              </a:ext>
            </a:extLst>
          </p:cNvPr>
          <p:cNvSpPr txBox="1"/>
          <p:nvPr/>
        </p:nvSpPr>
        <p:spPr>
          <a:xfrm>
            <a:off x="5033478" y="4948123"/>
            <a:ext cx="763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100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8BE9F8A-52D8-0F47-A545-B3357E178629}"/>
              </a:ext>
            </a:extLst>
          </p:cNvPr>
          <p:cNvSpPr txBox="1"/>
          <p:nvPr/>
        </p:nvSpPr>
        <p:spPr>
          <a:xfrm>
            <a:off x="400029" y="2436132"/>
            <a:ext cx="763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8BE9F8A-52D8-0F47-A545-B3357E178629}"/>
              </a:ext>
            </a:extLst>
          </p:cNvPr>
          <p:cNvSpPr txBox="1"/>
          <p:nvPr/>
        </p:nvSpPr>
        <p:spPr>
          <a:xfrm>
            <a:off x="2276745" y="5085895"/>
            <a:ext cx="1507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Observation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6023862" y="1936405"/>
            <a:ext cx="537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True flow at end of window; true </a:t>
            </a:r>
            <a:r>
              <a:rPr lang="en-US"/>
              <a:t>drifter trajectory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7E5911F-56AE-8144-AE3E-FA6522B252BC}"/>
              </a:ext>
            </a:extLst>
          </p:cNvPr>
          <p:cNvSpPr txBox="1"/>
          <p:nvPr/>
        </p:nvSpPr>
        <p:spPr>
          <a:xfrm>
            <a:off x="6186759" y="5605851"/>
            <a:ext cx="4975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shading represents vorticity; arrows represent velocity.</a:t>
            </a:r>
          </a:p>
          <a:p>
            <a:r>
              <a:rPr lang="en-US" sz="1600" dirty="0"/>
              <a:t>△t = 0.5*day, </a:t>
            </a:r>
            <a:r>
              <a:rPr lang="en-US" sz="1600" dirty="0" err="1"/>
              <a:t>ob</a:t>
            </a:r>
            <a:r>
              <a:rPr lang="en-US" sz="1600" dirty="0"/>
              <a:t> error = 1e3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1559" y="2611713"/>
            <a:ext cx="1789235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           Free run</a:t>
            </a:r>
          </a:p>
          <a:p>
            <a:r>
              <a:rPr lang="en-US" sz="1400" dirty="0"/>
              <a:t>           </a:t>
            </a:r>
            <a:r>
              <a:rPr lang="en-US" sz="1400" dirty="0" err="1"/>
              <a:t>EnKF</a:t>
            </a:r>
            <a:endParaRPr lang="en-US" sz="1400" dirty="0"/>
          </a:p>
          <a:p>
            <a:r>
              <a:rPr lang="en-US" sz="1400" dirty="0"/>
              <a:t>           Hybrid PF-</a:t>
            </a:r>
            <a:r>
              <a:rPr lang="en-US" sz="1400" dirty="0" err="1"/>
              <a:t>EnKF</a:t>
            </a:r>
            <a:endParaRPr lang="en-US" sz="14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015299" y="2765602"/>
            <a:ext cx="386012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15299" y="3195476"/>
            <a:ext cx="386012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15299" y="2978982"/>
            <a:ext cx="386012" cy="0"/>
          </a:xfrm>
          <a:prstGeom prst="line">
            <a:avLst/>
          </a:prstGeom>
          <a:ln w="19050">
            <a:solidFill>
              <a:srgbClr val="C8A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D51C3E4-8BA6-1E4A-A94E-B9C8648E0089}"/>
              </a:ext>
            </a:extLst>
          </p:cNvPr>
          <p:cNvSpPr/>
          <p:nvPr/>
        </p:nvSpPr>
        <p:spPr>
          <a:xfrm>
            <a:off x="8172211" y="2305737"/>
            <a:ext cx="975946" cy="241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35F5E7B-9A67-4643-A91B-205872E9B405}"/>
              </a:ext>
            </a:extLst>
          </p:cNvPr>
          <p:cNvSpPr txBox="1"/>
          <p:nvPr/>
        </p:nvSpPr>
        <p:spPr>
          <a:xfrm>
            <a:off x="11675660" y="4424658"/>
            <a:ext cx="261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0868163-A36E-5B4F-9ED8-77552F629830}"/>
              </a:ext>
            </a:extLst>
          </p:cNvPr>
          <p:cNvSpPr txBox="1"/>
          <p:nvPr/>
        </p:nvSpPr>
        <p:spPr>
          <a:xfrm>
            <a:off x="11675660" y="5066113"/>
            <a:ext cx="653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-1e-4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87077B8-6609-AA40-8FEA-D2263AFE3CD6}"/>
              </a:ext>
            </a:extLst>
          </p:cNvPr>
          <p:cNvSpPr txBox="1"/>
          <p:nvPr/>
        </p:nvSpPr>
        <p:spPr>
          <a:xfrm>
            <a:off x="11655292" y="3725015"/>
            <a:ext cx="557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s</a:t>
            </a:r>
            <a:r>
              <a:rPr lang="en-US" sz="1400" baseline="30000" dirty="0"/>
              <a:t>-1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469F1E5-4FDF-3D4F-90A5-28D588985420}"/>
              </a:ext>
            </a:extLst>
          </p:cNvPr>
          <p:cNvSpPr txBox="1"/>
          <p:nvPr/>
        </p:nvSpPr>
        <p:spPr>
          <a:xfrm>
            <a:off x="11677307" y="2393547"/>
            <a:ext cx="563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3e-4</a:t>
            </a:r>
          </a:p>
        </p:txBody>
      </p:sp>
    </p:spTree>
    <p:extLst>
      <p:ext uri="{BB962C8B-B14F-4D97-AF65-F5344CB8AC3E}">
        <p14:creationId xmlns:p14="http://schemas.microsoft.com/office/powerpoint/2010/main" val="322277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ACB360-788F-7D4D-9F5D-9FD2768C1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High-dimensional results – single drifter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1921003-393B-3A41-A0E7-375DBE7191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39" t="24093" r="17573" b="27063"/>
          <a:stretch/>
        </p:blipFill>
        <p:spPr>
          <a:xfrm>
            <a:off x="581334" y="4012176"/>
            <a:ext cx="5016908" cy="25781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BA3B46-3521-DD44-ADFF-7B91149268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56" t="24422" r="17409" b="27393"/>
          <a:stretch/>
        </p:blipFill>
        <p:spPr>
          <a:xfrm>
            <a:off x="5963162" y="4012176"/>
            <a:ext cx="5034330" cy="2543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1334" y="3398972"/>
            <a:ext cx="5016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EnKF</a:t>
            </a:r>
            <a:r>
              <a:rPr lang="en-US" dirty="0"/>
              <a:t> ensemble mean minus true vorticity;</a:t>
            </a:r>
          </a:p>
          <a:p>
            <a:pPr algn="ctr"/>
            <a:r>
              <a:rPr lang="en-US" dirty="0"/>
              <a:t>end of assimilation window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63162" y="3398972"/>
            <a:ext cx="4977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Hybrid ensemble mean minus true vorticity;</a:t>
            </a:r>
          </a:p>
          <a:p>
            <a:pPr algn="ctr"/>
            <a:r>
              <a:rPr lang="en-US" dirty="0"/>
              <a:t>end of assimilation window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3BA3B46-3521-DD44-ADFF-7B91149268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252" t="24856" r="11895" b="27173"/>
          <a:stretch/>
        </p:blipFill>
        <p:spPr>
          <a:xfrm>
            <a:off x="11018870" y="3903260"/>
            <a:ext cx="379582" cy="28141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F6CEB56-84F1-B94E-97D7-D1E4C77768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91" t="22999" r="16734" b="27053"/>
          <a:stretch/>
        </p:blipFill>
        <p:spPr>
          <a:xfrm>
            <a:off x="4075877" y="1539750"/>
            <a:ext cx="3278124" cy="16991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C45F085-3BC2-324E-9C0B-9BADCE11DD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76" t="23622" r="17447" b="26830"/>
          <a:stretch/>
        </p:blipFill>
        <p:spPr>
          <a:xfrm>
            <a:off x="7507885" y="1553398"/>
            <a:ext cx="3232903" cy="16854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1E41109-B814-AE46-B606-FC73CF96E1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698" t="9732" r="14691" b="13060"/>
          <a:stretch/>
        </p:blipFill>
        <p:spPr>
          <a:xfrm>
            <a:off x="628194" y="1584465"/>
            <a:ext cx="3291139" cy="16544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0C41EDB-2517-6343-9495-E8B3711331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5765" t="4705" r="11245" b="12985"/>
          <a:stretch/>
        </p:blipFill>
        <p:spPr>
          <a:xfrm>
            <a:off x="10894672" y="1291964"/>
            <a:ext cx="270179" cy="22083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584F3A8-91C8-DD4D-9DE4-1081324C8BDA}"/>
              </a:ext>
            </a:extLst>
          </p:cNvPr>
          <p:cNvSpPr txBox="1"/>
          <p:nvPr/>
        </p:nvSpPr>
        <p:spPr>
          <a:xfrm>
            <a:off x="11118543" y="2318598"/>
            <a:ext cx="54277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1e-4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B007CB1-8AEC-DF4F-9B74-056B06AAFCB6}"/>
              </a:ext>
            </a:extLst>
          </p:cNvPr>
          <p:cNvSpPr txBox="1"/>
          <p:nvPr/>
        </p:nvSpPr>
        <p:spPr>
          <a:xfrm>
            <a:off x="11128718" y="3280477"/>
            <a:ext cx="65348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-1e-4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D1A844C-DC6A-A84E-843A-74FCF622AD1F}"/>
              </a:ext>
            </a:extLst>
          </p:cNvPr>
          <p:cNvSpPr txBox="1"/>
          <p:nvPr/>
        </p:nvSpPr>
        <p:spPr>
          <a:xfrm>
            <a:off x="11311176" y="2242258"/>
            <a:ext cx="557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s</a:t>
            </a:r>
            <a:r>
              <a:rPr lang="en-US" sz="1400" baseline="30000" dirty="0"/>
              <a:t>-1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050BE79-C755-C044-BB00-D9870C4446F2}"/>
              </a:ext>
            </a:extLst>
          </p:cNvPr>
          <p:cNvSpPr txBox="1"/>
          <p:nvPr/>
        </p:nvSpPr>
        <p:spPr>
          <a:xfrm>
            <a:off x="11108369" y="1288655"/>
            <a:ext cx="56312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3e-4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39F2541-BB74-6042-8E2A-99B3FDE93DF3}"/>
              </a:ext>
            </a:extLst>
          </p:cNvPr>
          <p:cNvSpPr txBox="1"/>
          <p:nvPr/>
        </p:nvSpPr>
        <p:spPr>
          <a:xfrm>
            <a:off x="11398452" y="5129934"/>
            <a:ext cx="557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s</a:t>
            </a:r>
            <a:r>
              <a:rPr lang="en-US" sz="1400" baseline="30000" dirty="0"/>
              <a:t>-1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E47E6D9-F2EC-7147-B882-1BD6BD6F7A1E}"/>
              </a:ext>
            </a:extLst>
          </p:cNvPr>
          <p:cNvSpPr txBox="1"/>
          <p:nvPr/>
        </p:nvSpPr>
        <p:spPr>
          <a:xfrm>
            <a:off x="11344753" y="5107422"/>
            <a:ext cx="261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2901AEA-43FB-A04A-88BF-EAADD90115A1}"/>
              </a:ext>
            </a:extLst>
          </p:cNvPr>
          <p:cNvSpPr txBox="1"/>
          <p:nvPr/>
        </p:nvSpPr>
        <p:spPr>
          <a:xfrm>
            <a:off x="11344753" y="6436420"/>
            <a:ext cx="653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-5e-5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AE7B9CE-1FCD-0041-8BD7-DD1EC145D729}"/>
              </a:ext>
            </a:extLst>
          </p:cNvPr>
          <p:cNvSpPr txBox="1"/>
          <p:nvPr/>
        </p:nvSpPr>
        <p:spPr>
          <a:xfrm>
            <a:off x="11344753" y="3791087"/>
            <a:ext cx="563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5e-5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C4FBDDC-64FC-9243-B208-51944A788453}"/>
              </a:ext>
            </a:extLst>
          </p:cNvPr>
          <p:cNvSpPr txBox="1"/>
          <p:nvPr/>
        </p:nvSpPr>
        <p:spPr>
          <a:xfrm>
            <a:off x="3022979" y="1666098"/>
            <a:ext cx="827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Truth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0A60531-084C-CD4C-BCF9-51B37C4CED13}"/>
              </a:ext>
            </a:extLst>
          </p:cNvPr>
          <p:cNvSpPr txBox="1"/>
          <p:nvPr/>
        </p:nvSpPr>
        <p:spPr>
          <a:xfrm>
            <a:off x="6420953" y="1666098"/>
            <a:ext cx="827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bg1"/>
                </a:solidFill>
              </a:rPr>
              <a:t>EnKF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62DC752-48F4-164E-9F45-C3C4F31C4301}"/>
              </a:ext>
            </a:extLst>
          </p:cNvPr>
          <p:cNvSpPr txBox="1"/>
          <p:nvPr/>
        </p:nvSpPr>
        <p:spPr>
          <a:xfrm>
            <a:off x="9863412" y="1666098"/>
            <a:ext cx="827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Hybrid</a:t>
            </a:r>
          </a:p>
        </p:txBody>
      </p:sp>
    </p:spTree>
    <p:extLst>
      <p:ext uri="{BB962C8B-B14F-4D97-AF65-F5344CB8AC3E}">
        <p14:creationId xmlns:p14="http://schemas.microsoft.com/office/powerpoint/2010/main" val="164725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8BE1C8-6EC3-1F4D-8960-C0D0A70E5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Considerations in high-dimensional flows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06FB2A-0563-8F48-B7FB-7A0F01363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871" y="1690688"/>
            <a:ext cx="11356258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Generating initial flow ensemble</a:t>
            </a:r>
          </a:p>
          <a:p>
            <a:pPr lvl="1">
              <a:buClr>
                <a:schemeClr val="accent1">
                  <a:lumMod val="20000"/>
                  <a:lumOff val="8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don’t want to just add spatial white noise to velocity field</a:t>
            </a:r>
          </a:p>
          <a:p>
            <a:pPr lvl="1">
              <a:buClr>
                <a:schemeClr val="accent1">
                  <a:lumMod val="20000"/>
                  <a:lumOff val="8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sample in time from a long “climatology”; use different forcing for ensemble vs truth</a:t>
            </a:r>
          </a:p>
          <a:p>
            <a:pPr marL="514350" indent="-514350">
              <a:buClr>
                <a:schemeClr val="bg2">
                  <a:lumMod val="90000"/>
                </a:schemeClr>
              </a:buClr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Resampling from high-dimensional flow ensemble </a:t>
            </a:r>
          </a:p>
          <a:p>
            <a:pPr lvl="1">
              <a:buClr>
                <a:schemeClr val="accent1">
                  <a:lumMod val="20000"/>
                  <a:lumOff val="8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need to avoid multiple copies of same flow</a:t>
            </a:r>
          </a:p>
          <a:p>
            <a:pPr lvl="2">
              <a:buClr>
                <a:schemeClr val="bg2">
                  <a:lumMod val="90000"/>
                </a:schemeClr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bg2">
                    <a:lumMod val="90000"/>
                  </a:schemeClr>
                </a:solidFill>
              </a:rPr>
              <a:t> “reorganize” hybrid algorithm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Multiple drifters</a:t>
            </a:r>
          </a:p>
          <a:p>
            <a:pPr lvl="1"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/>
              <a:t>curse of dimensionality</a:t>
            </a:r>
          </a:p>
          <a:p>
            <a:pPr lvl="1"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/>
              <a:t>what happens in hybrid algorithm when drifters get close to each other?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66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Fully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Lagrangian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data assimilation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2514" y="1977800"/>
            <a:ext cx="298011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/>
              <a:t>Directly use drifter position data in order to estimate flow variables </a:t>
            </a:r>
          </a:p>
          <a:p>
            <a:r>
              <a:rPr lang="en-US" sz="2600" dirty="0"/>
              <a:t>(</a:t>
            </a:r>
            <a:r>
              <a:rPr lang="en-US" sz="2600" dirty="0" err="1"/>
              <a:t>eg</a:t>
            </a:r>
            <a:r>
              <a:rPr lang="en-US" sz="2600" dirty="0"/>
              <a:t>. velocity) </a:t>
            </a:r>
          </a:p>
          <a:p>
            <a:endParaRPr lang="en-US" sz="2600" dirty="0"/>
          </a:p>
          <a:p>
            <a:r>
              <a:rPr lang="en-US" sz="2600" i="1" dirty="0"/>
              <a:t>Augmented vector approach </a:t>
            </a:r>
            <a:r>
              <a:rPr lang="en-US" sz="2600" dirty="0"/>
              <a:t>– include drifters as variable in state vector</a:t>
            </a:r>
          </a:p>
        </p:txBody>
      </p:sp>
      <p:pic>
        <p:nvPicPr>
          <p:cNvPr id="7170" name="Picture 2" descr="http://quicklatex.com/cache3/ql_cef9798f70f16b27058f346e976cc3d8_l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082" y="2233972"/>
            <a:ext cx="3621999" cy="373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274002" y="6367849"/>
            <a:ext cx="2849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Kuznetsov</a:t>
            </a:r>
            <a:r>
              <a:rPr lang="en-US" sz="2000" dirty="0"/>
              <a:t> et al (2003)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26194" y="2373585"/>
            <a:ext cx="3323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Observation operator: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61623" y="2902688"/>
            <a:ext cx="2452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H = [ 0   I ]</a:t>
            </a:r>
          </a:p>
        </p:txBody>
      </p:sp>
      <p:pic>
        <p:nvPicPr>
          <p:cNvPr id="7172" name="Picture 4" descr="http://quicklatex.com/cache3/ql_f8940dedda74cb81926a4d4badf76ef9_l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002" y="4157799"/>
            <a:ext cx="31242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34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08B0497-2E64-404A-BB1B-ED9872E02E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32" t="6688" r="6562" b="6290"/>
          <a:stretch/>
        </p:blipFill>
        <p:spPr>
          <a:xfrm>
            <a:off x="900439" y="2052165"/>
            <a:ext cx="6533424" cy="35249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ACB360-788F-7D4D-9F5D-9FD2768C1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High-dimensional results – multiple drifters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FF0688A-017D-D84D-8414-C54FA180803E}"/>
              </a:ext>
            </a:extLst>
          </p:cNvPr>
          <p:cNvSpPr txBox="1"/>
          <p:nvPr/>
        </p:nvSpPr>
        <p:spPr>
          <a:xfrm>
            <a:off x="7713069" y="1674674"/>
            <a:ext cx="4397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Solid: </a:t>
            </a:r>
            <a:r>
              <a:rPr lang="en-US" dirty="0" err="1"/>
              <a:t>EnKF</a:t>
            </a:r>
            <a:endParaRPr lang="en-US" dirty="0"/>
          </a:p>
          <a:p>
            <a:r>
              <a:rPr lang="en-US" dirty="0"/>
              <a:t>Dashed: Hybrid</a:t>
            </a:r>
          </a:p>
          <a:p>
            <a:r>
              <a:rPr lang="en-US" dirty="0"/>
              <a:t>Black: free run (no </a:t>
            </a:r>
            <a:r>
              <a:rPr lang="en-US" dirty="0" err="1"/>
              <a:t>assim</a:t>
            </a:r>
            <a:r>
              <a:rPr lang="en-US" dirty="0"/>
              <a:t>.)</a:t>
            </a:r>
          </a:p>
          <a:p>
            <a:r>
              <a:rPr lang="en-US" dirty="0"/>
              <a:t>num. drifters = 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/>
              <a:t>, </a:t>
            </a:r>
            <a:r>
              <a:rPr lang="en-US" dirty="0">
                <a:solidFill>
                  <a:srgbClr val="F97307"/>
                </a:solidFill>
              </a:rPr>
              <a:t>4</a:t>
            </a:r>
            <a:r>
              <a:rPr lang="en-US" dirty="0"/>
              <a:t>, </a:t>
            </a:r>
            <a:r>
              <a:rPr lang="en-US" dirty="0">
                <a:solidFill>
                  <a:srgbClr val="D1B508"/>
                </a:solidFill>
              </a:rPr>
              <a:t>8</a:t>
            </a:r>
            <a:r>
              <a:rPr lang="en-US" dirty="0"/>
              <a:t>, </a:t>
            </a:r>
            <a:r>
              <a:rPr lang="en-US" dirty="0">
                <a:solidFill>
                  <a:schemeClr val="accent6"/>
                </a:solidFill>
              </a:rPr>
              <a:t>16</a:t>
            </a:r>
            <a:r>
              <a:rPr lang="en-US" dirty="0"/>
              <a:t>, </a:t>
            </a:r>
            <a:r>
              <a:rPr lang="en-US" dirty="0">
                <a:solidFill>
                  <a:srgbClr val="0432FF"/>
                </a:solidFill>
              </a:rPr>
              <a:t>32</a:t>
            </a:r>
          </a:p>
          <a:p>
            <a:r>
              <a:rPr lang="en-US" dirty="0"/>
              <a:t>△t = 0.5*day, </a:t>
            </a:r>
            <a:r>
              <a:rPr lang="en-US" dirty="0" err="1"/>
              <a:t>ob</a:t>
            </a:r>
            <a:r>
              <a:rPr lang="en-US" dirty="0"/>
              <a:t> error = 1e3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3B125AE-A6DF-A14E-A754-4F80A5D57B6A}"/>
              </a:ext>
            </a:extLst>
          </p:cNvPr>
          <p:cNvSpPr txBox="1"/>
          <p:nvPr/>
        </p:nvSpPr>
        <p:spPr>
          <a:xfrm>
            <a:off x="1116824" y="1864317"/>
            <a:ext cx="6379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Relative kinetic energy error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475AFFD-6EF5-5342-BEC6-A261DD466CAE}"/>
              </a:ext>
            </a:extLst>
          </p:cNvPr>
          <p:cNvSpPr txBox="1"/>
          <p:nvPr/>
        </p:nvSpPr>
        <p:spPr>
          <a:xfrm>
            <a:off x="3423765" y="5524158"/>
            <a:ext cx="1765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Observation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05CABB2-05E1-1A43-9CC2-D0F2E00518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04" t="15570" r="13983" b="19472"/>
          <a:stretch/>
        </p:blipFill>
        <p:spPr>
          <a:xfrm>
            <a:off x="7855425" y="3273268"/>
            <a:ext cx="3213089" cy="16224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1064975-1773-E045-B61C-D10F3905E1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61" t="9162" r="14086" b="15401"/>
          <a:stretch/>
        </p:blipFill>
        <p:spPr>
          <a:xfrm>
            <a:off x="7850828" y="4895719"/>
            <a:ext cx="3217686" cy="16865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0058602-2897-A548-9310-B260EA8EEDAA}"/>
              </a:ext>
            </a:extLst>
          </p:cNvPr>
          <p:cNvSpPr txBox="1"/>
          <p:nvPr/>
        </p:nvSpPr>
        <p:spPr>
          <a:xfrm>
            <a:off x="11068514" y="3915217"/>
            <a:ext cx="991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 drifters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C30F3D0-30C6-E343-A4BA-897BA12F54F2}"/>
              </a:ext>
            </a:extLst>
          </p:cNvPr>
          <p:cNvSpPr txBox="1"/>
          <p:nvPr/>
        </p:nvSpPr>
        <p:spPr>
          <a:xfrm>
            <a:off x="11068514" y="5569724"/>
            <a:ext cx="1085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32 drifters</a:t>
            </a:r>
          </a:p>
        </p:txBody>
      </p:sp>
    </p:spTree>
    <p:extLst>
      <p:ext uri="{BB962C8B-B14F-4D97-AF65-F5344CB8AC3E}">
        <p14:creationId xmlns:p14="http://schemas.microsoft.com/office/powerpoint/2010/main" val="242719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7A2F2A5-F99E-C34E-9791-0EBBEAD6BD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97" t="6860" r="7486" b="5774"/>
          <a:stretch/>
        </p:blipFill>
        <p:spPr>
          <a:xfrm>
            <a:off x="1116824" y="2059145"/>
            <a:ext cx="6247237" cy="35389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ACB360-788F-7D4D-9F5D-9FD2768C1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High-dimensional results – multiple drifters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230E3B9-CCAA-FA4F-B021-E46FB31C2010}"/>
              </a:ext>
            </a:extLst>
          </p:cNvPr>
          <p:cNvSpPr txBox="1"/>
          <p:nvPr/>
        </p:nvSpPr>
        <p:spPr>
          <a:xfrm>
            <a:off x="7713069" y="1674674"/>
            <a:ext cx="4397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Solid: </a:t>
            </a:r>
            <a:r>
              <a:rPr lang="en-US" dirty="0" err="1"/>
              <a:t>EnKF</a:t>
            </a:r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Dashed: Hybrid</a:t>
            </a:r>
          </a:p>
          <a:p>
            <a:r>
              <a:rPr lang="en-US" dirty="0"/>
              <a:t>Black: free run (no </a:t>
            </a:r>
            <a:r>
              <a:rPr lang="en-US" dirty="0" err="1"/>
              <a:t>assim</a:t>
            </a:r>
            <a:r>
              <a:rPr lang="en-US" dirty="0"/>
              <a:t>.)</a:t>
            </a:r>
          </a:p>
          <a:p>
            <a:r>
              <a:rPr lang="en-US" dirty="0"/>
              <a:t>num. drifters = 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/>
              <a:t>, </a:t>
            </a:r>
            <a:r>
              <a:rPr lang="en-US" dirty="0">
                <a:solidFill>
                  <a:srgbClr val="F97307"/>
                </a:solidFill>
              </a:rPr>
              <a:t>4</a:t>
            </a:r>
            <a:r>
              <a:rPr lang="en-US" dirty="0"/>
              <a:t>, </a:t>
            </a:r>
            <a:r>
              <a:rPr lang="en-US" dirty="0">
                <a:solidFill>
                  <a:srgbClr val="D1B508"/>
                </a:solidFill>
              </a:rPr>
              <a:t>8</a:t>
            </a:r>
            <a:r>
              <a:rPr lang="en-US" dirty="0"/>
              <a:t>, </a:t>
            </a:r>
            <a:r>
              <a:rPr lang="en-US" dirty="0">
                <a:solidFill>
                  <a:schemeClr val="accent6"/>
                </a:solidFill>
              </a:rPr>
              <a:t>16</a:t>
            </a:r>
            <a:r>
              <a:rPr lang="en-US" dirty="0"/>
              <a:t>, </a:t>
            </a:r>
            <a:r>
              <a:rPr lang="en-US" dirty="0">
                <a:solidFill>
                  <a:srgbClr val="0432FF"/>
                </a:solidFill>
              </a:rPr>
              <a:t>32</a:t>
            </a:r>
          </a:p>
          <a:p>
            <a:r>
              <a:rPr lang="en-US" dirty="0"/>
              <a:t>△t = 0.5*day, </a:t>
            </a:r>
            <a:r>
              <a:rPr lang="en-US" dirty="0" err="1"/>
              <a:t>ob</a:t>
            </a:r>
            <a:r>
              <a:rPr lang="en-US" dirty="0"/>
              <a:t> error = 1e3</a:t>
            </a:r>
          </a:p>
          <a:p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CCDB576-84E5-CB44-9754-79129AF6B111}"/>
              </a:ext>
            </a:extLst>
          </p:cNvPr>
          <p:cNvSpPr txBox="1"/>
          <p:nvPr/>
        </p:nvSpPr>
        <p:spPr>
          <a:xfrm>
            <a:off x="3423765" y="5524158"/>
            <a:ext cx="1765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Observation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6AD7048-B126-2349-B4EE-866C0D9484E8}"/>
              </a:ext>
            </a:extLst>
          </p:cNvPr>
          <p:cNvSpPr txBox="1"/>
          <p:nvPr/>
        </p:nvSpPr>
        <p:spPr>
          <a:xfrm>
            <a:off x="1116824" y="1864317"/>
            <a:ext cx="6379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Relative kinetic energy error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4EF4288-4402-1642-B527-1A8445902959}"/>
              </a:ext>
            </a:extLst>
          </p:cNvPr>
          <p:cNvSpPr txBox="1"/>
          <p:nvPr/>
        </p:nvSpPr>
        <p:spPr>
          <a:xfrm>
            <a:off x="7713069" y="4092218"/>
            <a:ext cx="40764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As the number of drifters increases, the performance of the </a:t>
            </a:r>
            <a:r>
              <a:rPr lang="en-US" sz="2000" dirty="0" err="1"/>
              <a:t>EnKF</a:t>
            </a:r>
            <a:r>
              <a:rPr lang="en-US" sz="2000" dirty="0"/>
              <a:t> improves.  (More spatial information is available.) </a:t>
            </a:r>
          </a:p>
        </p:txBody>
      </p:sp>
    </p:spTree>
    <p:extLst>
      <p:ext uri="{BB962C8B-B14F-4D97-AF65-F5344CB8AC3E}">
        <p14:creationId xmlns:p14="http://schemas.microsoft.com/office/powerpoint/2010/main" val="396676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D78AD20-F6A4-2747-909C-EADAFC6E8F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97" t="6697" r="7116" b="6570"/>
          <a:stretch/>
        </p:blipFill>
        <p:spPr>
          <a:xfrm>
            <a:off x="1116823" y="2094046"/>
            <a:ext cx="6275159" cy="34900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ACB360-788F-7D4D-9F5D-9FD2768C1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High-dimensional results – multiple drifters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083E144-2DC6-104A-8885-10FABF32C083}"/>
              </a:ext>
            </a:extLst>
          </p:cNvPr>
          <p:cNvSpPr txBox="1"/>
          <p:nvPr/>
        </p:nvSpPr>
        <p:spPr>
          <a:xfrm>
            <a:off x="7713069" y="1674674"/>
            <a:ext cx="4397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Solid: </a:t>
            </a:r>
            <a:r>
              <a:rPr lang="en-US" dirty="0" err="1">
                <a:solidFill>
                  <a:schemeClr val="bg2"/>
                </a:solidFill>
              </a:rPr>
              <a:t>EnKF</a:t>
            </a:r>
            <a:endParaRPr lang="en-US" dirty="0">
              <a:solidFill>
                <a:schemeClr val="bg2"/>
              </a:solidFill>
            </a:endParaRPr>
          </a:p>
          <a:p>
            <a:r>
              <a:rPr lang="en-US" dirty="0"/>
              <a:t>Dashed: Hybrid</a:t>
            </a:r>
          </a:p>
          <a:p>
            <a:r>
              <a:rPr lang="en-US" dirty="0"/>
              <a:t>Black: free run (no </a:t>
            </a:r>
            <a:r>
              <a:rPr lang="en-US" dirty="0" err="1"/>
              <a:t>assim</a:t>
            </a:r>
            <a:r>
              <a:rPr lang="en-US" dirty="0"/>
              <a:t>.)</a:t>
            </a:r>
          </a:p>
          <a:p>
            <a:r>
              <a:rPr lang="en-US" dirty="0"/>
              <a:t>num. drifters = 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/>
              <a:t>, </a:t>
            </a:r>
            <a:r>
              <a:rPr lang="en-US" dirty="0">
                <a:solidFill>
                  <a:srgbClr val="F97307"/>
                </a:solidFill>
              </a:rPr>
              <a:t>4</a:t>
            </a:r>
            <a:r>
              <a:rPr lang="en-US" dirty="0"/>
              <a:t>, </a:t>
            </a:r>
            <a:r>
              <a:rPr lang="en-US" dirty="0">
                <a:solidFill>
                  <a:srgbClr val="D1B508"/>
                </a:solidFill>
              </a:rPr>
              <a:t>8</a:t>
            </a:r>
            <a:r>
              <a:rPr lang="en-US" dirty="0"/>
              <a:t>, </a:t>
            </a:r>
            <a:r>
              <a:rPr lang="en-US" dirty="0">
                <a:solidFill>
                  <a:schemeClr val="accent6"/>
                </a:solidFill>
              </a:rPr>
              <a:t>16</a:t>
            </a:r>
            <a:r>
              <a:rPr lang="en-US" dirty="0"/>
              <a:t>, </a:t>
            </a:r>
            <a:r>
              <a:rPr lang="en-US" dirty="0">
                <a:solidFill>
                  <a:srgbClr val="0432FF"/>
                </a:solidFill>
              </a:rPr>
              <a:t>32</a:t>
            </a:r>
          </a:p>
          <a:p>
            <a:r>
              <a:rPr lang="en-US" dirty="0"/>
              <a:t>△t = 0.5*day, </a:t>
            </a:r>
            <a:r>
              <a:rPr lang="en-US" dirty="0" err="1"/>
              <a:t>ob</a:t>
            </a:r>
            <a:r>
              <a:rPr lang="en-US" dirty="0"/>
              <a:t> error = 1e3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22274F-CDA7-4A4F-BCBD-E49B0B23D05E}"/>
              </a:ext>
            </a:extLst>
          </p:cNvPr>
          <p:cNvSpPr txBox="1"/>
          <p:nvPr/>
        </p:nvSpPr>
        <p:spPr>
          <a:xfrm>
            <a:off x="3423765" y="5524158"/>
            <a:ext cx="1765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Observation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DB95F1D-C985-324A-958A-E085A5E2FF93}"/>
              </a:ext>
            </a:extLst>
          </p:cNvPr>
          <p:cNvSpPr txBox="1"/>
          <p:nvPr/>
        </p:nvSpPr>
        <p:spPr>
          <a:xfrm>
            <a:off x="1116824" y="1864317"/>
            <a:ext cx="6379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Relative kinetic energy error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ADFEB0E-E12D-3044-82CC-71AF696962DE}"/>
              </a:ext>
            </a:extLst>
          </p:cNvPr>
          <p:cNvSpPr txBox="1"/>
          <p:nvPr/>
        </p:nvSpPr>
        <p:spPr>
          <a:xfrm>
            <a:off x="7713069" y="3863514"/>
            <a:ext cx="41392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The performance of the hybrid filter degrades with more drifters.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0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Need to improve the hybrid filter’s handling of multiple drifters.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Address collapse of ensemble.</a:t>
            </a:r>
          </a:p>
        </p:txBody>
      </p:sp>
    </p:spTree>
    <p:extLst>
      <p:ext uri="{BB962C8B-B14F-4D97-AF65-F5344CB8AC3E}">
        <p14:creationId xmlns:p14="http://schemas.microsoft.com/office/powerpoint/2010/main" val="94998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036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5318"/>
            <a:ext cx="10515600" cy="4351338"/>
          </a:xfrm>
        </p:spPr>
        <p:txBody>
          <a:bodyPr/>
          <a:lstStyle/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/>
              <a:t>Lagrangian data assimilation uses full information about drifter trajectories, but methods must handle strong nonlinearity.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/>
              <a:t>The hybrid filter combines advantages of </a:t>
            </a:r>
            <a:r>
              <a:rPr lang="en-US" dirty="0" err="1"/>
              <a:t>EnKF</a:t>
            </a:r>
            <a:r>
              <a:rPr lang="en-US" dirty="0"/>
              <a:t> and </a:t>
            </a:r>
            <a:r>
              <a:rPr lang="en-US" dirty="0" smtClean="0"/>
              <a:t>PF.</a:t>
            </a:r>
            <a:endParaRPr lang="en-US" dirty="0"/>
          </a:p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/>
              <a:t>Successfully tested on low-dimensional simple model – greatest gain in performance when time between </a:t>
            </a:r>
            <a:r>
              <a:rPr lang="en-US" dirty="0" err="1"/>
              <a:t>obs</a:t>
            </a:r>
            <a:r>
              <a:rPr lang="en-US" dirty="0"/>
              <a:t> is long.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/>
              <a:t>Ongoing applications to high-dimensional models</a:t>
            </a:r>
          </a:p>
          <a:p>
            <a:pPr lvl="1"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/>
              <a:t>Multiple drifters: can curse of dimensionality be avoided? should weights have a spatial structure?</a:t>
            </a:r>
          </a:p>
          <a:p>
            <a:pPr lvl="1"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/>
              <a:t>Experiments with increasing time between observations</a:t>
            </a:r>
          </a:p>
          <a:p>
            <a:pPr lvl="1"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12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036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5318"/>
            <a:ext cx="10515600" cy="4351338"/>
          </a:xfrm>
        </p:spPr>
        <p:txBody>
          <a:bodyPr/>
          <a:lstStyle/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/>
              <a:t>Lagrangian data assimilation uses full information about drifter trajectories, but methods must handle strong nonlinearity.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/>
              <a:t>The hybrid filter combines advantages of </a:t>
            </a:r>
            <a:r>
              <a:rPr lang="en-US" dirty="0" err="1"/>
              <a:t>EnKF</a:t>
            </a:r>
            <a:r>
              <a:rPr lang="en-US" dirty="0"/>
              <a:t> and </a:t>
            </a:r>
            <a:r>
              <a:rPr lang="en-US" dirty="0" smtClean="0"/>
              <a:t>PF.</a:t>
            </a:r>
            <a:endParaRPr lang="en-US" dirty="0"/>
          </a:p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/>
              <a:t>Successfully tested on low-dimensional simple model – greatest gain in performance when time between </a:t>
            </a:r>
            <a:r>
              <a:rPr lang="en-US" dirty="0" err="1"/>
              <a:t>obs</a:t>
            </a:r>
            <a:r>
              <a:rPr lang="en-US" dirty="0"/>
              <a:t> is long.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/>
              <a:t>Ongoing applications to high-dimensional models</a:t>
            </a:r>
          </a:p>
          <a:p>
            <a:pPr lvl="1"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/>
              <a:t>Multiple drifters: can curse of dimensionality be avoided? should weights have a spatial structure?</a:t>
            </a:r>
          </a:p>
          <a:p>
            <a:pPr lvl="1"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/>
              <a:t>Experiments with increasing time between observations</a:t>
            </a:r>
          </a:p>
          <a:p>
            <a:pPr lvl="1"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639A92E1-E6E6-364F-8E12-D70C9F3B4CD1}"/>
              </a:ext>
            </a:extLst>
          </p:cNvPr>
          <p:cNvSpPr txBox="1">
            <a:spLocks/>
          </p:cNvSpPr>
          <p:nvPr/>
        </p:nvSpPr>
        <p:spPr>
          <a:xfrm>
            <a:off x="838200" y="54185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7900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825C77D-8B93-014A-BF25-71EC35000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822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160923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References</a:t>
            </a:r>
            <a:endParaRPr lang="en-US" sz="1800" dirty="0"/>
          </a:p>
          <a:p>
            <a:pPr marL="514350" indent="-514350">
              <a:buFont typeface="+mj-lt"/>
              <a:buAutoNum type="arabicPeriod"/>
            </a:pPr>
            <a:r>
              <a:rPr lang="en-US" sz="1400" dirty="0"/>
              <a:t>L. </a:t>
            </a:r>
            <a:r>
              <a:rPr lang="en-US" sz="1400" dirty="0" err="1"/>
              <a:t>Kuznetsov</a:t>
            </a:r>
            <a:r>
              <a:rPr lang="en-US" sz="1400" dirty="0"/>
              <a:t>, K. Ide, and C. K. R. T. Jones (2003). A method for assimilation of Lagrangian data. </a:t>
            </a:r>
            <a:r>
              <a:rPr lang="en-US" sz="1400" i="1" dirty="0"/>
              <a:t>Mon. </a:t>
            </a:r>
            <a:r>
              <a:rPr lang="en-US" sz="1400" i="1" dirty="0" err="1"/>
              <a:t>Wea</a:t>
            </a:r>
            <a:r>
              <a:rPr lang="en-US" sz="1400" i="1" dirty="0"/>
              <a:t>. Rev. </a:t>
            </a:r>
            <a:r>
              <a:rPr lang="en-US" sz="1400" dirty="0"/>
              <a:t>131:2247 – 2260.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/>
              <a:t>H. Salman (2008). A hybrid grid/particle filter for Lagrangian data assimilation. </a:t>
            </a:r>
            <a:r>
              <a:rPr lang="en-US" sz="1400" i="1" dirty="0"/>
              <a:t>Q. J. R. </a:t>
            </a:r>
            <a:r>
              <a:rPr lang="en-US" sz="1400" i="1" dirty="0" err="1"/>
              <a:t>Meteorol</a:t>
            </a:r>
            <a:r>
              <a:rPr lang="en-US" sz="1400" i="1" dirty="0"/>
              <a:t>. Soc. </a:t>
            </a:r>
            <a:r>
              <a:rPr lang="en-US" sz="1400" dirty="0"/>
              <a:t>134:1539 – 1550.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/>
              <a:t>L. Slivinski, E. Spiller, A. </a:t>
            </a:r>
            <a:r>
              <a:rPr lang="en-US" sz="1400" dirty="0" err="1"/>
              <a:t>Apte</a:t>
            </a:r>
            <a:r>
              <a:rPr lang="en-US" sz="1400" dirty="0"/>
              <a:t>, and B. </a:t>
            </a:r>
            <a:r>
              <a:rPr lang="en-US" sz="1400" dirty="0" err="1"/>
              <a:t>Sandstede</a:t>
            </a:r>
            <a:r>
              <a:rPr lang="en-US" sz="1400" dirty="0"/>
              <a:t> (2015). A hybrid particle-ensemble Kalman filter for Lagrangian data assimilation. </a:t>
            </a:r>
            <a:r>
              <a:rPr lang="en-US" sz="1400" i="1" dirty="0"/>
              <a:t>Mon. </a:t>
            </a:r>
            <a:r>
              <a:rPr lang="en-US" sz="1400" i="1" dirty="0" err="1"/>
              <a:t>Wea</a:t>
            </a:r>
            <a:r>
              <a:rPr lang="en-US" sz="1400" i="1" dirty="0"/>
              <a:t>. Rev. </a:t>
            </a:r>
            <a:r>
              <a:rPr lang="en-US" sz="1400" dirty="0"/>
              <a:t>143(1):195 – 211.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BFB41C-60B0-FB44-8823-9E07E798961E}"/>
              </a:ext>
            </a:extLst>
          </p:cNvPr>
          <p:cNvSpPr txBox="1"/>
          <p:nvPr/>
        </p:nvSpPr>
        <p:spPr>
          <a:xfrm>
            <a:off x="9541869" y="6259030"/>
            <a:ext cx="2554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bg1">
                    <a:lumMod val="95000"/>
                  </a:schemeClr>
                </a:solidFill>
              </a:rPr>
              <a:t>laura.slivinski@noaa.gov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92009D47-7D22-D74C-BF02-B321BFB06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98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ACB360-788F-7D4D-9F5D-9FD2768C1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3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High-dimensional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7E39A1B-9AD0-D549-85A2-280C122D4B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31" r="7627"/>
          <a:stretch/>
        </p:blipFill>
        <p:spPr>
          <a:xfrm>
            <a:off x="838201" y="1029561"/>
            <a:ext cx="10240412" cy="582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989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340" y="1864292"/>
            <a:ext cx="4506210" cy="33796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807" y="1564185"/>
            <a:ext cx="3671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Num. drifters = 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013" y="1750509"/>
            <a:ext cx="4811843" cy="36088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20085" y="1551656"/>
            <a:ext cx="3807506" cy="377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Num. drifters = 32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802" y="1754469"/>
            <a:ext cx="4799072" cy="35993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81560" y="1584484"/>
            <a:ext cx="3671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Num. drifters = 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667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851" y="3491030"/>
            <a:ext cx="8109470" cy="33669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851" y="124060"/>
            <a:ext cx="8088940" cy="33669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882" y="1807545"/>
            <a:ext cx="1783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Ensemble covariance; </a:t>
            </a:r>
            <a:r>
              <a:rPr lang="en-US" dirty="0" err="1" smtClean="0"/>
              <a:t>obs</a:t>
            </a:r>
            <a:r>
              <a:rPr lang="en-US" dirty="0" smtClean="0"/>
              <a:t> step 75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721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Non-linearity and non-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Gaussianity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1" y="1516819"/>
            <a:ext cx="59263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2800" dirty="0"/>
              <a:t>Lagrangian data assimilation can lead to non-Gaussian priors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2800" dirty="0"/>
              <a:t>Flow may solve linear system, but drifters solve nonlinear system: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2" b="9463"/>
          <a:stretch/>
        </p:blipFill>
        <p:spPr>
          <a:xfrm>
            <a:off x="9055510" y="1354176"/>
            <a:ext cx="3018504" cy="2332922"/>
          </a:xfrm>
          <a:prstGeom prst="rect">
            <a:avLst/>
          </a:prstGeom>
        </p:spPr>
      </p:pic>
      <p:pic>
        <p:nvPicPr>
          <p:cNvPr id="3098" name="Picture 26" descr="http://quicklatex.com/cache3/ql_420a90a1e83ec0dc3edae8713140c1f8_l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877" y="3763588"/>
            <a:ext cx="1968191" cy="82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94810" y="3763588"/>
            <a:ext cx="2094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[linear or nonlinear]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94813" y="4224292"/>
            <a:ext cx="2094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[often nonlinear]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79626" y="3687098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94111" y="2289804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86842" y="4214484"/>
            <a:ext cx="198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Trajectories from linear shallow water equations</a:t>
            </a:r>
          </a:p>
        </p:txBody>
      </p:sp>
    </p:spTree>
    <p:extLst>
      <p:ext uri="{BB962C8B-B14F-4D97-AF65-F5344CB8AC3E}">
        <p14:creationId xmlns:p14="http://schemas.microsoft.com/office/powerpoint/2010/main" val="378919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996" y="3332529"/>
            <a:ext cx="8437484" cy="35254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996" y="0"/>
            <a:ext cx="8437484" cy="351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828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55" y="2061909"/>
            <a:ext cx="6262673" cy="43222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88797" y="544268"/>
            <a:ext cx="116150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7030A0"/>
                </a:solidFill>
              </a:rPr>
              <a:t>Lagrangian </a:t>
            </a:r>
            <a:r>
              <a:rPr lang="en-US" sz="3400" b="1" dirty="0"/>
              <a:t>Data Assimilation – </a:t>
            </a:r>
            <a:r>
              <a:rPr lang="en-US" sz="3400" dirty="0"/>
              <a:t>assimilate trajectories from passive drifters to estimate the underlying currents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858" y="3107546"/>
            <a:ext cx="1792761" cy="22309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449" y="2693575"/>
            <a:ext cx="1724400" cy="30589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89287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What it is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not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(pseudo-Lagrangian DA)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2320273"/>
            <a:ext cx="442398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/>
              <a:t>Approximate velocities as finite differences of subsequent drifter locations </a:t>
            </a:r>
          </a:p>
          <a:p>
            <a:endParaRPr lang="en-US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Valid for short times between observations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Doesn’t use info about full drifter trajectory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571747" y="2302007"/>
            <a:ext cx="4117490" cy="1612904"/>
            <a:chOff x="7769426" y="4049297"/>
            <a:chExt cx="4117490" cy="1612904"/>
          </a:xfrm>
        </p:grpSpPr>
        <p:sp>
          <p:nvSpPr>
            <p:cNvPr id="28" name="Freeform 27"/>
            <p:cNvSpPr/>
            <p:nvPr/>
          </p:nvSpPr>
          <p:spPr>
            <a:xfrm>
              <a:off x="8172451" y="4546075"/>
              <a:ext cx="3076180" cy="650249"/>
            </a:xfrm>
            <a:custGeom>
              <a:avLst/>
              <a:gdLst>
                <a:gd name="connsiteX0" fmla="*/ 0 w 1843790"/>
                <a:gd name="connsiteY0" fmla="*/ 389744 h 389744"/>
                <a:gd name="connsiteX1" fmla="*/ 389744 w 1843790"/>
                <a:gd name="connsiteY1" fmla="*/ 44970 h 389744"/>
                <a:gd name="connsiteX2" fmla="*/ 1184223 w 1843790"/>
                <a:gd name="connsiteY2" fmla="*/ 254833 h 389744"/>
                <a:gd name="connsiteX3" fmla="*/ 1843790 w 1843790"/>
                <a:gd name="connsiteY3" fmla="*/ 0 h 389744"/>
                <a:gd name="connsiteX4" fmla="*/ 1843790 w 1843790"/>
                <a:gd name="connsiteY4" fmla="*/ 0 h 389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3790" h="389744">
                  <a:moveTo>
                    <a:pt x="0" y="389744"/>
                  </a:moveTo>
                  <a:cubicBezTo>
                    <a:pt x="96187" y="228599"/>
                    <a:pt x="192374" y="67455"/>
                    <a:pt x="389744" y="44970"/>
                  </a:cubicBezTo>
                  <a:cubicBezTo>
                    <a:pt x="587114" y="22485"/>
                    <a:pt x="941882" y="262328"/>
                    <a:pt x="1184223" y="254833"/>
                  </a:cubicBezTo>
                  <a:cubicBezTo>
                    <a:pt x="1426564" y="247338"/>
                    <a:pt x="1843790" y="0"/>
                    <a:pt x="1843790" y="0"/>
                  </a:cubicBezTo>
                  <a:lnTo>
                    <a:pt x="1843790" y="0"/>
                  </a:lnTo>
                </a:path>
              </a:pathLst>
            </a:cu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>
              <a:stCxn id="28" idx="0"/>
              <a:endCxn id="28" idx="3"/>
            </p:cNvCxnSpPr>
            <p:nvPr/>
          </p:nvCxnSpPr>
          <p:spPr>
            <a:xfrm flipV="1">
              <a:off x="8172451" y="4546075"/>
              <a:ext cx="3076180" cy="650249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http://quicklatex.com/cache3/ql_9bdf9bf6082083fc671916cbfbbbbc23_l3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24" r="33748" b="80948"/>
            <a:stretch/>
          </p:blipFill>
          <p:spPr bwMode="auto">
            <a:xfrm>
              <a:off x="10648960" y="4049297"/>
              <a:ext cx="1237956" cy="353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http://quicklatex.com/cache3/ql_9bdf9bf6082083fc671916cbfbbbbc23_l3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62" b="81856"/>
            <a:stretch/>
          </p:blipFill>
          <p:spPr bwMode="auto">
            <a:xfrm>
              <a:off x="7769426" y="5325632"/>
              <a:ext cx="806049" cy="336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val 26"/>
            <p:cNvSpPr/>
            <p:nvPr/>
          </p:nvSpPr>
          <p:spPr>
            <a:xfrm>
              <a:off x="8130246" y="5156466"/>
              <a:ext cx="82062" cy="820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1236868" y="4492936"/>
              <a:ext cx="82062" cy="820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48" name="Picture 4" descr="http://quicklatex.com/cache3/ql_9cd29c0ea0906d5be1721add2fd49055_l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629" y="4893403"/>
            <a:ext cx="3106622" cy="72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41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76D9F"/>
                </a:solidFill>
              </a:rPr>
              <a:t>What it is (fully Lagrangian DA)</a:t>
            </a:r>
          </a:p>
        </p:txBody>
      </p:sp>
      <p:sp>
        <p:nvSpPr>
          <p:cNvPr id="7" name="Rectangle 6"/>
          <p:cNvSpPr/>
          <p:nvPr/>
        </p:nvSpPr>
        <p:spPr>
          <a:xfrm>
            <a:off x="382514" y="1977800"/>
            <a:ext cx="298011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/>
              <a:t>Directly use drifter position data in order to estimate flow variables </a:t>
            </a:r>
          </a:p>
          <a:p>
            <a:r>
              <a:rPr lang="en-US" sz="2600" dirty="0"/>
              <a:t>(</a:t>
            </a:r>
            <a:r>
              <a:rPr lang="en-US" sz="2600" dirty="0" err="1"/>
              <a:t>eg</a:t>
            </a:r>
            <a:r>
              <a:rPr lang="en-US" sz="2600" dirty="0"/>
              <a:t>. velocity) </a:t>
            </a:r>
          </a:p>
          <a:p>
            <a:endParaRPr lang="en-US" sz="2600" dirty="0"/>
          </a:p>
          <a:p>
            <a:r>
              <a:rPr lang="en-US" sz="2600" i="1" dirty="0"/>
              <a:t>Augmented vector approach </a:t>
            </a:r>
            <a:r>
              <a:rPr lang="en-US" sz="2600" dirty="0"/>
              <a:t>– include drifters as variable in state vector</a:t>
            </a:r>
          </a:p>
        </p:txBody>
      </p:sp>
      <p:pic>
        <p:nvPicPr>
          <p:cNvPr id="7170" name="Picture 2" descr="http://quicklatex.com/cache3/ql_cef9798f70f16b27058f346e976cc3d8_l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082" y="2233972"/>
            <a:ext cx="3621999" cy="373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274002" y="6367849"/>
            <a:ext cx="2849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Kuznetsov</a:t>
            </a:r>
            <a:r>
              <a:rPr lang="en-US" sz="2000" dirty="0"/>
              <a:t> et al (2003)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26194" y="2373585"/>
            <a:ext cx="3323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Observation operator: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61623" y="2902688"/>
            <a:ext cx="2452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H = [ 0   I ]</a:t>
            </a:r>
          </a:p>
        </p:txBody>
      </p:sp>
      <p:pic>
        <p:nvPicPr>
          <p:cNvPr id="7172" name="Picture 4" descr="http://quicklatex.com/cache3/ql_f8940dedda74cb81926a4d4badf76ef9_l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002" y="4157799"/>
            <a:ext cx="31242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2363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76D9F"/>
                </a:solidFill>
              </a:rPr>
              <a:t>What it is </a:t>
            </a:r>
            <a:r>
              <a:rPr lang="en-US" i="1" dirty="0">
                <a:solidFill>
                  <a:srgbClr val="276D9F"/>
                </a:solidFill>
              </a:rPr>
              <a:t>not</a:t>
            </a:r>
            <a:r>
              <a:rPr lang="en-US" dirty="0">
                <a:solidFill>
                  <a:srgbClr val="276D9F"/>
                </a:solidFill>
              </a:rPr>
              <a:t> (pseudo-Lagrangian DA)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2320273"/>
            <a:ext cx="442398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/>
              <a:t>Approximate velocities as finite differences of subsequent drifter locations </a:t>
            </a:r>
          </a:p>
          <a:p>
            <a:endParaRPr lang="en-US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Valid for short times between observations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Doesn’t use info about full drifter trajectory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571747" y="2302007"/>
            <a:ext cx="4117490" cy="1612904"/>
            <a:chOff x="7769426" y="4049297"/>
            <a:chExt cx="4117490" cy="1612904"/>
          </a:xfrm>
        </p:grpSpPr>
        <p:sp>
          <p:nvSpPr>
            <p:cNvPr id="28" name="Freeform 27"/>
            <p:cNvSpPr/>
            <p:nvPr/>
          </p:nvSpPr>
          <p:spPr>
            <a:xfrm>
              <a:off x="8172451" y="4546075"/>
              <a:ext cx="3076180" cy="650249"/>
            </a:xfrm>
            <a:custGeom>
              <a:avLst/>
              <a:gdLst>
                <a:gd name="connsiteX0" fmla="*/ 0 w 1843790"/>
                <a:gd name="connsiteY0" fmla="*/ 389744 h 389744"/>
                <a:gd name="connsiteX1" fmla="*/ 389744 w 1843790"/>
                <a:gd name="connsiteY1" fmla="*/ 44970 h 389744"/>
                <a:gd name="connsiteX2" fmla="*/ 1184223 w 1843790"/>
                <a:gd name="connsiteY2" fmla="*/ 254833 h 389744"/>
                <a:gd name="connsiteX3" fmla="*/ 1843790 w 1843790"/>
                <a:gd name="connsiteY3" fmla="*/ 0 h 389744"/>
                <a:gd name="connsiteX4" fmla="*/ 1843790 w 1843790"/>
                <a:gd name="connsiteY4" fmla="*/ 0 h 389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3790" h="389744">
                  <a:moveTo>
                    <a:pt x="0" y="389744"/>
                  </a:moveTo>
                  <a:cubicBezTo>
                    <a:pt x="96187" y="228599"/>
                    <a:pt x="192374" y="67455"/>
                    <a:pt x="389744" y="44970"/>
                  </a:cubicBezTo>
                  <a:cubicBezTo>
                    <a:pt x="587114" y="22485"/>
                    <a:pt x="941882" y="262328"/>
                    <a:pt x="1184223" y="254833"/>
                  </a:cubicBezTo>
                  <a:cubicBezTo>
                    <a:pt x="1426564" y="247338"/>
                    <a:pt x="1843790" y="0"/>
                    <a:pt x="1843790" y="0"/>
                  </a:cubicBezTo>
                  <a:lnTo>
                    <a:pt x="1843790" y="0"/>
                  </a:lnTo>
                </a:path>
              </a:pathLst>
            </a:cu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>
              <a:stCxn id="28" idx="0"/>
              <a:endCxn id="28" idx="3"/>
            </p:cNvCxnSpPr>
            <p:nvPr/>
          </p:nvCxnSpPr>
          <p:spPr>
            <a:xfrm flipV="1">
              <a:off x="8172451" y="4546075"/>
              <a:ext cx="3076180" cy="650249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http://quicklatex.com/cache3/ql_9bdf9bf6082083fc671916cbfbbbbc23_l3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24" r="33748" b="80948"/>
            <a:stretch/>
          </p:blipFill>
          <p:spPr bwMode="auto">
            <a:xfrm>
              <a:off x="10648960" y="4049297"/>
              <a:ext cx="1237956" cy="353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http://quicklatex.com/cache3/ql_9bdf9bf6082083fc671916cbfbbbbc23_l3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62" b="81856"/>
            <a:stretch/>
          </p:blipFill>
          <p:spPr bwMode="auto">
            <a:xfrm>
              <a:off x="7769426" y="5325632"/>
              <a:ext cx="806049" cy="336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val 26"/>
            <p:cNvSpPr/>
            <p:nvPr/>
          </p:nvSpPr>
          <p:spPr>
            <a:xfrm>
              <a:off x="8130246" y="5156466"/>
              <a:ext cx="82062" cy="820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1236868" y="4492936"/>
              <a:ext cx="82062" cy="820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48" name="Picture 4" descr="http://quicklatex.com/cache3/ql_9cd29c0ea0906d5be1721add2fd49055_l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629" y="4893403"/>
            <a:ext cx="3106622" cy="72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1788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76D9F"/>
                </a:solidFill>
              </a:rPr>
              <a:t>Traditional DA algorithms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BBE783DD-27D4-CF4F-B49D-F9909247DBE0}"/>
              </a:ext>
            </a:extLst>
          </p:cNvPr>
          <p:cNvGraphicFramePr>
            <a:graphicFrameLocks noGrp="1"/>
          </p:cNvGraphicFramePr>
          <p:nvPr/>
        </p:nvGraphicFramePr>
        <p:xfrm>
          <a:off x="1090014" y="1535742"/>
          <a:ext cx="10011972" cy="4570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5986">
                  <a:extLst>
                    <a:ext uri="{9D8B030D-6E8A-4147-A177-3AD203B41FA5}">
                      <a16:colId xmlns:a16="http://schemas.microsoft.com/office/drawing/2014/main" xmlns="" val="1279696669"/>
                    </a:ext>
                  </a:extLst>
                </a:gridCol>
                <a:gridCol w="5005986">
                  <a:extLst>
                    <a:ext uri="{9D8B030D-6E8A-4147-A177-3AD203B41FA5}">
                      <a16:colId xmlns:a16="http://schemas.microsoft.com/office/drawing/2014/main" xmlns="" val="1993748351"/>
                    </a:ext>
                  </a:extLst>
                </a:gridCol>
              </a:tblGrid>
              <a:tr h="91401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Ensemble Kalman Filter (</a:t>
                      </a:r>
                      <a:r>
                        <a:rPr lang="en-US" sz="2400" dirty="0" err="1"/>
                        <a:t>EnKF</a:t>
                      </a:r>
                      <a:r>
                        <a:rPr lang="en-US" sz="2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Particle Filter (PF)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70843471"/>
                  </a:ext>
                </a:extLst>
              </a:tr>
              <a:tr h="914018">
                <a:tc>
                  <a:txBody>
                    <a:bodyPr/>
                    <a:lstStyle/>
                    <a:p>
                      <a:r>
                        <a:rPr lang="en-US" dirty="0"/>
                        <a:t>Unweighted ensemble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Weighted ensemble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9101836"/>
                  </a:ext>
                </a:extLst>
              </a:tr>
              <a:tr h="914018">
                <a:tc>
                  <a:txBody>
                    <a:bodyPr/>
                    <a:lstStyle/>
                    <a:p>
                      <a:r>
                        <a:rPr lang="en-US" dirty="0"/>
                        <a:t>Updated ensemble members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Update weights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7436018"/>
                  </a:ext>
                </a:extLst>
              </a:tr>
              <a:tr h="914018">
                <a:tc>
                  <a:txBody>
                    <a:bodyPr/>
                    <a:lstStyle/>
                    <a:p>
                      <a:r>
                        <a:rPr lang="en-US" dirty="0"/>
                        <a:t>Can work well in high dimensions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Suffers from the “curse of dimensionality”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2075487"/>
                  </a:ext>
                </a:extLst>
              </a:tr>
              <a:tr h="914018">
                <a:tc>
                  <a:txBody>
                    <a:bodyPr/>
                    <a:lstStyle/>
                    <a:p>
                      <a:r>
                        <a:rPr lang="en-US" dirty="0"/>
                        <a:t>Based on a Gaussian scheme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Directly approximates Bayes’ rule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423091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81364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ACB360-788F-7D4D-9F5D-9FD2768C1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High-dimensional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DCE93F-0D4F-3644-BBB7-5D3DC183D6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94" r="9424"/>
          <a:stretch/>
        </p:blipFill>
        <p:spPr>
          <a:xfrm>
            <a:off x="48244" y="1754078"/>
            <a:ext cx="11995557" cy="403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01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Particle Filter (PF)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/>
              <a:t>Weighted ensemble members (“particles”)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/>
              <a:t>Assimilation step updates the </a:t>
            </a:r>
            <a:r>
              <a:rPr lang="en-US" i="1" dirty="0"/>
              <a:t>weights </a:t>
            </a:r>
            <a:r>
              <a:rPr lang="en-US" dirty="0"/>
              <a:t>(according to Bayes’ Rule)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dirty="0"/>
              <a:t>Even with large ensemble, particle filter methods require </a:t>
            </a:r>
            <a:r>
              <a:rPr lang="en-US" i="1" dirty="0"/>
              <a:t>resampling</a:t>
            </a:r>
            <a:r>
              <a:rPr lang="en-US" dirty="0"/>
              <a:t> to avoid weight converging on single particle</a:t>
            </a:r>
          </a:p>
          <a:p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23A74D32-E30E-CF48-81B5-D4459989F560}"/>
              </a:ext>
            </a:extLst>
          </p:cNvPr>
          <p:cNvGrpSpPr/>
          <p:nvPr/>
        </p:nvGrpSpPr>
        <p:grpSpPr>
          <a:xfrm>
            <a:off x="2807722" y="4001294"/>
            <a:ext cx="6576556" cy="2610665"/>
            <a:chOff x="5943595" y="4137392"/>
            <a:chExt cx="5294676" cy="210180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xmlns="" id="{0F6A26DE-9DF2-AA44-8DDA-1C2ED05ABD38}"/>
                </a:ext>
              </a:extLst>
            </p:cNvPr>
            <p:cNvSpPr/>
            <p:nvPr/>
          </p:nvSpPr>
          <p:spPr>
            <a:xfrm rot="20716998">
              <a:off x="8352966" y="4221680"/>
              <a:ext cx="1557235" cy="413423"/>
            </a:xfrm>
            <a:custGeom>
              <a:avLst/>
              <a:gdLst>
                <a:gd name="connsiteX0" fmla="*/ 0 w 1512308"/>
                <a:gd name="connsiteY0" fmla="*/ 79801 h 282623"/>
                <a:gd name="connsiteX1" fmla="*/ 555585 w 1512308"/>
                <a:gd name="connsiteY1" fmla="*/ 10353 h 282623"/>
                <a:gd name="connsiteX2" fmla="*/ 1030147 w 1512308"/>
                <a:gd name="connsiteY2" fmla="*/ 276571 h 282623"/>
                <a:gd name="connsiteX3" fmla="*/ 1469985 w 1512308"/>
                <a:gd name="connsiteY3" fmla="*/ 195548 h 282623"/>
                <a:gd name="connsiteX4" fmla="*/ 1469985 w 1512308"/>
                <a:gd name="connsiteY4" fmla="*/ 183974 h 282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2308" h="282623">
                  <a:moveTo>
                    <a:pt x="0" y="79801"/>
                  </a:moveTo>
                  <a:cubicBezTo>
                    <a:pt x="191947" y="28679"/>
                    <a:pt x="383894" y="-22442"/>
                    <a:pt x="555585" y="10353"/>
                  </a:cubicBezTo>
                  <a:cubicBezTo>
                    <a:pt x="727276" y="43148"/>
                    <a:pt x="877747" y="245705"/>
                    <a:pt x="1030147" y="276571"/>
                  </a:cubicBezTo>
                  <a:cubicBezTo>
                    <a:pt x="1182547" y="307437"/>
                    <a:pt x="1396679" y="210981"/>
                    <a:pt x="1469985" y="195548"/>
                  </a:cubicBezTo>
                  <a:cubicBezTo>
                    <a:pt x="1543291" y="180115"/>
                    <a:pt x="1506638" y="182044"/>
                    <a:pt x="1469985" y="183974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AC6250F8-C068-CD41-9B17-BD1FB8195095}"/>
                </a:ext>
              </a:extLst>
            </p:cNvPr>
            <p:cNvSpPr/>
            <p:nvPr/>
          </p:nvSpPr>
          <p:spPr>
            <a:xfrm rot="19969038">
              <a:off x="9674388" y="4137392"/>
              <a:ext cx="178240" cy="2097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FC9463AF-9598-5142-B94C-05AAF4FE087D}"/>
                </a:ext>
              </a:extLst>
            </p:cNvPr>
            <p:cNvGrpSpPr/>
            <p:nvPr/>
          </p:nvGrpSpPr>
          <p:grpSpPr>
            <a:xfrm>
              <a:off x="5943595" y="4232868"/>
              <a:ext cx="5294676" cy="2006327"/>
              <a:chOff x="5943595" y="4232868"/>
              <a:chExt cx="5294676" cy="2006327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xmlns="" id="{5DEC5564-93DF-A444-98C9-403320AF4724}"/>
                  </a:ext>
                </a:extLst>
              </p:cNvPr>
              <p:cNvGrpSpPr/>
              <p:nvPr/>
            </p:nvGrpSpPr>
            <p:grpSpPr>
              <a:xfrm>
                <a:off x="6268065" y="4422714"/>
                <a:ext cx="4970206" cy="1447149"/>
                <a:chOff x="6268065" y="4614438"/>
                <a:chExt cx="4970206" cy="1447149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xmlns="" id="{D734F720-3759-2C46-B64A-8BF4CD837EEC}"/>
                    </a:ext>
                  </a:extLst>
                </p:cNvPr>
                <p:cNvCxnSpPr/>
                <p:nvPr/>
              </p:nvCxnSpPr>
              <p:spPr>
                <a:xfrm>
                  <a:off x="6268065" y="4614438"/>
                  <a:ext cx="0" cy="144714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xmlns="" id="{0BBFFD87-03AE-EC47-9B6C-26BB5FB7543A}"/>
                    </a:ext>
                  </a:extLst>
                </p:cNvPr>
                <p:cNvCxnSpPr/>
                <p:nvPr/>
              </p:nvCxnSpPr>
              <p:spPr>
                <a:xfrm>
                  <a:off x="6268065" y="6061587"/>
                  <a:ext cx="4970206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5036E0DA-8414-E84B-BE31-94165C5BAF68}"/>
                  </a:ext>
                </a:extLst>
              </p:cNvPr>
              <p:cNvSpPr txBox="1"/>
              <p:nvPr/>
            </p:nvSpPr>
            <p:spPr>
              <a:xfrm>
                <a:off x="7897761" y="5869863"/>
                <a:ext cx="8554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time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5B3C3AED-8F4A-944F-8D12-5DE63AD182CF}"/>
                  </a:ext>
                </a:extLst>
              </p:cNvPr>
              <p:cNvSpPr txBox="1"/>
              <p:nvPr/>
            </p:nvSpPr>
            <p:spPr>
              <a:xfrm>
                <a:off x="5943595" y="4955458"/>
                <a:ext cx="2802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x</a:t>
                </a: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xmlns="" id="{D803E383-57E9-B84C-9735-A33D32E76DE1}"/>
                  </a:ext>
                </a:extLst>
              </p:cNvPr>
              <p:cNvSpPr/>
              <p:nvPr/>
            </p:nvSpPr>
            <p:spPr>
              <a:xfrm>
                <a:off x="6593831" y="4533276"/>
                <a:ext cx="114227" cy="114227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xmlns="" id="{E05487F7-1D3A-0D4E-8B98-22EB3031572B}"/>
                  </a:ext>
                </a:extLst>
              </p:cNvPr>
              <p:cNvSpPr/>
              <p:nvPr/>
            </p:nvSpPr>
            <p:spPr>
              <a:xfrm>
                <a:off x="6598962" y="4774513"/>
                <a:ext cx="114227" cy="114227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CFCDED24-3FEC-B648-8296-ED81EA37F544}"/>
                  </a:ext>
                </a:extLst>
              </p:cNvPr>
              <p:cNvSpPr/>
              <p:nvPr/>
            </p:nvSpPr>
            <p:spPr>
              <a:xfrm>
                <a:off x="6593833" y="5100539"/>
                <a:ext cx="114227" cy="114227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A371EAF4-8EE6-3745-B0B1-25D3A9CC04DE}"/>
                  </a:ext>
                </a:extLst>
              </p:cNvPr>
              <p:cNvSpPr/>
              <p:nvPr/>
            </p:nvSpPr>
            <p:spPr>
              <a:xfrm>
                <a:off x="6593831" y="5362207"/>
                <a:ext cx="114227" cy="114227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xmlns="" id="{0BF52EF8-C9BE-BC4E-988B-D1300695A1B9}"/>
                  </a:ext>
                </a:extLst>
              </p:cNvPr>
              <p:cNvSpPr/>
              <p:nvPr/>
            </p:nvSpPr>
            <p:spPr>
              <a:xfrm>
                <a:off x="8147258" y="4824505"/>
                <a:ext cx="287586" cy="287586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xmlns="" id="{F93239E8-0C37-4340-A735-0AAC4DE26174}"/>
                  </a:ext>
                </a:extLst>
              </p:cNvPr>
              <p:cNvSpPr/>
              <p:nvPr/>
            </p:nvSpPr>
            <p:spPr>
              <a:xfrm>
                <a:off x="9660347" y="4769893"/>
                <a:ext cx="523251" cy="523251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xmlns="" id="{FC04C514-4B1C-2D43-A3A2-B53D3AEAD291}"/>
                  </a:ext>
                </a:extLst>
              </p:cNvPr>
              <p:cNvSpPr/>
              <p:nvPr/>
            </p:nvSpPr>
            <p:spPr>
              <a:xfrm>
                <a:off x="9890086" y="4232868"/>
                <a:ext cx="63769" cy="6376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xmlns="" id="{919FE5FE-E0B4-E341-8856-7ABF02F90182}"/>
                  </a:ext>
                </a:extLst>
              </p:cNvPr>
              <p:cNvSpPr/>
              <p:nvPr/>
            </p:nvSpPr>
            <p:spPr>
              <a:xfrm>
                <a:off x="6717744" y="4690854"/>
                <a:ext cx="1429514" cy="431394"/>
              </a:xfrm>
              <a:custGeom>
                <a:avLst/>
                <a:gdLst>
                  <a:gd name="connsiteX0" fmla="*/ 0 w 1512308"/>
                  <a:gd name="connsiteY0" fmla="*/ 79801 h 282623"/>
                  <a:gd name="connsiteX1" fmla="*/ 555585 w 1512308"/>
                  <a:gd name="connsiteY1" fmla="*/ 10353 h 282623"/>
                  <a:gd name="connsiteX2" fmla="*/ 1030147 w 1512308"/>
                  <a:gd name="connsiteY2" fmla="*/ 276571 h 282623"/>
                  <a:gd name="connsiteX3" fmla="*/ 1469985 w 1512308"/>
                  <a:gd name="connsiteY3" fmla="*/ 195548 h 282623"/>
                  <a:gd name="connsiteX4" fmla="*/ 1469985 w 1512308"/>
                  <a:gd name="connsiteY4" fmla="*/ 183974 h 28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2308" h="282623">
                    <a:moveTo>
                      <a:pt x="0" y="79801"/>
                    </a:moveTo>
                    <a:cubicBezTo>
                      <a:pt x="191947" y="28679"/>
                      <a:pt x="383894" y="-22442"/>
                      <a:pt x="555585" y="10353"/>
                    </a:cubicBezTo>
                    <a:cubicBezTo>
                      <a:pt x="727276" y="43148"/>
                      <a:pt x="877747" y="245705"/>
                      <a:pt x="1030147" y="276571"/>
                    </a:cubicBezTo>
                    <a:cubicBezTo>
                      <a:pt x="1182547" y="307437"/>
                      <a:pt x="1396679" y="210981"/>
                      <a:pt x="1469985" y="195548"/>
                    </a:cubicBezTo>
                    <a:cubicBezTo>
                      <a:pt x="1543291" y="180115"/>
                      <a:pt x="1506638" y="182044"/>
                      <a:pt x="1469985" y="183974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xmlns="" id="{2DE5D59E-46C3-9740-A137-BF01BA1B80B4}"/>
                  </a:ext>
                </a:extLst>
              </p:cNvPr>
              <p:cNvSpPr/>
              <p:nvPr/>
            </p:nvSpPr>
            <p:spPr>
              <a:xfrm>
                <a:off x="6713316" y="5160815"/>
                <a:ext cx="1481560" cy="278195"/>
              </a:xfrm>
              <a:custGeom>
                <a:avLst/>
                <a:gdLst>
                  <a:gd name="connsiteX0" fmla="*/ 0 w 1481560"/>
                  <a:gd name="connsiteY0" fmla="*/ 1494 h 278195"/>
                  <a:gd name="connsiteX1" fmla="*/ 335666 w 1481560"/>
                  <a:gd name="connsiteY1" fmla="*/ 36218 h 278195"/>
                  <a:gd name="connsiteX2" fmla="*/ 682907 w 1481560"/>
                  <a:gd name="connsiteY2" fmla="*/ 244562 h 278195"/>
                  <a:gd name="connsiteX3" fmla="*/ 1041722 w 1481560"/>
                  <a:gd name="connsiteY3" fmla="*/ 267712 h 278195"/>
                  <a:gd name="connsiteX4" fmla="*/ 1481560 w 1481560"/>
                  <a:gd name="connsiteY4" fmla="*/ 140390 h 278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1560" h="278195">
                    <a:moveTo>
                      <a:pt x="0" y="1494"/>
                    </a:moveTo>
                    <a:cubicBezTo>
                      <a:pt x="110924" y="-1400"/>
                      <a:pt x="221848" y="-4293"/>
                      <a:pt x="335666" y="36218"/>
                    </a:cubicBezTo>
                    <a:cubicBezTo>
                      <a:pt x="449484" y="76729"/>
                      <a:pt x="565231" y="205980"/>
                      <a:pt x="682907" y="244562"/>
                    </a:cubicBezTo>
                    <a:cubicBezTo>
                      <a:pt x="800583" y="283144"/>
                      <a:pt x="908613" y="285074"/>
                      <a:pt x="1041722" y="267712"/>
                    </a:cubicBezTo>
                    <a:cubicBezTo>
                      <a:pt x="1174831" y="250350"/>
                      <a:pt x="1328195" y="195370"/>
                      <a:pt x="1481560" y="140390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xmlns="" id="{C402580F-47E4-0B41-8E9C-91EDCB4E23DA}"/>
                  </a:ext>
                </a:extLst>
              </p:cNvPr>
              <p:cNvSpPr/>
              <p:nvPr/>
            </p:nvSpPr>
            <p:spPr>
              <a:xfrm>
                <a:off x="8325464" y="5623765"/>
                <a:ext cx="1574157" cy="221636"/>
              </a:xfrm>
              <a:custGeom>
                <a:avLst/>
                <a:gdLst>
                  <a:gd name="connsiteX0" fmla="*/ 0 w 1574157"/>
                  <a:gd name="connsiteY0" fmla="*/ 94315 h 221636"/>
                  <a:gd name="connsiteX1" fmla="*/ 416689 w 1574157"/>
                  <a:gd name="connsiteY1" fmla="*/ 221636 h 221636"/>
                  <a:gd name="connsiteX2" fmla="*/ 740780 w 1574157"/>
                  <a:gd name="connsiteY2" fmla="*/ 94315 h 221636"/>
                  <a:gd name="connsiteX3" fmla="*/ 1145894 w 1574157"/>
                  <a:gd name="connsiteY3" fmla="*/ 1717 h 221636"/>
                  <a:gd name="connsiteX4" fmla="*/ 1574157 w 1574157"/>
                  <a:gd name="connsiteY4" fmla="*/ 175338 h 221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4157" h="221636">
                    <a:moveTo>
                      <a:pt x="0" y="94315"/>
                    </a:moveTo>
                    <a:cubicBezTo>
                      <a:pt x="146613" y="157975"/>
                      <a:pt x="293226" y="221636"/>
                      <a:pt x="416689" y="221636"/>
                    </a:cubicBezTo>
                    <a:cubicBezTo>
                      <a:pt x="540152" y="221636"/>
                      <a:pt x="619246" y="130968"/>
                      <a:pt x="740780" y="94315"/>
                    </a:cubicBezTo>
                    <a:cubicBezTo>
                      <a:pt x="862314" y="57662"/>
                      <a:pt x="1006998" y="-11787"/>
                      <a:pt x="1145894" y="1717"/>
                    </a:cubicBezTo>
                    <a:cubicBezTo>
                      <a:pt x="1284790" y="15221"/>
                      <a:pt x="1429473" y="95279"/>
                      <a:pt x="1574157" y="175338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xmlns="" id="{822932C7-772F-6341-9812-B647E036D465}"/>
                  </a:ext>
                </a:extLst>
              </p:cNvPr>
              <p:cNvSpPr/>
              <p:nvPr/>
            </p:nvSpPr>
            <p:spPr>
              <a:xfrm>
                <a:off x="8437944" y="4807715"/>
                <a:ext cx="1215341" cy="241822"/>
              </a:xfrm>
              <a:custGeom>
                <a:avLst/>
                <a:gdLst>
                  <a:gd name="connsiteX0" fmla="*/ 0 w 1215341"/>
                  <a:gd name="connsiteY0" fmla="*/ 276154 h 348577"/>
                  <a:gd name="connsiteX1" fmla="*/ 266217 w 1215341"/>
                  <a:gd name="connsiteY1" fmla="*/ 90959 h 348577"/>
                  <a:gd name="connsiteX2" fmla="*/ 659757 w 1215341"/>
                  <a:gd name="connsiteY2" fmla="*/ 9936 h 348577"/>
                  <a:gd name="connsiteX3" fmla="*/ 833377 w 1215341"/>
                  <a:gd name="connsiteY3" fmla="*/ 310878 h 348577"/>
                  <a:gd name="connsiteX4" fmla="*/ 1215341 w 1215341"/>
                  <a:gd name="connsiteY4" fmla="*/ 334027 h 348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5341" h="348577">
                    <a:moveTo>
                      <a:pt x="0" y="276154"/>
                    </a:moveTo>
                    <a:cubicBezTo>
                      <a:pt x="78129" y="205741"/>
                      <a:pt x="156258" y="135329"/>
                      <a:pt x="266217" y="90959"/>
                    </a:cubicBezTo>
                    <a:cubicBezTo>
                      <a:pt x="376176" y="46589"/>
                      <a:pt x="565230" y="-26717"/>
                      <a:pt x="659757" y="9936"/>
                    </a:cubicBezTo>
                    <a:cubicBezTo>
                      <a:pt x="754284" y="46589"/>
                      <a:pt x="740780" y="256863"/>
                      <a:pt x="833377" y="310878"/>
                    </a:cubicBezTo>
                    <a:cubicBezTo>
                      <a:pt x="925974" y="364893"/>
                      <a:pt x="1070657" y="349460"/>
                      <a:pt x="1215341" y="334027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xmlns="" id="{7A63A1FD-7697-534E-8F7C-CBD06A24314D}"/>
                  </a:ext>
                </a:extLst>
              </p:cNvPr>
              <p:cNvSpPr/>
              <p:nvPr/>
            </p:nvSpPr>
            <p:spPr>
              <a:xfrm>
                <a:off x="8368496" y="5275530"/>
                <a:ext cx="1527858" cy="303467"/>
              </a:xfrm>
              <a:custGeom>
                <a:avLst/>
                <a:gdLst>
                  <a:gd name="connsiteX0" fmla="*/ 0 w 1527858"/>
                  <a:gd name="connsiteY0" fmla="*/ 37250 h 303467"/>
                  <a:gd name="connsiteX1" fmla="*/ 324091 w 1527858"/>
                  <a:gd name="connsiteY1" fmla="*/ 152997 h 303467"/>
                  <a:gd name="connsiteX2" fmla="*/ 1041722 w 1527858"/>
                  <a:gd name="connsiteY2" fmla="*/ 2526 h 303467"/>
                  <a:gd name="connsiteX3" fmla="*/ 1527858 w 1527858"/>
                  <a:gd name="connsiteY3" fmla="*/ 303467 h 303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7858" h="303467">
                    <a:moveTo>
                      <a:pt x="0" y="37250"/>
                    </a:moveTo>
                    <a:cubicBezTo>
                      <a:pt x="75235" y="98017"/>
                      <a:pt x="150471" y="158784"/>
                      <a:pt x="324091" y="152997"/>
                    </a:cubicBezTo>
                    <a:cubicBezTo>
                      <a:pt x="497711" y="147210"/>
                      <a:pt x="841094" y="-22552"/>
                      <a:pt x="1041722" y="2526"/>
                    </a:cubicBezTo>
                    <a:cubicBezTo>
                      <a:pt x="1242350" y="27604"/>
                      <a:pt x="1385104" y="165535"/>
                      <a:pt x="1527858" y="303467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xmlns="" id="{080F81C5-B446-EB4B-87E0-71E9E76FDA5F}"/>
                  </a:ext>
                </a:extLst>
              </p:cNvPr>
              <p:cNvSpPr/>
              <p:nvPr/>
            </p:nvSpPr>
            <p:spPr>
              <a:xfrm>
                <a:off x="6713316" y="4340220"/>
                <a:ext cx="1481560" cy="324423"/>
              </a:xfrm>
              <a:custGeom>
                <a:avLst/>
                <a:gdLst>
                  <a:gd name="connsiteX0" fmla="*/ 0 w 1481560"/>
                  <a:gd name="connsiteY0" fmla="*/ 243355 h 324423"/>
                  <a:gd name="connsiteX1" fmla="*/ 300942 w 1481560"/>
                  <a:gd name="connsiteY1" fmla="*/ 286 h 324423"/>
                  <a:gd name="connsiteX2" fmla="*/ 555585 w 1481560"/>
                  <a:gd name="connsiteY2" fmla="*/ 197056 h 324423"/>
                  <a:gd name="connsiteX3" fmla="*/ 1006998 w 1481560"/>
                  <a:gd name="connsiteY3" fmla="*/ 324377 h 324423"/>
                  <a:gd name="connsiteX4" fmla="*/ 1481560 w 1481560"/>
                  <a:gd name="connsiteY4" fmla="*/ 208631 h 32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1560" h="324423">
                    <a:moveTo>
                      <a:pt x="0" y="243355"/>
                    </a:moveTo>
                    <a:cubicBezTo>
                      <a:pt x="104172" y="125678"/>
                      <a:pt x="208345" y="8002"/>
                      <a:pt x="300942" y="286"/>
                    </a:cubicBezTo>
                    <a:cubicBezTo>
                      <a:pt x="393539" y="-7430"/>
                      <a:pt x="437909" y="143041"/>
                      <a:pt x="555585" y="197056"/>
                    </a:cubicBezTo>
                    <a:cubicBezTo>
                      <a:pt x="673261" y="251071"/>
                      <a:pt x="852669" y="322448"/>
                      <a:pt x="1006998" y="324377"/>
                    </a:cubicBezTo>
                    <a:cubicBezTo>
                      <a:pt x="1161327" y="326306"/>
                      <a:pt x="1321443" y="267468"/>
                      <a:pt x="1481560" y="208631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xmlns="" id="{DCCBEC98-FB76-8540-BCEF-69FF3820D5E6}"/>
                  </a:ext>
                </a:extLst>
              </p:cNvPr>
              <p:cNvSpPr/>
              <p:nvPr/>
            </p:nvSpPr>
            <p:spPr>
              <a:xfrm>
                <a:off x="6701742" y="5416952"/>
                <a:ext cx="1585731" cy="359063"/>
              </a:xfrm>
              <a:custGeom>
                <a:avLst/>
                <a:gdLst>
                  <a:gd name="connsiteX0" fmla="*/ 0 w 1585731"/>
                  <a:gd name="connsiteY0" fmla="*/ 0 h 359063"/>
                  <a:gd name="connsiteX1" fmla="*/ 381964 w 1585731"/>
                  <a:gd name="connsiteY1" fmla="*/ 208344 h 359063"/>
                  <a:gd name="connsiteX2" fmla="*/ 659757 w 1585731"/>
                  <a:gd name="connsiteY2" fmla="*/ 358815 h 359063"/>
                  <a:gd name="connsiteX3" fmla="*/ 983848 w 1585731"/>
                  <a:gd name="connsiteY3" fmla="*/ 173620 h 359063"/>
                  <a:gd name="connsiteX4" fmla="*/ 1585731 w 1585731"/>
                  <a:gd name="connsiteY4" fmla="*/ 289367 h 359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5731" h="359063">
                    <a:moveTo>
                      <a:pt x="0" y="0"/>
                    </a:moveTo>
                    <a:lnTo>
                      <a:pt x="381964" y="208344"/>
                    </a:lnTo>
                    <a:cubicBezTo>
                      <a:pt x="491923" y="268146"/>
                      <a:pt x="559443" y="364602"/>
                      <a:pt x="659757" y="358815"/>
                    </a:cubicBezTo>
                    <a:cubicBezTo>
                      <a:pt x="760071" y="353028"/>
                      <a:pt x="829519" y="185195"/>
                      <a:pt x="983848" y="173620"/>
                    </a:cubicBezTo>
                    <a:cubicBezTo>
                      <a:pt x="1138177" y="162045"/>
                      <a:pt x="1361954" y="225706"/>
                      <a:pt x="1585731" y="289367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xmlns="" id="{A5A72F73-77E0-4D4D-AC22-B4813CFB9767}"/>
                  </a:ext>
                </a:extLst>
              </p:cNvPr>
              <p:cNvSpPr/>
              <p:nvPr/>
            </p:nvSpPr>
            <p:spPr>
              <a:xfrm>
                <a:off x="8060558" y="4885587"/>
                <a:ext cx="74096" cy="990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xmlns="" id="{5F95AEB7-FA9C-6E43-AF47-98C0DFF2C2F9}"/>
                  </a:ext>
                </a:extLst>
              </p:cNvPr>
              <p:cNvSpPr/>
              <p:nvPr/>
            </p:nvSpPr>
            <p:spPr>
              <a:xfrm>
                <a:off x="8180441" y="5203391"/>
                <a:ext cx="191724" cy="191724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xmlns="" id="{6CFAE5AB-4E11-3D4F-B952-12983B9D76D6}"/>
                  </a:ext>
                </a:extLst>
              </p:cNvPr>
              <p:cNvSpPr/>
              <p:nvPr/>
            </p:nvSpPr>
            <p:spPr>
              <a:xfrm>
                <a:off x="8261695" y="5681479"/>
                <a:ext cx="63769" cy="6376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xmlns="" id="{A143E35C-BCCA-C04F-84FD-75B00D957252}"/>
                  </a:ext>
                </a:extLst>
              </p:cNvPr>
              <p:cNvSpPr/>
              <p:nvPr/>
            </p:nvSpPr>
            <p:spPr>
              <a:xfrm>
                <a:off x="9890087" y="5764378"/>
                <a:ext cx="63769" cy="6376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xmlns="" id="{47185C36-3DAB-4D4A-AE51-024B046E5E34}"/>
                  </a:ext>
                </a:extLst>
              </p:cNvPr>
              <p:cNvSpPr/>
              <p:nvPr/>
            </p:nvSpPr>
            <p:spPr>
              <a:xfrm>
                <a:off x="9890086" y="5544099"/>
                <a:ext cx="63769" cy="63769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019AB987-CB49-8C4A-976B-5B1BA4ED889E}"/>
                  </a:ext>
                </a:extLst>
              </p:cNvPr>
              <p:cNvSpPr/>
              <p:nvPr/>
            </p:nvSpPr>
            <p:spPr>
              <a:xfrm>
                <a:off x="8180441" y="4455174"/>
                <a:ext cx="191724" cy="191724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50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Non-linearity and non-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Gaussianity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2" b="9463"/>
          <a:stretch/>
        </p:blipFill>
        <p:spPr>
          <a:xfrm>
            <a:off x="9055510" y="1354176"/>
            <a:ext cx="3018504" cy="2332922"/>
          </a:xfrm>
          <a:prstGeom prst="rect">
            <a:avLst/>
          </a:prstGeom>
        </p:spPr>
      </p:pic>
      <p:pic>
        <p:nvPicPr>
          <p:cNvPr id="3098" name="Picture 26" descr="http://quicklatex.com/cache3/ql_420a90a1e83ec0dc3edae8713140c1f8_l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654" y="3103028"/>
            <a:ext cx="1968191" cy="82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75587" y="3103028"/>
            <a:ext cx="2094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[linear or nonlinear]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75590" y="3563732"/>
            <a:ext cx="2094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[often nonlinear]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79626" y="3687098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94111" y="2289804"/>
            <a:ext cx="5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85557" y="4148763"/>
            <a:ext cx="198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Trajectories from linear shallow water equations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81630" y="4206956"/>
            <a:ext cx="6078164" cy="2519067"/>
            <a:chOff x="381630" y="4206956"/>
            <a:chExt cx="6078164" cy="25190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t="-2" r="49258" b="764"/>
            <a:stretch/>
          </p:blipFill>
          <p:spPr>
            <a:xfrm>
              <a:off x="3061003" y="4206956"/>
              <a:ext cx="3398791" cy="251906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8806" y="4682063"/>
              <a:ext cx="2582197" cy="170254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500284" y="4463845"/>
              <a:ext cx="1519084" cy="10272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75189" y="4586745"/>
              <a:ext cx="2412074" cy="1032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-384558" y="5479898"/>
              <a:ext cx="1641404" cy="1090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51549" t="-2" b="764"/>
          <a:stretch/>
        </p:blipFill>
        <p:spPr>
          <a:xfrm>
            <a:off x="6459794" y="4206956"/>
            <a:ext cx="3245358" cy="25190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BC1F7D3-C360-754A-AC4A-5E62B4F1A0DF}"/>
              </a:ext>
            </a:extLst>
          </p:cNvPr>
          <p:cNvSpPr txBox="1"/>
          <p:nvPr/>
        </p:nvSpPr>
        <p:spPr>
          <a:xfrm>
            <a:off x="838201" y="1516819"/>
            <a:ext cx="59263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2400" dirty="0"/>
              <a:t>Lagrangian data assimilation can lead to non-Gaussian priors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2400" dirty="0"/>
              <a:t>Flow may solve linear system, but drifters solve nonlinear system: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4187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Motivation: hybrid grid/particle filter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9310" y="1528997"/>
            <a:ext cx="11142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H. Salman (2008), </a:t>
            </a:r>
            <a:r>
              <a:rPr lang="en-US" sz="2400" i="1" dirty="0"/>
              <a:t>A hybrid grid/particle filter for Lagrangian data assimilation</a:t>
            </a:r>
          </a:p>
          <a:p>
            <a:endParaRPr lang="en-US" sz="2400" i="1" dirty="0"/>
          </a:p>
          <a:p>
            <a:r>
              <a:rPr lang="en-US" sz="2400" dirty="0"/>
              <a:t>Use laws of conditional probability to decompose and approximate joint distribution</a:t>
            </a:r>
          </a:p>
        </p:txBody>
      </p:sp>
      <p:pic>
        <p:nvPicPr>
          <p:cNvPr id="6146" name="Picture 2" descr="http://quicklatex.com/cache3/ql_365cede700ef1ee750cad191b63bf1a7_l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54"/>
          <a:stretch/>
        </p:blipFill>
        <p:spPr bwMode="auto">
          <a:xfrm>
            <a:off x="2446692" y="3528764"/>
            <a:ext cx="6072137" cy="59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19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Motivation: hybrid grid/particle filter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9310" y="1528997"/>
            <a:ext cx="11142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H. Salman (2008), </a:t>
            </a:r>
            <a:r>
              <a:rPr lang="en-US" sz="2400" i="1" dirty="0"/>
              <a:t>A hybrid grid/particle filter for Lagrangian data assimilation</a:t>
            </a:r>
          </a:p>
          <a:p>
            <a:endParaRPr lang="en-US" sz="2400" i="1" dirty="0"/>
          </a:p>
          <a:p>
            <a:r>
              <a:rPr lang="en-US" sz="2400" dirty="0"/>
              <a:t>Use laws of conditional probability to decompose and approximate joint distribution</a:t>
            </a:r>
          </a:p>
        </p:txBody>
      </p:sp>
      <p:pic>
        <p:nvPicPr>
          <p:cNvPr id="6146" name="Picture 2" descr="http://quicklatex.com/cache3/ql_365cede700ef1ee750cad191b63bf1a7_l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54"/>
          <a:stretch/>
        </p:blipFill>
        <p:spPr bwMode="auto">
          <a:xfrm>
            <a:off x="2446692" y="3528764"/>
            <a:ext cx="6072137" cy="59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quicklatex.com/cache3/ql_5b654f8edde54e0ff620184a0d692138_l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137" y="5563404"/>
            <a:ext cx="3255018" cy="46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5907314" y="3412649"/>
            <a:ext cx="1175657" cy="738435"/>
          </a:xfrm>
          <a:prstGeom prst="ellipse">
            <a:avLst/>
          </a:prstGeom>
          <a:noFill/>
          <a:ln w="28575">
            <a:solidFill>
              <a:srgbClr val="1802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://quicklatex.com/cache3/ql_365cede700ef1ee750cad191b63bf1a7_l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65"/>
          <a:stretch/>
        </p:blipFill>
        <p:spPr bwMode="auto">
          <a:xfrm>
            <a:off x="2446692" y="4166985"/>
            <a:ext cx="6072137" cy="113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28114" y="3129355"/>
            <a:ext cx="3863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802BE"/>
                </a:solidFill>
              </a:rPr>
              <a:t>Approximate with ensemble of realizations</a:t>
            </a:r>
          </a:p>
        </p:txBody>
      </p:sp>
    </p:spTree>
    <p:extLst>
      <p:ext uri="{BB962C8B-B14F-4D97-AF65-F5344CB8AC3E}">
        <p14:creationId xmlns:p14="http://schemas.microsoft.com/office/powerpoint/2010/main" val="378998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Hybrid grid/particle filter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6128" y="1619153"/>
            <a:ext cx="10370574" cy="2061160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2600" dirty="0"/>
              <a:t>Particle filter on flow variables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2600" dirty="0"/>
              <a:t>Exact probability density function on drifter variables: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endParaRPr lang="en-US" sz="2600" dirty="0"/>
          </a:p>
        </p:txBody>
      </p:sp>
      <p:pic>
        <p:nvPicPr>
          <p:cNvPr id="7172" name="Picture 4" descr="http://quicklatex.com/cache3/ql_9c0b95e945ec4e8249d0bb1171a9de76_l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357" y="3831146"/>
            <a:ext cx="3119991" cy="47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quicklatex.com/cache3/ql_ca496950650ad2e34d9fec8707503c04_l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054" y="4897624"/>
            <a:ext cx="8159892" cy="149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6128" y="3257640"/>
            <a:ext cx="9881419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2600" dirty="0">
                <a:solidFill>
                  <a:prstClr val="black"/>
                </a:solidFill>
              </a:rPr>
              <a:t>Particle weights defined in terms of drifter pdf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52197" y="6352579"/>
            <a:ext cx="2521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Salman (2008)</a:t>
            </a:r>
          </a:p>
        </p:txBody>
      </p:sp>
      <p:pic>
        <p:nvPicPr>
          <p:cNvPr id="8198" name="Picture 6" descr="http://quicklatex.com/cache3/ql_42ecde0ec441802dfe308b14bced2457_l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75" y="2635317"/>
            <a:ext cx="5101522" cy="47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66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9187</TotalTime>
  <Words>2035</Words>
  <Application>Microsoft Macintosh PowerPoint</Application>
  <PresentationFormat>Widescreen</PresentationFormat>
  <Paragraphs>307</Paragraphs>
  <Slides>46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Calibri</vt:lpstr>
      <vt:lpstr>Calibri Light</vt:lpstr>
      <vt:lpstr>Cambria Math</vt:lpstr>
      <vt:lpstr>Times</vt:lpstr>
      <vt:lpstr>Times New Roman</vt:lpstr>
      <vt:lpstr>Trebuchet MS</vt:lpstr>
      <vt:lpstr>Wingdings</vt:lpstr>
      <vt:lpstr>Wingdings 3</vt:lpstr>
      <vt:lpstr>Arial</vt:lpstr>
      <vt:lpstr>Office Theme</vt:lpstr>
      <vt:lpstr>Facet</vt:lpstr>
      <vt:lpstr>Recent applications of the hybrid particle-ensemble Kalman filter in Lagrangian data assimilation</vt:lpstr>
      <vt:lpstr>PowerPoint Presentation</vt:lpstr>
      <vt:lpstr>Fully Lagrangian data assimilation</vt:lpstr>
      <vt:lpstr>Non-linearity and non-Gaussianity</vt:lpstr>
      <vt:lpstr>Particle Filter (PF)</vt:lpstr>
      <vt:lpstr>Non-linearity and non-Gaussianity</vt:lpstr>
      <vt:lpstr>Motivation: hybrid grid/particle filter</vt:lpstr>
      <vt:lpstr>Motivation: hybrid grid/particle filter</vt:lpstr>
      <vt:lpstr>Hybrid grid/particle filter</vt:lpstr>
      <vt:lpstr>Hybrid particle-ensemble Kalman filter</vt:lpstr>
      <vt:lpstr>Hybrid particle-ensemble Kalman filter</vt:lpstr>
      <vt:lpstr>EnKF on flow, PF on drifters</vt:lpstr>
      <vt:lpstr>EnKF on flow, PF on drifters</vt:lpstr>
      <vt:lpstr>Hybrid PF-EnKF algorithm</vt:lpstr>
      <vt:lpstr>Low-dimensional example: linear shallow water equations</vt:lpstr>
      <vt:lpstr>Low-dimensional example: linear shallow water equations</vt:lpstr>
      <vt:lpstr>Low-dimensional example</vt:lpstr>
      <vt:lpstr>PowerPoint Presentation</vt:lpstr>
      <vt:lpstr>A look at drifter PDFs (one assimilation step)</vt:lpstr>
      <vt:lpstr>A look at drifter PDFs (one assimilation step)</vt:lpstr>
      <vt:lpstr>Considerations in high-dimensional flows</vt:lpstr>
      <vt:lpstr>High dimensional example: quasi-geostrophic double gyre flow</vt:lpstr>
      <vt:lpstr>High dimensional example: quasi-geostrophic double gyre flow</vt:lpstr>
      <vt:lpstr>Considerations in high-dimensional flows</vt:lpstr>
      <vt:lpstr>Considerations in high-dimensional flows</vt:lpstr>
      <vt:lpstr>Updated Hybrid PF-EnKF algorithm</vt:lpstr>
      <vt:lpstr>High-dimensional results – single drifter</vt:lpstr>
      <vt:lpstr>High-dimensional results – single drifter</vt:lpstr>
      <vt:lpstr>Considerations in high-dimensional flows</vt:lpstr>
      <vt:lpstr>High-dimensional results – multiple drifters</vt:lpstr>
      <vt:lpstr>High-dimensional results – multiple drifters</vt:lpstr>
      <vt:lpstr>High-dimensional results – multiple drifters</vt:lpstr>
      <vt:lpstr>Summary</vt:lpstr>
      <vt:lpstr>Summary</vt:lpstr>
      <vt:lpstr>Extra slides</vt:lpstr>
      <vt:lpstr>PowerPoint Presentation</vt:lpstr>
      <vt:lpstr>High-dimensional results</vt:lpstr>
      <vt:lpstr>PowerPoint Presentation</vt:lpstr>
      <vt:lpstr>PowerPoint Presentation</vt:lpstr>
      <vt:lpstr>PowerPoint Presentation</vt:lpstr>
      <vt:lpstr>PowerPoint Presentation</vt:lpstr>
      <vt:lpstr>What it is not (pseudo-Lagrangian DA)</vt:lpstr>
      <vt:lpstr>What it is (fully Lagrangian DA)</vt:lpstr>
      <vt:lpstr>What it is not (pseudo-Lagrangian DA)</vt:lpstr>
      <vt:lpstr>Traditional DA algorithms</vt:lpstr>
      <vt:lpstr>High-dimensional results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applications of the hybrid particle-ensemble Kalman filter in Lagrangian data assimilation</dc:title>
  <dc:creator>Microsoft Office User</dc:creator>
  <cp:lastModifiedBy>Microsoft Office User</cp:lastModifiedBy>
  <cp:revision>118</cp:revision>
  <dcterms:created xsi:type="dcterms:W3CDTF">2018-04-16T20:12:05Z</dcterms:created>
  <dcterms:modified xsi:type="dcterms:W3CDTF">2018-05-07T01:27:17Z</dcterms:modified>
</cp:coreProperties>
</file>