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386" r:id="rId4"/>
    <p:sldId id="270" r:id="rId5"/>
    <p:sldId id="313" r:id="rId6"/>
    <p:sldId id="387" r:id="rId7"/>
    <p:sldId id="314" r:id="rId8"/>
    <p:sldId id="381" r:id="rId9"/>
    <p:sldId id="382" r:id="rId10"/>
    <p:sldId id="383" r:id="rId11"/>
    <p:sldId id="409" r:id="rId12"/>
    <p:sldId id="258" r:id="rId13"/>
    <p:sldId id="391" r:id="rId14"/>
    <p:sldId id="269" r:id="rId15"/>
    <p:sldId id="388" r:id="rId16"/>
    <p:sldId id="259" r:id="rId17"/>
    <p:sldId id="260" r:id="rId18"/>
    <p:sldId id="392" r:id="rId19"/>
    <p:sldId id="410" r:id="rId20"/>
    <p:sldId id="402" r:id="rId21"/>
    <p:sldId id="394" r:id="rId22"/>
    <p:sldId id="395" r:id="rId23"/>
    <p:sldId id="396" r:id="rId24"/>
    <p:sldId id="411" r:id="rId25"/>
    <p:sldId id="403" r:id="rId26"/>
    <p:sldId id="398" r:id="rId27"/>
    <p:sldId id="407" r:id="rId28"/>
    <p:sldId id="399" r:id="rId29"/>
    <p:sldId id="404" r:id="rId30"/>
    <p:sldId id="406" r:id="rId31"/>
    <p:sldId id="40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284A3-9FF4-604B-922D-85463C406C44}">
          <p14:sldIdLst>
            <p14:sldId id="256"/>
            <p14:sldId id="257"/>
          </p14:sldIdLst>
        </p14:section>
        <p14:section name="I. Motivation" id="{F966C12D-37DE-4447-81F3-A141CE436930}">
          <p14:sldIdLst>
            <p14:sldId id="386"/>
            <p14:sldId id="270"/>
            <p14:sldId id="313"/>
            <p14:sldId id="387"/>
            <p14:sldId id="314"/>
            <p14:sldId id="381"/>
            <p14:sldId id="382"/>
            <p14:sldId id="383"/>
          </p14:sldIdLst>
        </p14:section>
        <p14:section name="II. Obserbaility" id="{2A091CF5-51F5-E042-ABF2-86BC57CFEFDA}">
          <p14:sldIdLst>
            <p14:sldId id="409"/>
          </p14:sldIdLst>
        </p14:section>
        <p14:section name="II.a. Classic" id="{16456DA5-16A0-2F41-B8E0-546500B78AA8}">
          <p14:sldIdLst>
            <p14:sldId id="258"/>
            <p14:sldId id="391"/>
            <p14:sldId id="269"/>
            <p14:sldId id="388"/>
          </p14:sldIdLst>
        </p14:section>
        <p14:section name="II.b. Extensons" id="{36ECEC06-E355-304D-87CC-80280D3C1A22}">
          <p14:sldIdLst>
            <p14:sldId id="259"/>
            <p14:sldId id="260"/>
            <p14:sldId id="392"/>
          </p14:sldIdLst>
        </p14:section>
        <p14:section name="II.c. Unobservability Index" id="{44F34CB8-67B7-564F-9B0C-4F792E973C53}">
          <p14:sldIdLst>
            <p14:sldId id="410"/>
          </p14:sldIdLst>
        </p14:section>
        <p14:section name="III. Observabiliy Path Planning" id="{A14E7D5D-83DC-7D44-AC40-C0A49E88C99D}">
          <p14:sldIdLst>
            <p14:sldId id="402"/>
            <p14:sldId id="394"/>
            <p14:sldId id="395"/>
            <p14:sldId id="396"/>
            <p14:sldId id="411"/>
          </p14:sldIdLst>
        </p14:section>
        <p14:section name="IV. Relation to Ocean DA" id="{867B9C7A-EED9-A646-A4BF-84A74856782F}">
          <p14:sldIdLst>
            <p14:sldId id="403"/>
            <p14:sldId id="398"/>
            <p14:sldId id="407"/>
            <p14:sldId id="399"/>
            <p14:sldId id="404"/>
            <p14:sldId id="406"/>
          </p14:sldIdLst>
        </p14:section>
        <p14:section name="V. Concluding remarks" id="{FADAE949-954A-1C40-AAEA-B0569A719951}">
          <p14:sldIdLst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8"/>
    <p:restoredTop sz="94674"/>
  </p:normalViewPr>
  <p:slideViewPr>
    <p:cSldViewPr snapToObjects="1">
      <p:cViewPr varScale="1">
        <p:scale>
          <a:sx n="70" d="100"/>
          <a:sy n="70" d="100"/>
        </p:scale>
        <p:origin x="184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1B8B2-5310-4044-AA41-E304AAE80228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DC9A6-0AF8-CF46-A62A-A3D7A58341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4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15757-06E9-0845-9731-F9B19696EFBF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E90A-E9EC-9443-84FD-AD3294F568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39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1F87B00-1D46-D746-8969-76CA42AF0837}" type="slidenum">
              <a:rPr lang="en-US" altLang="x-none" sz="1200" b="0"/>
              <a:pPr/>
              <a:t>3</a:t>
            </a:fld>
            <a:endParaRPr lang="en-US" altLang="x-none" sz="1200" b="0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E4D77-74AC-3145-B31B-4098C5E675A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E4D77-74AC-3145-B31B-4098C5E675A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7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C21D0-5EBA-6D47-A756-BD25BC252805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50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1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5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43F5-B719-7543-B8C3-D727EC8F0141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4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6FB0C-E9A4-5B47-BF72-4A16141F5A19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3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872-2AB0-A845-99F9-6CDEA23C07B0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8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7F9B-E49B-FF4C-AFEE-48198774DE29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399"/>
            <a:ext cx="82296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3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79D6-8808-BF4A-9749-B609C385D140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3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11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36637"/>
            <a:ext cx="3886200" cy="58095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36637"/>
            <a:ext cx="3886200" cy="58095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5780-1A76-5149-BE3D-74603A7C0389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399"/>
            <a:ext cx="80772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3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96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361"/>
            <a:ext cx="4040188" cy="5215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0361"/>
            <a:ext cx="4041775" cy="5215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2392-514E-E049-892A-FAAF03EC94B8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11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BF5-8D64-C94F-8DCA-1774BB24B3AC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914399"/>
            <a:ext cx="80772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3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34BD-9BE9-AC44-B8E6-25EC103DF1FF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0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A67E-287D-BA45-88E2-CD0AABC61422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6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789F-51F8-194A-902F-A61B0010263D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6600"/>
            <a:ext cx="8229600" cy="587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109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F34BF-DD66-144F-B569-A8684CEFDC5B}" type="datetime1">
              <a:rPr lang="en-US" smtClean="0"/>
              <a:t>5/9/18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109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109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82CE-5571-104D-A83E-B4BAA5D35F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0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8125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5425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457200" rtl="0" eaLnBrk="1" latinLnBrk="0" hangingPunct="1">
        <a:spcBef>
          <a:spcPct val="20000"/>
        </a:spcBef>
        <a:buFont typeface="Lucida Grande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457200" rtl="0" eaLnBrk="1" latinLnBrk="0" hangingPunct="1">
        <a:spcBef>
          <a:spcPct val="20000"/>
        </a:spcBef>
        <a:buFont typeface="Lucida Grande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Incorporating Prior Knowledge in </a:t>
            </a:r>
            <a:br>
              <a:rPr lang="en-US" b="1" dirty="0"/>
            </a:br>
            <a:r>
              <a:rPr lang="en-US" b="1" dirty="0"/>
              <a:t>Observability-Based Path Planning for Ocean Sampling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5374"/>
            <a:ext cx="6400800" cy="2206625"/>
          </a:xfrm>
        </p:spPr>
        <p:txBody>
          <a:bodyPr>
            <a:normAutofit/>
          </a:bodyPr>
          <a:lstStyle/>
          <a:p>
            <a:r>
              <a:rPr lang="en-US" dirty="0"/>
              <a:t>Kayo Ide, University of Maryland</a:t>
            </a:r>
          </a:p>
          <a:p>
            <a:endParaRPr lang="en-US" dirty="0"/>
          </a:p>
          <a:p>
            <a:r>
              <a:rPr lang="en-US" dirty="0"/>
              <a:t>Frank Lagor and Derek Paley, University of Maryland</a:t>
            </a:r>
          </a:p>
          <a:p>
            <a:r>
              <a:rPr lang="en-US" dirty="0"/>
              <a:t>Art Krener, US Naval Postgraduate School</a:t>
            </a:r>
          </a:p>
          <a:p>
            <a:r>
              <a:rPr lang="en-US" dirty="0"/>
              <a:t>David Groff, University of Maryland, NOAA/NCEP, STC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E1E12-8935-F140-9C85-1306786C97C3}"/>
              </a:ext>
            </a:extLst>
          </p:cNvPr>
          <p:cNvSpPr txBox="1"/>
          <p:nvPr/>
        </p:nvSpPr>
        <p:spPr>
          <a:xfrm>
            <a:off x="3595097" y="5410200"/>
            <a:ext cx="1953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EnKF Workshop</a:t>
            </a:r>
          </a:p>
          <a:p>
            <a:pPr algn="ctr"/>
            <a:r>
              <a:rPr lang="en-US" dirty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374487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Idea: Observability of the Flow with an Eddy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with an eddy represented by a point vortex (</a:t>
            </a:r>
            <a:r>
              <a:rPr lang="en-US" sz="2000" b="1" dirty="0"/>
              <a:t>x</a:t>
            </a:r>
            <a:r>
              <a:rPr lang="en-US" sz="2000" baseline="-25000" dirty="0"/>
              <a:t>v</a:t>
            </a:r>
            <a:r>
              <a:rPr lang="en-US" sz="2000" dirty="0"/>
              <a:t>, Γ) </a:t>
            </a:r>
          </a:p>
          <a:p>
            <a:pPr>
              <a:buNone/>
            </a:pPr>
            <a:r>
              <a:rPr lang="en-US" sz="2000" dirty="0">
                <a:cs typeface="Symbol" charset="2"/>
              </a:rPr>
              <a:t>	</a:t>
            </a:r>
            <a:r>
              <a:rPr lang="en-US" sz="2000" dirty="0"/>
              <a:t>Given an observation, can we determine the vortex config. uniquely?</a:t>
            </a:r>
          </a:p>
          <a:p>
            <a:endParaRPr lang="en-US" sz="2000" dirty="0"/>
          </a:p>
        </p:txBody>
      </p:sp>
      <p:pic>
        <p:nvPicPr>
          <p:cNvPr id="5" name="Picture 4" descr="obs_v_E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14600"/>
            <a:ext cx="3657600" cy="86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8" y="2057400"/>
            <a:ext cx="13253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Eulerian obs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3622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NO</a:t>
            </a:r>
          </a:p>
        </p:txBody>
      </p:sp>
      <p:pic>
        <p:nvPicPr>
          <p:cNvPr id="9" name="Picture 8" descr="obs_L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135" y="2106168"/>
            <a:ext cx="3657600" cy="2084832"/>
          </a:xfrm>
          <a:prstGeom prst="rect">
            <a:avLst/>
          </a:prstGeom>
        </p:spPr>
      </p:pic>
      <p:pic>
        <p:nvPicPr>
          <p:cNvPr id="10" name="Picture 9" descr="obs_v_L1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135" y="4629912"/>
            <a:ext cx="3657600" cy="21518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2632" y="1981200"/>
            <a:ext cx="15993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375E"/>
                </a:solidFill>
                <a:latin typeface="Arial"/>
                <a:cs typeface="Arial"/>
              </a:rPr>
              <a:t>Lagrangian obs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2632" y="4343400"/>
            <a:ext cx="38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  <a:latin typeface="Arial"/>
                <a:cs typeface="Arial"/>
              </a:rPr>
              <a:t>Eulerian obs along Lagrangian trajectory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5892" y="2286000"/>
            <a:ext cx="608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1135" y="4690646"/>
            <a:ext cx="608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YES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92908" y="4343400"/>
            <a:ext cx="5117292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7013" marR="0" lvl="0" indent="-227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Lucida Grande"/>
              <a:buChar char="&gt;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 setting: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0040" lvl="1" indent="-227013">
              <a:spcBef>
                <a:spcPct val="20000"/>
              </a:spcBef>
              <a:buSzPct val="100000"/>
              <a:buFont typeface="Lucida Grande"/>
              <a:buChar char="−"/>
              <a:defRPr/>
            </a:pPr>
            <a:r>
              <a:rPr lang="en-US" sz="1600" baseline="0" dirty="0">
                <a:latin typeface="Arial"/>
                <a:cs typeface="Arial"/>
              </a:rPr>
              <a:t>Lagrangian observation has an advantage over time</a:t>
            </a:r>
            <a:r>
              <a:rPr lang="en-US" sz="1600" dirty="0">
                <a:latin typeface="Arial"/>
                <a:cs typeface="Arial"/>
              </a:rPr>
              <a:t> because it moves with the flow</a:t>
            </a:r>
          </a:p>
          <a:p>
            <a:pPr marL="320040" lvl="1" indent="-227013">
              <a:spcBef>
                <a:spcPct val="20000"/>
              </a:spcBef>
              <a:buSzPct val="100000"/>
              <a:buFont typeface="Lucida Grande"/>
              <a:buChar char="−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Eulerian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observation along </a:t>
            </a:r>
            <a:r>
              <a:rPr lang="en-US" sz="1600" dirty="0">
                <a:latin typeface="Arial"/>
                <a:cs typeface="Arial"/>
              </a:rPr>
              <a:t>a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trajectory is as good, </a:t>
            </a:r>
            <a:r>
              <a:rPr lang="en-US" sz="1600" dirty="0">
                <a:latin typeface="Arial"/>
                <a:cs typeface="Arial"/>
              </a:rPr>
              <a:t>if the observation is accurate                                   &amp; the flow estimation is the goal</a:t>
            </a:r>
          </a:p>
          <a:p>
            <a:pPr marL="227013" indent="-227013">
              <a:spcBef>
                <a:spcPct val="20000"/>
              </a:spcBef>
              <a:buSzPct val="100000"/>
              <a:buFont typeface="Lucida Grande"/>
              <a:buChar char="&gt;"/>
              <a:defRPr/>
            </a:pPr>
            <a:r>
              <a:rPr lang="en-US" sz="1600" dirty="0">
                <a:latin typeface="Arial"/>
                <a:cs typeface="Arial"/>
              </a:rPr>
              <a:t>These seem to hold in more complex environment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7125" y="478750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b="1" dirty="0">
                <a:solidFill>
                  <a:srgbClr val="008000"/>
                </a:solidFill>
              </a:rPr>
              <a:t>x</a:t>
            </a:r>
            <a:r>
              <a:rPr lang="en-US" baseline="-25000" dirty="0">
                <a:solidFill>
                  <a:srgbClr val="008000"/>
                </a:solidFill>
              </a:rPr>
              <a:t>D</a:t>
            </a:r>
            <a:r>
              <a:rPr lang="en-US" dirty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3057EE-F366-2146-B6A7-D17117270DF3}"/>
              </a:ext>
            </a:extLst>
          </p:cNvPr>
          <p:cNvSpPr txBox="1"/>
          <p:nvPr/>
        </p:nvSpPr>
        <p:spPr>
          <a:xfrm>
            <a:off x="8351347" y="261563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x</a:t>
            </a:r>
            <a:r>
              <a:rPr lang="en-US" baseline="-25000" dirty="0">
                <a:solidFill>
                  <a:srgbClr val="008000"/>
                </a:solidFill>
              </a:rPr>
              <a:t>D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A7096-D44C-2E4F-BDD5-39B77DCFEA5F}"/>
              </a:ext>
            </a:extLst>
          </p:cNvPr>
          <p:cNvSpPr txBox="1"/>
          <p:nvPr/>
        </p:nvSpPr>
        <p:spPr>
          <a:xfrm>
            <a:off x="4229983" y="239485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B37423F1-FB8E-5D4B-B3FA-B346A8D9CE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673271"/>
              </p:ext>
            </p:extLst>
          </p:nvPr>
        </p:nvGraphicFramePr>
        <p:xfrm>
          <a:off x="2070100" y="3244314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6" imgW="1282700" imgH="889000" progId="Equation.DSMT4">
                  <p:embed/>
                </p:oleObj>
              </mc:Choice>
              <mc:Fallback>
                <p:oleObj name="Equation" r:id="rId6" imgW="1282700" imgH="889000" progId="Equation.DSMT4">
                  <p:embed/>
                  <p:pic>
                    <p:nvPicPr>
                      <p:cNvPr id="21" name="Object 2">
                        <a:extLst>
                          <a:ext uri="{FF2B5EF4-FFF2-40B4-BE49-F238E27FC236}">
                            <a16:creationId xmlns:a16="http://schemas.microsoft.com/office/drawing/2014/main" id="{1B679725-E267-184D-9146-8543AAF7C0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3244314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F34EDE8A-D439-8540-986B-D8F1329B88B2}"/>
              </a:ext>
            </a:extLst>
          </p:cNvPr>
          <p:cNvSpPr/>
          <p:nvPr/>
        </p:nvSpPr>
        <p:spPr>
          <a:xfrm>
            <a:off x="7229481" y="3319482"/>
            <a:ext cx="69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1C650D-52E9-5045-932C-006330BD6320}"/>
              </a:ext>
            </a:extLst>
          </p:cNvPr>
          <p:cNvSpPr/>
          <p:nvPr/>
        </p:nvSpPr>
        <p:spPr>
          <a:xfrm>
            <a:off x="7229481" y="5879068"/>
            <a:ext cx="69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</a:t>
            </a:r>
          </a:p>
        </p:txBody>
      </p:sp>
    </p:spTree>
    <p:extLst>
      <p:ext uri="{BB962C8B-B14F-4D97-AF65-F5344CB8AC3E}">
        <p14:creationId xmlns:p14="http://schemas.microsoft.com/office/powerpoint/2010/main" val="30517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E870-B68B-5E45-9249-03C857CF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FF94-2BA0-C54D-A94F-9E69205C3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6600"/>
            <a:ext cx="8229600" cy="5871400"/>
          </a:xfrm>
        </p:spPr>
        <p:txBody>
          <a:bodyPr/>
          <a:lstStyle/>
          <a:p>
            <a:r>
              <a:rPr lang="en-US" dirty="0"/>
              <a:t>Motivation: Lagrangian observation in ocean</a:t>
            </a:r>
          </a:p>
          <a:p>
            <a:endParaRPr lang="en-US" dirty="0"/>
          </a:p>
          <a:p>
            <a:r>
              <a:rPr lang="en-US" dirty="0"/>
              <a:t>Observability algorithms</a:t>
            </a:r>
          </a:p>
          <a:p>
            <a:endParaRPr lang="en-US" dirty="0"/>
          </a:p>
          <a:p>
            <a:r>
              <a:rPr lang="en-US" dirty="0"/>
              <a:t>Applications to Lagrangian path planning</a:t>
            </a:r>
          </a:p>
          <a:p>
            <a:endParaRPr lang="en-US" dirty="0"/>
          </a:p>
          <a:p>
            <a:r>
              <a:rPr lang="en-US" dirty="0"/>
              <a:t>Implications to Lagrangian observing system design for data assimilation and autonomous vehicle control</a:t>
            </a:r>
          </a:p>
          <a:p>
            <a:endParaRPr lang="en-US" dirty="0"/>
          </a:p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244861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1EBB-104B-864A-AC31-311A2AC6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Classic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A7F7AB-2128-044B-A858-5CEC23B1C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6600"/>
                <a:ext cx="8686800" cy="5871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Main objective: Given a set of observation {</a:t>
                </a:r>
                <a:r>
                  <a:rPr lang="en-US" b="1" dirty="0"/>
                  <a:t>y</a:t>
                </a:r>
                <a:r>
                  <a:rPr lang="en-US" dirty="0"/>
                  <a:t>}</a:t>
                </a:r>
              </a:p>
              <a:p>
                <a:pPr lvl="1"/>
                <a:r>
                  <a:rPr lang="en-US" dirty="0"/>
                  <a:t>Can we determine the state </a:t>
                </a:r>
                <a:r>
                  <a:rPr lang="en-US" b="1" dirty="0"/>
                  <a:t>x</a:t>
                </a:r>
              </a:p>
              <a:p>
                <a:pPr lvl="1"/>
                <a:r>
                  <a:rPr lang="en-US" dirty="0"/>
                  <a:t>How easily can we determine the state </a:t>
                </a:r>
                <a:r>
                  <a:rPr lang="en-US" b="1" dirty="0"/>
                  <a:t>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Instantaneous:	3D Linear</a:t>
                </a:r>
              </a:p>
              <a:p>
                <a:pPr marL="225425" lvl="1" indent="0">
                  <a:buNone/>
                </a:pPr>
                <a:r>
                  <a:rPr lang="en-US" dirty="0"/>
                  <a:t>		 	 </a:t>
                </a:r>
                <a:r>
                  <a:rPr lang="en-US" b="1" dirty="0"/>
                  <a:t>y</a:t>
                </a:r>
                <a:r>
                  <a:rPr lang="en-US" baseline="-25000" dirty="0"/>
                  <a:t>0</a:t>
                </a:r>
                <a:r>
                  <a:rPr lang="en-US" dirty="0"/>
                  <a:t>  = 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dirty="0"/>
                  <a:t>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</a:p>
              <a:p>
                <a:pPr lvl="1"/>
                <a:r>
                  <a:rPr lang="en-US" dirty="0"/>
                  <a:t>Observable if the linear observability Gramian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</a:p>
              <a:p>
                <a:pPr marL="225425" lvl="1" indent="0">
                  <a:buNone/>
                </a:pPr>
                <a:r>
                  <a:rPr lang="en-US" b="1" dirty="0"/>
                  <a:t>			W</a:t>
                </a:r>
                <a:r>
                  <a:rPr lang="en-US" baseline="-25000" dirty="0"/>
                  <a:t>o</a:t>
                </a:r>
                <a:r>
                  <a:rPr lang="en-US" dirty="0"/>
                  <a:t> =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T</a:t>
                </a:r>
                <a:r>
                  <a:rPr lang="en-US" baseline="-25000" dirty="0"/>
                  <a:t> 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endParaRPr lang="en-US" dirty="0"/>
              </a:p>
              <a:p>
                <a:pPr marL="463550" lvl="2" indent="0">
                  <a:buNone/>
                </a:pPr>
                <a:r>
                  <a:rPr lang="en-US" dirty="0"/>
                  <a:t>is full rank, equivalently Wronskian [det(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)]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0.</a:t>
                </a:r>
              </a:p>
              <a:p>
                <a:pPr marL="463550" lvl="2" indent="0">
                  <a:buNone/>
                </a:pPr>
                <a:r>
                  <a:rPr lang="en-US" dirty="0"/>
                  <a:t>Then</a:t>
                </a:r>
                <a:r>
                  <a:rPr lang="en-US" b="1" dirty="0"/>
                  <a:t> </a:t>
                </a:r>
                <a:r>
                  <a:rPr lang="en-US" baseline="-25000" dirty="0"/>
                  <a:t> 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T </a:t>
                </a:r>
                <a:r>
                  <a:rPr lang="en-US" b="1" dirty="0"/>
                  <a:t>y</a:t>
                </a:r>
                <a:r>
                  <a:rPr lang="en-US" baseline="-25000" dirty="0"/>
                  <a:t>0</a:t>
                </a:r>
                <a:r>
                  <a:rPr lang="en-US" dirty="0"/>
                  <a:t> =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T</a:t>
                </a:r>
                <a:r>
                  <a:rPr lang="en-US" baseline="-25000" dirty="0"/>
                  <a:t> 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dirty="0"/>
                  <a:t> </a:t>
                </a:r>
                <a:r>
                  <a:rPr lang="en-US" b="1" dirty="0"/>
                  <a:t>x</a:t>
                </a:r>
                <a:r>
                  <a:rPr lang="en-US" baseline="-25000" dirty="0"/>
                  <a:t>0 </a:t>
                </a:r>
                <a:r>
                  <a:rPr lang="en-US" dirty="0"/>
                  <a:t>can be solved.</a:t>
                </a:r>
              </a:p>
              <a:p>
                <a:pPr marL="463550" lvl="2" indent="0">
                  <a:buNone/>
                </a:pPr>
                <a:r>
                  <a:rPr lang="en-US" b="1" dirty="0"/>
                  <a:t>		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</a:t>
                </a:r>
                <a:r>
                  <a:rPr lang="en-US" baseline="30000" dirty="0"/>
                  <a:t>-1 </a:t>
                </a:r>
                <a:r>
                  <a:rPr lang="en-US" b="1" dirty="0"/>
                  <a:t>H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T </a:t>
                </a:r>
                <a:r>
                  <a:rPr lang="en-US" b="1" dirty="0"/>
                  <a:t>y</a:t>
                </a:r>
                <a:r>
                  <a:rPr lang="en-US" baseline="-25000" dirty="0"/>
                  <a:t>0</a:t>
                </a:r>
                <a:r>
                  <a:rPr lang="en-US" dirty="0"/>
                  <a:t> =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</a:p>
              <a:p>
                <a:pPr marL="225425" lvl="1" indent="0">
                  <a:buNone/>
                </a:pPr>
                <a:endParaRPr lang="en-US" b="1" dirty="0"/>
              </a:p>
              <a:p>
                <a:pPr marL="225425" lvl="1" indent="0">
                  <a:buNone/>
                </a:pPr>
                <a:r>
                  <a:rPr lang="en-US" dirty="0"/>
                  <a:t>Note:</a:t>
                </a:r>
              </a:p>
              <a:p>
                <a:pPr lvl="2"/>
                <a:r>
                  <a:rPr lang="en-US" dirty="0"/>
                  <a:t>No DA. Forward operator only. No real data involved.</a:t>
                </a:r>
              </a:p>
              <a:p>
                <a:pPr lvl="2"/>
                <a:r>
                  <a:rPr lang="en-US" dirty="0"/>
                  <a:t>Assessing the rank of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 is a boolean test</a:t>
                </a:r>
                <a:endParaRPr lang="en-US" b="1" dirty="0"/>
              </a:p>
              <a:p>
                <a:pPr lvl="2"/>
                <a:r>
                  <a:rPr lang="en-US" dirty="0"/>
                  <a:t>Corresponds to the Hessian of </a:t>
                </a:r>
                <a:r>
                  <a:rPr lang="en-US" i="1" dirty="0"/>
                  <a:t>J</a:t>
                </a:r>
                <a:r>
                  <a:rPr lang="en-US" baseline="30000" dirty="0"/>
                  <a:t>o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)  of 3DVar with no specification of </a:t>
                </a:r>
                <a:r>
                  <a:rPr lang="en-US" b="1" dirty="0"/>
                  <a:t>R</a:t>
                </a:r>
                <a:r>
                  <a:rPr lang="en-US" baseline="-25000" dirty="0"/>
                  <a:t>0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A7F7AB-2128-044B-A858-5CEC23B1C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6600"/>
                <a:ext cx="8686800" cy="5871400"/>
              </a:xfrm>
              <a:blipFill>
                <a:blip r:embed="rId2"/>
                <a:stretch>
                  <a:fillRect l="-585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62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3250B-65F6-A04A-9BFE-365581DC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Classic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F3216-D980-3A42-8007-B1E72A393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36637"/>
            <a:ext cx="4505118" cy="5809578"/>
          </a:xfrm>
        </p:spPr>
        <p:txBody>
          <a:bodyPr/>
          <a:lstStyle/>
          <a:p>
            <a:r>
              <a:rPr lang="en-US" dirty="0"/>
              <a:t>Schematic view</a:t>
            </a:r>
          </a:p>
          <a:p>
            <a:pPr lvl="1"/>
            <a:r>
              <a:rPr lang="en-US" dirty="0"/>
              <a:t>Observable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5B6778E-46CA-6D49-BD74-F6448F193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36637"/>
            <a:ext cx="3886200" cy="5809578"/>
          </a:xfrm>
        </p:spPr>
        <p:txBody>
          <a:bodyPr/>
          <a:lstStyle/>
          <a:p>
            <a:endParaRPr lang="en-US" dirty="0"/>
          </a:p>
          <a:p>
            <a:pPr lvl="1"/>
            <a:r>
              <a:rPr lang="en-US" dirty="0"/>
              <a:t>Unobservable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E23941C-0D8F-AD44-9E8E-33F9A35CE3C7}"/>
              </a:ext>
            </a:extLst>
          </p:cNvPr>
          <p:cNvSpPr/>
          <p:nvPr/>
        </p:nvSpPr>
        <p:spPr>
          <a:xfrm>
            <a:off x="1557779" y="2334605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B8CC75-1061-FF4D-874B-66109553C5DB}"/>
              </a:ext>
            </a:extLst>
          </p:cNvPr>
          <p:cNvCxnSpPr>
            <a:cxnSpLocks/>
          </p:cNvCxnSpPr>
          <p:nvPr/>
        </p:nvCxnSpPr>
        <p:spPr>
          <a:xfrm flipV="1">
            <a:off x="457200" y="3096605"/>
            <a:ext cx="1303348" cy="10943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E908AB-D458-5A4B-AEBA-E413E0538437}"/>
              </a:ext>
            </a:extLst>
          </p:cNvPr>
          <p:cNvCxnSpPr>
            <a:cxnSpLocks/>
          </p:cNvCxnSpPr>
          <p:nvPr/>
        </p:nvCxnSpPr>
        <p:spPr>
          <a:xfrm flipV="1">
            <a:off x="1777885" y="2410805"/>
            <a:ext cx="801259" cy="67296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191F44-1A2A-154E-98A7-6399273DD218}"/>
              </a:ext>
            </a:extLst>
          </p:cNvPr>
          <p:cNvCxnSpPr>
            <a:cxnSpLocks/>
          </p:cNvCxnSpPr>
          <p:nvPr/>
        </p:nvCxnSpPr>
        <p:spPr>
          <a:xfrm>
            <a:off x="457200" y="4163405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9DA9F5-EDCC-7445-ACCC-085089B87C07}"/>
              </a:ext>
            </a:extLst>
          </p:cNvPr>
          <p:cNvCxnSpPr>
            <a:cxnSpLocks/>
          </p:cNvCxnSpPr>
          <p:nvPr/>
        </p:nvCxnSpPr>
        <p:spPr>
          <a:xfrm flipV="1">
            <a:off x="4724400" y="3096605"/>
            <a:ext cx="1303348" cy="10943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7A817E-C08D-5549-819B-AD3296DBB802}"/>
              </a:ext>
            </a:extLst>
          </p:cNvPr>
          <p:cNvCxnSpPr>
            <a:cxnSpLocks/>
          </p:cNvCxnSpPr>
          <p:nvPr/>
        </p:nvCxnSpPr>
        <p:spPr>
          <a:xfrm flipV="1">
            <a:off x="6045085" y="2410805"/>
            <a:ext cx="801259" cy="67296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0CEF91-A589-344A-93C4-3C408B76EAEA}"/>
              </a:ext>
            </a:extLst>
          </p:cNvPr>
          <p:cNvCxnSpPr>
            <a:cxnSpLocks/>
          </p:cNvCxnSpPr>
          <p:nvPr/>
        </p:nvCxnSpPr>
        <p:spPr>
          <a:xfrm>
            <a:off x="4724400" y="4163405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CAA74CA9-F9D2-7D4A-99F8-CDD9B9EEDF93}"/>
              </a:ext>
            </a:extLst>
          </p:cNvPr>
          <p:cNvSpPr/>
          <p:nvPr/>
        </p:nvSpPr>
        <p:spPr>
          <a:xfrm>
            <a:off x="5600690" y="2290050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E01873-ED8D-9344-9F93-265F7FB87396}"/>
              </a:ext>
            </a:extLst>
          </p:cNvPr>
          <p:cNvSpPr/>
          <p:nvPr/>
        </p:nvSpPr>
        <p:spPr>
          <a:xfrm>
            <a:off x="6358379" y="1877405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3AE00-ED4B-1B43-957A-D0B4C6EA621D}"/>
              </a:ext>
            </a:extLst>
          </p:cNvPr>
          <p:cNvCxnSpPr>
            <a:cxnSpLocks/>
          </p:cNvCxnSpPr>
          <p:nvPr/>
        </p:nvCxnSpPr>
        <p:spPr>
          <a:xfrm flipV="1">
            <a:off x="6445714" y="3273309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E9548-017B-214C-9E0E-C7C9E90026BC}"/>
              </a:ext>
            </a:extLst>
          </p:cNvPr>
          <p:cNvCxnSpPr>
            <a:cxnSpLocks/>
          </p:cNvCxnSpPr>
          <p:nvPr/>
        </p:nvCxnSpPr>
        <p:spPr>
          <a:xfrm flipV="1">
            <a:off x="6975497" y="2563205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9C9DA9-2BD9-D844-8EA9-25D0D0685DDD}"/>
              </a:ext>
            </a:extLst>
          </p:cNvPr>
          <p:cNvCxnSpPr>
            <a:cxnSpLocks/>
          </p:cNvCxnSpPr>
          <p:nvPr/>
        </p:nvCxnSpPr>
        <p:spPr>
          <a:xfrm flipV="1">
            <a:off x="5791200" y="2563205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80D9291-8B2D-354A-A6F4-8A0AF37007C7}"/>
              </a:ext>
            </a:extLst>
          </p:cNvPr>
          <p:cNvSpPr/>
          <p:nvPr/>
        </p:nvSpPr>
        <p:spPr>
          <a:xfrm>
            <a:off x="1999443" y="2911084"/>
            <a:ext cx="1463336" cy="46014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B9D37D-33AD-BB4D-875C-7FB1E3C12D5B}"/>
              </a:ext>
            </a:extLst>
          </p:cNvPr>
          <p:cNvSpPr/>
          <p:nvPr/>
        </p:nvSpPr>
        <p:spPr>
          <a:xfrm>
            <a:off x="1134379" y="2434761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)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569B6C-2674-5046-A5E5-1CDDC940F127}"/>
              </a:ext>
            </a:extLst>
          </p:cNvPr>
          <p:cNvSpPr/>
          <p:nvPr/>
        </p:nvSpPr>
        <p:spPr>
          <a:xfrm>
            <a:off x="3087872" y="3706205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=Hessian of 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)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04E8C7-CE4B-CD4D-9FA7-EE1529B347BA}"/>
              </a:ext>
            </a:extLst>
          </p:cNvPr>
          <p:cNvSpPr/>
          <p:nvPr/>
        </p:nvSpPr>
        <p:spPr>
          <a:xfrm>
            <a:off x="709366" y="382166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space of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55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612640-0DF4-B34A-8DCF-FA18E63B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Classic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AD56F69-4CED-444A-B7D1-AEDA9E5712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Along path over [</a:t>
                </a:r>
                <a:r>
                  <a:rPr lang="en-US" i="1" dirty="0"/>
                  <a:t>t</a:t>
                </a:r>
                <a:r>
                  <a:rPr lang="en-US" dirty="0"/>
                  <a:t>, </a:t>
                </a:r>
                <a:r>
                  <a:rPr lang="en-US" i="1" dirty="0"/>
                  <a:t>t</a:t>
                </a:r>
                <a:r>
                  <a:rPr lang="en-US" baseline="-25000" dirty="0"/>
                  <a:t>0</a:t>
                </a:r>
                <a:r>
                  <a:rPr lang="en-US" dirty="0"/>
                  <a:t>], : 4D linear</a:t>
                </a:r>
              </a:p>
              <a:p>
                <a:pPr marL="225425" lvl="1" indent="0">
                  <a:buNone/>
                </a:pPr>
                <a:r>
                  <a:rPr lang="en-US" dirty="0"/>
                  <a:t>	Observation 								Dynamic model</a:t>
                </a:r>
              </a:p>
              <a:p>
                <a:pPr marL="225425" lvl="1" indent="0">
                  <a:buNone/>
                </a:pPr>
                <a:r>
                  <a:rPr lang="en-US" dirty="0"/>
                  <a:t>		</a:t>
                </a:r>
                <a:r>
                  <a:rPr lang="en-US" b="1" dirty="0"/>
                  <a:t>y</a:t>
                </a:r>
                <a:r>
                  <a:rPr lang="en-US" dirty="0"/>
                  <a:t> (</a:t>
                </a:r>
                <a:r>
                  <a:rPr lang="en-US" i="1" dirty="0"/>
                  <a:t>t</a:t>
                </a:r>
                <a:r>
                  <a:rPr lang="en-US" dirty="0"/>
                  <a:t>)  = 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 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 							</a:t>
                </a:r>
                <a:r>
                  <a:rPr lang="en-US" b="1" dirty="0"/>
                  <a:t>x</a:t>
                </a:r>
                <a:r>
                  <a:rPr lang="en-US" dirty="0"/>
                  <a:t> (</a:t>
                </a:r>
                <a:r>
                  <a:rPr lang="en-US" i="1" dirty="0"/>
                  <a:t>t</a:t>
                </a:r>
                <a:r>
                  <a:rPr lang="en-US" dirty="0"/>
                  <a:t>)  = </a:t>
                </a:r>
                <a:r>
                  <a:rPr lang="en-US" b="1" dirty="0"/>
                  <a:t>F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 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</a:t>
                </a:r>
              </a:p>
              <a:p>
                <a:pPr marL="3657600" lvl="8" indent="0">
                  <a:buNone/>
                </a:pPr>
                <a:r>
                  <a:rPr lang="en-US" dirty="0"/>
                  <a:t>					path</a:t>
                </a:r>
              </a:p>
              <a:p>
                <a:pPr marL="3657600" lvl="8" indent="0">
                  <a:buNone/>
                </a:pPr>
                <a:r>
                  <a:rPr lang="en-US" dirty="0"/>
                  <a:t>				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)=</a:t>
                </a:r>
                <a:r>
                  <a:rPr lang="en-US" b="1" dirty="0"/>
                  <a:t>M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Observable if the linear observability Gramian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t</a:t>
                </a:r>
                <a:r>
                  <a:rPr lang="en-US" baseline="-25000" dirty="0"/>
                  <a:t>0</a:t>
                </a:r>
                <a:r>
                  <a:rPr lang="en-US" dirty="0"/>
                  <a:t>) is full rank</a:t>
                </a:r>
              </a:p>
              <a:p>
                <a:pPr marL="688975" lvl="3" indent="0">
                  <a:buNone/>
                </a:pP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t</a:t>
                </a:r>
                <a:r>
                  <a:rPr lang="en-US" baseline="-25000" dirty="0"/>
                  <a:t>0</a:t>
                </a:r>
                <a:r>
                  <a:rPr lang="en-US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baseline="-25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1">
                            <a:latin typeface="Cambria Math" panose="02040503050406030204" pitchFamily="18" charset="0"/>
                          </a:rPr>
                          <m:t>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pPr marL="463550" lvl="2" indent="0">
                  <a:buNone/>
                </a:pPr>
                <a:r>
                  <a:rPr lang="en-US" dirty="0"/>
                  <a:t>Then</a:t>
                </a:r>
                <a:r>
                  <a:rPr lang="en-US" b="1" dirty="0"/>
                  <a:t>  x</a:t>
                </a:r>
                <a:r>
                  <a:rPr lang="en-US" baseline="-25000" dirty="0"/>
                  <a:t>0 </a:t>
                </a:r>
                <a:r>
                  <a:rPr lang="en-US" dirty="0"/>
                  <a:t>can be determined uniquely.</a:t>
                </a:r>
                <a:endParaRPr lang="en-US" baseline="-25000" dirty="0"/>
              </a:p>
              <a:p>
                <a:pPr marL="225425" lvl="1" indent="0">
                  <a:buNone/>
                </a:pPr>
                <a:endParaRPr lang="en-US" b="1" dirty="0"/>
              </a:p>
              <a:p>
                <a:pPr marL="225425" lvl="1" indent="0">
                  <a:buNone/>
                </a:pPr>
                <a:r>
                  <a:rPr lang="en-US" dirty="0"/>
                  <a:t>Note:</a:t>
                </a:r>
              </a:p>
              <a:p>
                <a:pPr lvl="2"/>
                <a:r>
                  <a:rPr lang="en-US" dirty="0"/>
                  <a:t>No DA. Dynamic model and forward operator only. </a:t>
                </a:r>
              </a:p>
              <a:p>
                <a:pPr lvl="2"/>
                <a:r>
                  <a:rPr lang="en-US" dirty="0"/>
                  <a:t>Reference trajectory is needed to compute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t</a:t>
                </a:r>
                <a:r>
                  <a:rPr lang="en-US" baseline="-25000" dirty="0"/>
                  <a:t>0</a:t>
                </a:r>
                <a:r>
                  <a:rPr lang="en-US" dirty="0"/>
                  <a:t>).</a:t>
                </a:r>
              </a:p>
              <a:p>
                <a:pPr lvl="2"/>
                <a:r>
                  <a:rPr lang="en-US" dirty="0"/>
                  <a:t>Straightforward modification for time-discrete systems.</a:t>
                </a:r>
              </a:p>
              <a:p>
                <a:pPr marL="225425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AD56F69-4CED-444A-B7D1-AEDA9E5712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8846568-D56A-2F4A-B69F-7BC1DF57D49D}"/>
              </a:ext>
            </a:extLst>
          </p:cNvPr>
          <p:cNvSpPr txBox="1"/>
          <p:nvPr/>
        </p:nvSpPr>
        <p:spPr>
          <a:xfrm>
            <a:off x="5950894" y="16764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02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0DE7-88C1-8348-BA0E-4DE321F1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Nonlinear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E890D-9F7C-5049-95B8-95CDC1C4F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6600"/>
                <a:ext cx="8382000" cy="5871400"/>
              </a:xfrm>
            </p:spPr>
            <p:txBody>
              <a:bodyPr/>
              <a:lstStyle/>
              <a:p>
                <a:r>
                  <a:rPr lang="en-US" dirty="0"/>
                  <a:t>Along path over [</a:t>
                </a:r>
                <a:r>
                  <a:rPr lang="en-US" i="1" dirty="0"/>
                  <a:t>t</a:t>
                </a:r>
                <a:r>
                  <a:rPr lang="en-US" dirty="0"/>
                  <a:t>, </a:t>
                </a:r>
                <a:r>
                  <a:rPr lang="en-US" i="1" dirty="0"/>
                  <a:t>t</a:t>
                </a:r>
                <a:r>
                  <a:rPr lang="en-US" baseline="-25000" dirty="0"/>
                  <a:t>0</a:t>
                </a:r>
                <a:r>
                  <a:rPr lang="en-US" dirty="0"/>
                  <a:t>], : 4D nonlinear</a:t>
                </a:r>
              </a:p>
              <a:p>
                <a:pPr marL="225425" lvl="1" indent="0">
                  <a:buNone/>
                </a:pPr>
                <a:r>
                  <a:rPr lang="en-US" dirty="0"/>
                  <a:t>	Observation 	&amp; TLM						Dynamic model &amp; TLM</a:t>
                </a:r>
              </a:p>
              <a:p>
                <a:pPr marL="225425" lvl="1" indent="0">
                  <a:buNone/>
                </a:pPr>
                <a:r>
                  <a:rPr lang="en-US" dirty="0"/>
                  <a:t>		</a:t>
                </a:r>
                <a:r>
                  <a:rPr lang="en-US" b="1" dirty="0"/>
                  <a:t>y</a:t>
                </a:r>
                <a:r>
                  <a:rPr lang="en-US" dirty="0"/>
                  <a:t> (</a:t>
                </a:r>
                <a:r>
                  <a:rPr lang="en-US" i="1" dirty="0"/>
                  <a:t>t</a:t>
                </a:r>
                <a:r>
                  <a:rPr lang="en-US" dirty="0"/>
                  <a:t>)  = 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), </a:t>
                </a:r>
                <a:r>
                  <a:rPr lang="en-US" i="1" dirty="0"/>
                  <a:t>t</a:t>
                </a:r>
                <a:r>
                  <a:rPr lang="en-US" dirty="0"/>
                  <a:t>)							</a:t>
                </a:r>
                <a:r>
                  <a:rPr lang="en-US" b="1" dirty="0"/>
                  <a:t>x</a:t>
                </a:r>
                <a:r>
                  <a:rPr lang="en-US" dirty="0"/>
                  <a:t> (</a:t>
                </a:r>
                <a:r>
                  <a:rPr lang="en-US" i="1" dirty="0"/>
                  <a:t>t</a:t>
                </a:r>
                <a:r>
                  <a:rPr lang="en-US" dirty="0"/>
                  <a:t>)  = </a:t>
                </a:r>
                <a:r>
                  <a:rPr lang="en-US" b="1" dirty="0"/>
                  <a:t>f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), </a:t>
                </a:r>
                <a:r>
                  <a:rPr lang="en-US" i="1" dirty="0"/>
                  <a:t>t</a:t>
                </a:r>
                <a:r>
                  <a:rPr lang="en-US" dirty="0"/>
                  <a:t>) </a:t>
                </a:r>
              </a:p>
              <a:p>
                <a:pPr marL="225425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b="1" dirty="0"/>
                  <a:t>y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)=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:r>
                  <a:rPr lang="en-US" i="1" dirty="0"/>
                  <a:t>t;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b="1" dirty="0"/>
                  <a:t>x</a:t>
                </a:r>
                <a:r>
                  <a:rPr lang="en-US" baseline="-25000" dirty="0"/>
                  <a:t>0 </a:t>
                </a:r>
                <a:r>
                  <a:rPr lang="en-US" dirty="0">
                    <a:ea typeface="Cambria Math" panose="02040503050406030204" pitchFamily="18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)=</a:t>
                </a:r>
                <a:r>
                  <a:rPr lang="en-US" b="1" dirty="0"/>
                  <a:t>M</a:t>
                </a:r>
                <a:r>
                  <a:rPr lang="en-US" dirty="0"/>
                  <a:t>(</a:t>
                </a:r>
                <a:r>
                  <a:rPr lang="en-US" i="1" dirty="0"/>
                  <a:t>t;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endParaRPr lang="en-US" dirty="0"/>
              </a:p>
              <a:p>
                <a:pPr marL="225425" lvl="1" indent="0">
                  <a:buNone/>
                </a:pPr>
                <a:r>
                  <a:rPr lang="en-US" dirty="0"/>
                  <a:t>											along path 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Observable if the local observability Gramian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is full rank</a:t>
                </a:r>
              </a:p>
              <a:p>
                <a:pPr marL="688975" lvl="3" indent="0">
                  <a:buNone/>
                </a:pP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/>
                    </m:nary>
                  </m:oMath>
                </a14:m>
                <a:r>
                  <a:rPr lang="en-US" dirty="0"/>
                  <a:t>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n-US" b="1" dirty="0"/>
                  <a:t> 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</a:t>
                </a:r>
                <a:r>
                  <a:rPr lang="en-US" i="1" baseline="30000" dirty="0"/>
                  <a:t>T</a:t>
                </a:r>
                <a:r>
                  <a:rPr lang="en-US" dirty="0"/>
                  <a:t> 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n-US" b="1" dirty="0"/>
                  <a:t> 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)]d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marL="463550" lvl="2" indent="0">
                  <a:buNone/>
                </a:pPr>
                <a:r>
                  <a:rPr lang="en-US" dirty="0"/>
                  <a:t>using TLMs in both forward and dynamic models.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225425" lvl="1" indent="0">
                  <a:buNone/>
                </a:pPr>
                <a:r>
                  <a:rPr lang="en-US" dirty="0"/>
                  <a:t>Note:</a:t>
                </a:r>
              </a:p>
              <a:p>
                <a:pPr lvl="2"/>
                <a:r>
                  <a:rPr lang="en-US" dirty="0"/>
                  <a:t>No DA. Forward and dynamic models along with their TLM only. </a:t>
                </a:r>
              </a:p>
              <a:p>
                <a:pPr lvl="2"/>
                <a:r>
                  <a:rPr lang="en-US" dirty="0"/>
                  <a:t>Reference trajectory is needed.</a:t>
                </a:r>
              </a:p>
              <a:p>
                <a:pPr lvl="2"/>
                <a:r>
                  <a:rPr lang="en-US" dirty="0"/>
                  <a:t>Objective may be  thought as evaluating the path’s potential, intrinsic capabilities.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E890D-9F7C-5049-95B8-95CDC1C4F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6600"/>
                <a:ext cx="8382000" cy="5871400"/>
              </a:xfrm>
              <a:blipFill>
                <a:blip r:embed="rId2"/>
                <a:stretch>
                  <a:fillRect l="-606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A84CA8B-7B73-6E4C-B8DB-402F5B897141}"/>
              </a:ext>
            </a:extLst>
          </p:cNvPr>
          <p:cNvSpPr txBox="1"/>
          <p:nvPr/>
        </p:nvSpPr>
        <p:spPr>
          <a:xfrm>
            <a:off x="5950894" y="16764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00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0CED-444C-0E40-9137-7936B70B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Var Extensions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4975B-D8FA-DC4F-8F97-E1FA8AA357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6600"/>
                <a:ext cx="8686800" cy="5871400"/>
              </a:xfrm>
            </p:spPr>
            <p:txBody>
              <a:bodyPr/>
              <a:lstStyle/>
              <a:p>
                <a:r>
                  <a:rPr lang="en-US" dirty="0"/>
                  <a:t>Incorporation of observation noise </a:t>
                </a:r>
                <a:r>
                  <a:rPr lang="en-US" b="1" dirty="0"/>
                  <a:t>v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)~</a:t>
                </a:r>
                <a:r>
                  <a:rPr lang="en-US" i="1" dirty="0"/>
                  <a:t>N</a:t>
                </a:r>
                <a:r>
                  <a:rPr lang="en-US" dirty="0"/>
                  <a:t>(</a:t>
                </a:r>
                <a:r>
                  <a:rPr lang="en-US" b="1" dirty="0"/>
                  <a:t>0</a:t>
                </a:r>
                <a:r>
                  <a:rPr lang="en-US" dirty="0"/>
                  <a:t>,</a:t>
                </a:r>
                <a:r>
                  <a:rPr lang="en-US" b="1" dirty="0"/>
                  <a:t>R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))</a:t>
                </a:r>
              </a:p>
              <a:p>
                <a:pPr marL="463550" lvl="2" indent="0">
                  <a:buNone/>
                </a:pPr>
                <a:r>
                  <a:rPr lang="en-US" b="1" dirty="0"/>
                  <a:t>	y</a:t>
                </a:r>
                <a:r>
                  <a:rPr lang="en-US" dirty="0"/>
                  <a:t> (</a:t>
                </a:r>
                <a:r>
                  <a:rPr lang="en-US" i="1" dirty="0"/>
                  <a:t>t</a:t>
                </a:r>
                <a:r>
                  <a:rPr lang="en-US" dirty="0"/>
                  <a:t>)  = 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), </a:t>
                </a:r>
                <a:r>
                  <a:rPr lang="en-US" i="1" dirty="0"/>
                  <a:t>t</a:t>
                </a:r>
                <a:r>
                  <a:rPr lang="en-US" dirty="0"/>
                  <a:t>)+</a:t>
                </a:r>
                <a:r>
                  <a:rPr lang="en-US" b="1" dirty="0"/>
                  <a:t> v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Observable if the local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is full rank</a:t>
                </a:r>
              </a:p>
              <a:p>
                <a:pPr marL="463550" lvl="2" indent="0">
                  <a:buNone/>
                </a:pP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/>
                    </m:nary>
                  </m:oMath>
                </a14:m>
                <a:r>
                  <a:rPr lang="en-US" dirty="0"/>
                  <a:t>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n-US" b="1" dirty="0"/>
                  <a:t> 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</a:t>
                </a:r>
                <a:r>
                  <a:rPr lang="en-US" i="1" baseline="30000" dirty="0"/>
                  <a:t>T</a:t>
                </a:r>
                <a:r>
                  <a:rPr lang="en-US" dirty="0"/>
                  <a:t> (</a:t>
                </a:r>
                <a:r>
                  <a:rPr lang="en-US" b="1" dirty="0"/>
                  <a:t>R</a:t>
                </a:r>
                <a:r>
                  <a:rPr lang="en-US" baseline="30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))</a:t>
                </a:r>
                <a:r>
                  <a:rPr lang="en-US" baseline="30000" dirty="0"/>
                  <a:t>-1</a:t>
                </a:r>
                <a:r>
                  <a:rPr lang="en-US" dirty="0"/>
                  <a:t>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n-US" b="1" dirty="0"/>
                  <a:t> 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pPr marL="225425" lvl="1" indent="0">
                  <a:buNone/>
                </a:pPr>
                <a:endParaRPr lang="en-US" dirty="0"/>
              </a:p>
              <a:p>
                <a:pPr marL="225425" lvl="1" indent="0">
                  <a:buNone/>
                </a:pPr>
                <a:r>
                  <a:rPr lang="en-US" dirty="0"/>
                  <a:t>	Note</a:t>
                </a:r>
              </a:p>
              <a:p>
                <a:pPr lvl="2"/>
                <a:r>
                  <a:rPr lang="en-US" dirty="0"/>
                  <a:t>Corresponds to the Hessian of </a:t>
                </a:r>
                <a:r>
                  <a:rPr lang="en-US" i="1" dirty="0"/>
                  <a:t>J</a:t>
                </a:r>
                <a:r>
                  <a:rPr lang="en-US" baseline="30000" dirty="0"/>
                  <a:t>o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 of 4DVar</a:t>
                </a:r>
              </a:p>
              <a:p>
                <a:endParaRPr lang="en-US" dirty="0"/>
              </a:p>
              <a:p>
                <a:r>
                  <a:rPr lang="en-US" dirty="0"/>
                  <a:t>Incorporation of IC error </a:t>
                </a:r>
                <a:r>
                  <a:rPr lang="en-US" b="1" dirty="0"/>
                  <a:t>e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baseline="-25000" dirty="0"/>
                  <a:t>0</a:t>
                </a:r>
                <a:r>
                  <a:rPr lang="en-US" dirty="0"/>
                  <a:t>)~</a:t>
                </a:r>
                <a:r>
                  <a:rPr lang="en-US" i="1" dirty="0"/>
                  <a:t>N</a:t>
                </a:r>
                <a:r>
                  <a:rPr lang="en-US" dirty="0"/>
                  <a:t>(</a:t>
                </a:r>
                <a:r>
                  <a:rPr lang="en-US" b="1" dirty="0"/>
                  <a:t>0</a:t>
                </a:r>
                <a:r>
                  <a:rPr lang="en-US" dirty="0"/>
                  <a:t>,</a:t>
                </a:r>
                <a:r>
                  <a:rPr lang="en-US" b="1" dirty="0"/>
                  <a:t>P</a:t>
                </a:r>
                <a:r>
                  <a:rPr lang="en-US" baseline="-25000" dirty="0"/>
                  <a:t>0 </a:t>
                </a:r>
                <a:r>
                  <a:rPr lang="en-US" dirty="0"/>
                  <a:t>) in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</a:p>
              <a:p>
                <a:pPr lvl="1"/>
                <a:r>
                  <a:rPr lang="en-US" dirty="0"/>
                  <a:t>Observable if the augmented </a:t>
                </a:r>
                <a:r>
                  <a:rPr lang="en-US" b="1" dirty="0"/>
                  <a:t>W</a:t>
                </a:r>
                <a:r>
                  <a:rPr lang="en-US" baseline="-25000" dirty="0"/>
                  <a:t>ao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 ,</a:t>
                </a:r>
                <a:r>
                  <a:rPr lang="en-US" b="1" dirty="0"/>
                  <a:t>P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 </a:t>
                </a:r>
                <a:r>
                  <a:rPr lang="en-US" dirty="0"/>
                  <a:t>) is full rank</a:t>
                </a:r>
              </a:p>
              <a:p>
                <a:pPr marL="463550" lvl="2" indent="0">
                  <a:buNone/>
                </a:pPr>
                <a:r>
                  <a:rPr lang="en-US" b="1" dirty="0"/>
                  <a:t>W</a:t>
                </a:r>
                <a:r>
                  <a:rPr lang="en-US" baseline="-25000" dirty="0"/>
                  <a:t>ao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 ,</a:t>
                </a:r>
                <a:r>
                  <a:rPr lang="en-US" b="1" dirty="0"/>
                  <a:t>P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 </a:t>
                </a:r>
                <a:r>
                  <a:rPr lang="en-US" dirty="0"/>
                  <a:t>) =</a:t>
                </a:r>
                <a:r>
                  <a:rPr lang="en-US" b="1" dirty="0"/>
                  <a:t> P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-1 </a:t>
                </a:r>
                <a:r>
                  <a:rPr lang="en-US" dirty="0"/>
                  <a:t>+ 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</a:p>
              <a:p>
                <a:pPr marL="463550" lvl="2" indent="0">
                  <a:buNone/>
                </a:pPr>
                <a:endParaRPr lang="en-US" b="1" dirty="0"/>
              </a:p>
              <a:p>
                <a:pPr marL="225425" lvl="1" indent="0">
                  <a:buNone/>
                </a:pPr>
                <a:r>
                  <a:rPr lang="en-US" dirty="0"/>
                  <a:t>Note</a:t>
                </a:r>
              </a:p>
              <a:p>
                <a:pPr lvl="2"/>
                <a:r>
                  <a:rPr lang="en-US" dirty="0"/>
                  <a:t>Corresponds to the Hessian of </a:t>
                </a:r>
                <a:r>
                  <a:rPr lang="en-US" i="1" dirty="0"/>
                  <a:t>J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</a:p>
              <a:p>
                <a:pPr lvl="2"/>
                <a:r>
                  <a:rPr lang="en-US" dirty="0"/>
                  <a:t>Catching up with the 4DVar community 		(Lagor, Paley, Ide, 2015)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4975B-D8FA-DC4F-8F97-E1FA8AA35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6600"/>
                <a:ext cx="8686800" cy="5871400"/>
              </a:xfrm>
              <a:blipFill>
                <a:blip r:embed="rId2"/>
                <a:stretch>
                  <a:fillRect l="-585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48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E101-E316-F84A-86BA-DB177CC3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Computational Extensions for Path Planning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14D14-54E6-8C46-B759-C4A88570F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Empirical approach using </a:t>
                </a:r>
              </a:p>
              <a:p>
                <a:pPr lvl="1"/>
                <a:r>
                  <a:rPr lang="en-US" dirty="0"/>
                  <a:t>Ensemble path </a:t>
                </a:r>
                <a:r>
                  <a:rPr lang="en-US" b="1" dirty="0"/>
                  <a:t>X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/>
                      <m:t>t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with gridded initial ensemble 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 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Empirical Jacobian 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/>
                      <m:t>t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 to approximate 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/>
                      <m:t>t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 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en-US" b="1" dirty="0"/>
                  <a:t> 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/>
                      <m:t>t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25425" lvl="1" indent="0">
                  <a:buNone/>
                </a:pPr>
                <a:r>
                  <a:rPr lang="en-US" dirty="0"/>
                  <a:t>Note</a:t>
                </a:r>
              </a:p>
              <a:p>
                <a:pPr lvl="2"/>
                <a:r>
                  <a:rPr lang="en-US" b="1" dirty="0"/>
                  <a:t>X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/>
                      <m:t>t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is not for uncertainty estimate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Incorporation of observation noise </a:t>
                </a:r>
                <a:r>
                  <a:rPr lang="en-US" b="1" dirty="0"/>
                  <a:t>v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)~</a:t>
                </a:r>
                <a:r>
                  <a:rPr lang="en-US" i="1" dirty="0"/>
                  <a:t>N</a:t>
                </a:r>
                <a:r>
                  <a:rPr lang="en-US" dirty="0"/>
                  <a:t>(</a:t>
                </a:r>
                <a:r>
                  <a:rPr lang="en-US" b="1" dirty="0"/>
                  <a:t>0</a:t>
                </a:r>
                <a:r>
                  <a:rPr lang="en-US" dirty="0"/>
                  <a:t>,</a:t>
                </a:r>
                <a:r>
                  <a:rPr lang="en-US" b="1" dirty="0"/>
                  <a:t>R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))</a:t>
                </a:r>
              </a:p>
              <a:p>
                <a:pPr lvl="1"/>
                <a:r>
                  <a:rPr lang="en-US" dirty="0"/>
                  <a:t>Observable if the empirical </a:t>
                </a:r>
                <a:r>
                  <a:rPr lang="en-US" b="1" dirty="0"/>
                  <a:t>W</a:t>
                </a:r>
                <a:r>
                  <a:rPr lang="en-US" baseline="-25000" dirty="0"/>
                  <a:t>eo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is full rank</a:t>
                </a:r>
              </a:p>
              <a:p>
                <a:pPr marL="463550" lvl="2" indent="0">
                  <a:buNone/>
                </a:pPr>
                <a:r>
                  <a:rPr lang="en-US" b="1" dirty="0"/>
                  <a:t>W</a:t>
                </a:r>
                <a:r>
                  <a:rPr lang="en-US" baseline="-25000" dirty="0"/>
                  <a:t>eo</a:t>
                </a:r>
                <a:r>
                  <a:rPr lang="en-US" dirty="0"/>
                  <a:t>(</a:t>
                </a:r>
                <a:r>
                  <a:rPr lang="en-US" i="1" dirty="0"/>
                  <a:t>t; 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/>
                    </m:nary>
                  </m:oMath>
                </a14:m>
                <a:r>
                  <a:rPr lang="en-US" dirty="0"/>
                  <a:t>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</a:t>
                </a:r>
                <a:r>
                  <a:rPr lang="en-US" i="1" baseline="30000" dirty="0"/>
                  <a:t>T</a:t>
                </a:r>
                <a:r>
                  <a:rPr lang="en-US" dirty="0"/>
                  <a:t> (</a:t>
                </a:r>
                <a:r>
                  <a:rPr lang="en-US" b="1" dirty="0"/>
                  <a:t>R</a:t>
                </a:r>
                <a:r>
                  <a:rPr lang="en-US" baseline="30000" dirty="0"/>
                  <a:t>o</a:t>
                </a:r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))</a:t>
                </a:r>
                <a:r>
                  <a:rPr lang="en-US" baseline="30000" dirty="0"/>
                  <a:t>-1 </a:t>
                </a:r>
                <a:r>
                  <a:rPr lang="en-US" dirty="0"/>
                  <a:t>[</a:t>
                </a:r>
                <a:r>
                  <a:rPr lang="en-US" b="1" dirty="0"/>
                  <a:t>H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i="1" dirty="0"/>
                  <a:t>; </a:t>
                </a:r>
                <a:r>
                  <a:rPr lang="en-US" b="1" dirty="0"/>
                  <a:t>X</a:t>
                </a:r>
                <a:r>
                  <a:rPr lang="en-US" baseline="-25000" dirty="0"/>
                  <a:t>e0</a:t>
                </a:r>
                <a:r>
                  <a:rPr lang="en-US" dirty="0"/>
                  <a:t>,</a:t>
                </a:r>
                <a:r>
                  <a:rPr lang="en-US" i="1" dirty="0"/>
                  <a:t> t</a:t>
                </a:r>
                <a:r>
                  <a:rPr lang="en-US" baseline="-25000" dirty="0"/>
                  <a:t>0</a:t>
                </a:r>
                <a:r>
                  <a:rPr lang="en-US" dirty="0"/>
                  <a:t>)] d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463550" lvl="2" indent="0">
                  <a:buNone/>
                </a:pPr>
                <a:r>
                  <a:rPr lang="en-US" dirty="0"/>
                  <a:t>										(Krener and Ide, 2009)</a:t>
                </a:r>
              </a:p>
              <a:p>
                <a:pPr marL="225425" lvl="1" indent="0">
                  <a:buNone/>
                </a:pPr>
                <a:r>
                  <a:rPr lang="en-US" dirty="0"/>
                  <a:t>Note</a:t>
                </a:r>
              </a:p>
              <a:p>
                <a:pPr lvl="2"/>
                <a:r>
                  <a:rPr lang="en-US" dirty="0"/>
                  <a:t>e stands for empirical, not really ensemble</a:t>
                </a:r>
              </a:p>
              <a:p>
                <a:pPr lvl="2"/>
                <a:r>
                  <a:rPr lang="en-US" dirty="0"/>
                  <a:t>Use of ensemble for uncertainty estimate is on the way</a:t>
                </a:r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dirty="0"/>
              </a:p>
              <a:p>
                <a:pPr lvl="2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14D14-54E6-8C46-B759-C4A88570F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F71EBA0-5251-4640-A955-B9250A24C64B}"/>
              </a:ext>
            </a:extLst>
          </p:cNvPr>
          <p:cNvSpPr txBox="1"/>
          <p:nvPr/>
        </p:nvSpPr>
        <p:spPr>
          <a:xfrm>
            <a:off x="2900318" y="1600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81C17-B4DF-9642-A9F3-A039AFCF5BB4}"/>
              </a:ext>
            </a:extLst>
          </p:cNvPr>
          <p:cNvSpPr txBox="1"/>
          <p:nvPr/>
        </p:nvSpPr>
        <p:spPr>
          <a:xfrm>
            <a:off x="3200400" y="4267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40AEC-4989-284C-859F-942BAE5E29D5}"/>
              </a:ext>
            </a:extLst>
          </p:cNvPr>
          <p:cNvSpPr txBox="1"/>
          <p:nvPr/>
        </p:nvSpPr>
        <p:spPr>
          <a:xfrm>
            <a:off x="5334000" y="4267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12960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E101-E316-F84A-86BA-DB177CC3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14D14-54E6-8C46-B759-C4A88570F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</a:t>
            </a:r>
          </a:p>
          <a:p>
            <a:pPr lvl="1"/>
            <a:r>
              <a:rPr lang="en-US" dirty="0"/>
              <a:t>Simultaneous implementation of </a:t>
            </a:r>
          </a:p>
          <a:p>
            <a:pPr lvl="2"/>
            <a:r>
              <a:rPr lang="en-US" dirty="0"/>
              <a:t>augmented approach (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empirical approach (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marL="463550" lvl="2" indent="0">
              <a:buNone/>
            </a:pPr>
            <a:r>
              <a:rPr lang="en-US" dirty="0"/>
              <a:t>Is possible to 4D observability, linear 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baseline="-25000" dirty="0"/>
              <a:t>0 </a:t>
            </a:r>
            <a:r>
              <a:rPr lang="en-US" dirty="0"/>
              <a:t>) or nonlinear 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(</a:t>
            </a:r>
            <a:r>
              <a:rPr lang="en-US" i="1" dirty="0"/>
              <a:t>t;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baseline="-25000" dirty="0"/>
              <a:t>0 </a:t>
            </a:r>
            <a:r>
              <a:rPr lang="en-US" dirty="0"/>
              <a:t>)</a:t>
            </a:r>
          </a:p>
          <a:p>
            <a:pPr marL="463550" lvl="2" indent="0">
              <a:buNone/>
            </a:pPr>
            <a:endParaRPr lang="en-US" dirty="0"/>
          </a:p>
          <a:p>
            <a:pPr lvl="1"/>
            <a:r>
              <a:rPr lang="en-US" dirty="0"/>
              <a:t>Full use of ensemble is desirable for ensemble data assimilation (work in progress)</a:t>
            </a:r>
          </a:p>
          <a:p>
            <a:pPr marL="463550" lvl="2" indent="0">
              <a:buNone/>
            </a:pPr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endParaRPr lang="en-US" baseline="-25000" dirty="0"/>
          </a:p>
          <a:p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6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3250B-65F6-A04A-9BFE-365581DC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Observability: Unobservability Index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F3216-D980-3A42-8007-B1E72A3938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Unobservability index </a:t>
                </a:r>
                <a:r>
                  <a:rPr lang="en-US" i="1" dirty="0" err="1"/>
                  <a:t>v</a:t>
                </a:r>
                <a:r>
                  <a:rPr lang="en-US" baseline="-25000" dirty="0" err="1"/>
                  <a:t>o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 for any </a:t>
                </a:r>
                <a:r>
                  <a:rPr lang="en-US" b="1" dirty="0"/>
                  <a:t>W</a:t>
                </a:r>
                <a:r>
                  <a:rPr lang="en-US" baseline="-25000" dirty="0"/>
                  <a:t>o </a:t>
                </a:r>
                <a:r>
                  <a:rPr lang="en-US" dirty="0"/>
                  <a:t>using min eigenvalue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</a:t>
                </a:r>
                <a:r>
                  <a:rPr lang="en-US" baseline="-25000" dirty="0"/>
                  <a:t>min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Without augmentation (</a:t>
                </a:r>
                <a:r>
                  <a:rPr lang="en-US" b="1" dirty="0"/>
                  <a:t>P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</a:p>
              <a:p>
                <a:pPr marL="225425" lvl="1" indent="0">
                  <a:buNone/>
                </a:pPr>
                <a:r>
                  <a:rPr lang="en-US" baseline="-25000" dirty="0"/>
                  <a:t>                                   </a:t>
                </a:r>
              </a:p>
              <a:p>
                <a:pPr marL="225425" lvl="1" indent="0">
                  <a:buNone/>
                </a:pPr>
                <a:r>
                  <a:rPr lang="en-US" i="1" dirty="0"/>
                  <a:t>	v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 =</a:t>
                </a:r>
              </a:p>
              <a:p>
                <a:pPr marL="225425" lvl="1" indent="0">
                  <a:buNone/>
                </a:pPr>
                <a:endParaRPr lang="en-US" dirty="0"/>
              </a:p>
              <a:p>
                <a:pPr marL="463550" lvl="2" indent="0">
                  <a:buNone/>
                </a:pPr>
                <a:endParaRPr lang="en-US" dirty="0"/>
              </a:p>
              <a:p>
                <a:pPr marL="463550" lvl="2" indent="0">
                  <a:buNone/>
                </a:pPr>
                <a:r>
                  <a:rPr lang="en-US" dirty="0"/>
                  <a:t>Note: </a:t>
                </a:r>
              </a:p>
              <a:p>
                <a:pPr lvl="2"/>
                <a:r>
                  <a:rPr lang="en-US" dirty="0"/>
                  <a:t>The smaller </a:t>
                </a:r>
                <a:r>
                  <a:rPr lang="en-US" i="1" dirty="0"/>
                  <a:t>v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),  the more observable</a:t>
                </a:r>
              </a:p>
              <a:p>
                <a:pPr lvl="2"/>
                <a:r>
                  <a:rPr lang="en-US" dirty="0"/>
                  <a:t>By incorporating </a:t>
                </a:r>
                <a:r>
                  <a:rPr lang="en-US" b="1" dirty="0"/>
                  <a:t>P</a:t>
                </a:r>
                <a:r>
                  <a:rPr lang="en-US" baseline="-25000" dirty="0"/>
                  <a:t>0, </a:t>
                </a:r>
                <a:r>
                  <a:rPr lang="en-US" dirty="0"/>
                  <a:t>more observable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225425" lvl="1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F3216-D980-3A42-8007-B1E72A3938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5B6778E-46CA-6D49-BD74-F6448F19336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8200" y="986599"/>
            <a:ext cx="4495800" cy="586028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With augmentation (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marL="225425" lvl="1" indent="0">
              <a:buNone/>
            </a:pPr>
            <a:r>
              <a:rPr lang="en-US" baseline="-25000" dirty="0"/>
              <a:t>                                   </a:t>
            </a:r>
          </a:p>
          <a:p>
            <a:pPr marL="225425" lvl="1" indent="0">
              <a:buNone/>
            </a:pPr>
            <a:r>
              <a:rPr lang="en-US" i="1" dirty="0"/>
              <a:t>	v</a:t>
            </a:r>
            <a:r>
              <a:rPr lang="en-US" dirty="0"/>
              <a:t>(</a:t>
            </a:r>
            <a:r>
              <a:rPr lang="en-US" b="1" dirty="0"/>
              <a:t>W</a:t>
            </a:r>
            <a:r>
              <a:rPr lang="en-US" baseline="-25000" dirty="0"/>
              <a:t>ao</a:t>
            </a:r>
            <a:r>
              <a:rPr lang="en-US" dirty="0"/>
              <a:t>) =</a:t>
            </a:r>
          </a:p>
          <a:p>
            <a:pPr marL="463550" lvl="2" indent="0">
              <a:buNone/>
            </a:pPr>
            <a:endParaRPr lang="en-US" dirty="0"/>
          </a:p>
          <a:p>
            <a:pPr marL="225425" lvl="1" indent="0">
              <a:buNone/>
            </a:pPr>
            <a:r>
              <a:rPr lang="en-US" dirty="0"/>
              <a:t>		    =</a:t>
            </a:r>
            <a:r>
              <a:rPr lang="en-US" i="1" dirty="0"/>
              <a:t> v</a:t>
            </a:r>
            <a:r>
              <a:rPr lang="en-US" dirty="0"/>
              <a:t>(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) </a:t>
            </a:r>
          </a:p>
          <a:p>
            <a:pPr marL="225425" lvl="1" indent="0">
              <a:buNone/>
            </a:pPr>
            <a:r>
              <a:rPr lang="en-US" dirty="0"/>
              <a:t>                 &lt;</a:t>
            </a:r>
            <a:r>
              <a:rPr lang="en-US" i="1" dirty="0"/>
              <a:t>v</a:t>
            </a:r>
            <a:r>
              <a:rPr lang="en-US" dirty="0"/>
              <a:t>(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) </a:t>
            </a:r>
          </a:p>
          <a:p>
            <a:pPr marL="225425" lvl="1" indent="0">
              <a:buNone/>
            </a:pPr>
            <a:endParaRPr lang="en-US" dirty="0"/>
          </a:p>
          <a:p>
            <a:pPr marL="22542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5024CA-3173-E84C-8617-2CC0970EBBDC}"/>
              </a:ext>
            </a:extLst>
          </p:cNvPr>
          <p:cNvCxnSpPr>
            <a:cxnSpLocks/>
          </p:cNvCxnSpPr>
          <p:nvPr/>
        </p:nvCxnSpPr>
        <p:spPr>
          <a:xfrm>
            <a:off x="1905000" y="2209800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691338E-C042-FA4A-A067-C9EECF48AF36}"/>
                  </a:ext>
                </a:extLst>
              </p:cNvPr>
              <p:cNvSpPr/>
              <p:nvPr/>
            </p:nvSpPr>
            <p:spPr>
              <a:xfrm>
                <a:off x="1886991" y="1905000"/>
                <a:ext cx="108151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lvl="1">
                  <a:buNone/>
                </a:pPr>
                <a:r>
                  <a:rPr lang="en-US" dirty="0"/>
                  <a:t>     1</a:t>
                </a:r>
              </a:p>
              <a:p>
                <a:pPr marL="12700" lvl="1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baseline="-25000" dirty="0"/>
                  <a:t> min</a:t>
                </a:r>
                <a:r>
                  <a:rPr lang="en-US" dirty="0"/>
                  <a:t>(</a:t>
                </a:r>
                <a:r>
                  <a:rPr lang="en-US" b="1" dirty="0"/>
                  <a:t>W</a:t>
                </a:r>
                <a:r>
                  <a:rPr lang="en-US" baseline="-25000" dirty="0"/>
                  <a:t>o</a:t>
                </a:r>
                <a:r>
                  <a:rPr lang="en-US" dirty="0"/>
                  <a:t>)</a:t>
                </a:r>
                <a:endParaRPr lang="en-US" baseline="-25000" dirty="0"/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691338E-C042-FA4A-A067-C9EECF48A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91" y="1905000"/>
                <a:ext cx="1081515" cy="646331"/>
              </a:xfrm>
              <a:prstGeom prst="rect">
                <a:avLst/>
              </a:prstGeom>
              <a:blipFill>
                <a:blip r:embed="rId3"/>
                <a:stretch>
                  <a:fillRect t="-3846" r="-348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7E6976-0C6B-D44E-B71E-9919B5530D0A}"/>
              </a:ext>
            </a:extLst>
          </p:cNvPr>
          <p:cNvCxnSpPr>
            <a:cxnSpLocks/>
          </p:cNvCxnSpPr>
          <p:nvPr/>
        </p:nvCxnSpPr>
        <p:spPr>
          <a:xfrm>
            <a:off x="6172200" y="2212538"/>
            <a:ext cx="1447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A7048CB-82EE-D045-B7F9-32459620E4CF}"/>
              </a:ext>
            </a:extLst>
          </p:cNvPr>
          <p:cNvSpPr/>
          <p:nvPr/>
        </p:nvSpPr>
        <p:spPr>
          <a:xfrm>
            <a:off x="6161231" y="1907738"/>
            <a:ext cx="1542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1">
              <a:buNone/>
            </a:pPr>
            <a:r>
              <a:rPr lang="en-US" dirty="0"/>
              <a:t>     1</a:t>
            </a:r>
          </a:p>
          <a:p>
            <a:pPr marL="12700" lvl="1">
              <a:buNone/>
            </a:pPr>
            <a:r>
              <a:rPr lang="en-US" dirty="0"/>
              <a:t> s</a:t>
            </a:r>
            <a:r>
              <a:rPr lang="en-US" baseline="-25000" dirty="0"/>
              <a:t> min</a:t>
            </a:r>
            <a:r>
              <a:rPr lang="en-US" dirty="0"/>
              <a:t>(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+</a:t>
            </a:r>
            <a:r>
              <a:rPr lang="en-US" b="1" dirty="0"/>
              <a:t> P</a:t>
            </a:r>
            <a:r>
              <a:rPr lang="en-US" baseline="-25000" dirty="0"/>
              <a:t>0</a:t>
            </a:r>
            <a:r>
              <a:rPr lang="en-US" baseline="30000" dirty="0"/>
              <a:t>-1</a:t>
            </a:r>
            <a:r>
              <a:rPr lang="en-US" dirty="0"/>
              <a:t>)</a:t>
            </a:r>
            <a:endParaRPr lang="en-US" baseline="-250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93FEA9-95A4-0940-B556-26D3825507C3}"/>
              </a:ext>
            </a:extLst>
          </p:cNvPr>
          <p:cNvCxnSpPr>
            <a:cxnSpLocks/>
          </p:cNvCxnSpPr>
          <p:nvPr/>
        </p:nvCxnSpPr>
        <p:spPr>
          <a:xfrm>
            <a:off x="6781800" y="2858869"/>
            <a:ext cx="1447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5A95E99-A60C-5146-97A1-C67C89DDDBE6}"/>
              </a:ext>
            </a:extLst>
          </p:cNvPr>
          <p:cNvSpPr/>
          <p:nvPr/>
        </p:nvSpPr>
        <p:spPr>
          <a:xfrm>
            <a:off x="6808904" y="2554069"/>
            <a:ext cx="1940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1">
              <a:buNone/>
            </a:pPr>
            <a:r>
              <a:rPr lang="en-US" dirty="0"/>
              <a:t>     1</a:t>
            </a:r>
          </a:p>
          <a:p>
            <a:pPr marL="12700" lvl="1">
              <a:buNone/>
            </a:pPr>
            <a:r>
              <a:rPr lang="en-US" dirty="0"/>
              <a:t> 1+</a:t>
            </a:r>
            <a:r>
              <a:rPr lang="en-US" i="1" dirty="0"/>
              <a:t> v</a:t>
            </a:r>
            <a:r>
              <a:rPr lang="en-US" dirty="0"/>
              <a:t>(</a:t>
            </a:r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) /s</a:t>
            </a:r>
            <a:r>
              <a:rPr lang="en-US" baseline="-25000" dirty="0"/>
              <a:t> max</a:t>
            </a:r>
            <a:r>
              <a:rPr lang="en-US" dirty="0"/>
              <a:t>(</a:t>
            </a:r>
            <a:r>
              <a:rPr lang="en-US" b="1" dirty="0"/>
              <a:t>P</a:t>
            </a:r>
            <a:r>
              <a:rPr lang="en-US" b="1" baseline="-25000" dirty="0"/>
              <a:t>0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4E6E748-6B10-E74F-9DD4-C041349DD779}"/>
              </a:ext>
            </a:extLst>
          </p:cNvPr>
          <p:cNvSpPr/>
          <p:nvPr/>
        </p:nvSpPr>
        <p:spPr>
          <a:xfrm>
            <a:off x="1557779" y="4925405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D3E906-F143-7043-B37A-C22BB38589CC}"/>
              </a:ext>
            </a:extLst>
          </p:cNvPr>
          <p:cNvCxnSpPr>
            <a:cxnSpLocks/>
          </p:cNvCxnSpPr>
          <p:nvPr/>
        </p:nvCxnSpPr>
        <p:spPr>
          <a:xfrm flipV="1">
            <a:off x="457200" y="5687405"/>
            <a:ext cx="1303348" cy="10943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3FCF99-FA66-2A48-B129-9D2F52577425}"/>
              </a:ext>
            </a:extLst>
          </p:cNvPr>
          <p:cNvCxnSpPr>
            <a:cxnSpLocks/>
          </p:cNvCxnSpPr>
          <p:nvPr/>
        </p:nvCxnSpPr>
        <p:spPr>
          <a:xfrm flipV="1">
            <a:off x="1777885" y="5001605"/>
            <a:ext cx="801259" cy="67296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1C532D-D1EE-5048-ACC9-D2251F744E72}"/>
              </a:ext>
            </a:extLst>
          </p:cNvPr>
          <p:cNvCxnSpPr>
            <a:cxnSpLocks/>
          </p:cNvCxnSpPr>
          <p:nvPr/>
        </p:nvCxnSpPr>
        <p:spPr>
          <a:xfrm>
            <a:off x="457200" y="6754205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CC65A0-13BC-1446-9D5E-3F5BC0E97F9E}"/>
              </a:ext>
            </a:extLst>
          </p:cNvPr>
          <p:cNvCxnSpPr>
            <a:cxnSpLocks/>
          </p:cNvCxnSpPr>
          <p:nvPr/>
        </p:nvCxnSpPr>
        <p:spPr>
          <a:xfrm flipV="1">
            <a:off x="4724400" y="5687405"/>
            <a:ext cx="1303348" cy="10943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F447483-AE85-354F-AE3D-ABEE1D475CD6}"/>
              </a:ext>
            </a:extLst>
          </p:cNvPr>
          <p:cNvCxnSpPr>
            <a:cxnSpLocks/>
          </p:cNvCxnSpPr>
          <p:nvPr/>
        </p:nvCxnSpPr>
        <p:spPr>
          <a:xfrm flipV="1">
            <a:off x="6045085" y="5001605"/>
            <a:ext cx="801259" cy="67296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9DE47E-CD4D-054B-9AE1-6C31E7967852}"/>
              </a:ext>
            </a:extLst>
          </p:cNvPr>
          <p:cNvCxnSpPr>
            <a:cxnSpLocks/>
          </p:cNvCxnSpPr>
          <p:nvPr/>
        </p:nvCxnSpPr>
        <p:spPr>
          <a:xfrm>
            <a:off x="4724400" y="6754205"/>
            <a:ext cx="403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>
            <a:extLst>
              <a:ext uri="{FF2B5EF4-FFF2-40B4-BE49-F238E27FC236}">
                <a16:creationId xmlns:a16="http://schemas.microsoft.com/office/drawing/2014/main" id="{ADC273A9-701E-5349-86A4-0DC190ABC060}"/>
              </a:ext>
            </a:extLst>
          </p:cNvPr>
          <p:cNvSpPr/>
          <p:nvPr/>
        </p:nvSpPr>
        <p:spPr>
          <a:xfrm>
            <a:off x="5600690" y="4880850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DEB47A4-B427-A24F-BE9C-7EAC386BC0BB}"/>
              </a:ext>
            </a:extLst>
          </p:cNvPr>
          <p:cNvSpPr/>
          <p:nvPr/>
        </p:nvSpPr>
        <p:spPr>
          <a:xfrm>
            <a:off x="6358379" y="4468205"/>
            <a:ext cx="2328421" cy="1613107"/>
          </a:xfrm>
          <a:custGeom>
            <a:avLst/>
            <a:gdLst>
              <a:gd name="connsiteX0" fmla="*/ 0 w 4872445"/>
              <a:gd name="connsiteY0" fmla="*/ 0 h 2442755"/>
              <a:gd name="connsiteX1" fmla="*/ 2534194 w 4872445"/>
              <a:gd name="connsiteY1" fmla="*/ 2442755 h 2442755"/>
              <a:gd name="connsiteX2" fmla="*/ 4872445 w 4872445"/>
              <a:gd name="connsiteY2" fmla="*/ 0 h 2442755"/>
              <a:gd name="connsiteX3" fmla="*/ 4872445 w 4872445"/>
              <a:gd name="connsiteY3" fmla="*/ 0 h 2442755"/>
              <a:gd name="connsiteX4" fmla="*/ 4872445 w 4872445"/>
              <a:gd name="connsiteY4" fmla="*/ 0 h 2442755"/>
              <a:gd name="connsiteX5" fmla="*/ 4872445 w 4872445"/>
              <a:gd name="connsiteY5" fmla="*/ 0 h 244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2445" h="2442755">
                <a:moveTo>
                  <a:pt x="0" y="0"/>
                </a:moveTo>
                <a:cubicBezTo>
                  <a:pt x="861060" y="1221377"/>
                  <a:pt x="1722120" y="2442755"/>
                  <a:pt x="2534194" y="2442755"/>
                </a:cubicBezTo>
                <a:cubicBezTo>
                  <a:pt x="3346268" y="2442755"/>
                  <a:pt x="4872445" y="0"/>
                  <a:pt x="4872445" y="0"/>
                </a:cubicBezTo>
                <a:lnTo>
                  <a:pt x="4872445" y="0"/>
                </a:lnTo>
                <a:lnTo>
                  <a:pt x="4872445" y="0"/>
                </a:lnTo>
                <a:lnTo>
                  <a:pt x="4872445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B6D385-EAF5-1E44-B10C-3647D1C737A7}"/>
              </a:ext>
            </a:extLst>
          </p:cNvPr>
          <p:cNvCxnSpPr>
            <a:cxnSpLocks/>
          </p:cNvCxnSpPr>
          <p:nvPr/>
        </p:nvCxnSpPr>
        <p:spPr>
          <a:xfrm flipV="1">
            <a:off x="6445714" y="5864109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172524-5986-B146-9CE5-D37E334693A2}"/>
              </a:ext>
            </a:extLst>
          </p:cNvPr>
          <p:cNvCxnSpPr>
            <a:cxnSpLocks/>
          </p:cNvCxnSpPr>
          <p:nvPr/>
        </p:nvCxnSpPr>
        <p:spPr>
          <a:xfrm flipV="1">
            <a:off x="6975497" y="5154005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F8614-3EC6-BD43-B410-AA4783298419}"/>
              </a:ext>
            </a:extLst>
          </p:cNvPr>
          <p:cNvCxnSpPr>
            <a:cxnSpLocks/>
          </p:cNvCxnSpPr>
          <p:nvPr/>
        </p:nvCxnSpPr>
        <p:spPr>
          <a:xfrm flipV="1">
            <a:off x="5791200" y="5154005"/>
            <a:ext cx="1558903" cy="890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007E1BFD-AFD7-4041-9CE3-7B171747447F}"/>
              </a:ext>
            </a:extLst>
          </p:cNvPr>
          <p:cNvSpPr/>
          <p:nvPr/>
        </p:nvSpPr>
        <p:spPr>
          <a:xfrm>
            <a:off x="1999443" y="5501884"/>
            <a:ext cx="1463336" cy="46014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24AC5-22C7-944E-83B9-5CD15A21B3E7}"/>
              </a:ext>
            </a:extLst>
          </p:cNvPr>
          <p:cNvSpPr/>
          <p:nvPr/>
        </p:nvSpPr>
        <p:spPr>
          <a:xfrm>
            <a:off x="1134379" y="5025561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)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0C5BA7-3FBC-D842-8612-54B5A05E01C3}"/>
              </a:ext>
            </a:extLst>
          </p:cNvPr>
          <p:cNvSpPr/>
          <p:nvPr/>
        </p:nvSpPr>
        <p:spPr>
          <a:xfrm>
            <a:off x="3087872" y="6297005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aseline="-25000" dirty="0"/>
              <a:t>o</a:t>
            </a:r>
            <a:r>
              <a:rPr lang="en-US" dirty="0"/>
              <a:t>=Hessian of 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)  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D306A3C-E4FF-EE48-9ECF-9558CCAA9832}"/>
              </a:ext>
            </a:extLst>
          </p:cNvPr>
          <p:cNvSpPr/>
          <p:nvPr/>
        </p:nvSpPr>
        <p:spPr>
          <a:xfrm>
            <a:off x="709366" y="641246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space of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1F619C-1872-EA44-AED8-DB4C48B477B4}"/>
              </a:ext>
            </a:extLst>
          </p:cNvPr>
          <p:cNvSpPr/>
          <p:nvPr/>
        </p:nvSpPr>
        <p:spPr>
          <a:xfrm>
            <a:off x="1202100" y="2813668"/>
            <a:ext cx="275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3550" lvl="2" indent="0">
              <a:buNone/>
            </a:pPr>
            <a:r>
              <a:rPr lang="en-US" dirty="0"/>
              <a:t>(Krener and Ide, 2009)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6F8EE-F826-DD4F-AD8A-062D4EE1A289}"/>
              </a:ext>
            </a:extLst>
          </p:cNvPr>
          <p:cNvSpPr/>
          <p:nvPr/>
        </p:nvSpPr>
        <p:spPr>
          <a:xfrm>
            <a:off x="6441812" y="3565473"/>
            <a:ext cx="239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(Lagor, Paley, Ide, 2015)</a:t>
            </a:r>
          </a:p>
        </p:txBody>
      </p:sp>
    </p:spTree>
    <p:extLst>
      <p:ext uri="{BB962C8B-B14F-4D97-AF65-F5344CB8AC3E}">
        <p14:creationId xmlns:p14="http://schemas.microsoft.com/office/powerpoint/2010/main" val="309126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E870-B68B-5E45-9249-03C857CF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FF94-2BA0-C54D-A94F-9E69205C3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6600"/>
            <a:ext cx="8229600" cy="5871400"/>
          </a:xfrm>
        </p:spPr>
        <p:txBody>
          <a:bodyPr/>
          <a:lstStyle/>
          <a:p>
            <a:r>
              <a:rPr lang="en-US" dirty="0"/>
              <a:t>Motivation: Lagrangian observation in ocean</a:t>
            </a:r>
          </a:p>
          <a:p>
            <a:endParaRPr lang="en-US" dirty="0"/>
          </a:p>
          <a:p>
            <a:r>
              <a:rPr lang="en-US" dirty="0"/>
              <a:t>Observability algorithms</a:t>
            </a:r>
          </a:p>
          <a:p>
            <a:endParaRPr lang="en-US" dirty="0"/>
          </a:p>
          <a:p>
            <a:r>
              <a:rPr lang="en-US" dirty="0"/>
              <a:t>Applications to Lagrangian path planning</a:t>
            </a:r>
          </a:p>
          <a:p>
            <a:endParaRPr lang="en-US" dirty="0"/>
          </a:p>
          <a:p>
            <a:r>
              <a:rPr lang="en-US" dirty="0"/>
              <a:t>Implications to Lagrangian observing system design for data assimilation and autonomous vehicle control</a:t>
            </a:r>
          </a:p>
          <a:p>
            <a:endParaRPr lang="en-US" dirty="0"/>
          </a:p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3734353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E870-B68B-5E45-9249-03C857CF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FF94-2BA0-C54D-A94F-9E69205C3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Lagrangian observation in ocean</a:t>
            </a:r>
          </a:p>
          <a:p>
            <a:endParaRPr lang="en-US" dirty="0"/>
          </a:p>
          <a:p>
            <a:r>
              <a:rPr lang="en-US" dirty="0"/>
              <a:t>Observability algorithms</a:t>
            </a:r>
          </a:p>
          <a:p>
            <a:endParaRPr lang="en-US" dirty="0"/>
          </a:p>
          <a:p>
            <a:r>
              <a:rPr lang="en-US" dirty="0"/>
              <a:t>Applications to Lagrangian path planning</a:t>
            </a:r>
          </a:p>
          <a:p>
            <a:endParaRPr lang="en-US" dirty="0"/>
          </a:p>
          <a:p>
            <a:r>
              <a:rPr lang="en-US" dirty="0"/>
              <a:t>Implication to Lagrangian observing system design and control for autonomous vehicles</a:t>
            </a:r>
          </a:p>
          <a:p>
            <a:endParaRPr lang="en-US" dirty="0"/>
          </a:p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22242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735C28-56EB-E34E-A1C8-8E2958BDB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353866"/>
            <a:ext cx="4953000" cy="4504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7C8D9-6DDA-8445-9302-2B92691F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Lagrangian Path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C6A8C-03AE-554B-A67F-7BEA5CC47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Idealized application</a:t>
            </a:r>
          </a:p>
          <a:p>
            <a:pPr lvl="1"/>
            <a:r>
              <a:rPr lang="en-US" dirty="0"/>
              <a:t>Model: Two point vortex</a:t>
            </a:r>
          </a:p>
          <a:p>
            <a:pPr marL="463550" lvl="2" indent="0">
              <a:buNone/>
            </a:pPr>
            <a:r>
              <a:rPr lang="en-US" dirty="0"/>
              <a:t>	 </a:t>
            </a:r>
            <a:r>
              <a:rPr lang="en-US" b="1" dirty="0"/>
              <a:t>x</a:t>
            </a:r>
            <a:r>
              <a:rPr lang="en-US" dirty="0"/>
              <a:t>={2D position, circulation}</a:t>
            </a:r>
            <a:r>
              <a:rPr lang="en-US" baseline="-25000" dirty="0"/>
              <a:t>n=1,2.   	</a:t>
            </a:r>
          </a:p>
          <a:p>
            <a:pPr marL="463550" lvl="2" indent="0">
              <a:buNone/>
            </a:pPr>
            <a:r>
              <a:rPr lang="en-US" baseline="-25000" dirty="0"/>
              <a:t>		</a:t>
            </a:r>
            <a:r>
              <a:rPr lang="en-US" dirty="0"/>
              <a:t>[</a:t>
            </a:r>
            <a:r>
              <a:rPr lang="en-US" i="1" dirty="0"/>
              <a:t>N</a:t>
            </a:r>
            <a:r>
              <a:rPr lang="en-US" dirty="0"/>
              <a:t>=6 dim]</a:t>
            </a:r>
          </a:p>
          <a:p>
            <a:pPr lvl="1"/>
            <a:r>
              <a:rPr lang="en-US" dirty="0"/>
              <a:t>Observation: one Lagrangian route</a:t>
            </a:r>
          </a:p>
          <a:p>
            <a:pPr marL="225425" lvl="1" indent="0">
              <a:buNone/>
            </a:pPr>
            <a:r>
              <a:rPr lang="en-US" b="1" dirty="0"/>
              <a:t>		y</a:t>
            </a:r>
            <a:r>
              <a:rPr lang="en-US" dirty="0"/>
              <a:t>={2D position along trajectory} 	</a:t>
            </a:r>
          </a:p>
          <a:p>
            <a:pPr marL="225425" lvl="1" indent="0">
              <a:buNone/>
            </a:pPr>
            <a:r>
              <a:rPr lang="en-US" dirty="0"/>
              <a:t>			[</a:t>
            </a:r>
            <a:r>
              <a:rPr lang="en-US" i="1" dirty="0"/>
              <a:t>L</a:t>
            </a:r>
            <a:r>
              <a:rPr lang="en-US" dirty="0"/>
              <a:t>=2 dim in </a:t>
            </a:r>
            <a:r>
              <a:rPr lang="en-US" i="1" dirty="0"/>
              <a:t>t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Case 1:</a:t>
            </a:r>
          </a:p>
          <a:p>
            <a:pPr lvl="3"/>
            <a:r>
              <a:rPr lang="en-US" dirty="0"/>
              <a:t> A over [0,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Case 2:</a:t>
            </a:r>
          </a:p>
          <a:p>
            <a:pPr lvl="3"/>
            <a:r>
              <a:rPr lang="en-US" dirty="0"/>
              <a:t>A over [0,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]</a:t>
            </a:r>
          </a:p>
          <a:p>
            <a:pPr lvl="3"/>
            <a:r>
              <a:rPr lang="en-US" dirty="0"/>
              <a:t>A over [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, 2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Case 3 </a:t>
            </a:r>
          </a:p>
          <a:p>
            <a:pPr lvl="3"/>
            <a:r>
              <a:rPr lang="en-US" dirty="0"/>
              <a:t>A over [0,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]</a:t>
            </a:r>
          </a:p>
          <a:p>
            <a:pPr lvl="3"/>
            <a:r>
              <a:rPr lang="en-US" dirty="0"/>
              <a:t>C over [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, 2</a:t>
            </a:r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]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marL="225425" lvl="1" indent="0">
              <a:buNone/>
            </a:pPr>
            <a:endParaRPr lang="en-US" baseline="-25000" dirty="0"/>
          </a:p>
          <a:p>
            <a:pPr lvl="1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1FC6D-D2FF-D642-B561-007DCAB2B0CA}"/>
              </a:ext>
            </a:extLst>
          </p:cNvPr>
          <p:cNvSpPr/>
          <p:nvPr/>
        </p:nvSpPr>
        <p:spPr>
          <a:xfrm>
            <a:off x="7694965" y="60960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lvl="3"/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=8.44</a:t>
            </a:r>
          </a:p>
        </p:txBody>
      </p:sp>
    </p:spTree>
    <p:extLst>
      <p:ext uri="{BB962C8B-B14F-4D97-AF65-F5344CB8AC3E}">
        <p14:creationId xmlns:p14="http://schemas.microsoft.com/office/powerpoint/2010/main" val="175506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879F-9EB9-4D49-9718-26957828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Lagrangian Path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6C8A-A7B2-A341-A628-A3015E0F2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By observing the position along the route, can we recover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 stable is the inversion?</a:t>
            </a:r>
          </a:p>
          <a:p>
            <a:pPr lvl="1"/>
            <a:r>
              <a:rPr lang="en-US" dirty="0"/>
              <a:t>How do the Lagrangian coherent structures play a role in path planning?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A3E90-C8BB-D449-8DD7-697557075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00" t="2064" r="4582" b="51553"/>
          <a:stretch/>
        </p:blipFill>
        <p:spPr>
          <a:xfrm>
            <a:off x="609601" y="2975800"/>
            <a:ext cx="3581400" cy="342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08D57-11F5-1046-8109-AEA635A9F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17" r="3042"/>
          <a:stretch/>
        </p:blipFill>
        <p:spPr>
          <a:xfrm>
            <a:off x="4761782" y="2975800"/>
            <a:ext cx="3620218" cy="342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067FFA-C94A-FF4F-8021-366D950BD8A1}"/>
              </a:ext>
            </a:extLst>
          </p:cNvPr>
          <p:cNvSpPr/>
          <p:nvPr/>
        </p:nvSpPr>
        <p:spPr>
          <a:xfrm>
            <a:off x="5334000" y="6400800"/>
            <a:ext cx="300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lvl="3"/>
            <a:r>
              <a:rPr lang="en-US" i="1" dirty="0"/>
              <a:t>T</a:t>
            </a:r>
            <a:r>
              <a:rPr lang="en-US" i="1" baseline="-25000" dirty="0"/>
              <a:t>h</a:t>
            </a:r>
            <a:r>
              <a:rPr lang="en-US" dirty="0"/>
              <a:t>=8.44: 1 round along path A</a:t>
            </a:r>
          </a:p>
        </p:txBody>
      </p:sp>
    </p:spTree>
    <p:extLst>
      <p:ext uri="{BB962C8B-B14F-4D97-AF65-F5344CB8AC3E}">
        <p14:creationId xmlns:p14="http://schemas.microsoft.com/office/powerpoint/2010/main" val="76393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BEAA-A484-4D48-908B-C9ADFBE6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Lagrangian Path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EEF4-F7EB-2C43-BACC-0A24C309F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Unobservability Index for </a:t>
            </a:r>
            <a:r>
              <a:rPr lang="en-US" b="1" dirty="0"/>
              <a:t>W</a:t>
            </a:r>
            <a:r>
              <a:rPr lang="en-US" baseline="-25000" dirty="0"/>
              <a:t>eo</a:t>
            </a:r>
            <a:r>
              <a:rPr lang="en-US" dirty="0"/>
              <a:t> using 4 ensemble members without 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r>
              <a:rPr lang="en-US" dirty="0"/>
              <a:t>  </a:t>
            </a: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6E4DF-715E-E146-9E0A-93C66B9BB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733800"/>
            <a:ext cx="3352800" cy="304895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516027-6947-3A4F-B385-E6624F73D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489742"/>
              </p:ext>
            </p:extLst>
          </p:nvPr>
        </p:nvGraphicFramePr>
        <p:xfrm>
          <a:off x="380996" y="1600200"/>
          <a:ext cx="853440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234">
                  <a:extLst>
                    <a:ext uri="{9D8B030D-6E8A-4147-A177-3AD203B41FA5}">
                      <a16:colId xmlns:a16="http://schemas.microsoft.com/office/drawing/2014/main" val="3507002713"/>
                    </a:ext>
                  </a:extLst>
                </a:gridCol>
                <a:gridCol w="1412634">
                  <a:extLst>
                    <a:ext uri="{9D8B030D-6E8A-4147-A177-3AD203B41FA5}">
                      <a16:colId xmlns:a16="http://schemas.microsoft.com/office/drawing/2014/main" val="40339963"/>
                    </a:ext>
                  </a:extLst>
                </a:gridCol>
                <a:gridCol w="1412634">
                  <a:extLst>
                    <a:ext uri="{9D8B030D-6E8A-4147-A177-3AD203B41FA5}">
                      <a16:colId xmlns:a16="http://schemas.microsoft.com/office/drawing/2014/main" val="548993710"/>
                    </a:ext>
                  </a:extLst>
                </a:gridCol>
                <a:gridCol w="1412634">
                  <a:extLst>
                    <a:ext uri="{9D8B030D-6E8A-4147-A177-3AD203B41FA5}">
                      <a16:colId xmlns:a16="http://schemas.microsoft.com/office/drawing/2014/main" val="2519437988"/>
                    </a:ext>
                  </a:extLst>
                </a:gridCol>
                <a:gridCol w="1412634">
                  <a:extLst>
                    <a:ext uri="{9D8B030D-6E8A-4147-A177-3AD203B41FA5}">
                      <a16:colId xmlns:a16="http://schemas.microsoft.com/office/drawing/2014/main" val="550301751"/>
                    </a:ext>
                  </a:extLst>
                </a:gridCol>
                <a:gridCol w="1412634">
                  <a:extLst>
                    <a:ext uri="{9D8B030D-6E8A-4147-A177-3AD203B41FA5}">
                      <a16:colId xmlns:a16="http://schemas.microsoft.com/office/drawing/2014/main" val="1670145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Time span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[0,</a:t>
                      </a:r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2</a:t>
                      </a:r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[0,</a:t>
                      </a:r>
                      <a:r>
                        <a:rPr lang="en-US" i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]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[</a:t>
                      </a:r>
                      <a:r>
                        <a:rPr lang="en-US" i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, 2</a:t>
                      </a:r>
                      <a:r>
                        <a:rPr lang="en-US" i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en-US" i="1" baseline="-25000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18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Route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Unob.Index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Route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Unob.Index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Route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Unob.Index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27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8.444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{A,A}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0.2927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585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{A,C}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0.2537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51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616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CD5-3F3C-E54E-9C74-3367FD75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Lagrangian Path Planning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48464B-3F21-B840-B8CD-77FFD674B9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 of simple path planning strategy</a:t>
                </a:r>
              </a:p>
              <a:p>
                <a:pPr lvl="1"/>
                <a:r>
                  <a:rPr lang="en-US" dirty="0"/>
                  <a:t>Given initial </a:t>
                </a:r>
                <a:r>
                  <a:rPr lang="en-US" b="1" dirty="0"/>
                  <a:t>P</a:t>
                </a:r>
                <a:r>
                  <a:rPr lang="en-US" baseline="-25000" dirty="0"/>
                  <a:t>0</a:t>
                </a:r>
                <a:r>
                  <a:rPr lang="en-US" dirty="0"/>
                  <a:t>: Vortex 1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b="1" dirty="0"/>
                  <a:t>I</a:t>
                </a:r>
                <a:r>
                  <a:rPr lang="en-US" dirty="0"/>
                  <a:t>), Vortex 2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b="1" dirty="0"/>
                  <a:t>I</a:t>
                </a:r>
                <a:r>
                  <a:rPr lang="en-US" dirty="0"/>
                  <a:t>),   Path (0.001 </a:t>
                </a:r>
                <a:r>
                  <a:rPr lang="en-US" b="1" dirty="0"/>
                  <a:t>I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For a given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[0,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h</a:t>
                </a:r>
                <a:r>
                  <a:rPr lang="en-US" dirty="0"/>
                  <a:t>]: 	Go around route A Choose based on smaller observability</a:t>
                </a:r>
              </a:p>
              <a:p>
                <a:pPr lvl="2"/>
                <a:r>
                  <a:rPr lang="en-US" dirty="0"/>
                  <a:t>[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h</a:t>
                </a:r>
                <a:r>
                  <a:rPr lang="en-US" dirty="0"/>
                  <a:t>, 2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h</a:t>
                </a:r>
                <a:r>
                  <a:rPr lang="en-US" dirty="0"/>
                  <a:t>]: 	Choose A or C Based on the smaller observability</a:t>
                </a:r>
              </a:p>
              <a:p>
                <a:pPr lvl="2"/>
                <a:endParaRPr lang="en-US" dirty="0"/>
              </a:p>
              <a:p>
                <a:pPr lvl="3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48464B-3F21-B840-B8CD-77FFD674B9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BC505A6-A17D-3D44-B5EB-CCA486A63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7"/>
          <a:stretch/>
        </p:blipFill>
        <p:spPr>
          <a:xfrm>
            <a:off x="762000" y="3114040"/>
            <a:ext cx="7696200" cy="35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87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E870-B68B-5E45-9249-03C857CF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FF94-2BA0-C54D-A94F-9E69205C3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Lagrangian observation in ocean</a:t>
            </a:r>
          </a:p>
          <a:p>
            <a:endParaRPr lang="en-US" dirty="0"/>
          </a:p>
          <a:p>
            <a:r>
              <a:rPr lang="en-US" dirty="0"/>
              <a:t>Observability algorithms</a:t>
            </a:r>
          </a:p>
          <a:p>
            <a:endParaRPr lang="en-US" dirty="0"/>
          </a:p>
          <a:p>
            <a:r>
              <a:rPr lang="en-US" dirty="0"/>
              <a:t>Applications to Lagrangian path planning</a:t>
            </a:r>
          </a:p>
          <a:p>
            <a:endParaRPr lang="en-US" dirty="0"/>
          </a:p>
          <a:p>
            <a:r>
              <a:rPr lang="en-US" dirty="0"/>
              <a:t>Implication to Lagrangian observing system design and control for autonomous vehicles</a:t>
            </a:r>
          </a:p>
          <a:p>
            <a:pPr lvl="1"/>
            <a:r>
              <a:rPr lang="en-US" dirty="0"/>
              <a:t>Does this help DA system?</a:t>
            </a:r>
          </a:p>
          <a:p>
            <a:pPr lvl="1"/>
            <a:endParaRPr lang="en-US" dirty="0"/>
          </a:p>
          <a:p>
            <a:r>
              <a:rPr lang="en-US" dirty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309844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Hypothesis for the Optimal Deployment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953000" cy="528955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000" dirty="0"/>
              <a:t>With knowledge of Lagrangian flow dynamics</a:t>
            </a:r>
          </a:p>
          <a:p>
            <a:pPr lvl="1">
              <a:defRPr/>
            </a:pPr>
            <a:r>
              <a:rPr lang="en-US" sz="2000" dirty="0"/>
              <a:t>For eddy tracking</a:t>
            </a:r>
          </a:p>
          <a:p>
            <a:pPr lvl="2">
              <a:buClr>
                <a:srgbClr val="FF0000"/>
              </a:buClr>
              <a:buFont typeface="Lucida Grande"/>
              <a:buChar char="⇒"/>
              <a:defRPr/>
            </a:pPr>
            <a:r>
              <a:rPr lang="en-US" sz="2000" dirty="0">
                <a:sym typeface="Symbol" charset="2"/>
              </a:rPr>
              <a:t>Deploy drifters in the eddy</a:t>
            </a:r>
            <a:endParaRPr lang="en-US" sz="2000" dirty="0"/>
          </a:p>
          <a:p>
            <a:pPr lvl="1">
              <a:defRPr/>
            </a:pPr>
            <a:r>
              <a:rPr lang="en-US" sz="2000" dirty="0">
                <a:sym typeface="Symbol" charset="2"/>
              </a:rPr>
              <a:t>For estimation of the large-scale flow</a:t>
            </a:r>
            <a:endParaRPr lang="en-US" sz="2000" dirty="0"/>
          </a:p>
          <a:p>
            <a:pPr lvl="2">
              <a:buClr>
                <a:srgbClr val="FF0000"/>
              </a:buClr>
              <a:buFont typeface="Lucida Grande"/>
              <a:buChar char="⇒"/>
              <a:defRPr/>
            </a:pPr>
            <a:r>
              <a:rPr lang="en-US" sz="2000" dirty="0">
                <a:sym typeface="Symbol" charset="2"/>
              </a:rPr>
              <a:t>Deploy drifters that spread quickly (high dispersion: by hyperbolic point targeting) and visit various regions of the large-scale flow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For balanced performance</a:t>
            </a:r>
          </a:p>
          <a:p>
            <a:pPr lvl="2">
              <a:buClr>
                <a:srgbClr val="FF0000"/>
              </a:buClr>
              <a:buFont typeface="Lucida Grande"/>
              <a:buChar char="⇒"/>
              <a:defRPr/>
            </a:pPr>
            <a:r>
              <a:rPr lang="en-US" sz="2000" dirty="0">
                <a:sym typeface="Symbol" charset="2"/>
              </a:rPr>
              <a:t>Use the combination of the two</a:t>
            </a:r>
            <a:endParaRPr lang="en-US" sz="2000" dirty="0"/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Alternately (if possible)</a:t>
            </a:r>
          </a:p>
          <a:p>
            <a:pPr lvl="2">
              <a:buClr>
                <a:srgbClr val="FF0000"/>
              </a:buClr>
              <a:buFont typeface="Lucida Grande"/>
              <a:buChar char="⇒"/>
              <a:defRPr/>
            </a:pPr>
            <a:r>
              <a:rPr lang="en-US" sz="2000" dirty="0">
                <a:sym typeface="Symbol" charset="2"/>
              </a:rPr>
              <a:t>Deploy drifters uniformly</a:t>
            </a:r>
          </a:p>
          <a:p>
            <a:pPr>
              <a:buNone/>
              <a:defRPr/>
            </a:pPr>
            <a:endParaRPr lang="en-US" sz="2000" dirty="0">
              <a:sym typeface="Symbol" charset="2"/>
            </a:endParaRPr>
          </a:p>
          <a:p>
            <a:endParaRPr lang="en-US" sz="2000" dirty="0"/>
          </a:p>
        </p:txBody>
      </p:sp>
      <p:pic>
        <p:nvPicPr>
          <p:cNvPr id="4" name="Picture 8" descr="dg_h_day9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478" b="8914"/>
          <a:stretch>
            <a:fillRect/>
          </a:stretch>
        </p:blipFill>
        <p:spPr bwMode="auto">
          <a:xfrm>
            <a:off x="4953000" y="1752600"/>
            <a:ext cx="419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62691" y="1676400"/>
            <a:ext cx="2876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Instantaneous streamfunction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6096000"/>
            <a:ext cx="6858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Directed deployment should be based on the (Lagrangian) manifolds, not instantaneous streamfunction</a:t>
            </a:r>
          </a:p>
        </p:txBody>
      </p:sp>
    </p:spTree>
    <p:extLst>
      <p:ext uri="{BB962C8B-B14F-4D97-AF65-F5344CB8AC3E}">
        <p14:creationId xmlns:p14="http://schemas.microsoft.com/office/powerpoint/2010/main" val="34078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Lagrangian Flow Structures and Drifter Motion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599" y="1219200"/>
            <a:ext cx="254158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/>
              <a:t>Gray: instantaneous streamlines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173038" indent="-173038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Purple</a:t>
            </a:r>
            <a:r>
              <a:rPr lang="en-US" dirty="0"/>
              <a:t>/Black lines: </a:t>
            </a:r>
            <a:r>
              <a:rPr lang="en-US" dirty="0">
                <a:solidFill>
                  <a:srgbClr val="660066"/>
                </a:solidFill>
              </a:rPr>
              <a:t>Stable</a:t>
            </a:r>
            <a:r>
              <a:rPr lang="en-US" dirty="0"/>
              <a:t>/unstable manifolds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173038" indent="-173038">
              <a:buFont typeface="Arial"/>
              <a:buChar char="•"/>
            </a:pPr>
            <a:r>
              <a:rPr lang="en-US" dirty="0"/>
              <a:t>Color triangles:   Tracers</a:t>
            </a:r>
          </a:p>
          <a:p>
            <a:pPr marL="401638" lvl="1" indent="-174625">
              <a:buFontTx/>
              <a:buChar char="-"/>
            </a:pPr>
            <a:r>
              <a:rPr lang="en-US" dirty="0"/>
              <a:t>Eddy (yellow)</a:t>
            </a:r>
          </a:p>
          <a:p>
            <a:pPr marL="401638" lvl="1" indent="-174625">
              <a:buFontTx/>
              <a:buChar char="-"/>
            </a:pPr>
            <a:r>
              <a:rPr lang="en-US" dirty="0"/>
              <a:t>Dispersion targeting 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/</a:t>
            </a:r>
            <a:r>
              <a:rPr lang="en-US" dirty="0">
                <a:solidFill>
                  <a:srgbClr val="000090"/>
                </a:solidFill>
              </a:rPr>
              <a:t>blue</a:t>
            </a:r>
            <a:r>
              <a:rPr lang="en-US" dirty="0"/>
              <a:t>/</a:t>
            </a:r>
            <a:r>
              <a:rPr lang="en-US" dirty="0">
                <a:solidFill>
                  <a:srgbClr val="008000"/>
                </a:solidFill>
              </a:rPr>
              <a:t>green</a:t>
            </a:r>
            <a:r>
              <a:rPr lang="en-US" dirty="0"/>
              <a:t>) </a:t>
            </a:r>
          </a:p>
        </p:txBody>
      </p:sp>
      <p:pic>
        <p:nvPicPr>
          <p:cNvPr id="3" name="manifold1.mov">
            <a:hlinkClick r:id="" action="ppaction://media"/>
            <a:extLst>
              <a:ext uri="{FF2B5EF4-FFF2-40B4-BE49-F238E27FC236}">
                <a16:creationId xmlns:a16="http://schemas.microsoft.com/office/drawing/2014/main" id="{2AEA7E23-C386-A949-8EF0-1EF26942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310" r="12137"/>
          <a:stretch/>
        </p:blipFill>
        <p:spPr>
          <a:xfrm>
            <a:off x="1047617" y="1185672"/>
            <a:ext cx="5151934" cy="55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7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Distinct Drifter Trajectories by the Deployment Strategies</a:t>
            </a:r>
            <a:endParaRPr lang="en-US" dirty="0"/>
          </a:p>
        </p:txBody>
      </p:sp>
      <p:pic>
        <p:nvPicPr>
          <p:cNvPr id="4" name="Picture 3" descr="salman06_fg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28800"/>
            <a:ext cx="8940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/>
          <p:cNvSpPr>
            <a:spLocks/>
          </p:cNvSpPr>
          <p:nvPr/>
        </p:nvSpPr>
        <p:spPr bwMode="auto">
          <a:xfrm rot="5344366">
            <a:off x="5470663" y="2349500"/>
            <a:ext cx="457200" cy="5905500"/>
          </a:xfrm>
          <a:prstGeom prst="rightBrace">
            <a:avLst>
              <a:gd name="adj1" fmla="val 10763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13413" y="5530850"/>
            <a:ext cx="28956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Directed deployment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129445"/>
            <a:ext cx="16363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Uniform launch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9302" y="4202668"/>
            <a:ext cx="18626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Fast Dispersion Targeting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7516" y="4202668"/>
            <a:ext cx="15556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Eddy Targeting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41910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Mixed   </a:t>
            </a:r>
          </a:p>
        </p:txBody>
      </p:sp>
    </p:spTree>
    <p:extLst>
      <p:ext uri="{BB962C8B-B14F-4D97-AF65-F5344CB8AC3E}">
        <p14:creationId xmlns:p14="http://schemas.microsoft.com/office/powerpoint/2010/main" val="173306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Convergence of the Basin-Scale Error Norms</a:t>
            </a:r>
            <a:endParaRPr lang="en-US" dirty="0"/>
          </a:p>
        </p:txBody>
      </p:sp>
      <p:pic>
        <p:nvPicPr>
          <p:cNvPr id="3" name="Picture 3" descr="salman06_fg6"/>
          <p:cNvPicPr>
            <a:picLocks noChangeAspect="1" noChangeArrowheads="1"/>
          </p:cNvPicPr>
          <p:nvPr/>
        </p:nvPicPr>
        <p:blipFill>
          <a:blip r:embed="rId2"/>
          <a:srcRect b="10791"/>
          <a:stretch>
            <a:fillRect/>
          </a:stretch>
        </p:blipFill>
        <p:spPr bwMode="auto">
          <a:xfrm>
            <a:off x="152400" y="1219200"/>
            <a:ext cx="86756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03287" y="1428750"/>
            <a:ext cx="787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LaDA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687" y="1962150"/>
            <a:ext cx="78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Uniform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618" y="2644973"/>
            <a:ext cx="878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Fast Disp.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8687" y="2263973"/>
            <a:ext cx="1235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Eddy targeting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8087" y="2949773"/>
            <a:ext cx="133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Mixed targeting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0600"/>
            <a:ext cx="2623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Kinetic Energy Error Norm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990600"/>
            <a:ext cx="2413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Height Field Error Norm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0" y="990600"/>
            <a:ext cx="2972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Drifter Separation Error Norm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6592" y="2644973"/>
            <a:ext cx="78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Uniform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48896" y="2800350"/>
            <a:ext cx="878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Fast Disp.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0559" y="2568773"/>
            <a:ext cx="1331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Mixed targeting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0790" y="2266950"/>
            <a:ext cx="1235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Eddy targeting</a:t>
            </a:r>
          </a:p>
        </p:txBody>
      </p:sp>
      <p:pic>
        <p:nvPicPr>
          <p:cNvPr id="16" name="Picture 4" descr="height_control_day25"/>
          <p:cNvPicPr>
            <a:picLocks noChangeAspect="1" noChangeArrowheads="1"/>
          </p:cNvPicPr>
          <p:nvPr/>
        </p:nvPicPr>
        <p:blipFill>
          <a:blip r:embed="rId3"/>
          <a:srcRect b="7143"/>
          <a:stretch>
            <a:fillRect/>
          </a:stretch>
        </p:blipFill>
        <p:spPr bwMode="auto">
          <a:xfrm>
            <a:off x="5715000" y="38100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57201" y="4258270"/>
            <a:ext cx="5040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/>
              <a:buChar char="•"/>
            </a:pPr>
            <a:r>
              <a:rPr lang="en-US" dirty="0"/>
              <a:t>Energy error is concentrated in the western basin where the eddies are active</a:t>
            </a:r>
          </a:p>
          <a:p>
            <a:pPr marL="347663" lvl="1" indent="-174625">
              <a:buFont typeface="Lucida Grande"/>
              <a:buChar char="⇒"/>
            </a:pPr>
            <a:r>
              <a:rPr lang="en-US" dirty="0"/>
              <a:t>Directed deployment strategies  are all effective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313" y="5602069"/>
            <a:ext cx="5170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/>
              <a:buChar char="•"/>
            </a:pPr>
            <a:r>
              <a:rPr lang="en-US" dirty="0"/>
              <a:t>Height error is global over the entire flow domain</a:t>
            </a:r>
          </a:p>
          <a:p>
            <a:pPr marL="347663" lvl="1" indent="-227013">
              <a:buFont typeface="Lucida Grande"/>
              <a:buChar char="⇒"/>
            </a:pPr>
            <a:r>
              <a:rPr lang="en-US" dirty="0"/>
              <a:t>Uniform deployment works the best initially but fast disp &amp; mixed strategies catch up.</a:t>
            </a:r>
          </a:p>
          <a:p>
            <a:pPr marL="120650" indent="-120650">
              <a:buFont typeface="Arial"/>
              <a:buChar char="•"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79755" y="1600200"/>
            <a:ext cx="787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LaDA</a:t>
            </a:r>
          </a:p>
        </p:txBody>
      </p:sp>
    </p:spTree>
    <p:extLst>
      <p:ext uri="{BB962C8B-B14F-4D97-AF65-F5344CB8AC3E}">
        <p14:creationId xmlns:p14="http://schemas.microsoft.com/office/powerpoint/2010/main" val="4201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Global Ocean Observing System by Drifters</a:t>
            </a: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216342" y="1607497"/>
            <a:ext cx="3233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200" b="0" i="1" dirty="0">
                <a:solidFill>
                  <a:schemeClr val="accent2"/>
                </a:solidFill>
              </a:rPr>
              <a:t>http://www.aoml.noaa.gov/phod/dac/gdp.html</a:t>
            </a:r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424249" y="1041675"/>
            <a:ext cx="457611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3363" indent="-233363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19075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Blip>
                <a:blip r:embed="rId3"/>
              </a:buBlip>
            </a:pPr>
            <a:r>
              <a:rPr lang="en-US" altLang="x-none" sz="1400" b="0" dirty="0"/>
              <a:t>Global Data Product: 1250 drifters ~ 5</a:t>
            </a:r>
            <a:r>
              <a:rPr lang="en-US" altLang="x-none" sz="1400" b="0" baseline="30000" dirty="0"/>
              <a:t>o</a:t>
            </a:r>
            <a:r>
              <a:rPr lang="en-US" altLang="x-none" sz="1400" b="0" dirty="0"/>
              <a:t>x5</a:t>
            </a:r>
            <a:r>
              <a:rPr lang="en-US" altLang="x-none" sz="1400" b="0" baseline="30000" dirty="0"/>
              <a:t>o</a:t>
            </a:r>
            <a:r>
              <a:rPr lang="en-US" altLang="x-none" sz="1400" b="0" dirty="0"/>
              <a:t> resolution</a:t>
            </a:r>
          </a:p>
          <a:p>
            <a:pPr eaLnBrk="1" hangingPunct="1">
              <a:spcBef>
                <a:spcPct val="20000"/>
              </a:spcBef>
              <a:buFont typeface="Wingdings" charset="2"/>
              <a:buBlip>
                <a:blip r:embed="rId3"/>
              </a:buBlip>
            </a:pPr>
            <a:r>
              <a:rPr lang="en-US" altLang="x-none" sz="1400" b="0" dirty="0"/>
              <a:t>Drifters are used as the platform of </a:t>
            </a:r>
            <a:r>
              <a:rPr lang="en-US" altLang="x-none" sz="1400" b="0" i="1" dirty="0"/>
              <a:t>T</a:t>
            </a:r>
            <a:r>
              <a:rPr lang="en-US" altLang="x-none" sz="1400" b="0" dirty="0"/>
              <a:t> (SLP, Wind)</a:t>
            </a:r>
            <a:endParaRPr lang="en-US" altLang="x-none" sz="1600" b="0" dirty="0"/>
          </a:p>
        </p:txBody>
      </p:sp>
      <p:pic>
        <p:nvPicPr>
          <p:cNvPr id="7170" name="Picture 2" descr="http://www.aoml.noaa.gov/phod/graphics/dacdata/globpop_countries.gif">
            <a:extLst>
              <a:ext uri="{FF2B5EF4-FFF2-40B4-BE49-F238E27FC236}">
                <a16:creationId xmlns:a16="http://schemas.microsoft.com/office/drawing/2014/main" id="{5769C81E-89A1-284B-9DA7-86D22FC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2000250"/>
            <a:ext cx="740664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oml.noaa.gov/phod/graphics/dacdata/array_growth.jpeg">
            <a:extLst>
              <a:ext uri="{FF2B5EF4-FFF2-40B4-BE49-F238E27FC236}">
                <a16:creationId xmlns:a16="http://schemas.microsoft.com/office/drawing/2014/main" id="{40ED480A-FFE3-8F40-884B-61BBC5AB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79" y="0"/>
            <a:ext cx="4028440" cy="20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24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0" name="Picture 2" descr="KE_error_uniform_day25"/>
          <p:cNvPicPr>
            <a:picLocks noChangeAspect="1" noChangeArrowheads="1"/>
          </p:cNvPicPr>
          <p:nvPr/>
        </p:nvPicPr>
        <p:blipFill>
          <a:blip r:embed="rId3"/>
          <a:srcRect b="14285"/>
          <a:stretch>
            <a:fillRect/>
          </a:stretch>
        </p:blipFill>
        <p:spPr bwMode="auto">
          <a:xfrm>
            <a:off x="838200" y="106680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3" descr="KE_error_uniform_day100"/>
          <p:cNvPicPr>
            <a:picLocks noChangeAspect="1" noChangeArrowheads="1"/>
          </p:cNvPicPr>
          <p:nvPr/>
        </p:nvPicPr>
        <p:blipFill>
          <a:blip r:embed="rId4"/>
          <a:srcRect l="14285" b="14287"/>
          <a:stretch>
            <a:fillRect/>
          </a:stretch>
        </p:blipFill>
        <p:spPr bwMode="auto">
          <a:xfrm>
            <a:off x="3733800" y="1066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2" name="Picture 4" descr="KE_error_uniform_day300"/>
          <p:cNvPicPr>
            <a:picLocks noChangeAspect="1" noChangeArrowheads="1"/>
          </p:cNvPicPr>
          <p:nvPr/>
        </p:nvPicPr>
        <p:blipFill>
          <a:blip r:embed="rId5"/>
          <a:srcRect l="14285" b="14287"/>
          <a:stretch>
            <a:fillRect/>
          </a:stretch>
        </p:blipFill>
        <p:spPr bwMode="auto">
          <a:xfrm>
            <a:off x="6172200" y="1066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3" name="Rectangle 8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RMSE Spatial Pattern in KE: Uniform and Mixed Strategies</a:t>
            </a:r>
          </a:p>
        </p:txBody>
      </p:sp>
      <p:sp>
        <p:nvSpPr>
          <p:cNvPr id="149514" name="Rectangle 9"/>
          <p:cNvSpPr>
            <a:spLocks noChangeArrowheads="1"/>
          </p:cNvSpPr>
          <p:nvPr/>
        </p:nvSpPr>
        <p:spPr bwMode="auto">
          <a:xfrm>
            <a:off x="1905000" y="9144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Day 25</a:t>
            </a:r>
            <a:endParaRPr lang="en-US" sz="1800" b="0" dirty="0"/>
          </a:p>
        </p:txBody>
      </p:sp>
      <p:sp>
        <p:nvSpPr>
          <p:cNvPr id="149515" name="Rectangle 10"/>
          <p:cNvSpPr>
            <a:spLocks noChangeArrowheads="1"/>
          </p:cNvSpPr>
          <p:nvPr/>
        </p:nvSpPr>
        <p:spPr bwMode="auto">
          <a:xfrm>
            <a:off x="4495800" y="9144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Day 100</a:t>
            </a:r>
            <a:endParaRPr lang="en-US" sz="1800" b="0" dirty="0"/>
          </a:p>
        </p:txBody>
      </p:sp>
      <p:sp>
        <p:nvSpPr>
          <p:cNvPr id="149516" name="Rectangle 11"/>
          <p:cNvSpPr>
            <a:spLocks noChangeArrowheads="1"/>
          </p:cNvSpPr>
          <p:nvPr/>
        </p:nvSpPr>
        <p:spPr bwMode="auto">
          <a:xfrm>
            <a:off x="7010400" y="9461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Day 300</a:t>
            </a:r>
            <a:endParaRPr lang="en-US" sz="1800" b="0" dirty="0"/>
          </a:p>
        </p:txBody>
      </p:sp>
      <p:sp>
        <p:nvSpPr>
          <p:cNvPr id="149517" name="Rectangle 12"/>
          <p:cNvSpPr>
            <a:spLocks noChangeArrowheads="1"/>
          </p:cNvSpPr>
          <p:nvPr/>
        </p:nvSpPr>
        <p:spPr bwMode="auto">
          <a:xfrm>
            <a:off x="304800" y="1492250"/>
            <a:ext cx="914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Uniform</a:t>
            </a:r>
          </a:p>
        </p:txBody>
      </p:sp>
      <p:pic>
        <p:nvPicPr>
          <p:cNvPr id="149518" name="Picture 14" descr="KE_error_mixed_day100_cb"/>
          <p:cNvPicPr>
            <a:picLocks noChangeAspect="1" noChangeArrowheads="1"/>
          </p:cNvPicPr>
          <p:nvPr/>
        </p:nvPicPr>
        <p:blipFill>
          <a:blip r:embed="rId6"/>
          <a:srcRect t="87091" b="5847"/>
          <a:stretch>
            <a:fillRect/>
          </a:stretch>
        </p:blipFill>
        <p:spPr bwMode="auto">
          <a:xfrm rot="-5400000">
            <a:off x="7169150" y="2368550"/>
            <a:ext cx="318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KE_error_mixed_day25"/>
          <p:cNvPicPr>
            <a:picLocks noChangeAspect="1" noChangeArrowheads="1"/>
          </p:cNvPicPr>
          <p:nvPr/>
        </p:nvPicPr>
        <p:blipFill>
          <a:blip r:embed="rId7"/>
          <a:srcRect t="7143" b="7143"/>
          <a:stretch>
            <a:fillRect/>
          </a:stretch>
        </p:blipFill>
        <p:spPr bwMode="auto">
          <a:xfrm>
            <a:off x="838200" y="388620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81000" y="4114800"/>
            <a:ext cx="914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600" b="0" dirty="0"/>
              <a:t>Mixed</a:t>
            </a:r>
          </a:p>
        </p:txBody>
      </p:sp>
      <p:pic>
        <p:nvPicPr>
          <p:cNvPr id="17" name="Picture 13" descr="KE_error_mixed_day100_cb"/>
          <p:cNvPicPr>
            <a:picLocks noChangeAspect="1" noChangeArrowheads="1"/>
          </p:cNvPicPr>
          <p:nvPr/>
        </p:nvPicPr>
        <p:blipFill>
          <a:blip r:embed="rId6"/>
          <a:srcRect l="11752" t="5884" b="28798"/>
          <a:stretch>
            <a:fillRect/>
          </a:stretch>
        </p:blipFill>
        <p:spPr bwMode="auto">
          <a:xfrm>
            <a:off x="3663950" y="3886200"/>
            <a:ext cx="27368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KE_error_mixed_day300"/>
          <p:cNvPicPr>
            <a:picLocks noChangeAspect="1" noChangeArrowheads="1"/>
          </p:cNvPicPr>
          <p:nvPr/>
        </p:nvPicPr>
        <p:blipFill>
          <a:blip r:embed="rId8"/>
          <a:srcRect l="14285" t="7143" b="9428"/>
          <a:stretch>
            <a:fillRect/>
          </a:stretch>
        </p:blipFill>
        <p:spPr bwMode="auto">
          <a:xfrm>
            <a:off x="6172200" y="3886200"/>
            <a:ext cx="27432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42279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4EF8-14F4-8E42-9C8E-C7F9D09B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0810-214E-854D-AEEF-3BDA5FF3A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Observability algorithms: </a:t>
            </a:r>
          </a:p>
          <a:p>
            <a:pPr lvl="1"/>
            <a:r>
              <a:rPr lang="en-US" dirty="0"/>
              <a:t>Current extensions</a:t>
            </a:r>
          </a:p>
          <a:p>
            <a:pPr lvl="2"/>
            <a:r>
              <a:rPr lang="en-US" dirty="0"/>
              <a:t>Inclusion of  </a:t>
            </a:r>
            <a:r>
              <a:rPr lang="en-US" b="1" dirty="0"/>
              <a:t>P</a:t>
            </a:r>
            <a:r>
              <a:rPr lang="en-US" baseline="-25000" dirty="0"/>
              <a:t>0</a:t>
            </a:r>
            <a:endParaRPr lang="en-US" dirty="0"/>
          </a:p>
          <a:p>
            <a:pPr lvl="2"/>
            <a:r>
              <a:rPr lang="en-US" dirty="0"/>
              <a:t>Use of ensemble approximations</a:t>
            </a:r>
          </a:p>
          <a:p>
            <a:pPr lvl="1"/>
            <a:r>
              <a:rPr lang="en-US" dirty="0"/>
              <a:t>Further extensions are needed to be fully useful to data assimilation applications</a:t>
            </a:r>
          </a:p>
          <a:p>
            <a:pPr lvl="1"/>
            <a:endParaRPr lang="en-US" dirty="0"/>
          </a:p>
          <a:p>
            <a:r>
              <a:rPr lang="en-US" dirty="0"/>
              <a:t>Application to Lagrangian path planning suggest that ”prior” knowledge of Lagrangian coherent structures makes difference, which is consistent with earlier study.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2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CCD2-CFBD-9146-AC46-3C2F0613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within Lagrangian Observations?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8C88-3774-2347-A634-A6B053CE0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information can we extract from floating (Lagrangian) drifters or self-propelling (Underwater Autonomous) vehicles (with control)?</a:t>
            </a:r>
          </a:p>
          <a:p>
            <a:r>
              <a:rPr lang="en-US" dirty="0"/>
              <a:t>Do they carry more/similar/less information than Eulerian (measured at stations) observations?</a:t>
            </a:r>
          </a:p>
        </p:txBody>
      </p:sp>
      <p:pic>
        <p:nvPicPr>
          <p:cNvPr id="4" name="drifterT_gom_2006_4_6.mov">
            <a:hlinkClick r:id="" action="ppaction://media"/>
            <a:extLst>
              <a:ext uri="{FF2B5EF4-FFF2-40B4-BE49-F238E27FC236}">
                <a16:creationId xmlns:a16="http://schemas.microsoft.com/office/drawing/2014/main" id="{D4BC71B0-6095-494E-BBC7-83F1BECCB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143" t="1505" r="8214" b="4209"/>
          <a:stretch/>
        </p:blipFill>
        <p:spPr>
          <a:xfrm>
            <a:off x="2038342" y="2705088"/>
            <a:ext cx="4514858" cy="37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Idealized Example of Observability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892"/>
            <a:ext cx="8686800" cy="5857108"/>
          </a:xfrm>
        </p:spPr>
        <p:txBody>
          <a:bodyPr/>
          <a:lstStyle/>
          <a:p>
            <a:r>
              <a:rPr lang="en-US" dirty="0"/>
              <a:t>Can a flow with an eddy represented by a point vortex 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 </a:t>
            </a:r>
          </a:p>
          <a:p>
            <a:pPr>
              <a:buNone/>
            </a:pPr>
            <a:r>
              <a:rPr lang="en-US" dirty="0">
                <a:latin typeface="Symbol" charset="2"/>
                <a:cs typeface="Symbol" charset="2"/>
              </a:rPr>
              <a:t>	</a:t>
            </a:r>
            <a:r>
              <a:rPr lang="en-US" dirty="0"/>
              <a:t>be determine uniquely using an Eulerian/Lagrangian observation?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62200" y="1981200"/>
            <a:ext cx="4206240" cy="2557046"/>
            <a:chOff x="2362200" y="2319754"/>
            <a:chExt cx="4206240" cy="2557046"/>
          </a:xfrm>
        </p:grpSpPr>
        <p:pic>
          <p:nvPicPr>
            <p:cNvPr id="5" name="Picture 4" descr="u_v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944"/>
            <a:stretch>
              <a:fillRect/>
            </a:stretch>
          </p:blipFill>
          <p:spPr>
            <a:xfrm>
              <a:off x="2362200" y="2319754"/>
              <a:ext cx="4206240" cy="2557046"/>
            </a:xfrm>
            <a:prstGeom prst="rect">
              <a:avLst/>
            </a:prstGeom>
          </p:spPr>
        </p:pic>
        <p:pic>
          <p:nvPicPr>
            <p:cNvPr id="6" name="Picture 5" descr="obs_v.t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1676"/>
            <a:stretch>
              <a:fillRect/>
            </a:stretch>
          </p:blipFill>
          <p:spPr>
            <a:xfrm>
              <a:off x="3505200" y="4225826"/>
              <a:ext cx="114300" cy="434340"/>
            </a:xfrm>
            <a:prstGeom prst="rect">
              <a:avLst/>
            </a:prstGeom>
          </p:spPr>
        </p:pic>
        <p:pic>
          <p:nvPicPr>
            <p:cNvPr id="7" name="Picture 6" descr="obs_v.ti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2644"/>
            <a:stretch>
              <a:fillRect/>
            </a:stretch>
          </p:blipFill>
          <p:spPr>
            <a:xfrm>
              <a:off x="2714244" y="3886200"/>
              <a:ext cx="486156" cy="8808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2067971" y="3142623"/>
              <a:ext cx="89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Velocity 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99365" y="4526577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noFill/>
                  <a:cs typeface="Arial"/>
                </a:rPr>
                <a:t>Distance r</a:t>
              </a:r>
            </a:p>
          </p:txBody>
        </p:sp>
      </p:grpSp>
      <p:pic>
        <p:nvPicPr>
          <p:cNvPr id="10" name="Picture 9" descr="gom_figure2.tiff"/>
          <p:cNvPicPr>
            <a:picLocks noChangeAspect="1"/>
          </p:cNvPicPr>
          <p:nvPr/>
        </p:nvPicPr>
        <p:blipFill>
          <a:blip r:embed="rId6"/>
          <a:srcRect l="75416" t="19289" b="63207"/>
          <a:stretch>
            <a:fillRect/>
          </a:stretch>
        </p:blipFill>
        <p:spPr>
          <a:xfrm>
            <a:off x="1600200" y="4724400"/>
            <a:ext cx="2303710" cy="1878424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4889500" y="2844800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" name="Equation" r:id="rId7" imgW="1282700" imgH="889000" progId="Equation.DSMT4">
                  <p:embed/>
                </p:oleObj>
              </mc:Choice>
              <mc:Fallback>
                <p:oleObj name="Equation" r:id="rId7" imgW="1282700" imgH="88900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2844800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570683" y="4278868"/>
            <a:ext cx="705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0524" y="5231278"/>
            <a:ext cx="361626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Point vortex 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 : </a:t>
            </a:r>
          </a:p>
          <a:p>
            <a:r>
              <a:rPr lang="en-US" dirty="0"/>
              <a:t>Highly idealizer Lagrangian 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19442-79F8-064B-8300-3D8828EB8408}"/>
              </a:ext>
            </a:extLst>
          </p:cNvPr>
          <p:cNvSpPr txBox="1"/>
          <p:nvPr/>
        </p:nvSpPr>
        <p:spPr>
          <a:xfrm>
            <a:off x="8001000" y="213360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ICDF12</a:t>
            </a:r>
          </a:p>
        </p:txBody>
      </p:sp>
    </p:spTree>
    <p:extLst>
      <p:ext uri="{BB962C8B-B14F-4D97-AF65-F5344CB8AC3E}">
        <p14:creationId xmlns:p14="http://schemas.microsoft.com/office/powerpoint/2010/main" val="327462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Idea: Observability of the Flow with an Eddy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with an eddy represented by a point vortex (</a:t>
            </a:r>
            <a:r>
              <a:rPr lang="en-US" sz="2000" b="1" dirty="0"/>
              <a:t>x</a:t>
            </a:r>
            <a:r>
              <a:rPr lang="en-US" sz="2000" baseline="-25000" dirty="0"/>
              <a:t>v</a:t>
            </a:r>
            <a:r>
              <a:rPr lang="en-US" sz="2000" dirty="0"/>
              <a:t>, Γ) </a:t>
            </a:r>
          </a:p>
          <a:p>
            <a:pPr>
              <a:buNone/>
            </a:pPr>
            <a:r>
              <a:rPr lang="en-US" sz="2000" dirty="0">
                <a:cs typeface="Symbol" charset="2"/>
              </a:rPr>
              <a:t>	</a:t>
            </a:r>
            <a:r>
              <a:rPr lang="en-US" sz="2000" dirty="0"/>
              <a:t>Given an observation </a:t>
            </a:r>
            <a:r>
              <a:rPr lang="en-US" sz="2000" b="1" dirty="0"/>
              <a:t>u</a:t>
            </a:r>
            <a:r>
              <a:rPr lang="en-US" sz="2000" dirty="0"/>
              <a:t>, can we determine the vortex config. uniquely?</a:t>
            </a:r>
          </a:p>
          <a:p>
            <a:endParaRPr lang="en-US" sz="2000" dirty="0"/>
          </a:p>
        </p:txBody>
      </p:sp>
      <p:pic>
        <p:nvPicPr>
          <p:cNvPr id="5" name="Picture 4" descr="obs_v_E1.tif"/>
          <p:cNvPicPr>
            <a:picLocks noChangeAspect="1"/>
          </p:cNvPicPr>
          <p:nvPr/>
        </p:nvPicPr>
        <p:blipFill rotWithShape="1">
          <a:blip r:embed="rId4"/>
          <a:srcRect l="87500"/>
          <a:stretch/>
        </p:blipFill>
        <p:spPr>
          <a:xfrm>
            <a:off x="3962400" y="2514600"/>
            <a:ext cx="457200" cy="86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8" y="2057400"/>
            <a:ext cx="13253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Eulerian obs</a:t>
            </a:r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ECCAEB64-C329-6F4F-BFAB-5E8624B3B9D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70100" y="3244314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0" name="Equation" r:id="rId5" imgW="1282700" imgH="889000" progId="Equation.DSMT4">
                  <p:embed/>
                </p:oleObj>
              </mc:Choice>
              <mc:Fallback>
                <p:oleObj name="Equation" r:id="rId5" imgW="1282700" imgH="88900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ECCAEB64-C329-6F4F-BFAB-5E8624B3B9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3244314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03527E0-3B8E-3546-B8A4-02045994496F}"/>
              </a:ext>
            </a:extLst>
          </p:cNvPr>
          <p:cNvSpPr txBox="1"/>
          <p:nvPr/>
        </p:nvSpPr>
        <p:spPr>
          <a:xfrm>
            <a:off x="4229983" y="239485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74A4E-2651-A446-9B46-D26AB4C1FDCE}"/>
              </a:ext>
            </a:extLst>
          </p:cNvPr>
          <p:cNvCxnSpPr/>
          <p:nvPr/>
        </p:nvCxnSpPr>
        <p:spPr>
          <a:xfrm>
            <a:off x="762000" y="3200400"/>
            <a:ext cx="36576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4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Idea: Observability of the Flow with an Eddy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with an eddy represented by a point vortex (</a:t>
            </a:r>
            <a:r>
              <a:rPr lang="en-US" sz="2000" b="1" dirty="0"/>
              <a:t>x</a:t>
            </a:r>
            <a:r>
              <a:rPr lang="en-US" sz="2000" baseline="-25000" dirty="0"/>
              <a:t>v</a:t>
            </a:r>
            <a:r>
              <a:rPr lang="en-US" sz="2000" dirty="0"/>
              <a:t>, Γ) </a:t>
            </a:r>
          </a:p>
          <a:p>
            <a:pPr>
              <a:buNone/>
            </a:pPr>
            <a:r>
              <a:rPr lang="en-US" sz="2000" dirty="0">
                <a:cs typeface="Symbol" charset="2"/>
              </a:rPr>
              <a:t>	</a:t>
            </a:r>
            <a:r>
              <a:rPr lang="en-US" sz="2000" dirty="0"/>
              <a:t>Given an observation </a:t>
            </a:r>
            <a:r>
              <a:rPr lang="en-US" sz="2000" b="1" dirty="0"/>
              <a:t>u</a:t>
            </a:r>
            <a:r>
              <a:rPr lang="en-US" sz="2000" dirty="0"/>
              <a:t>, can we determine the vortex config. uniquely?</a:t>
            </a:r>
          </a:p>
          <a:p>
            <a:endParaRPr lang="en-US" sz="2000" dirty="0"/>
          </a:p>
        </p:txBody>
      </p:sp>
      <p:pic>
        <p:nvPicPr>
          <p:cNvPr id="5" name="Picture 4" descr="obs_v_E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514600"/>
            <a:ext cx="3657600" cy="86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8" y="2057400"/>
            <a:ext cx="13253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Eulerian obs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3622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NO</a:t>
            </a:r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ECCAEB64-C329-6F4F-BFAB-5E8624B3B9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20457"/>
              </p:ext>
            </p:extLst>
          </p:nvPr>
        </p:nvGraphicFramePr>
        <p:xfrm>
          <a:off x="2070100" y="3244314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" name="Equation" r:id="rId5" imgW="1282700" imgH="889000" progId="Equation.DSMT4">
                  <p:embed/>
                </p:oleObj>
              </mc:Choice>
              <mc:Fallback>
                <p:oleObj name="Equation" r:id="rId5" imgW="1282700" imgH="88900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3244314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03527E0-3B8E-3546-B8A4-02045994496F}"/>
              </a:ext>
            </a:extLst>
          </p:cNvPr>
          <p:cNvSpPr txBox="1"/>
          <p:nvPr/>
        </p:nvSpPr>
        <p:spPr>
          <a:xfrm>
            <a:off x="4229983" y="239485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endParaRPr lang="en-US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4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Idea: Observability of the Flow with an Eddy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with an eddy represented by a point vortex (</a:t>
            </a:r>
            <a:r>
              <a:rPr lang="en-US" sz="2000" b="1" dirty="0"/>
              <a:t>x</a:t>
            </a:r>
            <a:r>
              <a:rPr lang="en-US" sz="2000" baseline="-25000" dirty="0"/>
              <a:t>v</a:t>
            </a:r>
            <a:r>
              <a:rPr lang="en-US" sz="2000" dirty="0"/>
              <a:t>, Γ) </a:t>
            </a:r>
          </a:p>
          <a:p>
            <a:pPr>
              <a:buNone/>
            </a:pPr>
            <a:r>
              <a:rPr lang="en-US" sz="2000" dirty="0">
                <a:cs typeface="Symbol" charset="2"/>
              </a:rPr>
              <a:t>	</a:t>
            </a:r>
            <a:r>
              <a:rPr lang="en-US" sz="2000" dirty="0"/>
              <a:t>Given an observation, can we determine the vortex config. uniquely?</a:t>
            </a:r>
          </a:p>
          <a:p>
            <a:endParaRPr lang="en-US" sz="2000" dirty="0"/>
          </a:p>
        </p:txBody>
      </p:sp>
      <p:pic>
        <p:nvPicPr>
          <p:cNvPr id="5" name="Picture 4" descr="obs_v_E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14600"/>
            <a:ext cx="3657600" cy="86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8" y="2057400"/>
            <a:ext cx="13253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Eulerian obs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3622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NO</a:t>
            </a:r>
          </a:p>
        </p:txBody>
      </p:sp>
      <p:pic>
        <p:nvPicPr>
          <p:cNvPr id="9" name="Picture 8" descr="obs_L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135" y="2106168"/>
            <a:ext cx="3657600" cy="2084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2632" y="1981200"/>
            <a:ext cx="15993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375E"/>
                </a:solidFill>
                <a:latin typeface="Arial"/>
                <a:cs typeface="Arial"/>
              </a:rPr>
              <a:t>Lagrangian obs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5892" y="2286000"/>
            <a:ext cx="608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YES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51347" y="261563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x</a:t>
            </a:r>
            <a:r>
              <a:rPr lang="en-US" baseline="-25000" dirty="0">
                <a:solidFill>
                  <a:srgbClr val="008000"/>
                </a:solidFill>
              </a:rPr>
              <a:t>D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1E4E0-239F-0C4F-B17D-C70B5A5DC2FD}"/>
              </a:ext>
            </a:extLst>
          </p:cNvPr>
          <p:cNvSpPr txBox="1"/>
          <p:nvPr/>
        </p:nvSpPr>
        <p:spPr>
          <a:xfrm>
            <a:off x="4229983" y="239485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3930E298-66B3-5E4E-A398-8D4CCD1E9F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37262"/>
              </p:ext>
            </p:extLst>
          </p:nvPr>
        </p:nvGraphicFramePr>
        <p:xfrm>
          <a:off x="2070100" y="3244314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Equation" r:id="rId5" imgW="1282700" imgH="889000" progId="Equation.DSMT4">
                  <p:embed/>
                </p:oleObj>
              </mc:Choice>
              <mc:Fallback>
                <p:oleObj name="Equation" r:id="rId5" imgW="1282700" imgH="88900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ECCAEB64-C329-6F4F-BFAB-5E8624B3B9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3244314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7D9D203-6F4D-2243-A053-2C9FF407D2B0}"/>
              </a:ext>
            </a:extLst>
          </p:cNvPr>
          <p:cNvSpPr/>
          <p:nvPr/>
        </p:nvSpPr>
        <p:spPr>
          <a:xfrm>
            <a:off x="7229481" y="3319482"/>
            <a:ext cx="69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D0470-60A7-ED4E-BE8B-21B4D29F1671}"/>
              </a:ext>
            </a:extLst>
          </p:cNvPr>
          <p:cNvSpPr txBox="1"/>
          <p:nvPr/>
        </p:nvSpPr>
        <p:spPr>
          <a:xfrm>
            <a:off x="5410200" y="4202668"/>
            <a:ext cx="340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not instantaneously by default</a:t>
            </a:r>
          </a:p>
        </p:txBody>
      </p:sp>
    </p:spTree>
    <p:extLst>
      <p:ext uri="{BB962C8B-B14F-4D97-AF65-F5344CB8AC3E}">
        <p14:creationId xmlns:p14="http://schemas.microsoft.com/office/powerpoint/2010/main" val="417834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Idea: Observability of the Flow with an Eddy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with an eddy represented by a point vortex (</a:t>
            </a:r>
            <a:r>
              <a:rPr lang="en-US" sz="2000" b="1" dirty="0"/>
              <a:t>x</a:t>
            </a:r>
            <a:r>
              <a:rPr lang="en-US" sz="2000" baseline="-25000" dirty="0"/>
              <a:t>v</a:t>
            </a:r>
            <a:r>
              <a:rPr lang="en-US" sz="2000" dirty="0"/>
              <a:t>, Γ) </a:t>
            </a:r>
          </a:p>
          <a:p>
            <a:pPr>
              <a:buNone/>
            </a:pPr>
            <a:r>
              <a:rPr lang="en-US" sz="2000" dirty="0">
                <a:cs typeface="Symbol" charset="2"/>
              </a:rPr>
              <a:t>	</a:t>
            </a:r>
            <a:r>
              <a:rPr lang="en-US" sz="2000" dirty="0"/>
              <a:t>Given an observation, can we determine the vortex config. uniquely?</a:t>
            </a:r>
          </a:p>
          <a:p>
            <a:endParaRPr lang="en-US" sz="2000" dirty="0"/>
          </a:p>
        </p:txBody>
      </p:sp>
      <p:pic>
        <p:nvPicPr>
          <p:cNvPr id="5" name="Picture 4" descr="obs_v_E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14600"/>
            <a:ext cx="3657600" cy="86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788" y="2057400"/>
            <a:ext cx="13253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Eulerian obs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3622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NO</a:t>
            </a:r>
          </a:p>
        </p:txBody>
      </p:sp>
      <p:pic>
        <p:nvPicPr>
          <p:cNvPr id="9" name="Picture 8" descr="obs_L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135" y="2106168"/>
            <a:ext cx="3657600" cy="2084832"/>
          </a:xfrm>
          <a:prstGeom prst="rect">
            <a:avLst/>
          </a:prstGeom>
        </p:spPr>
      </p:pic>
      <p:pic>
        <p:nvPicPr>
          <p:cNvPr id="10" name="Picture 9" descr="obs_v_L1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135" y="4629912"/>
            <a:ext cx="3657600" cy="21518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2632" y="1981200"/>
            <a:ext cx="15993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7375E"/>
                </a:solidFill>
                <a:latin typeface="Arial"/>
                <a:cs typeface="Arial"/>
              </a:rPr>
              <a:t>Lagrangian obs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2632" y="4343400"/>
            <a:ext cx="38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  <a:latin typeface="Arial"/>
                <a:cs typeface="Arial"/>
              </a:rPr>
              <a:t>Eulerian obs along Lagrangian trajectory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5892" y="2286000"/>
            <a:ext cx="608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1135" y="4690646"/>
            <a:ext cx="608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YES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51347" y="261563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x</a:t>
            </a:r>
            <a:r>
              <a:rPr lang="en-US" baseline="-25000" dirty="0">
                <a:solidFill>
                  <a:srgbClr val="008000"/>
                </a:solidFill>
              </a:rPr>
              <a:t>D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67125" y="478750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b="1" dirty="0">
                <a:solidFill>
                  <a:srgbClr val="008000"/>
                </a:solidFill>
              </a:rPr>
              <a:t>x</a:t>
            </a:r>
            <a:r>
              <a:rPr lang="en-US" baseline="-25000" dirty="0">
                <a:solidFill>
                  <a:srgbClr val="008000"/>
                </a:solidFill>
              </a:rPr>
              <a:t>D</a:t>
            </a:r>
            <a:r>
              <a:rPr lang="en-US" dirty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45523-BACF-8440-B456-B9E227161DB6}"/>
              </a:ext>
            </a:extLst>
          </p:cNvPr>
          <p:cNvSpPr txBox="1"/>
          <p:nvPr/>
        </p:nvSpPr>
        <p:spPr>
          <a:xfrm>
            <a:off x="4229983" y="239485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u</a:t>
            </a:r>
            <a:r>
              <a:rPr lang="en-US" baseline="-25000" dirty="0">
                <a:solidFill>
                  <a:srgbClr val="008000"/>
                </a:solidFill>
              </a:rPr>
              <a:t>F</a:t>
            </a:r>
            <a:r>
              <a:rPr lang="en-US" b="1" dirty="0">
                <a:solidFill>
                  <a:srgbClr val="008000"/>
                </a:solidFill>
              </a:rPr>
              <a:t>  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graphicFrame>
        <p:nvGraphicFramePr>
          <p:cNvPr id="21" name="Object 2">
            <a:extLst>
              <a:ext uri="{FF2B5EF4-FFF2-40B4-BE49-F238E27FC236}">
                <a16:creationId xmlns:a16="http://schemas.microsoft.com/office/drawing/2014/main" id="{1B679725-E267-184D-9146-8543AAF7C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491018"/>
              </p:ext>
            </p:extLst>
          </p:nvPr>
        </p:nvGraphicFramePr>
        <p:xfrm>
          <a:off x="2070100" y="3244314"/>
          <a:ext cx="12827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name="Equation" r:id="rId6" imgW="1282700" imgH="889000" progId="Equation.DSMT4">
                  <p:embed/>
                </p:oleObj>
              </mc:Choice>
              <mc:Fallback>
                <p:oleObj name="Equation" r:id="rId6" imgW="1282700" imgH="889000" progId="Equation.DSMT4">
                  <p:embed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3930E298-66B3-5E4E-A398-8D4CCD1E9F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3244314"/>
                        <a:ext cx="12827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4FBAEECE-8250-8247-93AC-21419127BF43}"/>
              </a:ext>
            </a:extLst>
          </p:cNvPr>
          <p:cNvSpPr/>
          <p:nvPr/>
        </p:nvSpPr>
        <p:spPr>
          <a:xfrm>
            <a:off x="7229481" y="3319482"/>
            <a:ext cx="69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8B0626-2E68-0A4D-812C-7D437A295085}"/>
              </a:ext>
            </a:extLst>
          </p:cNvPr>
          <p:cNvSpPr/>
          <p:nvPr/>
        </p:nvSpPr>
        <p:spPr>
          <a:xfrm>
            <a:off x="7229481" y="5879068"/>
            <a:ext cx="69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baseline="-25000" dirty="0"/>
              <a:t>v</a:t>
            </a:r>
            <a:r>
              <a:rPr lang="en-US" dirty="0"/>
              <a:t>, Γ)</a:t>
            </a:r>
          </a:p>
        </p:txBody>
      </p:sp>
    </p:spTree>
    <p:extLst>
      <p:ext uri="{BB962C8B-B14F-4D97-AF65-F5344CB8AC3E}">
        <p14:creationId xmlns:p14="http://schemas.microsoft.com/office/powerpoint/2010/main" val="3716191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1402</Words>
  <Application>Microsoft Macintosh PowerPoint</Application>
  <PresentationFormat>On-screen Show (4:3)</PresentationFormat>
  <Paragraphs>406</Paragraphs>
  <Slides>31</Slides>
  <Notes>4</Notes>
  <HiddenSlides>2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Cambria Math</vt:lpstr>
      <vt:lpstr>Lucida Grande</vt:lpstr>
      <vt:lpstr>Symbol</vt:lpstr>
      <vt:lpstr>Verdana</vt:lpstr>
      <vt:lpstr>Wingdings</vt:lpstr>
      <vt:lpstr>Office Theme</vt:lpstr>
      <vt:lpstr>Equation</vt:lpstr>
      <vt:lpstr>Incorporating Prior Knowledge in  Observability-Based Path Planning for Ocean Sampling</vt:lpstr>
      <vt:lpstr>Background</vt:lpstr>
      <vt:lpstr>Global Ocean Observing System by Drifters</vt:lpstr>
      <vt:lpstr>Information within Lagrangian Observations?</vt:lpstr>
      <vt:lpstr>Idealized Example of Observability</vt:lpstr>
      <vt:lpstr>Basic Idea: Observability of the Flow with an Eddy</vt:lpstr>
      <vt:lpstr>Basic Idea: Observability of the Flow with an Eddy</vt:lpstr>
      <vt:lpstr>Basic Idea: Observability of the Flow with an Eddy</vt:lpstr>
      <vt:lpstr>Basic Idea: Observability of the Flow with an Eddy</vt:lpstr>
      <vt:lpstr>Basic Idea: Observability of the Flow with an Eddy</vt:lpstr>
      <vt:lpstr>Background</vt:lpstr>
      <vt:lpstr>Observability: Classic</vt:lpstr>
      <vt:lpstr>Observability: Classic</vt:lpstr>
      <vt:lpstr>Observability: Classic</vt:lpstr>
      <vt:lpstr>Observability: Nonlinear</vt:lpstr>
      <vt:lpstr>Observability: Var Extensions</vt:lpstr>
      <vt:lpstr>Observability: Computational Extensions for Path Planning</vt:lpstr>
      <vt:lpstr>Observability: Extensions</vt:lpstr>
      <vt:lpstr>Observability: Unobservability Index</vt:lpstr>
      <vt:lpstr>Background</vt:lpstr>
      <vt:lpstr>Application to Lagrangian Path Planning</vt:lpstr>
      <vt:lpstr>Application to Lagrangian Path Planning</vt:lpstr>
      <vt:lpstr>Application to Lagrangian Path Planning</vt:lpstr>
      <vt:lpstr>Application to Lagrangian Path Planning</vt:lpstr>
      <vt:lpstr>Background</vt:lpstr>
      <vt:lpstr>Working Hypothesis for the Optimal Deployment Strategy</vt:lpstr>
      <vt:lpstr>Lagrangian Flow Structures and Drifter Motion</vt:lpstr>
      <vt:lpstr>Distinct Drifter Trajectories by the Deployment Strategies</vt:lpstr>
      <vt:lpstr>Convergence of the Basin-Scale Error Norms</vt:lpstr>
      <vt:lpstr>RMSE Spatial Pattern in KE: Uniform and Mixed Strategies</vt:lpstr>
      <vt:lpstr>Concluding Remarks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284</cp:revision>
  <dcterms:created xsi:type="dcterms:W3CDTF">2018-05-08T09:29:56Z</dcterms:created>
  <dcterms:modified xsi:type="dcterms:W3CDTF">2018-05-09T17:20:17Z</dcterms:modified>
</cp:coreProperties>
</file>