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68" r:id="rId3"/>
    <p:sldId id="279" r:id="rId4"/>
    <p:sldId id="258" r:id="rId5"/>
    <p:sldId id="270" r:id="rId6"/>
    <p:sldId id="272" r:id="rId7"/>
    <p:sldId id="264" r:id="rId8"/>
    <p:sldId id="269" r:id="rId9"/>
    <p:sldId id="265" r:id="rId10"/>
    <p:sldId id="266" r:id="rId11"/>
    <p:sldId id="267" r:id="rId12"/>
    <p:sldId id="273" r:id="rId13"/>
    <p:sldId id="274" r:id="rId14"/>
    <p:sldId id="277" r:id="rId15"/>
    <p:sldId id="278" r:id="rId16"/>
    <p:sldId id="283" r:id="rId17"/>
    <p:sldId id="282" r:id="rId18"/>
    <p:sldId id="276" r:id="rId19"/>
    <p:sldId id="275" r:id="rId20"/>
    <p:sldId id="280" r:id="rId21"/>
    <p:sldId id="262" r:id="rId22"/>
    <p:sldId id="263"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8879"/>
    <a:srgbClr val="2076CA"/>
    <a:srgbClr val="288A2A"/>
    <a:srgbClr val="B02428"/>
    <a:srgbClr val="EC7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45"/>
    <p:restoredTop sz="94669"/>
  </p:normalViewPr>
  <p:slideViewPr>
    <p:cSldViewPr snapToGrid="0" snapToObjects="1">
      <p:cViewPr>
        <p:scale>
          <a:sx n="113" d="100"/>
          <a:sy n="113" d="100"/>
        </p:scale>
        <p:origin x="24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244A9-DF2C-8541-9BDF-9FEB4E9035FF}" type="datetimeFigureOut">
              <a:rPr lang="en-US" smtClean="0"/>
              <a:t>5/4/18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0D2D5-BA3A-074A-B8C6-6166C9E7CC8C}" type="slidenum">
              <a:rPr lang="en-US" smtClean="0"/>
              <a:t>‹#›</a:t>
            </a:fld>
            <a:endParaRPr lang="en-US"/>
          </a:p>
        </p:txBody>
      </p:sp>
    </p:spTree>
    <p:extLst>
      <p:ext uri="{BB962C8B-B14F-4D97-AF65-F5344CB8AC3E}">
        <p14:creationId xmlns:p14="http://schemas.microsoft.com/office/powerpoint/2010/main" val="14300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representation of continuously cycled data assimilation is shown in the cartoon. Observations are used by the analysis to correct a first guess field, where the first guess is a short forecast from the previous analysis. This approach is routine used global systems and with ensemble analysis systems provides flow-dependent background error </a:t>
            </a:r>
            <a:r>
              <a:rPr lang="en-US" dirty="0" err="1"/>
              <a:t>covariances</a:t>
            </a:r>
            <a:r>
              <a:rPr lang="en-US" dirty="0"/>
              <a:t> that are essential to spread observation information to state variables that are not directly observed. Of course, models are simplified representations of the real atmosphere, and can be prone to systematic errors. Systematic errors in the model have been shown in several studies to degrade the analysis system, and subsequently degrades the skill of the forecasts. Thus, an essential part of forecast system design is mitigating systematic model errors. </a:t>
            </a:r>
          </a:p>
          <a:p>
            <a:endParaRPr lang="en-US" dirty="0"/>
          </a:p>
          <a:p>
            <a:r>
              <a:rPr lang="en-US" dirty="0"/>
              <a:t>It is worth noting that while continuous cycling is routinely done in global analysis and prediction systems, regional models are most often partially cycled, where the partial wording means that periodically the background analysis is replaced by an external global analysis. This has been shown to improve forecast skill, yet little is known on why continuous cycling with a regional model is inferior. </a:t>
            </a:r>
          </a:p>
        </p:txBody>
      </p:sp>
      <p:sp>
        <p:nvSpPr>
          <p:cNvPr id="4" name="Slide Number Placeholder 3"/>
          <p:cNvSpPr>
            <a:spLocks noGrp="1"/>
          </p:cNvSpPr>
          <p:nvPr>
            <p:ph type="sldNum" sz="quarter" idx="10"/>
          </p:nvPr>
        </p:nvSpPr>
        <p:spPr/>
        <p:txBody>
          <a:bodyPr/>
          <a:lstStyle/>
          <a:p>
            <a:fld id="{2B5E9983-B2E3-A843-AA52-4B8667C4BB60}" type="slidenum">
              <a:rPr lang="en-US" smtClean="0"/>
              <a:t>7</a:t>
            </a:fld>
            <a:endParaRPr lang="en-US"/>
          </a:p>
        </p:txBody>
      </p:sp>
    </p:spTree>
    <p:extLst>
      <p:ext uri="{BB962C8B-B14F-4D97-AF65-F5344CB8AC3E}">
        <p14:creationId xmlns:p14="http://schemas.microsoft.com/office/powerpoint/2010/main" val="125031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representation of continuously cycled data assimilation is shown in the cartoon. Observations are used by the analysis to correct a first guess field, where the first guess is a short forecast from the previous analysis. This approach is routine used global systems and with ensemble analysis systems provides flow-dependent background error </a:t>
            </a:r>
            <a:r>
              <a:rPr lang="en-US" dirty="0" err="1"/>
              <a:t>covariances</a:t>
            </a:r>
            <a:r>
              <a:rPr lang="en-US" dirty="0"/>
              <a:t> that are essential to spread observation information to state variables that are not directly observed. Of course, models are simplified representations of the real atmosphere, and can be prone to systematic errors. Systematic errors in the model have been shown in several studies to degrade the analysis system, and subsequently degrades the skill of the forecasts. Thus, an essential part of forecast system design is mitigating systematic model errors. </a:t>
            </a:r>
          </a:p>
          <a:p>
            <a:endParaRPr lang="en-US" dirty="0"/>
          </a:p>
          <a:p>
            <a:r>
              <a:rPr lang="en-US" dirty="0"/>
              <a:t>It is worth noting that while continuous cycling is routinely done in global analysis and prediction systems, regional models are most often partially cycled, where the partial wording means that periodically the background analysis is replaced by an external global analysis. This has been shown to improve forecast skill, yet little is known on why continuous cycling with a regional model is inferior. </a:t>
            </a:r>
          </a:p>
        </p:txBody>
      </p:sp>
      <p:sp>
        <p:nvSpPr>
          <p:cNvPr id="4" name="Slide Number Placeholder 3"/>
          <p:cNvSpPr>
            <a:spLocks noGrp="1"/>
          </p:cNvSpPr>
          <p:nvPr>
            <p:ph type="sldNum" sz="quarter" idx="10"/>
          </p:nvPr>
        </p:nvSpPr>
        <p:spPr/>
        <p:txBody>
          <a:bodyPr/>
          <a:lstStyle/>
          <a:p>
            <a:fld id="{2B5E9983-B2E3-A843-AA52-4B8667C4BB60}" type="slidenum">
              <a:rPr lang="en-US" smtClean="0"/>
              <a:t>9</a:t>
            </a:fld>
            <a:endParaRPr lang="en-US"/>
          </a:p>
        </p:txBody>
      </p:sp>
    </p:spTree>
    <p:extLst>
      <p:ext uri="{BB962C8B-B14F-4D97-AF65-F5344CB8AC3E}">
        <p14:creationId xmlns:p14="http://schemas.microsoft.com/office/powerpoint/2010/main" val="266731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representation of continuously cycled data assimilation is shown in the cartoon. Observations are used by the analysis to correct a first guess field, where the first guess is a short forecast from the previous analysis. This approach is routine used global systems and with ensemble analysis systems provides flow-dependent background error </a:t>
            </a:r>
            <a:r>
              <a:rPr lang="en-US" dirty="0" err="1"/>
              <a:t>covariances</a:t>
            </a:r>
            <a:r>
              <a:rPr lang="en-US" dirty="0"/>
              <a:t> that are essential to spread observation information to state variables that are not directly observed. Of course, models are simplified representations of the real atmosphere, and can be prone to systematic errors. Systematic errors in the model have been shown in several studies to degrade the analysis system, and subsequently degrades the skill of the forecasts. Thus, an essential part of forecast system design is mitigating systematic model errors. </a:t>
            </a:r>
          </a:p>
          <a:p>
            <a:endParaRPr lang="en-US" dirty="0"/>
          </a:p>
          <a:p>
            <a:r>
              <a:rPr lang="en-US" dirty="0"/>
              <a:t>It is worth noting that while continuous cycling is routinely done in global analysis and prediction systems, regional models are most often partially cycled, where the partial wording means that periodically the background analysis is replaced by an external global analysis. This has been shown to improve forecast skill, yet little is known on why continuous cycling with a regional model is inferior. </a:t>
            </a:r>
          </a:p>
        </p:txBody>
      </p:sp>
      <p:sp>
        <p:nvSpPr>
          <p:cNvPr id="4" name="Slide Number Placeholder 3"/>
          <p:cNvSpPr>
            <a:spLocks noGrp="1"/>
          </p:cNvSpPr>
          <p:nvPr>
            <p:ph type="sldNum" sz="quarter" idx="10"/>
          </p:nvPr>
        </p:nvSpPr>
        <p:spPr/>
        <p:txBody>
          <a:bodyPr/>
          <a:lstStyle/>
          <a:p>
            <a:fld id="{2B5E9983-B2E3-A843-AA52-4B8667C4BB60}" type="slidenum">
              <a:rPr lang="en-US" smtClean="0"/>
              <a:t>10</a:t>
            </a:fld>
            <a:endParaRPr lang="en-US"/>
          </a:p>
        </p:txBody>
      </p:sp>
    </p:spTree>
    <p:extLst>
      <p:ext uri="{BB962C8B-B14F-4D97-AF65-F5344CB8AC3E}">
        <p14:creationId xmlns:p14="http://schemas.microsoft.com/office/powerpoint/2010/main" val="118425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representation of continuously cycled data assimilation is shown in the cartoon. Observations are used by the analysis to correct a first guess field, where the first guess is a short forecast from the previous analysis. This approach is routine used global systems and with ensemble analysis systems provides flow-dependent background error </a:t>
            </a:r>
            <a:r>
              <a:rPr lang="en-US" dirty="0" err="1"/>
              <a:t>covariances</a:t>
            </a:r>
            <a:r>
              <a:rPr lang="en-US" dirty="0"/>
              <a:t> that are essential to spread observation information to state variables that are not directly observed. Of course, models are simplified representations of the real atmosphere, and can be prone to systematic errors. Systematic errors in the model have been shown in several studies to degrade the analysis system, and subsequently degrades the skill of the forecasts. Thus, an essential part of forecast system design is mitigating systematic model errors. </a:t>
            </a:r>
          </a:p>
          <a:p>
            <a:endParaRPr lang="en-US" dirty="0"/>
          </a:p>
          <a:p>
            <a:r>
              <a:rPr lang="en-US" dirty="0"/>
              <a:t>It is worth noting that while continuous cycling is routinely done in global analysis and prediction systems, regional models are most often partially cycled, where the partial wording means that periodically the background analysis is replaced by an external global analysis. This has been shown to improve forecast skill, yet little is known on why continuous cycling with a regional model is inferior. </a:t>
            </a:r>
          </a:p>
        </p:txBody>
      </p:sp>
      <p:sp>
        <p:nvSpPr>
          <p:cNvPr id="4" name="Slide Number Placeholder 3"/>
          <p:cNvSpPr>
            <a:spLocks noGrp="1"/>
          </p:cNvSpPr>
          <p:nvPr>
            <p:ph type="sldNum" sz="quarter" idx="10"/>
          </p:nvPr>
        </p:nvSpPr>
        <p:spPr/>
        <p:txBody>
          <a:bodyPr/>
          <a:lstStyle/>
          <a:p>
            <a:fld id="{2B5E9983-B2E3-A843-AA52-4B8667C4BB60}" type="slidenum">
              <a:rPr lang="en-US" smtClean="0"/>
              <a:t>11</a:t>
            </a:fld>
            <a:endParaRPr lang="en-US"/>
          </a:p>
        </p:txBody>
      </p:sp>
    </p:spTree>
    <p:extLst>
      <p:ext uri="{BB962C8B-B14F-4D97-AF65-F5344CB8AC3E}">
        <p14:creationId xmlns:p14="http://schemas.microsoft.com/office/powerpoint/2010/main" val="124955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tool to understanding potential differences in the forecasts will be achieved by leveraging information from the mean analysis system adjustments, shown in the cartoon as a time series of increments (the red arrows), and then as the model forecasts drift away from the observations during the integration, shown by the green arrows, the tendencies in the state fields can be broken down into the physics components that drive the forecast system away from observations. On average, the tendencies are expected to roughly balance the mean analysis increments, as the analysis system corrects for the systematic bias in the forecasts. </a:t>
            </a:r>
          </a:p>
        </p:txBody>
      </p:sp>
      <p:sp>
        <p:nvSpPr>
          <p:cNvPr id="4" name="Slide Number Placeholder 3"/>
          <p:cNvSpPr>
            <a:spLocks noGrp="1"/>
          </p:cNvSpPr>
          <p:nvPr>
            <p:ph type="sldNum" sz="quarter" idx="10"/>
          </p:nvPr>
        </p:nvSpPr>
        <p:spPr/>
        <p:txBody>
          <a:bodyPr/>
          <a:lstStyle/>
          <a:p>
            <a:fld id="{2B5E9983-B2E3-A843-AA52-4B8667C4BB60}" type="slidenum">
              <a:rPr lang="en-US" smtClean="0"/>
              <a:t>21</a:t>
            </a:fld>
            <a:endParaRPr lang="en-US"/>
          </a:p>
        </p:txBody>
      </p:sp>
    </p:spTree>
    <p:extLst>
      <p:ext uri="{BB962C8B-B14F-4D97-AF65-F5344CB8AC3E}">
        <p14:creationId xmlns:p14="http://schemas.microsoft.com/office/powerpoint/2010/main" val="377900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demonstration in a spatial plot of mean analysis increments on the left versus mean accumulated tendency for the temperature variable over a 46 day period comparing 06 UTC analysis adjustments and 0-6 UTC accumulated tendencies. The agreement is qualitatively quite good, supporting the use of the tendency analysis to investigate systematic model errors. </a:t>
            </a:r>
          </a:p>
        </p:txBody>
      </p:sp>
      <p:sp>
        <p:nvSpPr>
          <p:cNvPr id="4" name="Slide Number Placeholder 3"/>
          <p:cNvSpPr>
            <a:spLocks noGrp="1"/>
          </p:cNvSpPr>
          <p:nvPr>
            <p:ph type="sldNum" sz="quarter" idx="10"/>
          </p:nvPr>
        </p:nvSpPr>
        <p:spPr/>
        <p:txBody>
          <a:bodyPr/>
          <a:lstStyle/>
          <a:p>
            <a:fld id="{2B5E9983-B2E3-A843-AA52-4B8667C4BB60}" type="slidenum">
              <a:rPr lang="en-US" smtClean="0"/>
              <a:t>22</a:t>
            </a:fld>
            <a:endParaRPr lang="en-US"/>
          </a:p>
        </p:txBody>
      </p:sp>
    </p:spTree>
    <p:extLst>
      <p:ext uri="{BB962C8B-B14F-4D97-AF65-F5344CB8AC3E}">
        <p14:creationId xmlns:p14="http://schemas.microsoft.com/office/powerpoint/2010/main" val="1690422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4F2F-5D15-0E4A-B885-8324C27FCB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D9814-6C93-B74A-9436-1ED0524CF6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D10301-BB39-0F45-8B61-4E5B63890829}"/>
              </a:ext>
            </a:extLst>
          </p:cNvPr>
          <p:cNvSpPr>
            <a:spLocks noGrp="1"/>
          </p:cNvSpPr>
          <p:nvPr>
            <p:ph type="dt" sz="half" idx="10"/>
          </p:nvPr>
        </p:nvSpPr>
        <p:spPr/>
        <p:txBody>
          <a:bodyPr/>
          <a:lstStyle/>
          <a:p>
            <a:fld id="{89C3C0F1-BA14-3948-9DCC-00C92368784A}" type="datetime1">
              <a:rPr lang="en-US" smtClean="0"/>
              <a:t>5/5/18</a:t>
            </a:fld>
            <a:endParaRPr lang="en-US"/>
          </a:p>
        </p:txBody>
      </p:sp>
      <p:sp>
        <p:nvSpPr>
          <p:cNvPr id="5" name="Footer Placeholder 4">
            <a:extLst>
              <a:ext uri="{FF2B5EF4-FFF2-40B4-BE49-F238E27FC236}">
                <a16:creationId xmlns:a16="http://schemas.microsoft.com/office/drawing/2014/main" id="{4C7E9969-940D-F84A-9D24-ECEDBBB38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7627-31B5-DD4C-BBF8-A0A713228163}"/>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172795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22CE-1659-7947-B022-29D592228D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DC9C3D-3459-4842-BF64-C80A289694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875A9-F8D4-924D-AFAB-DBEA72EAB337}"/>
              </a:ext>
            </a:extLst>
          </p:cNvPr>
          <p:cNvSpPr>
            <a:spLocks noGrp="1"/>
          </p:cNvSpPr>
          <p:nvPr>
            <p:ph type="dt" sz="half" idx="10"/>
          </p:nvPr>
        </p:nvSpPr>
        <p:spPr/>
        <p:txBody>
          <a:bodyPr/>
          <a:lstStyle/>
          <a:p>
            <a:fld id="{6FF19F7C-3591-664F-8483-638C7688B729}" type="datetime1">
              <a:rPr lang="en-US" smtClean="0"/>
              <a:t>5/5/18</a:t>
            </a:fld>
            <a:endParaRPr lang="en-US"/>
          </a:p>
        </p:txBody>
      </p:sp>
      <p:sp>
        <p:nvSpPr>
          <p:cNvPr id="5" name="Footer Placeholder 4">
            <a:extLst>
              <a:ext uri="{FF2B5EF4-FFF2-40B4-BE49-F238E27FC236}">
                <a16:creationId xmlns:a16="http://schemas.microsoft.com/office/drawing/2014/main" id="{5298F4FA-710D-5446-BA95-0723F35BD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54160-820F-CE43-AE3F-7EC66DB64C84}"/>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396400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C6265-CA78-2140-8FCF-E43C7E27E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689362-8E17-C640-88F1-B88073E0F2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84ECE-7153-EA46-8D8C-9AB201A69A91}"/>
              </a:ext>
            </a:extLst>
          </p:cNvPr>
          <p:cNvSpPr>
            <a:spLocks noGrp="1"/>
          </p:cNvSpPr>
          <p:nvPr>
            <p:ph type="dt" sz="half" idx="10"/>
          </p:nvPr>
        </p:nvSpPr>
        <p:spPr/>
        <p:txBody>
          <a:bodyPr/>
          <a:lstStyle/>
          <a:p>
            <a:fld id="{C93C5ADE-27D4-C840-9188-129BDAEC0E07}" type="datetime1">
              <a:rPr lang="en-US" smtClean="0"/>
              <a:t>5/5/18</a:t>
            </a:fld>
            <a:endParaRPr lang="en-US"/>
          </a:p>
        </p:txBody>
      </p:sp>
      <p:sp>
        <p:nvSpPr>
          <p:cNvPr id="5" name="Footer Placeholder 4">
            <a:extLst>
              <a:ext uri="{FF2B5EF4-FFF2-40B4-BE49-F238E27FC236}">
                <a16:creationId xmlns:a16="http://schemas.microsoft.com/office/drawing/2014/main" id="{7673700A-35D3-A249-BCEA-8154D5D31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7ED88-FA8A-384D-A282-1A39F1116EC1}"/>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187955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ABC9-B26A-EE45-8E10-914E0C15C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CA369-5AE7-7646-BE35-17450BFF56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0E06F-2E51-7E44-A519-7FB8FA519E65}"/>
              </a:ext>
            </a:extLst>
          </p:cNvPr>
          <p:cNvSpPr>
            <a:spLocks noGrp="1"/>
          </p:cNvSpPr>
          <p:nvPr>
            <p:ph type="dt" sz="half" idx="10"/>
          </p:nvPr>
        </p:nvSpPr>
        <p:spPr/>
        <p:txBody>
          <a:bodyPr/>
          <a:lstStyle/>
          <a:p>
            <a:fld id="{B2A3FDC4-29A4-8142-9FC2-B16ECA53140C}" type="datetime1">
              <a:rPr lang="en-US" smtClean="0"/>
              <a:t>5/5/18</a:t>
            </a:fld>
            <a:endParaRPr lang="en-US"/>
          </a:p>
        </p:txBody>
      </p:sp>
      <p:sp>
        <p:nvSpPr>
          <p:cNvPr id="5" name="Footer Placeholder 4">
            <a:extLst>
              <a:ext uri="{FF2B5EF4-FFF2-40B4-BE49-F238E27FC236}">
                <a16:creationId xmlns:a16="http://schemas.microsoft.com/office/drawing/2014/main" id="{C51CADCA-EF04-5C4E-A1B8-D503518A1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9C402-29BA-9E47-B0D8-8DBCBEC744A6}"/>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103649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27B2-CA3E-2F4E-829F-4A86FA98BA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278265-F3C0-5A4C-93FC-29B7F5AC1E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DBF5FC-F5C9-F84E-81CB-543BD79654B6}"/>
              </a:ext>
            </a:extLst>
          </p:cNvPr>
          <p:cNvSpPr>
            <a:spLocks noGrp="1"/>
          </p:cNvSpPr>
          <p:nvPr>
            <p:ph type="dt" sz="half" idx="10"/>
          </p:nvPr>
        </p:nvSpPr>
        <p:spPr/>
        <p:txBody>
          <a:bodyPr/>
          <a:lstStyle/>
          <a:p>
            <a:fld id="{17D7858E-4AA8-8545-BBDD-A49182D1673D}" type="datetime1">
              <a:rPr lang="en-US" smtClean="0"/>
              <a:t>5/5/18</a:t>
            </a:fld>
            <a:endParaRPr lang="en-US"/>
          </a:p>
        </p:txBody>
      </p:sp>
      <p:sp>
        <p:nvSpPr>
          <p:cNvPr id="5" name="Footer Placeholder 4">
            <a:extLst>
              <a:ext uri="{FF2B5EF4-FFF2-40B4-BE49-F238E27FC236}">
                <a16:creationId xmlns:a16="http://schemas.microsoft.com/office/drawing/2014/main" id="{BCDAD3E4-CDBA-324C-A89F-D2573A70F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9952B-8231-0C4A-B9A3-2AE215CAC0CE}"/>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20181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EB6C-083B-EA48-AABD-8AC93D2BB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6FBEB-4D05-E84B-AF26-5E678B3225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A9C4-596F-F34C-9CAB-0DB92A4519B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F0B005-1B47-4848-ADE2-76037C188C53}"/>
              </a:ext>
            </a:extLst>
          </p:cNvPr>
          <p:cNvSpPr>
            <a:spLocks noGrp="1"/>
          </p:cNvSpPr>
          <p:nvPr>
            <p:ph type="dt" sz="half" idx="10"/>
          </p:nvPr>
        </p:nvSpPr>
        <p:spPr/>
        <p:txBody>
          <a:bodyPr/>
          <a:lstStyle/>
          <a:p>
            <a:fld id="{3C790802-2145-0B4F-9366-3883CDE33679}" type="datetime1">
              <a:rPr lang="en-US" smtClean="0"/>
              <a:t>5/5/18</a:t>
            </a:fld>
            <a:endParaRPr lang="en-US"/>
          </a:p>
        </p:txBody>
      </p:sp>
      <p:sp>
        <p:nvSpPr>
          <p:cNvPr id="6" name="Footer Placeholder 5">
            <a:extLst>
              <a:ext uri="{FF2B5EF4-FFF2-40B4-BE49-F238E27FC236}">
                <a16:creationId xmlns:a16="http://schemas.microsoft.com/office/drawing/2014/main" id="{4D2BD5C4-8811-6046-AFD2-470CD3E1E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3DC8A-9EAB-8C43-B310-904709F2E2C6}"/>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2530724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17DB-AA4B-7F4A-B780-980D68F35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6E9C3E-D0BC-A842-AD23-060CF8D704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EBE075-4052-164A-9245-4F9616E244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D7B47-32B1-D04F-B691-7678D5E2C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66672A-0028-3D45-B26B-E0D087F661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CC0FB-C099-7F4A-A40A-3517B1794DE3}"/>
              </a:ext>
            </a:extLst>
          </p:cNvPr>
          <p:cNvSpPr>
            <a:spLocks noGrp="1"/>
          </p:cNvSpPr>
          <p:nvPr>
            <p:ph type="dt" sz="half" idx="10"/>
          </p:nvPr>
        </p:nvSpPr>
        <p:spPr/>
        <p:txBody>
          <a:bodyPr/>
          <a:lstStyle/>
          <a:p>
            <a:fld id="{BDAEC613-8359-DD44-8ADD-9686C5D45666}" type="datetime1">
              <a:rPr lang="en-US" smtClean="0"/>
              <a:t>5/5/18</a:t>
            </a:fld>
            <a:endParaRPr lang="en-US"/>
          </a:p>
        </p:txBody>
      </p:sp>
      <p:sp>
        <p:nvSpPr>
          <p:cNvPr id="8" name="Footer Placeholder 7">
            <a:extLst>
              <a:ext uri="{FF2B5EF4-FFF2-40B4-BE49-F238E27FC236}">
                <a16:creationId xmlns:a16="http://schemas.microsoft.com/office/drawing/2014/main" id="{097EC1F7-A7FF-9B4E-AD4E-7D099BE786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472562-35D4-3043-A0E6-69DFB2BAE0CB}"/>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411970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68BC-5B92-6542-B769-95D84A49C1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2B9288-E9FE-3947-9A53-2C30705F8E34}"/>
              </a:ext>
            </a:extLst>
          </p:cNvPr>
          <p:cNvSpPr>
            <a:spLocks noGrp="1"/>
          </p:cNvSpPr>
          <p:nvPr>
            <p:ph type="dt" sz="half" idx="10"/>
          </p:nvPr>
        </p:nvSpPr>
        <p:spPr/>
        <p:txBody>
          <a:bodyPr/>
          <a:lstStyle/>
          <a:p>
            <a:fld id="{DB607EA3-D892-4A42-83B8-4A1009031AB5}" type="datetime1">
              <a:rPr lang="en-US" smtClean="0"/>
              <a:t>5/5/18</a:t>
            </a:fld>
            <a:endParaRPr lang="en-US"/>
          </a:p>
        </p:txBody>
      </p:sp>
      <p:sp>
        <p:nvSpPr>
          <p:cNvPr id="4" name="Footer Placeholder 3">
            <a:extLst>
              <a:ext uri="{FF2B5EF4-FFF2-40B4-BE49-F238E27FC236}">
                <a16:creationId xmlns:a16="http://schemas.microsoft.com/office/drawing/2014/main" id="{82B6C821-D4A9-CB4A-80A8-A766A9FC24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6260C6-0361-1348-B7C4-00133A480DF7}"/>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245446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B2A61-310F-F84A-8900-D17F4E46699C}"/>
              </a:ext>
            </a:extLst>
          </p:cNvPr>
          <p:cNvSpPr>
            <a:spLocks noGrp="1"/>
          </p:cNvSpPr>
          <p:nvPr>
            <p:ph type="dt" sz="half" idx="10"/>
          </p:nvPr>
        </p:nvSpPr>
        <p:spPr/>
        <p:txBody>
          <a:bodyPr/>
          <a:lstStyle/>
          <a:p>
            <a:fld id="{76E6D463-440A-854D-8585-219976491604}" type="datetime1">
              <a:rPr lang="en-US" smtClean="0"/>
              <a:t>5/5/18</a:t>
            </a:fld>
            <a:endParaRPr lang="en-US"/>
          </a:p>
        </p:txBody>
      </p:sp>
      <p:sp>
        <p:nvSpPr>
          <p:cNvPr id="3" name="Footer Placeholder 2">
            <a:extLst>
              <a:ext uri="{FF2B5EF4-FFF2-40B4-BE49-F238E27FC236}">
                <a16:creationId xmlns:a16="http://schemas.microsoft.com/office/drawing/2014/main" id="{509515C7-7CEA-5140-947E-9EBA85CD8B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A93E6E-CB2C-EE48-B5A1-EB24BD83769A}"/>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3473411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CB8A-FAB6-DF43-B45B-982A7E671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93032-8AAD-604F-B836-4E724ADAC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6175A-3D15-F547-B2CE-0C0A42871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C4FB09-9645-EB4D-A80B-B73537CB2F00}"/>
              </a:ext>
            </a:extLst>
          </p:cNvPr>
          <p:cNvSpPr>
            <a:spLocks noGrp="1"/>
          </p:cNvSpPr>
          <p:nvPr>
            <p:ph type="dt" sz="half" idx="10"/>
          </p:nvPr>
        </p:nvSpPr>
        <p:spPr/>
        <p:txBody>
          <a:bodyPr/>
          <a:lstStyle/>
          <a:p>
            <a:fld id="{5E05C3A1-A2FE-ED4D-82BC-BF05CCE57826}" type="datetime1">
              <a:rPr lang="en-US" smtClean="0"/>
              <a:t>5/5/18</a:t>
            </a:fld>
            <a:endParaRPr lang="en-US"/>
          </a:p>
        </p:txBody>
      </p:sp>
      <p:sp>
        <p:nvSpPr>
          <p:cNvPr id="6" name="Footer Placeholder 5">
            <a:extLst>
              <a:ext uri="{FF2B5EF4-FFF2-40B4-BE49-F238E27FC236}">
                <a16:creationId xmlns:a16="http://schemas.microsoft.com/office/drawing/2014/main" id="{19BA68E1-C1FC-DF47-8E4B-EEBFEF1D1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FCF0C-CDDF-7F4B-B886-5DC546A1F7BC}"/>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239168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79B2-E50A-5C4F-AB0C-B3CA1C8D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01F0F-5481-7F4D-8B25-5DB8447F11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B78924-63ED-7F4C-A3ED-0C8E7EC44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84F748-A6B5-4F4D-82FE-2D526CE957C9}"/>
              </a:ext>
            </a:extLst>
          </p:cNvPr>
          <p:cNvSpPr>
            <a:spLocks noGrp="1"/>
          </p:cNvSpPr>
          <p:nvPr>
            <p:ph type="dt" sz="half" idx="10"/>
          </p:nvPr>
        </p:nvSpPr>
        <p:spPr/>
        <p:txBody>
          <a:bodyPr/>
          <a:lstStyle/>
          <a:p>
            <a:fld id="{E42118D4-DE66-F849-AB61-4A5319D74336}" type="datetime1">
              <a:rPr lang="en-US" smtClean="0"/>
              <a:t>5/5/18</a:t>
            </a:fld>
            <a:endParaRPr lang="en-US"/>
          </a:p>
        </p:txBody>
      </p:sp>
      <p:sp>
        <p:nvSpPr>
          <p:cNvPr id="6" name="Footer Placeholder 5">
            <a:extLst>
              <a:ext uri="{FF2B5EF4-FFF2-40B4-BE49-F238E27FC236}">
                <a16:creationId xmlns:a16="http://schemas.microsoft.com/office/drawing/2014/main" id="{BB72C290-A7B2-DF49-8801-53D876B20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794E7-BE8A-DC48-A46E-C9D3C02DFC82}"/>
              </a:ext>
            </a:extLst>
          </p:cNvPr>
          <p:cNvSpPr>
            <a:spLocks noGrp="1"/>
          </p:cNvSpPr>
          <p:nvPr>
            <p:ph type="sldNum" sz="quarter" idx="12"/>
          </p:nvPr>
        </p:nvSpPr>
        <p:spPr/>
        <p:txBody>
          <a:bodyPr/>
          <a:lstStyle/>
          <a:p>
            <a:fld id="{6E7DE86B-875E-B14B-AE40-FE18B8FDEF9A}" type="slidenum">
              <a:rPr lang="en-US" smtClean="0"/>
              <a:t>‹#›</a:t>
            </a:fld>
            <a:endParaRPr lang="en-US"/>
          </a:p>
        </p:txBody>
      </p:sp>
    </p:spTree>
    <p:extLst>
      <p:ext uri="{BB962C8B-B14F-4D97-AF65-F5344CB8AC3E}">
        <p14:creationId xmlns:p14="http://schemas.microsoft.com/office/powerpoint/2010/main" val="250590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2B8FC4-1754-2C4A-8CE6-20843886BE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D69C-3337-D044-8F3E-F14C53EDF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BE53F-2125-FD40-9FC3-38BC72CB1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C67AA-286B-1D45-889B-797A29B1B23A}" type="datetime1">
              <a:rPr lang="en-US" smtClean="0"/>
              <a:t>5/5/18</a:t>
            </a:fld>
            <a:endParaRPr lang="en-US"/>
          </a:p>
        </p:txBody>
      </p:sp>
      <p:sp>
        <p:nvSpPr>
          <p:cNvPr id="5" name="Footer Placeholder 4">
            <a:extLst>
              <a:ext uri="{FF2B5EF4-FFF2-40B4-BE49-F238E27FC236}">
                <a16:creationId xmlns:a16="http://schemas.microsoft.com/office/drawing/2014/main" id="{4B731F3C-8C83-8A4E-B169-6CC56732F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EF4387-D350-C046-8E9F-479717760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DE86B-875E-B14B-AE40-FE18B8FDEF9A}" type="slidenum">
              <a:rPr lang="en-US" smtClean="0"/>
              <a:t>‹#›</a:t>
            </a:fld>
            <a:endParaRPr lang="en-US"/>
          </a:p>
        </p:txBody>
      </p:sp>
    </p:spTree>
    <p:extLst>
      <p:ext uri="{BB962C8B-B14F-4D97-AF65-F5344CB8AC3E}">
        <p14:creationId xmlns:p14="http://schemas.microsoft.com/office/powerpoint/2010/main" val="417781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4.tiff"/><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null)"/><Relationship Id="rId2" Type="http://schemas.openxmlformats.org/officeDocument/2006/relationships/image" Target="../media/image21.(nul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null)"/><Relationship Id="rId2" Type="http://schemas.openxmlformats.org/officeDocument/2006/relationships/image" Target="../media/image38.(nul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0.(nul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CEF9-FDBD-5F40-99F3-3A1A27D515F1}"/>
              </a:ext>
            </a:extLst>
          </p:cNvPr>
          <p:cNvSpPr>
            <a:spLocks noGrp="1"/>
          </p:cNvSpPr>
          <p:nvPr>
            <p:ph type="ctrTitle"/>
          </p:nvPr>
        </p:nvSpPr>
        <p:spPr/>
        <p:txBody>
          <a:bodyPr>
            <a:noAutofit/>
          </a:bodyPr>
          <a:lstStyle/>
          <a:p>
            <a:r>
              <a:rPr lang="en-US" sz="4400" b="1" dirty="0">
                <a:latin typeface="Helvetica" pitchFamily="2" charset="0"/>
              </a:rPr>
              <a:t>Inflation considerations for a continuously-cycled mesoscale </a:t>
            </a:r>
            <a:r>
              <a:rPr lang="en-US" sz="4400" b="1" dirty="0" err="1">
                <a:latin typeface="Helvetica" pitchFamily="2" charset="0"/>
              </a:rPr>
              <a:t>EnKF</a:t>
            </a:r>
            <a:r>
              <a:rPr lang="en-US" sz="4400" b="1" dirty="0">
                <a:latin typeface="Helvetica" pitchFamily="2" charset="0"/>
              </a:rPr>
              <a:t> analysis system</a:t>
            </a:r>
          </a:p>
        </p:txBody>
      </p:sp>
      <p:sp>
        <p:nvSpPr>
          <p:cNvPr id="3" name="Subtitle 2">
            <a:extLst>
              <a:ext uri="{FF2B5EF4-FFF2-40B4-BE49-F238E27FC236}">
                <a16:creationId xmlns:a16="http://schemas.microsoft.com/office/drawing/2014/main" id="{673BB747-A625-6B42-975F-71DC44A82DDE}"/>
              </a:ext>
            </a:extLst>
          </p:cNvPr>
          <p:cNvSpPr>
            <a:spLocks noGrp="1"/>
          </p:cNvSpPr>
          <p:nvPr>
            <p:ph type="subTitle" idx="1"/>
          </p:nvPr>
        </p:nvSpPr>
        <p:spPr>
          <a:xfrm>
            <a:off x="1524000" y="4166812"/>
            <a:ext cx="9144000" cy="1655762"/>
          </a:xfrm>
        </p:spPr>
        <p:txBody>
          <a:bodyPr>
            <a:noAutofit/>
          </a:bodyPr>
          <a:lstStyle/>
          <a:p>
            <a:r>
              <a:rPr lang="en-US" sz="2000" dirty="0">
                <a:latin typeface="Helvetica" pitchFamily="2" charset="0"/>
              </a:rPr>
              <a:t>Presented by Glen Romine (NCAR)</a:t>
            </a:r>
          </a:p>
          <a:p>
            <a:r>
              <a:rPr lang="en-US" sz="2000" dirty="0">
                <a:latin typeface="Helvetica" pitchFamily="2" charset="0"/>
              </a:rPr>
              <a:t>Collaborators: Jeff Anderson, Craig Schwartz, and Kate Fossell</a:t>
            </a:r>
          </a:p>
          <a:p>
            <a:endParaRPr lang="en-US" sz="2000" dirty="0">
              <a:latin typeface="Helvetica" pitchFamily="2" charset="0"/>
            </a:endParaRPr>
          </a:p>
          <a:p>
            <a:r>
              <a:rPr lang="en-US" sz="2000" dirty="0">
                <a:latin typeface="Helvetica" pitchFamily="2" charset="0"/>
              </a:rPr>
              <a:t>8</a:t>
            </a:r>
            <a:r>
              <a:rPr lang="en-US" sz="2000" baseline="30000" dirty="0">
                <a:latin typeface="Helvetica" pitchFamily="2" charset="0"/>
              </a:rPr>
              <a:t>th</a:t>
            </a:r>
            <a:r>
              <a:rPr lang="en-US" sz="2000" dirty="0">
                <a:latin typeface="Helvetica" pitchFamily="2" charset="0"/>
              </a:rPr>
              <a:t> </a:t>
            </a:r>
            <a:r>
              <a:rPr lang="en-US" sz="2000" dirty="0" err="1">
                <a:latin typeface="Helvetica" pitchFamily="2" charset="0"/>
              </a:rPr>
              <a:t>EnKF</a:t>
            </a:r>
            <a:r>
              <a:rPr lang="en-US" sz="2000" dirty="0">
                <a:latin typeface="Helvetica" pitchFamily="2" charset="0"/>
              </a:rPr>
              <a:t> Workshop</a:t>
            </a:r>
          </a:p>
          <a:p>
            <a:r>
              <a:rPr lang="en-US" sz="2000" dirty="0">
                <a:latin typeface="Helvetica" pitchFamily="2" charset="0"/>
              </a:rPr>
              <a:t>May 7, 2018</a:t>
            </a:r>
          </a:p>
        </p:txBody>
      </p:sp>
      <p:pic>
        <p:nvPicPr>
          <p:cNvPr id="4" name="Picture 3">
            <a:extLst>
              <a:ext uri="{FF2B5EF4-FFF2-40B4-BE49-F238E27FC236}">
                <a16:creationId xmlns:a16="http://schemas.microsoft.com/office/drawing/2014/main" id="{A1328F4A-FE71-064F-86DC-786D3D4E1945}"/>
              </a:ext>
            </a:extLst>
          </p:cNvPr>
          <p:cNvPicPr>
            <a:picLocks noChangeAspect="1"/>
          </p:cNvPicPr>
          <p:nvPr/>
        </p:nvPicPr>
        <p:blipFill>
          <a:blip r:embed="rId2"/>
          <a:stretch>
            <a:fillRect/>
          </a:stretch>
        </p:blipFill>
        <p:spPr>
          <a:xfrm>
            <a:off x="10085173" y="6126921"/>
            <a:ext cx="1981200" cy="622300"/>
          </a:xfrm>
          <a:prstGeom prst="rect">
            <a:avLst/>
          </a:prstGeom>
        </p:spPr>
      </p:pic>
      <p:pic>
        <p:nvPicPr>
          <p:cNvPr id="5" name="Picture 4">
            <a:extLst>
              <a:ext uri="{FF2B5EF4-FFF2-40B4-BE49-F238E27FC236}">
                <a16:creationId xmlns:a16="http://schemas.microsoft.com/office/drawing/2014/main" id="{03DEDD57-706D-3A42-B48A-824E8B203B21}"/>
              </a:ext>
            </a:extLst>
          </p:cNvPr>
          <p:cNvPicPr>
            <a:picLocks noChangeAspect="1"/>
          </p:cNvPicPr>
          <p:nvPr/>
        </p:nvPicPr>
        <p:blipFill>
          <a:blip r:embed="rId3"/>
          <a:stretch>
            <a:fillRect/>
          </a:stretch>
        </p:blipFill>
        <p:spPr>
          <a:xfrm>
            <a:off x="11253573" y="5153969"/>
            <a:ext cx="812800" cy="825500"/>
          </a:xfrm>
          <a:prstGeom prst="rect">
            <a:avLst/>
          </a:prstGeom>
        </p:spPr>
      </p:pic>
      <p:sp>
        <p:nvSpPr>
          <p:cNvPr id="6" name="TextBox 5">
            <a:extLst>
              <a:ext uri="{FF2B5EF4-FFF2-40B4-BE49-F238E27FC236}">
                <a16:creationId xmlns:a16="http://schemas.microsoft.com/office/drawing/2014/main" id="{1298491B-9B6F-D04A-97E5-769C6C8EC1D8}"/>
              </a:ext>
            </a:extLst>
          </p:cNvPr>
          <p:cNvSpPr txBox="1"/>
          <p:nvPr/>
        </p:nvSpPr>
        <p:spPr>
          <a:xfrm>
            <a:off x="0" y="6488668"/>
            <a:ext cx="7202421" cy="369332"/>
          </a:xfrm>
          <a:prstGeom prst="rect">
            <a:avLst/>
          </a:prstGeom>
          <a:noFill/>
        </p:spPr>
        <p:txBody>
          <a:bodyPr wrap="none" rtlCol="0">
            <a:spAutoFit/>
          </a:bodyPr>
          <a:lstStyle/>
          <a:p>
            <a:r>
              <a:rPr lang="en-US" dirty="0"/>
              <a:t>Supported by NOAA JTTI NA17OAR4590182, NCAR is sponsored by the NSF</a:t>
            </a:r>
          </a:p>
        </p:txBody>
      </p:sp>
    </p:spTree>
    <p:extLst>
      <p:ext uri="{BB962C8B-B14F-4D97-AF65-F5344CB8AC3E}">
        <p14:creationId xmlns:p14="http://schemas.microsoft.com/office/powerpoint/2010/main" val="161145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77F8-72F0-B04C-92F6-06A2359B6039}"/>
              </a:ext>
            </a:extLst>
          </p:cNvPr>
          <p:cNvSpPr>
            <a:spLocks noGrp="1"/>
          </p:cNvSpPr>
          <p:nvPr>
            <p:ph type="title"/>
          </p:nvPr>
        </p:nvSpPr>
        <p:spPr/>
        <p:txBody>
          <a:bodyPr/>
          <a:lstStyle/>
          <a:p>
            <a:r>
              <a:rPr lang="en-US" sz="3600" b="1" dirty="0">
                <a:latin typeface="Helvetica" pitchFamily="2" charset="0"/>
              </a:rPr>
              <a:t>Spread restoration</a:t>
            </a:r>
            <a:br>
              <a:rPr lang="en-US" sz="3200" b="1" dirty="0">
                <a:latin typeface="Helvetica" pitchFamily="2" charset="0"/>
              </a:rPr>
            </a:br>
            <a:endParaRPr lang="en-US" sz="3200" b="1" dirty="0">
              <a:latin typeface="Helvetica" pitchFamily="2" charset="0"/>
            </a:endParaRPr>
          </a:p>
        </p:txBody>
      </p:sp>
      <p:sp>
        <p:nvSpPr>
          <p:cNvPr id="14" name="TextBox 13">
            <a:extLst>
              <a:ext uri="{FF2B5EF4-FFF2-40B4-BE49-F238E27FC236}">
                <a16:creationId xmlns:a16="http://schemas.microsoft.com/office/drawing/2014/main" id="{0CF71B25-9D1E-3547-9348-689FF32F75CC}"/>
              </a:ext>
            </a:extLst>
          </p:cNvPr>
          <p:cNvSpPr txBox="1"/>
          <p:nvPr/>
        </p:nvSpPr>
        <p:spPr>
          <a:xfrm>
            <a:off x="797667" y="1528195"/>
            <a:ext cx="10321047" cy="1446550"/>
          </a:xfrm>
          <a:prstGeom prst="rect">
            <a:avLst/>
          </a:prstGeom>
          <a:noFill/>
        </p:spPr>
        <p:txBody>
          <a:bodyPr wrap="square" rtlCol="0">
            <a:spAutoFit/>
          </a:bodyPr>
          <a:lstStyle/>
          <a:p>
            <a:pPr marL="342900" indent="-342900">
              <a:buFont typeface="Courier New" panose="02070309020205020404" pitchFamily="49" charset="0"/>
              <a:buChar char="o"/>
            </a:pPr>
            <a:r>
              <a:rPr lang="en-US" sz="2200" dirty="0">
                <a:latin typeface="Helvetica"/>
                <a:cs typeface="Helvetica"/>
              </a:rPr>
              <a:t>Demonstrated here as a complement to prior adaptive covariance inflation</a:t>
            </a:r>
          </a:p>
          <a:p>
            <a:pPr marL="342900" indent="-342900">
              <a:buFont typeface="Courier New" panose="02070309020205020404" pitchFamily="49" charset="0"/>
              <a:buChar char="o"/>
            </a:pPr>
            <a:endParaRPr lang="en-US" sz="2200" dirty="0">
              <a:latin typeface="Helvetica"/>
              <a:cs typeface="Helvetica"/>
            </a:endParaRPr>
          </a:p>
          <a:p>
            <a:pPr marL="342900" indent="-342900">
              <a:buFont typeface="Courier New" panose="02070309020205020404" pitchFamily="49" charset="0"/>
              <a:buChar char="o"/>
            </a:pPr>
            <a:r>
              <a:rPr lang="en-US" sz="2200" dirty="0">
                <a:latin typeface="Helvetica"/>
                <a:cs typeface="Helvetica"/>
              </a:rPr>
              <a:t>The updated analysis increment from the assimilation of each observation at each state vector point is adjusted as:</a:t>
            </a:r>
          </a:p>
        </p:txBody>
      </p:sp>
      <p:pic>
        <p:nvPicPr>
          <p:cNvPr id="4" name="Picture 3">
            <a:extLst>
              <a:ext uri="{FF2B5EF4-FFF2-40B4-BE49-F238E27FC236}">
                <a16:creationId xmlns:a16="http://schemas.microsoft.com/office/drawing/2014/main" id="{A91FD7BD-0CCB-3A46-81E4-D726EA1A4AE3}"/>
              </a:ext>
            </a:extLst>
          </p:cNvPr>
          <p:cNvPicPr>
            <a:picLocks noChangeAspect="1"/>
          </p:cNvPicPr>
          <p:nvPr/>
        </p:nvPicPr>
        <p:blipFill>
          <a:blip r:embed="rId3"/>
          <a:stretch>
            <a:fillRect/>
          </a:stretch>
        </p:blipFill>
        <p:spPr>
          <a:xfrm>
            <a:off x="834861" y="3028533"/>
            <a:ext cx="5029200" cy="2349500"/>
          </a:xfrm>
          <a:prstGeom prst="rect">
            <a:avLst/>
          </a:prstGeom>
        </p:spPr>
      </p:pic>
      <p:grpSp>
        <p:nvGrpSpPr>
          <p:cNvPr id="11" name="Group 10">
            <a:extLst>
              <a:ext uri="{FF2B5EF4-FFF2-40B4-BE49-F238E27FC236}">
                <a16:creationId xmlns:a16="http://schemas.microsoft.com/office/drawing/2014/main" id="{39C7C737-F711-464E-B63F-95AFA19BCF51}"/>
              </a:ext>
            </a:extLst>
          </p:cNvPr>
          <p:cNvGrpSpPr/>
          <p:nvPr/>
        </p:nvGrpSpPr>
        <p:grpSpPr>
          <a:xfrm>
            <a:off x="6595870" y="3753070"/>
            <a:ext cx="4883139" cy="663807"/>
            <a:chOff x="7026176" y="3469341"/>
            <a:chExt cx="4883139" cy="663807"/>
          </a:xfrm>
        </p:grpSpPr>
        <p:sp>
          <p:nvSpPr>
            <p:cNvPr id="6" name="TextBox 5">
              <a:extLst>
                <a:ext uri="{FF2B5EF4-FFF2-40B4-BE49-F238E27FC236}">
                  <a16:creationId xmlns:a16="http://schemas.microsoft.com/office/drawing/2014/main" id="{08340F41-9F20-644A-9EDE-B63647F859D6}"/>
                </a:ext>
              </a:extLst>
            </p:cNvPr>
            <p:cNvSpPr txBox="1"/>
            <p:nvPr/>
          </p:nvSpPr>
          <p:spPr>
            <a:xfrm>
              <a:off x="7026176" y="3469341"/>
              <a:ext cx="1159420" cy="646331"/>
            </a:xfrm>
            <a:prstGeom prst="rect">
              <a:avLst/>
            </a:prstGeom>
            <a:noFill/>
          </p:spPr>
          <p:txBody>
            <a:bodyPr wrap="none" rtlCol="0">
              <a:spAutoFit/>
            </a:bodyPr>
            <a:lstStyle/>
            <a:p>
              <a:pPr algn="ctr"/>
              <a:r>
                <a:rPr lang="en-US" b="1" dirty="0"/>
                <a:t>Total</a:t>
              </a:r>
            </a:p>
            <a:p>
              <a:pPr algn="ctr"/>
              <a:r>
                <a:rPr lang="en-US" b="1" dirty="0"/>
                <a:t>increment</a:t>
              </a:r>
            </a:p>
          </p:txBody>
        </p:sp>
        <p:sp>
          <p:nvSpPr>
            <p:cNvPr id="7" name="TextBox 6">
              <a:extLst>
                <a:ext uri="{FF2B5EF4-FFF2-40B4-BE49-F238E27FC236}">
                  <a16:creationId xmlns:a16="http://schemas.microsoft.com/office/drawing/2014/main" id="{37981B12-ACBC-614B-AC43-BCF4CA67F6C1}"/>
                </a:ext>
              </a:extLst>
            </p:cNvPr>
            <p:cNvSpPr txBox="1"/>
            <p:nvPr/>
          </p:nvSpPr>
          <p:spPr>
            <a:xfrm>
              <a:off x="8278711" y="3567499"/>
              <a:ext cx="338554" cy="461665"/>
            </a:xfrm>
            <a:prstGeom prst="rect">
              <a:avLst/>
            </a:prstGeom>
            <a:noFill/>
          </p:spPr>
          <p:txBody>
            <a:bodyPr wrap="none" rtlCol="0">
              <a:spAutoFit/>
            </a:bodyPr>
            <a:lstStyle/>
            <a:p>
              <a:r>
                <a:rPr lang="en-US" sz="2400" dirty="0"/>
                <a:t>=</a:t>
              </a:r>
            </a:p>
          </p:txBody>
        </p:sp>
        <p:sp>
          <p:nvSpPr>
            <p:cNvPr id="8" name="TextBox 7">
              <a:extLst>
                <a:ext uri="{FF2B5EF4-FFF2-40B4-BE49-F238E27FC236}">
                  <a16:creationId xmlns:a16="http://schemas.microsoft.com/office/drawing/2014/main" id="{7C3D8243-0643-4C4E-BDB5-21867D72EA95}"/>
                </a:ext>
              </a:extLst>
            </p:cNvPr>
            <p:cNvSpPr txBox="1"/>
            <p:nvPr/>
          </p:nvSpPr>
          <p:spPr>
            <a:xfrm>
              <a:off x="8779693" y="3486817"/>
              <a:ext cx="1262590" cy="646331"/>
            </a:xfrm>
            <a:prstGeom prst="rect">
              <a:avLst/>
            </a:prstGeom>
            <a:noFill/>
          </p:spPr>
          <p:txBody>
            <a:bodyPr wrap="none" rtlCol="0">
              <a:spAutoFit/>
            </a:bodyPr>
            <a:lstStyle/>
            <a:p>
              <a:pPr algn="ctr"/>
              <a:r>
                <a:rPr lang="en-US" b="1" dirty="0">
                  <a:solidFill>
                    <a:srgbClr val="00B050"/>
                  </a:solidFill>
                </a:rPr>
                <a:t>Traditional </a:t>
              </a:r>
            </a:p>
            <a:p>
              <a:pPr algn="ctr"/>
              <a:r>
                <a:rPr lang="en-US" b="1" dirty="0">
                  <a:solidFill>
                    <a:srgbClr val="00B050"/>
                  </a:solidFill>
                </a:rPr>
                <a:t>increment</a:t>
              </a:r>
            </a:p>
          </p:txBody>
        </p:sp>
        <p:sp>
          <p:nvSpPr>
            <p:cNvPr id="9" name="TextBox 8">
              <a:extLst>
                <a:ext uri="{FF2B5EF4-FFF2-40B4-BE49-F238E27FC236}">
                  <a16:creationId xmlns:a16="http://schemas.microsoft.com/office/drawing/2014/main" id="{E5C4BE5B-C383-CF47-87F2-77DE7BAA3708}"/>
                </a:ext>
              </a:extLst>
            </p:cNvPr>
            <p:cNvSpPr txBox="1"/>
            <p:nvPr/>
          </p:nvSpPr>
          <p:spPr>
            <a:xfrm>
              <a:off x="10328112" y="3469341"/>
              <a:ext cx="1581203" cy="646331"/>
            </a:xfrm>
            <a:prstGeom prst="rect">
              <a:avLst/>
            </a:prstGeom>
            <a:noFill/>
          </p:spPr>
          <p:txBody>
            <a:bodyPr wrap="none" rtlCol="0">
              <a:spAutoFit/>
            </a:bodyPr>
            <a:lstStyle/>
            <a:p>
              <a:pPr algn="ctr"/>
              <a:r>
                <a:rPr lang="en-US" b="1" dirty="0">
                  <a:solidFill>
                    <a:srgbClr val="0070C0"/>
                  </a:solidFill>
                </a:rPr>
                <a:t>Spread restore</a:t>
              </a:r>
            </a:p>
            <a:p>
              <a:pPr algn="ctr"/>
              <a:r>
                <a:rPr lang="en-US" b="1" dirty="0">
                  <a:solidFill>
                    <a:srgbClr val="0070C0"/>
                  </a:solidFill>
                </a:rPr>
                <a:t>increment</a:t>
              </a:r>
            </a:p>
          </p:txBody>
        </p:sp>
        <p:sp>
          <p:nvSpPr>
            <p:cNvPr id="10" name="TextBox 9">
              <a:extLst>
                <a:ext uri="{FF2B5EF4-FFF2-40B4-BE49-F238E27FC236}">
                  <a16:creationId xmlns:a16="http://schemas.microsoft.com/office/drawing/2014/main" id="{C27E4FCA-B5DD-5A4A-850C-40618A60D5F0}"/>
                </a:ext>
              </a:extLst>
            </p:cNvPr>
            <p:cNvSpPr txBox="1"/>
            <p:nvPr/>
          </p:nvSpPr>
          <p:spPr>
            <a:xfrm>
              <a:off x="10000705" y="3567499"/>
              <a:ext cx="338554" cy="461665"/>
            </a:xfrm>
            <a:prstGeom prst="rect">
              <a:avLst/>
            </a:prstGeom>
            <a:noFill/>
          </p:spPr>
          <p:txBody>
            <a:bodyPr wrap="none" rtlCol="0">
              <a:spAutoFit/>
            </a:bodyPr>
            <a:lstStyle/>
            <a:p>
              <a:r>
                <a:rPr lang="en-US" sz="2400" dirty="0"/>
                <a:t>+</a:t>
              </a:r>
            </a:p>
          </p:txBody>
        </p:sp>
      </p:grpSp>
      <p:grpSp>
        <p:nvGrpSpPr>
          <p:cNvPr id="12" name="Group 11">
            <a:extLst>
              <a:ext uri="{FF2B5EF4-FFF2-40B4-BE49-F238E27FC236}">
                <a16:creationId xmlns:a16="http://schemas.microsoft.com/office/drawing/2014/main" id="{ABF2D17A-CF10-3B4F-9399-6F09417BC390}"/>
              </a:ext>
            </a:extLst>
          </p:cNvPr>
          <p:cNvGrpSpPr/>
          <p:nvPr/>
        </p:nvGrpSpPr>
        <p:grpSpPr>
          <a:xfrm>
            <a:off x="9403417" y="5886578"/>
            <a:ext cx="1640706" cy="550985"/>
            <a:chOff x="4807676" y="6258029"/>
            <a:chExt cx="1640706" cy="550985"/>
          </a:xfrm>
        </p:grpSpPr>
        <p:cxnSp>
          <p:nvCxnSpPr>
            <p:cNvPr id="13" name="Straight Arrow Connector 12">
              <a:extLst>
                <a:ext uri="{FF2B5EF4-FFF2-40B4-BE49-F238E27FC236}">
                  <a16:creationId xmlns:a16="http://schemas.microsoft.com/office/drawing/2014/main" id="{C3EEC5C5-444D-C347-835E-2B115382D636}"/>
                </a:ext>
              </a:extLst>
            </p:cNvPr>
            <p:cNvCxnSpPr>
              <a:cxnSpLocks/>
            </p:cNvCxnSpPr>
            <p:nvPr/>
          </p:nvCxnSpPr>
          <p:spPr>
            <a:xfrm>
              <a:off x="5305382" y="6259031"/>
              <a:ext cx="333418" cy="0"/>
            </a:xfrm>
            <a:prstGeom prst="straightConnector1">
              <a:avLst/>
            </a:prstGeom>
            <a:ln w="28575">
              <a:solidFill>
                <a:srgbClr val="0D74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634B5CE-434D-9E4D-B9D3-A8C29EAAC998}"/>
                    </a:ext>
                  </a:extLst>
                </p:cNvPr>
                <p:cNvSpPr/>
                <p:nvPr/>
              </p:nvSpPr>
              <p:spPr>
                <a:xfrm>
                  <a:off x="4807676" y="6258029"/>
                  <a:ext cx="1640706" cy="550985"/>
                </a:xfrm>
                <a:prstGeom prst="rect">
                  <a:avLst/>
                </a:prstGeom>
              </p:spPr>
              <p:txBody>
                <a:bodyPr wrap="none">
                  <a:spAutoFit/>
                </a:bodyPr>
                <a:lstStyle/>
                <a:p>
                  <a:r>
                    <a:rPr lang="en-US" altLang="en-US" dirty="0"/>
                    <a:t> (</a:t>
                  </a:r>
                  <a14:m>
                    <m:oMath xmlns:m="http://schemas.openxmlformats.org/officeDocument/2006/math">
                      <m:sSubSup>
                        <m:sSubSupPr>
                          <m:ctrlPr>
                            <a:rPr lang="en-US" altLang="en-US" i="1" smtClean="0">
                              <a:latin typeface="Cambria Math" panose="02040503050406030204" pitchFamily="18" charset="0"/>
                            </a:rPr>
                          </m:ctrlPr>
                        </m:sSubSupPr>
                        <m:e>
                          <m:r>
                            <m:rPr>
                              <m:sty m:val="p"/>
                            </m:rPr>
                            <a:rPr lang="el-GR" altLang="en-US" i="1" smtClean="0">
                              <a:latin typeface="Cambria Math" panose="02040503050406030204" pitchFamily="18" charset="0"/>
                              <a:ea typeface="Cambria Math" panose="02040503050406030204" pitchFamily="18" charset="0"/>
                            </a:rPr>
                            <m:t>Δ</m:t>
                          </m:r>
                          <m:r>
                            <a:rPr lang="en-US" altLang="en-US" b="0" i="1" smtClean="0">
                              <a:latin typeface="Cambria Math" panose="02040503050406030204" pitchFamily="18" charset="0"/>
                              <a:ea typeface="Cambria Math" panose="02040503050406030204" pitchFamily="18" charset="0"/>
                            </a:rPr>
                            <m:t>𝑥</m:t>
                          </m:r>
                        </m:e>
                        <m:sub>
                          <m:r>
                            <a:rPr lang="en-US" altLang="en-US" b="0" i="1" smtClean="0">
                              <a:latin typeface="Cambria Math" panose="02040503050406030204" pitchFamily="18" charset="0"/>
                            </a:rPr>
                            <m:t>20</m:t>
                          </m:r>
                        </m:sub>
                        <m:sup>
                          <m:r>
                            <a:rPr lang="en-US" altLang="en-US" b="0" i="1" smtClean="0">
                              <a:latin typeface="Cambria Math" panose="02040503050406030204" pitchFamily="18" charset="0"/>
                            </a:rPr>
                            <m:t>𝑠𝑝𝑟𝑒𝑎𝑑</m:t>
                          </m:r>
                        </m:sup>
                      </m:sSubSup>
                    </m:oMath>
                  </a14:m>
                  <a:r>
                    <a:rPr lang="en-US" altLang="en-US" dirty="0"/>
                    <a:t>)</a:t>
                  </a:r>
                  <a:endParaRPr lang="en-US" dirty="0"/>
                </a:p>
              </p:txBody>
            </p:sp>
          </mc:Choice>
          <mc:Fallback>
            <p:sp>
              <p:nvSpPr>
                <p:cNvPr id="15" name="Rectangle 14">
                  <a:extLst>
                    <a:ext uri="{FF2B5EF4-FFF2-40B4-BE49-F238E27FC236}">
                      <a16:creationId xmlns:a16="http://schemas.microsoft.com/office/drawing/2014/main" id="{D634B5CE-434D-9E4D-B9D3-A8C29EAAC998}"/>
                    </a:ext>
                  </a:extLst>
                </p:cNvPr>
                <p:cNvSpPr>
                  <a:spLocks noRot="1" noChangeAspect="1" noMove="1" noResize="1" noEditPoints="1" noAdjustHandles="1" noChangeArrowheads="1" noChangeShapeType="1" noTextEdit="1"/>
                </p:cNvSpPr>
                <p:nvPr/>
              </p:nvSpPr>
              <p:spPr>
                <a:xfrm>
                  <a:off x="4807676" y="6258029"/>
                  <a:ext cx="1640706" cy="550985"/>
                </a:xfrm>
                <a:prstGeom prst="rect">
                  <a:avLst/>
                </a:prstGeom>
                <a:blipFill>
                  <a:blip r:embed="rId4"/>
                  <a:stretch>
                    <a:fillRect/>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BD492A65-EA7F-694A-A760-386C48E54754}"/>
              </a:ext>
            </a:extLst>
          </p:cNvPr>
          <p:cNvGrpSpPr/>
          <p:nvPr/>
        </p:nvGrpSpPr>
        <p:grpSpPr>
          <a:xfrm>
            <a:off x="6814319" y="5922220"/>
            <a:ext cx="1640706" cy="555587"/>
            <a:chOff x="2057400" y="6150013"/>
            <a:chExt cx="1640706" cy="555587"/>
          </a:xfrm>
        </p:grpSpPr>
        <p:cxnSp>
          <p:nvCxnSpPr>
            <p:cNvPr id="17" name="Straight Arrow Connector 16">
              <a:extLst>
                <a:ext uri="{FF2B5EF4-FFF2-40B4-BE49-F238E27FC236}">
                  <a16:creationId xmlns:a16="http://schemas.microsoft.com/office/drawing/2014/main" id="{A09DCF3F-77EF-354F-B0E2-FFC78E0E25F4}"/>
                </a:ext>
              </a:extLst>
            </p:cNvPr>
            <p:cNvCxnSpPr>
              <a:cxnSpLocks/>
            </p:cNvCxnSpPr>
            <p:nvPr/>
          </p:nvCxnSpPr>
          <p:spPr>
            <a:xfrm flipH="1">
              <a:off x="2590800" y="6150013"/>
              <a:ext cx="607142" cy="0"/>
            </a:xfrm>
            <a:prstGeom prst="straightConnector1">
              <a:avLst/>
            </a:prstGeom>
            <a:ln w="28575">
              <a:solidFill>
                <a:srgbClr val="0D74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BB6A7F5-6281-314F-B290-3B1AB66B8387}"/>
                    </a:ext>
                  </a:extLst>
                </p:cNvPr>
                <p:cNvSpPr/>
                <p:nvPr/>
              </p:nvSpPr>
              <p:spPr>
                <a:xfrm>
                  <a:off x="2057400" y="6154615"/>
                  <a:ext cx="1640706" cy="550985"/>
                </a:xfrm>
                <a:prstGeom prst="rect">
                  <a:avLst/>
                </a:prstGeom>
              </p:spPr>
              <p:txBody>
                <a:bodyPr wrap="none">
                  <a:spAutoFit/>
                </a:bodyPr>
                <a:lstStyle/>
                <a:p>
                  <a:r>
                    <a:rPr lang="en-US" altLang="en-US" dirty="0"/>
                    <a:t> (</a:t>
                  </a:r>
                  <a14:m>
                    <m:oMath xmlns:m="http://schemas.openxmlformats.org/officeDocument/2006/math">
                      <m:sSubSup>
                        <m:sSubSupPr>
                          <m:ctrlPr>
                            <a:rPr lang="en-US" altLang="en-US" i="1" smtClean="0">
                              <a:latin typeface="Cambria Math" panose="02040503050406030204" pitchFamily="18" charset="0"/>
                            </a:rPr>
                          </m:ctrlPr>
                        </m:sSubSupPr>
                        <m:e>
                          <m:r>
                            <m:rPr>
                              <m:sty m:val="p"/>
                            </m:rPr>
                            <a:rPr lang="el-GR" altLang="en-US" i="1" smtClean="0">
                              <a:latin typeface="Cambria Math" panose="02040503050406030204" pitchFamily="18" charset="0"/>
                              <a:ea typeface="Cambria Math" panose="02040503050406030204" pitchFamily="18" charset="0"/>
                            </a:rPr>
                            <m:t>Δ</m:t>
                          </m:r>
                          <m:r>
                            <a:rPr lang="en-US" altLang="en-US" b="0" i="1" smtClean="0">
                              <a:latin typeface="Cambria Math" panose="02040503050406030204" pitchFamily="18" charset="0"/>
                              <a:ea typeface="Cambria Math" panose="02040503050406030204" pitchFamily="18" charset="0"/>
                            </a:rPr>
                            <m:t>𝑥</m:t>
                          </m:r>
                        </m:e>
                        <m:sub>
                          <m:r>
                            <a:rPr lang="en-US" altLang="en-US" b="0" i="1" smtClean="0">
                              <a:latin typeface="Cambria Math" panose="02040503050406030204" pitchFamily="18" charset="0"/>
                            </a:rPr>
                            <m:t>10</m:t>
                          </m:r>
                        </m:sub>
                        <m:sup>
                          <m:r>
                            <a:rPr lang="en-US" altLang="en-US" b="0" i="1" smtClean="0">
                              <a:latin typeface="Cambria Math" panose="02040503050406030204" pitchFamily="18" charset="0"/>
                            </a:rPr>
                            <m:t>𝑠𝑝𝑟𝑒𝑎𝑑</m:t>
                          </m:r>
                        </m:sup>
                      </m:sSubSup>
                    </m:oMath>
                  </a14:m>
                  <a:r>
                    <a:rPr lang="en-US" altLang="en-US" dirty="0"/>
                    <a:t>)</a:t>
                  </a:r>
                  <a:endParaRPr lang="en-US" dirty="0"/>
                </a:p>
              </p:txBody>
            </p:sp>
          </mc:Choice>
          <mc:Fallback xmlns="">
            <p:sp>
              <p:nvSpPr>
                <p:cNvPr id="28" name="Rectangle 27">
                  <a:extLst>
                    <a:ext uri="{FF2B5EF4-FFF2-40B4-BE49-F238E27FC236}">
                      <a16:creationId xmlns:a16="http://schemas.microsoft.com/office/drawing/2014/main" id="{A42483C2-1E4C-BC45-98F6-3A7034FA721D}"/>
                    </a:ext>
                  </a:extLst>
                </p:cNvPr>
                <p:cNvSpPr>
                  <a:spLocks noRot="1" noChangeAspect="1" noMove="1" noResize="1" noEditPoints="1" noAdjustHandles="1" noChangeArrowheads="1" noChangeShapeType="1" noTextEdit="1"/>
                </p:cNvSpPr>
                <p:nvPr/>
              </p:nvSpPr>
              <p:spPr>
                <a:xfrm>
                  <a:off x="2057400" y="6154615"/>
                  <a:ext cx="1640706" cy="550985"/>
                </a:xfrm>
                <a:prstGeom prst="rect">
                  <a:avLst/>
                </a:prstGeom>
                <a:blipFill>
                  <a:blip r:embed="rId6"/>
                  <a:stretch>
                    <a:fillRect r="-4615" b="-13636"/>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6AA2F847-A88B-4043-B8C2-9B943626DE4F}"/>
              </a:ext>
            </a:extLst>
          </p:cNvPr>
          <p:cNvGrpSpPr/>
          <p:nvPr/>
        </p:nvGrpSpPr>
        <p:grpSpPr>
          <a:xfrm>
            <a:off x="9308256" y="5236195"/>
            <a:ext cx="459934" cy="640959"/>
            <a:chOff x="4645466" y="5410200"/>
            <a:chExt cx="459934" cy="640959"/>
          </a:xfrm>
        </p:grpSpPr>
        <p:cxnSp>
          <p:nvCxnSpPr>
            <p:cNvPr id="20" name="Straight Connector 19">
              <a:extLst>
                <a:ext uri="{FF2B5EF4-FFF2-40B4-BE49-F238E27FC236}">
                  <a16:creationId xmlns:a16="http://schemas.microsoft.com/office/drawing/2014/main" id="{5C088565-78FD-B64E-94B6-E2172B5A3AFB}"/>
                </a:ext>
              </a:extLst>
            </p:cNvPr>
            <p:cNvCxnSpPr/>
            <p:nvPr/>
          </p:nvCxnSpPr>
          <p:spPr>
            <a:xfrm>
              <a:off x="4876800" y="5410200"/>
              <a:ext cx="0" cy="228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6AA2CA8-841C-4343-90B8-D570E0883FD0}"/>
                </a:ext>
              </a:extLst>
            </p:cNvPr>
            <p:cNvSpPr/>
            <p:nvPr/>
          </p:nvSpPr>
          <p:spPr>
            <a:xfrm>
              <a:off x="4645466" y="5589494"/>
              <a:ext cx="459934" cy="461665"/>
            </a:xfrm>
            <a:prstGeom prst="rect">
              <a:avLst/>
            </a:prstGeom>
          </p:spPr>
          <p:txBody>
            <a:bodyPr wrap="none">
              <a:spAutoFit/>
            </a:bodyPr>
            <a:lstStyle/>
            <a:p>
              <a:r>
                <a:rPr lang="en-US" b="1" i="1" dirty="0">
                  <a:solidFill>
                    <a:srgbClr val="FF0000"/>
                  </a:solidFill>
                  <a:latin typeface="Constantia" panose="02030602050306030303" pitchFamily="18" charset="0"/>
                  <a:ea typeface="Cambria Math" panose="02040503050406030204" pitchFamily="18" charset="0"/>
                </a:rPr>
                <a:t>y</a:t>
              </a:r>
              <a:r>
                <a:rPr lang="en-US" b="1" i="1" baseline="30000" dirty="0">
                  <a:solidFill>
                    <a:srgbClr val="FF0000"/>
                  </a:solidFill>
                  <a:latin typeface="Constantia" panose="02030602050306030303" pitchFamily="18" charset="0"/>
                  <a:ea typeface="Cambria Math" panose="02040503050406030204" pitchFamily="18" charset="0"/>
                </a:rPr>
                <a:t>o</a:t>
              </a:r>
            </a:p>
          </p:txBody>
        </p:sp>
      </p:grpSp>
      <p:grpSp>
        <p:nvGrpSpPr>
          <p:cNvPr id="22" name="Group 21">
            <a:extLst>
              <a:ext uri="{FF2B5EF4-FFF2-40B4-BE49-F238E27FC236}">
                <a16:creationId xmlns:a16="http://schemas.microsoft.com/office/drawing/2014/main" id="{16BCF3B4-566B-C546-BAE2-8115209A09F5}"/>
              </a:ext>
            </a:extLst>
          </p:cNvPr>
          <p:cNvGrpSpPr/>
          <p:nvPr/>
        </p:nvGrpSpPr>
        <p:grpSpPr>
          <a:xfrm>
            <a:off x="6717732" y="4702795"/>
            <a:ext cx="1241607" cy="467831"/>
            <a:chOff x="2054942" y="4876800"/>
            <a:chExt cx="1153871" cy="467831"/>
          </a:xfrm>
        </p:grpSpPr>
        <p:cxnSp>
          <p:nvCxnSpPr>
            <p:cNvPr id="23" name="Straight Arrow Connector 22">
              <a:extLst>
                <a:ext uri="{FF2B5EF4-FFF2-40B4-BE49-F238E27FC236}">
                  <a16:creationId xmlns:a16="http://schemas.microsoft.com/office/drawing/2014/main" id="{6081CE8E-027B-4449-83B7-8603A8F20009}"/>
                </a:ext>
              </a:extLst>
            </p:cNvPr>
            <p:cNvCxnSpPr/>
            <p:nvPr/>
          </p:nvCxnSpPr>
          <p:spPr>
            <a:xfrm>
              <a:off x="2054942" y="5344631"/>
              <a:ext cx="114300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01D4D28-7363-D94F-92F6-825323B6C703}"/>
                    </a:ext>
                  </a:extLst>
                </p:cNvPr>
                <p:cNvSpPr/>
                <p:nvPr/>
              </p:nvSpPr>
              <p:spPr>
                <a:xfrm>
                  <a:off x="2210398" y="4876800"/>
                  <a:ext cx="998415" cy="461665"/>
                </a:xfrm>
                <a:prstGeom prst="rect">
                  <a:avLst/>
                </a:prstGeom>
              </p:spPr>
              <p:txBody>
                <a:bodyPr wrap="none">
                  <a:spAutoFit/>
                </a:bodyPr>
                <a:lstStyle/>
                <a:p>
                  <a:r>
                    <a:rPr lang="en-US" altLang="en-US" dirty="0"/>
                    <a:t>(</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10</m:t>
                          </m:r>
                        </m:sub>
                      </m:sSub>
                    </m:oMath>
                  </a14:m>
                  <a:r>
                    <a:rPr lang="en-US" altLang="en-US" dirty="0"/>
                    <a:t>)</a:t>
                  </a:r>
                  <a:endParaRPr lang="en-US" dirty="0"/>
                </a:p>
              </p:txBody>
            </p:sp>
          </mc:Choice>
          <mc:Fallback xmlns="">
            <p:sp>
              <p:nvSpPr>
                <p:cNvPr id="31" name="Rectangle 30">
                  <a:extLst>
                    <a:ext uri="{FF2B5EF4-FFF2-40B4-BE49-F238E27FC236}">
                      <a16:creationId xmlns:a16="http://schemas.microsoft.com/office/drawing/2014/main" id="{7AF0D3C8-EEDE-9B49-B60E-E37FC9C0EA05}"/>
                    </a:ext>
                  </a:extLst>
                </p:cNvPr>
                <p:cNvSpPr>
                  <a:spLocks noRot="1" noChangeAspect="1" noMove="1" noResize="1" noEditPoints="1" noAdjustHandles="1" noChangeArrowheads="1" noChangeShapeType="1" noTextEdit="1"/>
                </p:cNvSpPr>
                <p:nvPr/>
              </p:nvSpPr>
              <p:spPr>
                <a:xfrm>
                  <a:off x="2210398" y="4876800"/>
                  <a:ext cx="998415" cy="461665"/>
                </a:xfrm>
                <a:prstGeom prst="rect">
                  <a:avLst/>
                </a:prstGeom>
                <a:blipFill>
                  <a:blip r:embed="rId7"/>
                  <a:stretch>
                    <a:fillRect l="-8750" t="-11111" r="-7500" b="-27778"/>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68434996-0D01-7A43-8A83-78A0A0D1393D}"/>
              </a:ext>
            </a:extLst>
          </p:cNvPr>
          <p:cNvGrpSpPr/>
          <p:nvPr/>
        </p:nvGrpSpPr>
        <p:grpSpPr>
          <a:xfrm>
            <a:off x="9857074" y="4708426"/>
            <a:ext cx="998415" cy="462200"/>
            <a:chOff x="5194284" y="4882431"/>
            <a:chExt cx="998415" cy="462200"/>
          </a:xfrm>
        </p:grpSpPr>
        <p:cxnSp>
          <p:nvCxnSpPr>
            <p:cNvPr id="26" name="Straight Arrow Connector 25">
              <a:extLst>
                <a:ext uri="{FF2B5EF4-FFF2-40B4-BE49-F238E27FC236}">
                  <a16:creationId xmlns:a16="http://schemas.microsoft.com/office/drawing/2014/main" id="{44EC2D79-0FAD-B549-86C0-EEF6595E6EC5}"/>
                </a:ext>
              </a:extLst>
            </p:cNvPr>
            <p:cNvCxnSpPr>
              <a:cxnSpLocks/>
            </p:cNvCxnSpPr>
            <p:nvPr/>
          </p:nvCxnSpPr>
          <p:spPr>
            <a:xfrm flipH="1">
              <a:off x="5293442" y="5344631"/>
              <a:ext cx="80010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57C8B3E-3B55-8E4F-B64D-5A7ABEC300D8}"/>
                    </a:ext>
                  </a:extLst>
                </p:cNvPr>
                <p:cNvSpPr/>
                <p:nvPr/>
              </p:nvSpPr>
              <p:spPr>
                <a:xfrm>
                  <a:off x="5194284" y="4882431"/>
                  <a:ext cx="998415" cy="461665"/>
                </a:xfrm>
                <a:prstGeom prst="rect">
                  <a:avLst/>
                </a:prstGeom>
              </p:spPr>
              <p:txBody>
                <a:bodyPr wrap="none">
                  <a:spAutoFit/>
                </a:bodyPr>
                <a:lstStyle/>
                <a:p>
                  <a:r>
                    <a:rPr lang="en-US" altLang="en-US" dirty="0"/>
                    <a:t>(</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20</m:t>
                          </m:r>
                        </m:sub>
                      </m:sSub>
                    </m:oMath>
                  </a14:m>
                  <a:r>
                    <a:rPr lang="en-US" altLang="en-US" dirty="0"/>
                    <a:t>)</a:t>
                  </a:r>
                  <a:endParaRPr lang="en-US" dirty="0"/>
                </a:p>
              </p:txBody>
            </p:sp>
          </mc:Choice>
          <mc:Fallback xmlns="">
            <p:sp>
              <p:nvSpPr>
                <p:cNvPr id="36" name="Rectangle 35">
                  <a:extLst>
                    <a:ext uri="{FF2B5EF4-FFF2-40B4-BE49-F238E27FC236}">
                      <a16:creationId xmlns:a16="http://schemas.microsoft.com/office/drawing/2014/main" id="{5BF2F3F1-D2EE-C248-9ED7-DDF367966C92}"/>
                    </a:ext>
                  </a:extLst>
                </p:cNvPr>
                <p:cNvSpPr>
                  <a:spLocks noRot="1" noChangeAspect="1" noMove="1" noResize="1" noEditPoints="1" noAdjustHandles="1" noChangeArrowheads="1" noChangeShapeType="1" noTextEdit="1"/>
                </p:cNvSpPr>
                <p:nvPr/>
              </p:nvSpPr>
              <p:spPr>
                <a:xfrm>
                  <a:off x="5194284" y="4882431"/>
                  <a:ext cx="998415" cy="461665"/>
                </a:xfrm>
                <a:prstGeom prst="rect">
                  <a:avLst/>
                </a:prstGeom>
                <a:blipFill>
                  <a:blip r:embed="rId8"/>
                  <a:stretch>
                    <a:fillRect l="-8750" t="-10811" r="-7500" b="-24324"/>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CDECBF9F-C02E-084E-AB94-BDAAF880F226}"/>
              </a:ext>
            </a:extLst>
          </p:cNvPr>
          <p:cNvGrpSpPr/>
          <p:nvPr/>
        </p:nvGrpSpPr>
        <p:grpSpPr>
          <a:xfrm>
            <a:off x="5958190" y="5248170"/>
            <a:ext cx="5714999" cy="597932"/>
            <a:chOff x="1295400" y="5422175"/>
            <a:chExt cx="5714999" cy="597932"/>
          </a:xfrm>
        </p:grpSpPr>
        <p:cxnSp>
          <p:nvCxnSpPr>
            <p:cNvPr id="29" name="Straight Connector 28">
              <a:extLst>
                <a:ext uri="{FF2B5EF4-FFF2-40B4-BE49-F238E27FC236}">
                  <a16:creationId xmlns:a16="http://schemas.microsoft.com/office/drawing/2014/main" id="{DB4087CE-4607-0A4D-9E3E-C6FDEF814A34}"/>
                </a:ext>
              </a:extLst>
            </p:cNvPr>
            <p:cNvCxnSpPr>
              <a:cxnSpLocks/>
            </p:cNvCxnSpPr>
            <p:nvPr/>
          </p:nvCxnSpPr>
          <p:spPr>
            <a:xfrm>
              <a:off x="1295400" y="5536475"/>
              <a:ext cx="5714999" cy="0"/>
            </a:xfrm>
            <a:prstGeom prst="line">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9A10143-9A22-6F4E-A621-EBF3CF04BB47}"/>
                </a:ext>
              </a:extLst>
            </p:cNvPr>
            <p:cNvCxnSpPr/>
            <p:nvPr/>
          </p:nvCxnSpPr>
          <p:spPr>
            <a:xfrm>
              <a:off x="2054942" y="542217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52A079-22C0-CA49-9598-20DD891E50F0}"/>
                </a:ext>
              </a:extLst>
            </p:cNvPr>
            <p:cNvCxnSpPr/>
            <p:nvPr/>
          </p:nvCxnSpPr>
          <p:spPr>
            <a:xfrm>
              <a:off x="4188542" y="542217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C40A3A-D2BB-5841-B28A-C362ECC5DD69}"/>
                </a:ext>
              </a:extLst>
            </p:cNvPr>
            <p:cNvCxnSpPr/>
            <p:nvPr/>
          </p:nvCxnSpPr>
          <p:spPr>
            <a:xfrm>
              <a:off x="6093542" y="542217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ectangle 32">
                  <a:extLst>
                    <a:ext uri="{FF2B5EF4-FFF2-40B4-BE49-F238E27FC236}">
                      <a16:creationId xmlns:a16="http://schemas.microsoft.com/office/drawing/2014/main" id="{F16C06D5-C238-D048-8600-A1E49916722D}"/>
                    </a:ext>
                  </a:extLst>
                </p:cNvPr>
                <p:cNvSpPr/>
                <p:nvPr/>
              </p:nvSpPr>
              <p:spPr>
                <a:xfrm>
                  <a:off x="3885286" y="5650775"/>
                  <a:ext cx="5431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e>
                          <m:sup>
                            <m:r>
                              <a:rPr lang="en-US" b="0" i="1" smtClean="0">
                                <a:latin typeface="Cambria Math" panose="02040503050406030204" pitchFamily="18" charset="0"/>
                              </a:rPr>
                              <m:t>𝑚</m:t>
                            </m:r>
                          </m:sup>
                        </m:sSup>
                      </m:oMath>
                    </m:oMathPara>
                  </a14:m>
                  <a:endParaRPr lang="en-US" dirty="0"/>
                </a:p>
              </p:txBody>
            </p:sp>
          </mc:Choice>
          <mc:Fallback>
            <p:sp>
              <p:nvSpPr>
                <p:cNvPr id="33" name="Rectangle 32">
                  <a:extLst>
                    <a:ext uri="{FF2B5EF4-FFF2-40B4-BE49-F238E27FC236}">
                      <a16:creationId xmlns:a16="http://schemas.microsoft.com/office/drawing/2014/main" id="{F16C06D5-C238-D048-8600-A1E49916722D}"/>
                    </a:ext>
                  </a:extLst>
                </p:cNvPr>
                <p:cNvSpPr>
                  <a:spLocks noRot="1" noChangeAspect="1" noMove="1" noResize="1" noEditPoints="1" noAdjustHandles="1" noChangeArrowheads="1" noChangeShapeType="1" noTextEdit="1"/>
                </p:cNvSpPr>
                <p:nvPr/>
              </p:nvSpPr>
              <p:spPr>
                <a:xfrm>
                  <a:off x="3885286" y="5650775"/>
                  <a:ext cx="54316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ectangle 33">
                  <a:extLst>
                    <a:ext uri="{FF2B5EF4-FFF2-40B4-BE49-F238E27FC236}">
                      <a16:creationId xmlns:a16="http://schemas.microsoft.com/office/drawing/2014/main" id="{B42885D1-EDE7-6349-964D-B3535FCEAF31}"/>
                    </a:ext>
                  </a:extLst>
                </p:cNvPr>
                <p:cNvSpPr/>
                <p:nvPr/>
              </p:nvSpPr>
              <p:spPr>
                <a:xfrm>
                  <a:off x="1727105" y="5623880"/>
                  <a:ext cx="5585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10</m:t>
                            </m:r>
                          </m:sub>
                          <m:sup>
                            <m:r>
                              <a:rPr lang="en-US" b="0" i="1" smtClean="0">
                                <a:latin typeface="Cambria Math" panose="02040503050406030204" pitchFamily="18" charset="0"/>
                              </a:rPr>
                              <m:t>𝑚</m:t>
                            </m:r>
                          </m:sup>
                        </m:sSubSup>
                      </m:oMath>
                    </m:oMathPara>
                  </a14:m>
                  <a:endParaRPr lang="en-US" dirty="0"/>
                </a:p>
              </p:txBody>
            </p:sp>
          </mc:Choice>
          <mc:Fallback>
            <p:sp>
              <p:nvSpPr>
                <p:cNvPr id="34" name="Rectangle 33">
                  <a:extLst>
                    <a:ext uri="{FF2B5EF4-FFF2-40B4-BE49-F238E27FC236}">
                      <a16:creationId xmlns:a16="http://schemas.microsoft.com/office/drawing/2014/main" id="{B42885D1-EDE7-6349-964D-B3535FCEAF31}"/>
                    </a:ext>
                  </a:extLst>
                </p:cNvPr>
                <p:cNvSpPr>
                  <a:spLocks noRot="1" noChangeAspect="1" noMove="1" noResize="1" noEditPoints="1" noAdjustHandles="1" noChangeArrowheads="1" noChangeShapeType="1" noTextEdit="1"/>
                </p:cNvSpPr>
                <p:nvPr/>
              </p:nvSpPr>
              <p:spPr>
                <a:xfrm>
                  <a:off x="1727105" y="5623880"/>
                  <a:ext cx="55855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38C6A3AE-8E62-6942-9A71-38B56B876980}"/>
                    </a:ext>
                  </a:extLst>
                </p:cNvPr>
                <p:cNvSpPr/>
                <p:nvPr/>
              </p:nvSpPr>
              <p:spPr>
                <a:xfrm>
                  <a:off x="5759265" y="5637327"/>
                  <a:ext cx="5638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20</m:t>
                            </m:r>
                          </m:sub>
                          <m:sup>
                            <m:r>
                              <a:rPr lang="en-US" b="0" i="1" smtClean="0">
                                <a:latin typeface="Cambria Math" panose="02040503050406030204" pitchFamily="18" charset="0"/>
                              </a:rPr>
                              <m:t>𝑚</m:t>
                            </m:r>
                          </m:sup>
                        </m:sSubSup>
                      </m:oMath>
                    </m:oMathPara>
                  </a14:m>
                  <a:endParaRPr lang="en-US" dirty="0"/>
                </a:p>
              </p:txBody>
            </p:sp>
          </mc:Choice>
          <mc:Fallback>
            <p:sp>
              <p:nvSpPr>
                <p:cNvPr id="35" name="Rectangle 34">
                  <a:extLst>
                    <a:ext uri="{FF2B5EF4-FFF2-40B4-BE49-F238E27FC236}">
                      <a16:creationId xmlns:a16="http://schemas.microsoft.com/office/drawing/2014/main" id="{38C6A3AE-8E62-6942-9A71-38B56B876980}"/>
                    </a:ext>
                  </a:extLst>
                </p:cNvPr>
                <p:cNvSpPr>
                  <a:spLocks noRot="1" noChangeAspect="1" noMove="1" noResize="1" noEditPoints="1" noAdjustHandles="1" noChangeArrowheads="1" noChangeShapeType="1" noTextEdit="1"/>
                </p:cNvSpPr>
                <p:nvPr/>
              </p:nvSpPr>
              <p:spPr>
                <a:xfrm>
                  <a:off x="5759265" y="5637327"/>
                  <a:ext cx="563872" cy="369332"/>
                </a:xfrm>
                <a:prstGeom prst="rect">
                  <a:avLst/>
                </a:prstGeom>
                <a:blipFill>
                  <a:blip r:embed="rId11"/>
                  <a:stretch>
                    <a:fillRect/>
                  </a:stretch>
                </a:blipFill>
              </p:spPr>
              <p:txBody>
                <a:bodyPr/>
                <a:lstStyle/>
                <a:p>
                  <a:r>
                    <a:rPr lang="en-US">
                      <a:noFill/>
                    </a:rPr>
                    <a:t> </a:t>
                  </a:r>
                </a:p>
              </p:txBody>
            </p:sp>
          </mc:Fallback>
        </mc:AlternateContent>
      </p:grpSp>
      <p:grpSp>
        <p:nvGrpSpPr>
          <p:cNvPr id="36" name="Group 35">
            <a:extLst>
              <a:ext uri="{FF2B5EF4-FFF2-40B4-BE49-F238E27FC236}">
                <a16:creationId xmlns:a16="http://schemas.microsoft.com/office/drawing/2014/main" id="{52F930D3-F188-0C48-942E-AC0AE8392ED7}"/>
              </a:ext>
            </a:extLst>
          </p:cNvPr>
          <p:cNvGrpSpPr/>
          <p:nvPr/>
        </p:nvGrpSpPr>
        <p:grpSpPr>
          <a:xfrm>
            <a:off x="6943896" y="5236195"/>
            <a:ext cx="861863" cy="657789"/>
            <a:chOff x="2311278" y="5419725"/>
            <a:chExt cx="695447" cy="657789"/>
          </a:xfrm>
        </p:grpSpPr>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7D80A1F-A0A6-4746-AA25-697D51FAA4CB}"/>
                    </a:ext>
                  </a:extLst>
                </p:cNvPr>
                <p:cNvSpPr/>
                <p:nvPr/>
              </p:nvSpPr>
              <p:spPr>
                <a:xfrm>
                  <a:off x="2311278" y="5615849"/>
                  <a:ext cx="6954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10</m:t>
                            </m:r>
                          </m:sub>
                          <m:sup>
                            <m:r>
                              <a:rPr lang="en-US" b="0" i="1" smtClean="0">
                                <a:latin typeface="Cambria Math" panose="02040503050406030204" pitchFamily="18" charset="0"/>
                              </a:rPr>
                              <m:t>𝑢</m:t>
                            </m:r>
                          </m:sup>
                        </m:sSubSup>
                      </m:oMath>
                    </m:oMathPara>
                  </a14:m>
                  <a:endParaRPr lang="en-US" dirty="0"/>
                </a:p>
              </p:txBody>
            </p:sp>
          </mc:Choice>
          <mc:Fallback xmlns="">
            <p:sp>
              <p:nvSpPr>
                <p:cNvPr id="41" name="Rectangle 40">
                  <a:extLst>
                    <a:ext uri="{FF2B5EF4-FFF2-40B4-BE49-F238E27FC236}">
                      <a16:creationId xmlns:a16="http://schemas.microsoft.com/office/drawing/2014/main" id="{45E52BBE-371A-3643-BB9A-C26080775C86}"/>
                    </a:ext>
                  </a:extLst>
                </p:cNvPr>
                <p:cNvSpPr>
                  <a:spLocks noRot="1" noChangeAspect="1" noMove="1" noResize="1" noEditPoints="1" noAdjustHandles="1" noChangeArrowheads="1" noChangeShapeType="1" noTextEdit="1"/>
                </p:cNvSpPr>
                <p:nvPr/>
              </p:nvSpPr>
              <p:spPr>
                <a:xfrm>
                  <a:off x="2311278" y="5615849"/>
                  <a:ext cx="695447" cy="461665"/>
                </a:xfrm>
                <a:prstGeom prst="rect">
                  <a:avLst/>
                </a:prstGeom>
                <a:blipFill>
                  <a:blip r:embed="rId12"/>
                  <a:stretch>
                    <a:fillRect b="-2632"/>
                  </a:stretch>
                </a:blipFill>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id="{CD05B517-ED28-9643-B7CD-FA094B1856C1}"/>
                </a:ext>
              </a:extLst>
            </p:cNvPr>
            <p:cNvCxnSpPr/>
            <p:nvPr/>
          </p:nvCxnSpPr>
          <p:spPr>
            <a:xfrm>
              <a:off x="2667000" y="541972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ADC8174-62D9-0248-8191-22485004C2B1}"/>
              </a:ext>
            </a:extLst>
          </p:cNvPr>
          <p:cNvGrpSpPr/>
          <p:nvPr/>
        </p:nvGrpSpPr>
        <p:grpSpPr>
          <a:xfrm>
            <a:off x="9883459" y="5245720"/>
            <a:ext cx="702564" cy="662092"/>
            <a:chOff x="5220669" y="5419725"/>
            <a:chExt cx="702564" cy="662092"/>
          </a:xfrm>
        </p:grpSpPr>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0391E6F-09C6-ED4F-B055-875768D56F84}"/>
                    </a:ext>
                  </a:extLst>
                </p:cNvPr>
                <p:cNvSpPr/>
                <p:nvPr/>
              </p:nvSpPr>
              <p:spPr>
                <a:xfrm>
                  <a:off x="5220669" y="5620152"/>
                  <a:ext cx="7025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20</m:t>
                            </m:r>
                          </m:sub>
                          <m:sup>
                            <m:r>
                              <a:rPr lang="en-US" b="0" i="1" smtClean="0">
                                <a:latin typeface="Cambria Math" panose="02040503050406030204" pitchFamily="18" charset="0"/>
                              </a:rPr>
                              <m:t>𝑢</m:t>
                            </m:r>
                          </m:sup>
                        </m:sSubSup>
                      </m:oMath>
                    </m:oMathPara>
                  </a14:m>
                  <a:endParaRPr lang="en-US" dirty="0"/>
                </a:p>
              </p:txBody>
            </p:sp>
          </mc:Choice>
          <mc:Fallback xmlns="">
            <p:sp>
              <p:nvSpPr>
                <p:cNvPr id="52" name="Rectangle 51">
                  <a:extLst>
                    <a:ext uri="{FF2B5EF4-FFF2-40B4-BE49-F238E27FC236}">
                      <a16:creationId xmlns:a16="http://schemas.microsoft.com/office/drawing/2014/main" id="{0635BE72-8169-A44C-BFFF-402B712EAA35}"/>
                    </a:ext>
                  </a:extLst>
                </p:cNvPr>
                <p:cNvSpPr>
                  <a:spLocks noRot="1" noChangeAspect="1" noMove="1" noResize="1" noEditPoints="1" noAdjustHandles="1" noChangeArrowheads="1" noChangeShapeType="1" noTextEdit="1"/>
                </p:cNvSpPr>
                <p:nvPr/>
              </p:nvSpPr>
              <p:spPr>
                <a:xfrm>
                  <a:off x="5220669" y="5620152"/>
                  <a:ext cx="702564" cy="461665"/>
                </a:xfrm>
                <a:prstGeom prst="rect">
                  <a:avLst/>
                </a:prstGeom>
                <a:blipFill>
                  <a:blip r:embed="rId13"/>
                  <a:stretch>
                    <a:fillRect b="-2703"/>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7305CEAF-3161-0A4A-A4D8-A6957CE96351}"/>
                </a:ext>
              </a:extLst>
            </p:cNvPr>
            <p:cNvCxnSpPr/>
            <p:nvPr/>
          </p:nvCxnSpPr>
          <p:spPr>
            <a:xfrm>
              <a:off x="5616575" y="5419725"/>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DD46296-5C41-674E-9DC9-48E0F7907E08}"/>
              </a:ext>
            </a:extLst>
          </p:cNvPr>
          <p:cNvCxnSpPr/>
          <p:nvPr/>
        </p:nvCxnSpPr>
        <p:spPr>
          <a:xfrm>
            <a:off x="7959339" y="5252653"/>
            <a:ext cx="0" cy="2286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B2DD73-2ABC-0E43-8711-2F760C03AAC8}"/>
              </a:ext>
            </a:extLst>
          </p:cNvPr>
          <p:cNvCxnSpPr/>
          <p:nvPr/>
        </p:nvCxnSpPr>
        <p:spPr>
          <a:xfrm>
            <a:off x="9945947" y="5252653"/>
            <a:ext cx="0" cy="2286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1F10EF3-9346-8748-88CA-B0A2359F97F8}"/>
              </a:ext>
            </a:extLst>
          </p:cNvPr>
          <p:cNvSpPr txBox="1"/>
          <p:nvPr/>
        </p:nvSpPr>
        <p:spPr>
          <a:xfrm>
            <a:off x="803069" y="5600624"/>
            <a:ext cx="5545108" cy="923330"/>
          </a:xfrm>
          <a:prstGeom prst="rect">
            <a:avLst/>
          </a:prstGeom>
          <a:noFill/>
        </p:spPr>
        <p:txBody>
          <a:bodyPr wrap="none" rtlCol="0">
            <a:spAutoFit/>
          </a:bodyPr>
          <a:lstStyle/>
          <a:p>
            <a:r>
              <a:rPr lang="en-US" b="1" dirty="0">
                <a:latin typeface="Helvetica" pitchFamily="2" charset="0"/>
              </a:rPr>
              <a:t>Effectively relaxes the updated ensemble </a:t>
            </a:r>
          </a:p>
          <a:p>
            <a:r>
              <a:rPr lang="en-US" b="1" dirty="0">
                <a:latin typeface="Helvetica" pitchFamily="2" charset="0"/>
              </a:rPr>
              <a:t>perturbation restoring some of the prior spread,</a:t>
            </a:r>
          </a:p>
          <a:p>
            <a:r>
              <a:rPr lang="en-US" b="1" dirty="0">
                <a:latin typeface="Helvetica" pitchFamily="2" charset="0"/>
              </a:rPr>
              <a:t>acts </a:t>
            </a:r>
            <a:r>
              <a:rPr lang="en-US" b="1" u="sng" dirty="0">
                <a:solidFill>
                  <a:srgbClr val="C00000"/>
                </a:solidFill>
                <a:latin typeface="Helvetica" pitchFamily="2" charset="0"/>
              </a:rPr>
              <a:t>during</a:t>
            </a:r>
            <a:r>
              <a:rPr lang="en-US" b="1" dirty="0">
                <a:latin typeface="Helvetica" pitchFamily="2" charset="0"/>
              </a:rPr>
              <a:t> the assimilation of each observation </a:t>
            </a:r>
          </a:p>
        </p:txBody>
      </p:sp>
      <p:cxnSp>
        <p:nvCxnSpPr>
          <p:cNvPr id="45" name="Straight Connector 44">
            <a:extLst>
              <a:ext uri="{FF2B5EF4-FFF2-40B4-BE49-F238E27FC236}">
                <a16:creationId xmlns:a16="http://schemas.microsoft.com/office/drawing/2014/main" id="{832552DE-7F12-BC48-B926-0B9668BB891D}"/>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Slide Number Placeholder 45">
            <a:extLst>
              <a:ext uri="{FF2B5EF4-FFF2-40B4-BE49-F238E27FC236}">
                <a16:creationId xmlns:a16="http://schemas.microsoft.com/office/drawing/2014/main" id="{4160968C-4F8F-0C45-A135-DD1AFFC1AC4A}"/>
              </a:ext>
            </a:extLst>
          </p:cNvPr>
          <p:cNvSpPr>
            <a:spLocks noGrp="1"/>
          </p:cNvSpPr>
          <p:nvPr>
            <p:ph type="sldNum" sz="quarter" idx="12"/>
          </p:nvPr>
        </p:nvSpPr>
        <p:spPr/>
        <p:txBody>
          <a:bodyPr/>
          <a:lstStyle/>
          <a:p>
            <a:fld id="{6E7DE86B-875E-B14B-AE40-FE18B8FDEF9A}" type="slidenum">
              <a:rPr lang="en-US" smtClean="0"/>
              <a:t>10</a:t>
            </a:fld>
            <a:endParaRPr lang="en-US"/>
          </a:p>
        </p:txBody>
      </p:sp>
    </p:spTree>
    <p:extLst>
      <p:ext uri="{BB962C8B-B14F-4D97-AF65-F5344CB8AC3E}">
        <p14:creationId xmlns:p14="http://schemas.microsoft.com/office/powerpoint/2010/main" val="5675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77F8-72F0-B04C-92F6-06A2359B6039}"/>
              </a:ext>
            </a:extLst>
          </p:cNvPr>
          <p:cNvSpPr>
            <a:spLocks noGrp="1"/>
          </p:cNvSpPr>
          <p:nvPr>
            <p:ph type="title"/>
          </p:nvPr>
        </p:nvSpPr>
        <p:spPr/>
        <p:txBody>
          <a:bodyPr/>
          <a:lstStyle/>
          <a:p>
            <a:r>
              <a:rPr lang="en-US" sz="3600" b="1" dirty="0">
                <a:latin typeface="Helvetica" pitchFamily="2" charset="0"/>
              </a:rPr>
              <a:t>Relaxation to prior spread</a:t>
            </a:r>
            <a:br>
              <a:rPr lang="en-US" sz="3200" b="1" dirty="0"/>
            </a:br>
            <a:endParaRPr lang="en-US" sz="3200" b="1"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CF71B25-9D1E-3547-9348-689FF32F75CC}"/>
                  </a:ext>
                </a:extLst>
              </p:cNvPr>
              <p:cNvSpPr txBox="1"/>
              <p:nvPr/>
            </p:nvSpPr>
            <p:spPr>
              <a:xfrm>
                <a:off x="730432" y="1475535"/>
                <a:ext cx="10321047" cy="4832092"/>
              </a:xfrm>
              <a:prstGeom prst="rect">
                <a:avLst/>
              </a:prstGeom>
              <a:noFill/>
            </p:spPr>
            <p:txBody>
              <a:bodyPr wrap="square" rtlCol="0">
                <a:spAutoFit/>
              </a:bodyPr>
              <a:lstStyle/>
              <a:p>
                <a:pPr marL="342900" indent="-342900">
                  <a:buFont typeface="Courier New" panose="02070309020205020404" pitchFamily="49" charset="0"/>
                  <a:buChar char="o"/>
                </a:pPr>
                <a:r>
                  <a:rPr lang="en-US" sz="2200" b="1" dirty="0">
                    <a:latin typeface="Helvetica"/>
                    <a:cs typeface="Helvetica"/>
                  </a:rPr>
                  <a:t>Posterior</a:t>
                </a:r>
                <a:r>
                  <a:rPr lang="en-US" sz="2200" dirty="0">
                    <a:latin typeface="Helvetica"/>
                    <a:cs typeface="Helvetica"/>
                  </a:rPr>
                  <a:t> inflation (applied after the entire analysis state is updated)</a:t>
                </a:r>
              </a:p>
              <a:p>
                <a:pPr marL="342900" indent="-342900">
                  <a:buFont typeface="Courier New" panose="02070309020205020404" pitchFamily="49" charset="0"/>
                  <a:buChar char="o"/>
                </a:pPr>
                <a:r>
                  <a:rPr lang="en-US" sz="2200" dirty="0">
                    <a:latin typeface="Helvetica"/>
                    <a:cs typeface="Helvetica"/>
                  </a:rPr>
                  <a:t>Designed to restore some fraction of prior ensemble variance using a single tunable parameter, </a:t>
                </a:r>
                <a14:m>
                  <m:oMath xmlns:m="http://schemas.openxmlformats.org/officeDocument/2006/math">
                    <m:r>
                      <a:rPr lang="en-US" sz="2200" i="1" smtClean="0">
                        <a:latin typeface="Cambria Math" panose="02040503050406030204" pitchFamily="18" charset="0"/>
                        <a:ea typeface="Cambria Math" panose="02040503050406030204" pitchFamily="18" charset="0"/>
                        <a:cs typeface="Helvetica"/>
                      </a:rPr>
                      <m:t>𝛼</m:t>
                    </m:r>
                  </m:oMath>
                </a14:m>
                <a:r>
                  <a:rPr lang="en-US" sz="2200" dirty="0">
                    <a:latin typeface="Helvetica"/>
                    <a:cs typeface="Helvetica"/>
                  </a:rPr>
                  <a:t>:</a:t>
                </a:r>
              </a:p>
              <a:p>
                <a:pPr marL="342900" indent="-342900">
                  <a:buFont typeface="Courier New" panose="02070309020205020404" pitchFamily="49" charset="0"/>
                  <a:buChar char="o"/>
                </a:pPr>
                <a:endParaRPr lang="en-US" sz="2200" dirty="0">
                  <a:latin typeface="Helvetica"/>
                  <a:cs typeface="Helvetica"/>
                </a:endParaRPr>
              </a:p>
              <a:p>
                <a:endParaRPr lang="en-US" sz="2200" dirty="0">
                  <a:latin typeface="Helvetica"/>
                  <a:cs typeface="Helvetica"/>
                </a:endParaRPr>
              </a:p>
              <a:p>
                <a:pPr marL="342900" indent="-342900">
                  <a:buFont typeface="Courier New" panose="02070309020205020404" pitchFamily="49" charset="0"/>
                  <a:buChar char="o"/>
                </a:pPr>
                <a:endParaRPr lang="en-US" sz="2200" dirty="0">
                  <a:latin typeface="Helvetica"/>
                  <a:cs typeface="Helvetica"/>
                </a:endParaRPr>
              </a:p>
              <a:p>
                <a:endParaRPr lang="en-US" sz="2200" dirty="0">
                  <a:latin typeface="Helvetica"/>
                  <a:cs typeface="Helvetica"/>
                </a:endParaRPr>
              </a:p>
              <a:p>
                <a:pPr marL="342900" indent="-342900">
                  <a:buFont typeface="Courier New" panose="02070309020205020404" pitchFamily="49" charset="0"/>
                  <a:buChar char="o"/>
                </a:pPr>
                <a:r>
                  <a:rPr lang="en-US" sz="2200" dirty="0">
                    <a:latin typeface="Helvetica"/>
                    <a:cs typeface="Helvetica"/>
                  </a:rPr>
                  <a:t>Linear combination of the prior and posterior variance weighted by the tunable inflation factor.</a:t>
                </a:r>
              </a:p>
              <a:p>
                <a:pPr marL="342900" indent="-342900">
                  <a:buFont typeface="Courier New" panose="02070309020205020404" pitchFamily="49" charset="0"/>
                  <a:buChar char="o"/>
                </a:pPr>
                <a:endParaRPr lang="en-US" sz="2200" dirty="0">
                  <a:latin typeface="Helvetica"/>
                  <a:cs typeface="Helvetica"/>
                </a:endParaRPr>
              </a:p>
              <a:p>
                <a:pPr marL="342900" indent="-342900">
                  <a:buFont typeface="Courier New" panose="02070309020205020404" pitchFamily="49" charset="0"/>
                  <a:buChar char="o"/>
                </a:pPr>
                <a:r>
                  <a:rPr lang="en-US" sz="2200" dirty="0">
                    <a:latin typeface="Helvetica"/>
                    <a:cs typeface="Helvetica"/>
                  </a:rPr>
                  <a:t>Designed for factor to be &lt; 1 (typically 0.9), but in practice in regional models has been set to values &gt; 1 (meaning some portion of the analysis variance is now subtracted). We will apply a factor &gt; 1 here (1.12). </a:t>
                </a:r>
              </a:p>
              <a:p>
                <a:pPr marL="342900" indent="-342900">
                  <a:buFont typeface="Courier New" panose="02070309020205020404" pitchFamily="49" charset="0"/>
                  <a:buChar char="o"/>
                </a:pPr>
                <a:endParaRPr lang="en-US" sz="2200" dirty="0">
                  <a:latin typeface="Helvetica"/>
                  <a:cs typeface="Helvetica"/>
                </a:endParaRPr>
              </a:p>
            </p:txBody>
          </p:sp>
        </mc:Choice>
        <mc:Fallback>
          <p:sp>
            <p:nvSpPr>
              <p:cNvPr id="14" name="TextBox 13">
                <a:extLst>
                  <a:ext uri="{FF2B5EF4-FFF2-40B4-BE49-F238E27FC236}">
                    <a16:creationId xmlns:a16="http://schemas.microsoft.com/office/drawing/2014/main" id="{0CF71B25-9D1E-3547-9348-689FF32F75CC}"/>
                  </a:ext>
                </a:extLst>
              </p:cNvPr>
              <p:cNvSpPr txBox="1">
                <a:spLocks noRot="1" noChangeAspect="1" noMove="1" noResize="1" noEditPoints="1" noAdjustHandles="1" noChangeArrowheads="1" noChangeShapeType="1" noTextEdit="1"/>
              </p:cNvSpPr>
              <p:nvPr/>
            </p:nvSpPr>
            <p:spPr>
              <a:xfrm>
                <a:off x="730432" y="1475535"/>
                <a:ext cx="10321047" cy="4832092"/>
              </a:xfrm>
              <a:prstGeom prst="rect">
                <a:avLst/>
              </a:prstGeom>
              <a:blipFill>
                <a:blip r:embed="rId3"/>
                <a:stretch>
                  <a:fillRect l="-738" t="-524" r="-12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5B5AA49-08B9-B440-A4B0-CB307DF01B41}"/>
              </a:ext>
            </a:extLst>
          </p:cNvPr>
          <p:cNvPicPr>
            <a:picLocks noChangeAspect="1"/>
          </p:cNvPicPr>
          <p:nvPr/>
        </p:nvPicPr>
        <p:blipFill>
          <a:blip r:embed="rId4"/>
          <a:stretch>
            <a:fillRect/>
          </a:stretch>
        </p:blipFill>
        <p:spPr>
          <a:xfrm>
            <a:off x="2803224" y="2783541"/>
            <a:ext cx="5527976" cy="1083609"/>
          </a:xfrm>
          <a:prstGeom prst="rect">
            <a:avLst/>
          </a:prstGeom>
        </p:spPr>
      </p:pic>
      <p:cxnSp>
        <p:nvCxnSpPr>
          <p:cNvPr id="7" name="Straight Connector 6">
            <a:extLst>
              <a:ext uri="{FF2B5EF4-FFF2-40B4-BE49-F238E27FC236}">
                <a16:creationId xmlns:a16="http://schemas.microsoft.com/office/drawing/2014/main" id="{3D8C6799-1F09-4F41-A221-D716CFBF9799}"/>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0A24871-8FE4-E34B-9737-C690D2E7BF58}"/>
              </a:ext>
            </a:extLst>
          </p:cNvPr>
          <p:cNvSpPr>
            <a:spLocks noGrp="1"/>
          </p:cNvSpPr>
          <p:nvPr>
            <p:ph type="sldNum" sz="quarter" idx="12"/>
          </p:nvPr>
        </p:nvSpPr>
        <p:spPr/>
        <p:txBody>
          <a:bodyPr/>
          <a:lstStyle/>
          <a:p>
            <a:fld id="{6E7DE86B-875E-B14B-AE40-FE18B8FDEF9A}" type="slidenum">
              <a:rPr lang="en-US" smtClean="0"/>
              <a:t>11</a:t>
            </a:fld>
            <a:endParaRPr lang="en-US"/>
          </a:p>
        </p:txBody>
      </p:sp>
    </p:spTree>
    <p:extLst>
      <p:ext uri="{BB962C8B-B14F-4D97-AF65-F5344CB8AC3E}">
        <p14:creationId xmlns:p14="http://schemas.microsoft.com/office/powerpoint/2010/main" val="294104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40AD-C829-8E4A-8B85-F57224CEE31F}"/>
              </a:ext>
            </a:extLst>
          </p:cNvPr>
          <p:cNvSpPr>
            <a:spLocks noGrp="1"/>
          </p:cNvSpPr>
          <p:nvPr>
            <p:ph type="title"/>
          </p:nvPr>
        </p:nvSpPr>
        <p:spPr>
          <a:xfrm>
            <a:off x="838200" y="149973"/>
            <a:ext cx="10515600" cy="1325563"/>
          </a:xfrm>
        </p:spPr>
        <p:txBody>
          <a:bodyPr>
            <a:normAutofit/>
          </a:bodyPr>
          <a:lstStyle/>
          <a:p>
            <a:r>
              <a:rPr lang="en-US" sz="3600" b="1" dirty="0">
                <a:latin typeface="Helvetica" pitchFamily="2" charset="0"/>
              </a:rPr>
              <a:t>Select comparisons of inflation option impacts</a:t>
            </a:r>
          </a:p>
        </p:txBody>
      </p:sp>
      <p:cxnSp>
        <p:nvCxnSpPr>
          <p:cNvPr id="3" name="Straight Connector 2">
            <a:extLst>
              <a:ext uri="{FF2B5EF4-FFF2-40B4-BE49-F238E27FC236}">
                <a16:creationId xmlns:a16="http://schemas.microsoft.com/office/drawing/2014/main" id="{93AE8AEE-EBDF-7842-933B-4BB4C88E5A40}"/>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BE48D1-2FDD-C949-A162-3BFD2613A3BC}"/>
              </a:ext>
            </a:extLst>
          </p:cNvPr>
          <p:cNvSpPr>
            <a:spLocks noGrp="1"/>
          </p:cNvSpPr>
          <p:nvPr>
            <p:ph type="sldNum" sz="quarter" idx="12"/>
          </p:nvPr>
        </p:nvSpPr>
        <p:spPr/>
        <p:txBody>
          <a:bodyPr/>
          <a:lstStyle/>
          <a:p>
            <a:fld id="{6E7DE86B-875E-B14B-AE40-FE18B8FDEF9A}" type="slidenum">
              <a:rPr lang="en-US" smtClean="0"/>
              <a:t>12</a:t>
            </a:fld>
            <a:endParaRPr lang="en-US"/>
          </a:p>
        </p:txBody>
      </p:sp>
      <p:sp>
        <p:nvSpPr>
          <p:cNvPr id="5" name="TextBox 4">
            <a:extLst>
              <a:ext uri="{FF2B5EF4-FFF2-40B4-BE49-F238E27FC236}">
                <a16:creationId xmlns:a16="http://schemas.microsoft.com/office/drawing/2014/main" id="{CB2B45BC-4693-8B45-9584-73AB42DD7C37}"/>
              </a:ext>
            </a:extLst>
          </p:cNvPr>
          <p:cNvSpPr txBox="1"/>
          <p:nvPr/>
        </p:nvSpPr>
        <p:spPr>
          <a:xfrm>
            <a:off x="981637" y="1721224"/>
            <a:ext cx="9681882"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itchFamily="2" charset="0"/>
              </a:rPr>
              <a:t>Background fit to assimilated observations</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Rejection rate of assimilated observations (passing outlier threshold check)</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Amplitude of mean analysis increments and change in spread during the analysis</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Skill and reliability of precipitation forecasts initialized with analyses using different inflation algorithms</a:t>
            </a:r>
          </a:p>
        </p:txBody>
      </p:sp>
    </p:spTree>
    <p:extLst>
      <p:ext uri="{BB962C8B-B14F-4D97-AF65-F5344CB8AC3E}">
        <p14:creationId xmlns:p14="http://schemas.microsoft.com/office/powerpoint/2010/main" val="2698975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E7AB22-B0A5-7246-9F32-6AC5911701C0}"/>
              </a:ext>
            </a:extLst>
          </p:cNvPr>
          <p:cNvSpPr>
            <a:spLocks noGrp="1"/>
          </p:cNvSpPr>
          <p:nvPr>
            <p:ph type="sldNum" sz="quarter" idx="12"/>
          </p:nvPr>
        </p:nvSpPr>
        <p:spPr/>
        <p:txBody>
          <a:bodyPr/>
          <a:lstStyle/>
          <a:p>
            <a:fld id="{6E7DE86B-875E-B14B-AE40-FE18B8FDEF9A}" type="slidenum">
              <a:rPr lang="en-US" smtClean="0"/>
              <a:t>13</a:t>
            </a:fld>
            <a:endParaRPr lang="en-US"/>
          </a:p>
        </p:txBody>
      </p:sp>
      <p:pic>
        <p:nvPicPr>
          <p:cNvPr id="5" name="Picture 4">
            <a:extLst>
              <a:ext uri="{FF2B5EF4-FFF2-40B4-BE49-F238E27FC236}">
                <a16:creationId xmlns:a16="http://schemas.microsoft.com/office/drawing/2014/main" id="{367836E0-9452-6F4B-B1D9-E524F831A069}"/>
              </a:ext>
            </a:extLst>
          </p:cNvPr>
          <p:cNvPicPr>
            <a:picLocks noChangeAspect="1"/>
          </p:cNvPicPr>
          <p:nvPr/>
        </p:nvPicPr>
        <p:blipFill rotWithShape="1">
          <a:blip r:embed="rId2">
            <a:extLst>
              <a:ext uri="{28A0092B-C50C-407E-A947-70E740481C1C}">
                <a14:useLocalDpi xmlns:a14="http://schemas.microsoft.com/office/drawing/2010/main" val="0"/>
              </a:ext>
            </a:extLst>
          </a:blip>
          <a:srcRect l="24341" t="23333" r="9515" b="20000"/>
          <a:stretch/>
        </p:blipFill>
        <p:spPr>
          <a:xfrm rot="16200000">
            <a:off x="4747227" y="1613838"/>
            <a:ext cx="4055032" cy="4495798"/>
          </a:xfrm>
          <a:prstGeom prst="rect">
            <a:avLst/>
          </a:prstGeom>
        </p:spPr>
      </p:pic>
      <p:pic>
        <p:nvPicPr>
          <p:cNvPr id="6" name="Picture 5">
            <a:extLst>
              <a:ext uri="{FF2B5EF4-FFF2-40B4-BE49-F238E27FC236}">
                <a16:creationId xmlns:a16="http://schemas.microsoft.com/office/drawing/2014/main" id="{30601B05-F9D8-DE45-BB25-E2B3AF121271}"/>
              </a:ext>
            </a:extLst>
          </p:cNvPr>
          <p:cNvPicPr>
            <a:picLocks noChangeAspect="1"/>
          </p:cNvPicPr>
          <p:nvPr/>
        </p:nvPicPr>
        <p:blipFill rotWithShape="1">
          <a:blip r:embed="rId3">
            <a:extLst>
              <a:ext uri="{28A0092B-C50C-407E-A947-70E740481C1C}">
                <a14:useLocalDpi xmlns:a14="http://schemas.microsoft.com/office/drawing/2010/main" val="0"/>
              </a:ext>
            </a:extLst>
          </a:blip>
          <a:srcRect l="25555" t="20000" r="9738" b="25555"/>
          <a:stretch/>
        </p:blipFill>
        <p:spPr>
          <a:xfrm rot="16200000">
            <a:off x="390646" y="1657915"/>
            <a:ext cx="3966879" cy="4319491"/>
          </a:xfrm>
          <a:prstGeom prst="rect">
            <a:avLst/>
          </a:prstGeom>
        </p:spPr>
      </p:pic>
      <p:grpSp>
        <p:nvGrpSpPr>
          <p:cNvPr id="7" name="Group 6">
            <a:extLst>
              <a:ext uri="{FF2B5EF4-FFF2-40B4-BE49-F238E27FC236}">
                <a16:creationId xmlns:a16="http://schemas.microsoft.com/office/drawing/2014/main" id="{010ABE94-E231-114D-82BF-CE5EA88CBA06}"/>
              </a:ext>
            </a:extLst>
          </p:cNvPr>
          <p:cNvGrpSpPr/>
          <p:nvPr/>
        </p:nvGrpSpPr>
        <p:grpSpPr>
          <a:xfrm>
            <a:off x="2362200" y="5952794"/>
            <a:ext cx="5479115" cy="600406"/>
            <a:chOff x="1323109" y="4598071"/>
            <a:chExt cx="5479115" cy="600406"/>
          </a:xfrm>
        </p:grpSpPr>
        <p:cxnSp>
          <p:nvCxnSpPr>
            <p:cNvPr id="8" name="Straight Connector 7">
              <a:extLst>
                <a:ext uri="{FF2B5EF4-FFF2-40B4-BE49-F238E27FC236}">
                  <a16:creationId xmlns:a16="http://schemas.microsoft.com/office/drawing/2014/main" id="{4E799DC7-B53B-6143-927B-21B3ECC50D73}"/>
                </a:ext>
              </a:extLst>
            </p:cNvPr>
            <p:cNvCxnSpPr/>
            <p:nvPr/>
          </p:nvCxnSpPr>
          <p:spPr>
            <a:xfrm>
              <a:off x="1323109" y="4800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1FF2D4-5189-2542-8BAC-FC832C1CFBD0}"/>
                </a:ext>
              </a:extLst>
            </p:cNvPr>
            <p:cNvCxnSpPr/>
            <p:nvPr/>
          </p:nvCxnSpPr>
          <p:spPr>
            <a:xfrm>
              <a:off x="1323109" y="5029200"/>
              <a:ext cx="6096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62135B-C6F6-BE44-8859-47C9B605088E}"/>
                </a:ext>
              </a:extLst>
            </p:cNvPr>
            <p:cNvCxnSpPr/>
            <p:nvPr/>
          </p:nvCxnSpPr>
          <p:spPr>
            <a:xfrm>
              <a:off x="3923174" y="4803469"/>
              <a:ext cx="609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D23B82-38FC-684A-878A-E5838FDC13A5}"/>
                </a:ext>
              </a:extLst>
            </p:cNvPr>
            <p:cNvSpPr txBox="1"/>
            <p:nvPr/>
          </p:nvSpPr>
          <p:spPr>
            <a:xfrm>
              <a:off x="1920594" y="4598071"/>
              <a:ext cx="1524000" cy="338554"/>
            </a:xfrm>
            <a:prstGeom prst="rect">
              <a:avLst/>
            </a:prstGeom>
            <a:noFill/>
          </p:spPr>
          <p:txBody>
            <a:bodyPr wrap="square" rtlCol="0">
              <a:spAutoFit/>
            </a:bodyPr>
            <a:lstStyle/>
            <a:p>
              <a:r>
                <a:rPr lang="en-US" sz="1600" dirty="0"/>
                <a:t>prior adaptive</a:t>
              </a:r>
            </a:p>
          </p:txBody>
        </p:sp>
        <p:sp>
          <p:nvSpPr>
            <p:cNvPr id="12" name="TextBox 11">
              <a:extLst>
                <a:ext uri="{FF2B5EF4-FFF2-40B4-BE49-F238E27FC236}">
                  <a16:creationId xmlns:a16="http://schemas.microsoft.com/office/drawing/2014/main" id="{64896110-E90C-4F42-AFFE-992BE55DA267}"/>
                </a:ext>
              </a:extLst>
            </p:cNvPr>
            <p:cNvSpPr txBox="1"/>
            <p:nvPr/>
          </p:nvSpPr>
          <p:spPr>
            <a:xfrm>
              <a:off x="1920594" y="4859923"/>
              <a:ext cx="2270406" cy="338554"/>
            </a:xfrm>
            <a:prstGeom prst="rect">
              <a:avLst/>
            </a:prstGeom>
            <a:noFill/>
          </p:spPr>
          <p:txBody>
            <a:bodyPr wrap="square" rtlCol="0">
              <a:spAutoFit/>
            </a:bodyPr>
            <a:lstStyle/>
            <a:p>
              <a:r>
                <a:rPr lang="en-US" sz="1600" dirty="0"/>
                <a:t>prior+sprd restore</a:t>
              </a:r>
            </a:p>
          </p:txBody>
        </p:sp>
        <p:cxnSp>
          <p:nvCxnSpPr>
            <p:cNvPr id="13" name="Straight Connector 12">
              <a:extLst>
                <a:ext uri="{FF2B5EF4-FFF2-40B4-BE49-F238E27FC236}">
                  <a16:creationId xmlns:a16="http://schemas.microsoft.com/office/drawing/2014/main" id="{DA33D1EB-2950-FF44-93EB-DD19EA9CFAE2}"/>
                </a:ext>
              </a:extLst>
            </p:cNvPr>
            <p:cNvCxnSpPr/>
            <p:nvPr/>
          </p:nvCxnSpPr>
          <p:spPr>
            <a:xfrm>
              <a:off x="3923174" y="504418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CDFB8AA-FA8D-9646-9011-110ED4C39AD0}"/>
                </a:ext>
              </a:extLst>
            </p:cNvPr>
            <p:cNvSpPr txBox="1"/>
            <p:nvPr/>
          </p:nvSpPr>
          <p:spPr>
            <a:xfrm>
              <a:off x="4533412" y="4598071"/>
              <a:ext cx="2268812" cy="338554"/>
            </a:xfrm>
            <a:prstGeom prst="rect">
              <a:avLst/>
            </a:prstGeom>
            <a:noFill/>
          </p:spPr>
          <p:txBody>
            <a:bodyPr wrap="square" rtlCol="0">
              <a:spAutoFit/>
            </a:bodyPr>
            <a:lstStyle/>
            <a:p>
              <a:r>
                <a:rPr lang="en-US" sz="1600" dirty="0"/>
                <a:t>prior+post adaptive</a:t>
              </a:r>
            </a:p>
          </p:txBody>
        </p:sp>
        <p:sp>
          <p:nvSpPr>
            <p:cNvPr id="15" name="TextBox 14">
              <a:extLst>
                <a:ext uri="{FF2B5EF4-FFF2-40B4-BE49-F238E27FC236}">
                  <a16:creationId xmlns:a16="http://schemas.microsoft.com/office/drawing/2014/main" id="{77C024F8-C317-4B4B-95E0-F589151BC6A9}"/>
                </a:ext>
              </a:extLst>
            </p:cNvPr>
            <p:cNvSpPr txBox="1"/>
            <p:nvPr/>
          </p:nvSpPr>
          <p:spPr>
            <a:xfrm>
              <a:off x="4531818" y="4859923"/>
              <a:ext cx="2270406" cy="338554"/>
            </a:xfrm>
            <a:prstGeom prst="rect">
              <a:avLst/>
            </a:prstGeom>
            <a:noFill/>
          </p:spPr>
          <p:txBody>
            <a:bodyPr wrap="square" rtlCol="0">
              <a:spAutoFit/>
            </a:bodyPr>
            <a:lstStyle/>
            <a:p>
              <a:r>
                <a:rPr lang="en-US" sz="1600" dirty="0"/>
                <a:t>RTPS</a:t>
              </a:r>
            </a:p>
          </p:txBody>
        </p:sp>
      </p:grpSp>
      <p:sp>
        <p:nvSpPr>
          <p:cNvPr id="16" name="TextBox 15">
            <a:extLst>
              <a:ext uri="{FF2B5EF4-FFF2-40B4-BE49-F238E27FC236}">
                <a16:creationId xmlns:a16="http://schemas.microsoft.com/office/drawing/2014/main" id="{D2F73871-A05F-1E48-B7E4-E2ABC7D86FC3}"/>
              </a:ext>
            </a:extLst>
          </p:cNvPr>
          <p:cNvSpPr txBox="1"/>
          <p:nvPr/>
        </p:nvSpPr>
        <p:spPr>
          <a:xfrm>
            <a:off x="985319" y="1515136"/>
            <a:ext cx="3147542" cy="461665"/>
          </a:xfrm>
          <a:prstGeom prst="rect">
            <a:avLst/>
          </a:prstGeom>
          <a:noFill/>
        </p:spPr>
        <p:txBody>
          <a:bodyPr wrap="square" rtlCol="0">
            <a:spAutoFit/>
          </a:bodyPr>
          <a:lstStyle/>
          <a:p>
            <a:pPr algn="ctr"/>
            <a:r>
              <a:rPr lang="en-US" sz="2400" b="1" dirty="0">
                <a:latin typeface="Helvetica" pitchFamily="2" charset="0"/>
              </a:rPr>
              <a:t>Prior</a:t>
            </a:r>
          </a:p>
        </p:txBody>
      </p:sp>
      <p:sp>
        <p:nvSpPr>
          <p:cNvPr id="17" name="TextBox 16">
            <a:extLst>
              <a:ext uri="{FF2B5EF4-FFF2-40B4-BE49-F238E27FC236}">
                <a16:creationId xmlns:a16="http://schemas.microsoft.com/office/drawing/2014/main" id="{4728CF9B-FFB1-1B48-977B-88EEAF76F928}"/>
              </a:ext>
            </a:extLst>
          </p:cNvPr>
          <p:cNvSpPr txBox="1"/>
          <p:nvPr/>
        </p:nvSpPr>
        <p:spPr>
          <a:xfrm>
            <a:off x="5073689" y="1521961"/>
            <a:ext cx="3200400" cy="461665"/>
          </a:xfrm>
          <a:prstGeom prst="rect">
            <a:avLst/>
          </a:prstGeom>
          <a:noFill/>
        </p:spPr>
        <p:txBody>
          <a:bodyPr wrap="square" rtlCol="0">
            <a:spAutoFit/>
          </a:bodyPr>
          <a:lstStyle/>
          <a:p>
            <a:pPr algn="ctr"/>
            <a:r>
              <a:rPr lang="en-US" sz="2400" b="1" dirty="0">
                <a:latin typeface="Helvetica" pitchFamily="2" charset="0"/>
              </a:rPr>
              <a:t>Posterior</a:t>
            </a:r>
          </a:p>
        </p:txBody>
      </p:sp>
      <p:sp>
        <p:nvSpPr>
          <p:cNvPr id="18" name="Title 1">
            <a:extLst>
              <a:ext uri="{FF2B5EF4-FFF2-40B4-BE49-F238E27FC236}">
                <a16:creationId xmlns:a16="http://schemas.microsoft.com/office/drawing/2014/main" id="{A81998A4-4C62-0D42-9AE5-ED8EAFEDF7AE}"/>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Fit to assimilated radiosondes – zonal wind</a:t>
            </a:r>
          </a:p>
        </p:txBody>
      </p:sp>
      <p:cxnSp>
        <p:nvCxnSpPr>
          <p:cNvPr id="19" name="Straight Connector 18">
            <a:extLst>
              <a:ext uri="{FF2B5EF4-FFF2-40B4-BE49-F238E27FC236}">
                <a16:creationId xmlns:a16="http://schemas.microsoft.com/office/drawing/2014/main" id="{02931A2B-CD94-324E-B93F-6BD908B5FBA4}"/>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81AB1E4-B2DB-6A40-8F7E-A2D688434438}"/>
              </a:ext>
            </a:extLst>
          </p:cNvPr>
          <p:cNvSpPr txBox="1"/>
          <p:nvPr/>
        </p:nvSpPr>
        <p:spPr>
          <a:xfrm>
            <a:off x="9552093" y="2076157"/>
            <a:ext cx="2551290" cy="3139321"/>
          </a:xfrm>
          <a:prstGeom prst="rect">
            <a:avLst/>
          </a:prstGeom>
          <a:noFill/>
        </p:spPr>
        <p:txBody>
          <a:bodyPr wrap="square" rtlCol="0">
            <a:spAutoFit/>
          </a:bodyPr>
          <a:lstStyle/>
          <a:p>
            <a:r>
              <a:rPr lang="en-US" dirty="0">
                <a:latin typeface="Helvetica" pitchFamily="2" charset="0"/>
              </a:rPr>
              <a:t>Observation space diagnostics are after application of inflation</a:t>
            </a:r>
          </a:p>
          <a:p>
            <a:endParaRPr lang="en-US" dirty="0">
              <a:latin typeface="Helvetica" pitchFamily="2" charset="0"/>
            </a:endParaRPr>
          </a:p>
          <a:p>
            <a:r>
              <a:rPr lang="en-US" dirty="0">
                <a:latin typeface="Helvetica" pitchFamily="2" charset="0"/>
              </a:rPr>
              <a:t>Similar bias and RMSE, but smallest RMSE with RTPS</a:t>
            </a:r>
          </a:p>
          <a:p>
            <a:endParaRPr lang="en-US" dirty="0">
              <a:latin typeface="Helvetica" pitchFamily="2" charset="0"/>
            </a:endParaRPr>
          </a:p>
          <a:p>
            <a:r>
              <a:rPr lang="en-US" dirty="0">
                <a:latin typeface="Helvetica" pitchFamily="2" charset="0"/>
              </a:rPr>
              <a:t>Larger spread with RTPS, especially in posterior</a:t>
            </a:r>
          </a:p>
        </p:txBody>
      </p:sp>
      <p:sp>
        <p:nvSpPr>
          <p:cNvPr id="21" name="TextBox 20">
            <a:extLst>
              <a:ext uri="{FF2B5EF4-FFF2-40B4-BE49-F238E27FC236}">
                <a16:creationId xmlns:a16="http://schemas.microsoft.com/office/drawing/2014/main" id="{3E6A9D91-50FA-F044-85BC-9CDA829EEB89}"/>
              </a:ext>
            </a:extLst>
          </p:cNvPr>
          <p:cNvSpPr txBox="1"/>
          <p:nvPr/>
        </p:nvSpPr>
        <p:spPr>
          <a:xfrm rot="16200000">
            <a:off x="8050261" y="3514595"/>
            <a:ext cx="2252540" cy="307777"/>
          </a:xfrm>
          <a:prstGeom prst="rect">
            <a:avLst/>
          </a:prstGeom>
          <a:noFill/>
        </p:spPr>
        <p:txBody>
          <a:bodyPr wrap="none" rtlCol="0">
            <a:spAutoFit/>
          </a:bodyPr>
          <a:lstStyle/>
          <a:p>
            <a:r>
              <a:rPr lang="en-US" sz="1400" dirty="0">
                <a:latin typeface="Helvetica" pitchFamily="2" charset="0"/>
              </a:rPr>
              <a:t>Number of measurements</a:t>
            </a:r>
          </a:p>
        </p:txBody>
      </p:sp>
    </p:spTree>
    <p:extLst>
      <p:ext uri="{BB962C8B-B14F-4D97-AF65-F5344CB8AC3E}">
        <p14:creationId xmlns:p14="http://schemas.microsoft.com/office/powerpoint/2010/main" val="421389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D5CF58-1514-F048-9310-425C430C9EEA}"/>
              </a:ext>
            </a:extLst>
          </p:cNvPr>
          <p:cNvSpPr>
            <a:spLocks noGrp="1"/>
          </p:cNvSpPr>
          <p:nvPr>
            <p:ph type="sldNum" sz="quarter" idx="12"/>
          </p:nvPr>
        </p:nvSpPr>
        <p:spPr/>
        <p:txBody>
          <a:bodyPr/>
          <a:lstStyle/>
          <a:p>
            <a:fld id="{6E7DE86B-875E-B14B-AE40-FE18B8FDEF9A}" type="slidenum">
              <a:rPr lang="en-US" smtClean="0"/>
              <a:t>14</a:t>
            </a:fld>
            <a:endParaRPr lang="en-US"/>
          </a:p>
        </p:txBody>
      </p:sp>
      <p:grpSp>
        <p:nvGrpSpPr>
          <p:cNvPr id="4" name="Group 3">
            <a:extLst>
              <a:ext uri="{FF2B5EF4-FFF2-40B4-BE49-F238E27FC236}">
                <a16:creationId xmlns:a16="http://schemas.microsoft.com/office/drawing/2014/main" id="{8FA4AF5E-EC83-4E4E-A522-30D574E7A065}"/>
              </a:ext>
            </a:extLst>
          </p:cNvPr>
          <p:cNvGrpSpPr>
            <a:grpSpLocks noChangeAspect="1"/>
          </p:cNvGrpSpPr>
          <p:nvPr/>
        </p:nvGrpSpPr>
        <p:grpSpPr>
          <a:xfrm>
            <a:off x="1330625" y="1489644"/>
            <a:ext cx="8833378" cy="5071883"/>
            <a:chOff x="173283" y="618573"/>
            <a:chExt cx="10772414" cy="6185223"/>
          </a:xfrm>
        </p:grpSpPr>
        <p:pic>
          <p:nvPicPr>
            <p:cNvPr id="5" name="Picture 4" descr="bar_alti_rjct.pdf">
              <a:extLst>
                <a:ext uri="{FF2B5EF4-FFF2-40B4-BE49-F238E27FC236}">
                  <a16:creationId xmlns:a16="http://schemas.microsoft.com/office/drawing/2014/main" id="{1CD8B96B-0C0B-8549-8E03-F123A2961DC8}"/>
                </a:ext>
              </a:extLst>
            </p:cNvPr>
            <p:cNvPicPr>
              <a:picLocks noChangeAspect="1"/>
            </p:cNvPicPr>
            <p:nvPr/>
          </p:nvPicPr>
          <p:blipFill rotWithShape="1">
            <a:blip r:embed="rId2">
              <a:extLst>
                <a:ext uri="{28A0092B-C50C-407E-A947-70E740481C1C}">
                  <a14:useLocalDpi xmlns:a14="http://schemas.microsoft.com/office/drawing/2010/main" val="0"/>
                </a:ext>
              </a:extLst>
            </a:blip>
            <a:srcRect l="11503" t="27778" r="21634" b="28148"/>
            <a:stretch/>
          </p:blipFill>
          <p:spPr>
            <a:xfrm>
              <a:off x="1877693" y="618573"/>
              <a:ext cx="3578434" cy="3052554"/>
            </a:xfrm>
            <a:prstGeom prst="rect">
              <a:avLst/>
            </a:prstGeom>
          </p:spPr>
        </p:pic>
        <p:pic>
          <p:nvPicPr>
            <p:cNvPr id="6" name="Picture 5" descr="bar_dwpt_rjct.pdf">
              <a:extLst>
                <a:ext uri="{FF2B5EF4-FFF2-40B4-BE49-F238E27FC236}">
                  <a16:creationId xmlns:a16="http://schemas.microsoft.com/office/drawing/2014/main" id="{3EBFDD4E-555E-1D4E-BC3F-8B251D27B745}"/>
                </a:ext>
              </a:extLst>
            </p:cNvPr>
            <p:cNvPicPr>
              <a:picLocks noChangeAspect="1"/>
            </p:cNvPicPr>
            <p:nvPr/>
          </p:nvPicPr>
          <p:blipFill rotWithShape="1">
            <a:blip r:embed="rId3">
              <a:extLst>
                <a:ext uri="{28A0092B-C50C-407E-A947-70E740481C1C}">
                  <a14:useLocalDpi xmlns:a14="http://schemas.microsoft.com/office/drawing/2010/main" val="0"/>
                </a:ext>
              </a:extLst>
            </a:blip>
            <a:srcRect l="12521" t="28002" r="21431" b="28039"/>
            <a:stretch/>
          </p:blipFill>
          <p:spPr>
            <a:xfrm>
              <a:off x="5703925" y="656393"/>
              <a:ext cx="3500145" cy="3014734"/>
            </a:xfrm>
            <a:prstGeom prst="rect">
              <a:avLst/>
            </a:prstGeom>
          </p:spPr>
        </p:pic>
        <p:pic>
          <p:nvPicPr>
            <p:cNvPr id="7" name="Picture 6" descr="bar_temp_rjct.pdf">
              <a:extLst>
                <a:ext uri="{FF2B5EF4-FFF2-40B4-BE49-F238E27FC236}">
                  <a16:creationId xmlns:a16="http://schemas.microsoft.com/office/drawing/2014/main" id="{C4B5DFE6-C1B2-204A-BD29-8E069125F1AC}"/>
                </a:ext>
              </a:extLst>
            </p:cNvPr>
            <p:cNvPicPr>
              <a:picLocks noChangeAspect="1"/>
            </p:cNvPicPr>
            <p:nvPr/>
          </p:nvPicPr>
          <p:blipFill rotWithShape="1">
            <a:blip r:embed="rId4">
              <a:extLst>
                <a:ext uri="{28A0092B-C50C-407E-A947-70E740481C1C}">
                  <a14:useLocalDpi xmlns:a14="http://schemas.microsoft.com/office/drawing/2010/main" val="0"/>
                </a:ext>
              </a:extLst>
            </a:blip>
            <a:srcRect l="12521" t="28152" r="21430" b="28341"/>
            <a:stretch/>
          </p:blipFill>
          <p:spPr>
            <a:xfrm>
              <a:off x="173283" y="3778741"/>
              <a:ext cx="3500145" cy="2983759"/>
            </a:xfrm>
            <a:prstGeom prst="rect">
              <a:avLst/>
            </a:prstGeom>
          </p:spPr>
        </p:pic>
        <p:pic>
          <p:nvPicPr>
            <p:cNvPr id="8" name="Picture 7" descr="bar_uwnd_rjct.pdf">
              <a:extLst>
                <a:ext uri="{FF2B5EF4-FFF2-40B4-BE49-F238E27FC236}">
                  <a16:creationId xmlns:a16="http://schemas.microsoft.com/office/drawing/2014/main" id="{E99A8A1D-B88A-7D4F-9E9F-E7011A1DCD58}"/>
                </a:ext>
              </a:extLst>
            </p:cNvPr>
            <p:cNvPicPr>
              <a:picLocks noChangeAspect="1"/>
            </p:cNvPicPr>
            <p:nvPr/>
          </p:nvPicPr>
          <p:blipFill rotWithShape="1">
            <a:blip r:embed="rId5">
              <a:extLst>
                <a:ext uri="{28A0092B-C50C-407E-A947-70E740481C1C}">
                  <a14:useLocalDpi xmlns:a14="http://schemas.microsoft.com/office/drawing/2010/main" val="0"/>
                </a:ext>
              </a:extLst>
            </a:blip>
            <a:srcRect l="10962" t="27851" r="21431" b="28039"/>
            <a:stretch/>
          </p:blipFill>
          <p:spPr>
            <a:xfrm>
              <a:off x="3696317" y="3778738"/>
              <a:ext cx="3582745" cy="3025058"/>
            </a:xfrm>
            <a:prstGeom prst="rect">
              <a:avLst/>
            </a:prstGeom>
          </p:spPr>
        </p:pic>
        <p:pic>
          <p:nvPicPr>
            <p:cNvPr id="9" name="Picture 8" descr="bar_vwnd_rjct.pdf">
              <a:extLst>
                <a:ext uri="{FF2B5EF4-FFF2-40B4-BE49-F238E27FC236}">
                  <a16:creationId xmlns:a16="http://schemas.microsoft.com/office/drawing/2014/main" id="{C934ABFF-1DC4-424C-87B0-20702B5BA09D}"/>
                </a:ext>
              </a:extLst>
            </p:cNvPr>
            <p:cNvPicPr>
              <a:picLocks noChangeAspect="1"/>
            </p:cNvPicPr>
            <p:nvPr/>
          </p:nvPicPr>
          <p:blipFill rotWithShape="1">
            <a:blip r:embed="rId6">
              <a:extLst>
                <a:ext uri="{28A0092B-C50C-407E-A947-70E740481C1C}">
                  <a14:useLocalDpi xmlns:a14="http://schemas.microsoft.com/office/drawing/2010/main" val="0"/>
                </a:ext>
              </a:extLst>
            </a:blip>
            <a:srcRect l="10767" t="27851" r="21236" b="28491"/>
            <a:stretch/>
          </p:blipFill>
          <p:spPr>
            <a:xfrm>
              <a:off x="7342303" y="3768416"/>
              <a:ext cx="3603394" cy="2994084"/>
            </a:xfrm>
            <a:prstGeom prst="rect">
              <a:avLst/>
            </a:prstGeom>
          </p:spPr>
        </p:pic>
      </p:grpSp>
      <p:sp>
        <p:nvSpPr>
          <p:cNvPr id="10" name="Title 1">
            <a:extLst>
              <a:ext uri="{FF2B5EF4-FFF2-40B4-BE49-F238E27FC236}">
                <a16:creationId xmlns:a16="http://schemas.microsoft.com/office/drawing/2014/main" id="{E15A66F0-5ED6-5C48-89A5-CF26A625DC05}"/>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Rejection rate of surface observations</a:t>
            </a:r>
          </a:p>
        </p:txBody>
      </p:sp>
      <p:cxnSp>
        <p:nvCxnSpPr>
          <p:cNvPr id="11" name="Straight Connector 10">
            <a:extLst>
              <a:ext uri="{FF2B5EF4-FFF2-40B4-BE49-F238E27FC236}">
                <a16:creationId xmlns:a16="http://schemas.microsoft.com/office/drawing/2014/main" id="{E117BAB5-C790-3746-836B-1112C95DE1E4}"/>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7DE148-74FE-884D-B29A-92AA737F4A5D}"/>
              </a:ext>
            </a:extLst>
          </p:cNvPr>
          <p:cNvSpPr txBox="1"/>
          <p:nvPr/>
        </p:nvSpPr>
        <p:spPr>
          <a:xfrm>
            <a:off x="9982200" y="1817773"/>
            <a:ext cx="2090637" cy="1631216"/>
          </a:xfrm>
          <a:prstGeom prst="rect">
            <a:avLst/>
          </a:prstGeom>
          <a:noFill/>
        </p:spPr>
        <p:txBody>
          <a:bodyPr wrap="none" rtlCol="0">
            <a:spAutoFit/>
          </a:bodyPr>
          <a:lstStyle/>
          <a:p>
            <a:r>
              <a:rPr lang="en-US" sz="2000" dirty="0"/>
              <a:t>RTPS</a:t>
            </a:r>
          </a:p>
          <a:p>
            <a:r>
              <a:rPr lang="en-US" sz="2000" dirty="0"/>
              <a:t>Prior adaptive</a:t>
            </a:r>
          </a:p>
          <a:p>
            <a:r>
              <a:rPr lang="en-US" sz="2000" dirty="0"/>
              <a:t>Posterior adaptive</a:t>
            </a:r>
          </a:p>
          <a:p>
            <a:r>
              <a:rPr lang="en-US" sz="2000" dirty="0"/>
              <a:t>Prior + Posterior</a:t>
            </a:r>
          </a:p>
          <a:p>
            <a:r>
              <a:rPr lang="en-US" sz="2000" dirty="0"/>
              <a:t>Spread restore</a:t>
            </a:r>
          </a:p>
        </p:txBody>
      </p:sp>
      <p:sp>
        <p:nvSpPr>
          <p:cNvPr id="13" name="Rectangle 12">
            <a:extLst>
              <a:ext uri="{FF2B5EF4-FFF2-40B4-BE49-F238E27FC236}">
                <a16:creationId xmlns:a16="http://schemas.microsoft.com/office/drawing/2014/main" id="{AFDD72F1-D000-8145-AFE0-2665307F13CD}"/>
              </a:ext>
            </a:extLst>
          </p:cNvPr>
          <p:cNvSpPr/>
          <p:nvPr/>
        </p:nvSpPr>
        <p:spPr>
          <a:xfrm>
            <a:off x="9735670" y="1922928"/>
            <a:ext cx="188259" cy="188259"/>
          </a:xfrm>
          <a:prstGeom prst="rect">
            <a:avLst/>
          </a:prstGeom>
          <a:solidFill>
            <a:srgbClr val="EC7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341956-5E3E-AE45-A995-1DFD457FD434}"/>
              </a:ext>
            </a:extLst>
          </p:cNvPr>
          <p:cNvSpPr/>
          <p:nvPr/>
        </p:nvSpPr>
        <p:spPr>
          <a:xfrm>
            <a:off x="9740153" y="2223245"/>
            <a:ext cx="188259" cy="188259"/>
          </a:xfrm>
          <a:prstGeom prst="rect">
            <a:avLst/>
          </a:prstGeom>
          <a:solidFill>
            <a:srgbClr val="B02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443DD6-6130-064F-9091-899BF4794FBD}"/>
              </a:ext>
            </a:extLst>
          </p:cNvPr>
          <p:cNvSpPr/>
          <p:nvPr/>
        </p:nvSpPr>
        <p:spPr>
          <a:xfrm>
            <a:off x="9740153" y="2532526"/>
            <a:ext cx="188259" cy="188259"/>
          </a:xfrm>
          <a:prstGeom prst="rect">
            <a:avLst/>
          </a:prstGeom>
          <a:solidFill>
            <a:srgbClr val="288A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0296A3-C214-0847-8A80-C06667CABE31}"/>
              </a:ext>
            </a:extLst>
          </p:cNvPr>
          <p:cNvSpPr/>
          <p:nvPr/>
        </p:nvSpPr>
        <p:spPr>
          <a:xfrm>
            <a:off x="9753600" y="2841807"/>
            <a:ext cx="188259" cy="188259"/>
          </a:xfrm>
          <a:prstGeom prst="rect">
            <a:avLst/>
          </a:prstGeom>
          <a:solidFill>
            <a:srgbClr val="2076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A7AAB1-D1F9-454C-A304-7E8470B13811}"/>
              </a:ext>
            </a:extLst>
          </p:cNvPr>
          <p:cNvSpPr/>
          <p:nvPr/>
        </p:nvSpPr>
        <p:spPr>
          <a:xfrm>
            <a:off x="9753600" y="3137641"/>
            <a:ext cx="188259" cy="188259"/>
          </a:xfrm>
          <a:prstGeom prst="rect">
            <a:avLst/>
          </a:prstGeom>
          <a:solidFill>
            <a:srgbClr val="8B88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1187A26-A8FA-A343-BA5E-2853FDB1865C}"/>
              </a:ext>
            </a:extLst>
          </p:cNvPr>
          <p:cNvSpPr txBox="1"/>
          <p:nvPr/>
        </p:nvSpPr>
        <p:spPr>
          <a:xfrm>
            <a:off x="4219512" y="2532526"/>
            <a:ext cx="1092350" cy="369332"/>
          </a:xfrm>
          <a:prstGeom prst="rect">
            <a:avLst/>
          </a:prstGeom>
          <a:noFill/>
        </p:spPr>
        <p:txBody>
          <a:bodyPr wrap="none" rtlCol="0">
            <a:spAutoFit/>
          </a:bodyPr>
          <a:lstStyle/>
          <a:p>
            <a:r>
              <a:rPr lang="en-US" b="1" dirty="0"/>
              <a:t>Altimeter</a:t>
            </a:r>
          </a:p>
        </p:txBody>
      </p:sp>
      <p:sp>
        <p:nvSpPr>
          <p:cNvPr id="19" name="TextBox 18">
            <a:extLst>
              <a:ext uri="{FF2B5EF4-FFF2-40B4-BE49-F238E27FC236}">
                <a16:creationId xmlns:a16="http://schemas.microsoft.com/office/drawing/2014/main" id="{60B9D940-080E-5145-82F2-DB2197FB0144}"/>
              </a:ext>
            </a:extLst>
          </p:cNvPr>
          <p:cNvSpPr txBox="1"/>
          <p:nvPr/>
        </p:nvSpPr>
        <p:spPr>
          <a:xfrm>
            <a:off x="7081629" y="2264049"/>
            <a:ext cx="1120756" cy="369332"/>
          </a:xfrm>
          <a:prstGeom prst="rect">
            <a:avLst/>
          </a:prstGeom>
          <a:noFill/>
        </p:spPr>
        <p:txBody>
          <a:bodyPr wrap="none" rtlCol="0">
            <a:spAutoFit/>
          </a:bodyPr>
          <a:lstStyle/>
          <a:p>
            <a:r>
              <a:rPr lang="en-US" b="1" dirty="0"/>
              <a:t>Dewpoint</a:t>
            </a:r>
          </a:p>
        </p:txBody>
      </p:sp>
      <p:sp>
        <p:nvSpPr>
          <p:cNvPr id="20" name="TextBox 19">
            <a:extLst>
              <a:ext uri="{FF2B5EF4-FFF2-40B4-BE49-F238E27FC236}">
                <a16:creationId xmlns:a16="http://schemas.microsoft.com/office/drawing/2014/main" id="{47D77492-92A7-A247-B466-083537C3F11A}"/>
              </a:ext>
            </a:extLst>
          </p:cNvPr>
          <p:cNvSpPr txBox="1"/>
          <p:nvPr/>
        </p:nvSpPr>
        <p:spPr>
          <a:xfrm>
            <a:off x="2392066" y="4450976"/>
            <a:ext cx="1406924" cy="369332"/>
          </a:xfrm>
          <a:prstGeom prst="rect">
            <a:avLst/>
          </a:prstGeom>
          <a:noFill/>
        </p:spPr>
        <p:txBody>
          <a:bodyPr wrap="none" rtlCol="0">
            <a:spAutoFit/>
          </a:bodyPr>
          <a:lstStyle/>
          <a:p>
            <a:r>
              <a:rPr lang="en-US" b="1" dirty="0"/>
              <a:t>Temperature</a:t>
            </a:r>
          </a:p>
        </p:txBody>
      </p:sp>
      <p:sp>
        <p:nvSpPr>
          <p:cNvPr id="21" name="TextBox 20">
            <a:extLst>
              <a:ext uri="{FF2B5EF4-FFF2-40B4-BE49-F238E27FC236}">
                <a16:creationId xmlns:a16="http://schemas.microsoft.com/office/drawing/2014/main" id="{B1D75272-06C7-7048-9E4A-8612FBC62722}"/>
              </a:ext>
            </a:extLst>
          </p:cNvPr>
          <p:cNvSpPr txBox="1"/>
          <p:nvPr/>
        </p:nvSpPr>
        <p:spPr>
          <a:xfrm>
            <a:off x="5422000" y="4806861"/>
            <a:ext cx="1236492" cy="369332"/>
          </a:xfrm>
          <a:prstGeom prst="rect">
            <a:avLst/>
          </a:prstGeom>
          <a:noFill/>
        </p:spPr>
        <p:txBody>
          <a:bodyPr wrap="none" rtlCol="0">
            <a:spAutoFit/>
          </a:bodyPr>
          <a:lstStyle/>
          <a:p>
            <a:r>
              <a:rPr lang="en-US" b="1" dirty="0"/>
              <a:t>Zonal wind</a:t>
            </a:r>
          </a:p>
        </p:txBody>
      </p:sp>
      <p:sp>
        <p:nvSpPr>
          <p:cNvPr id="22" name="TextBox 21">
            <a:extLst>
              <a:ext uri="{FF2B5EF4-FFF2-40B4-BE49-F238E27FC236}">
                <a16:creationId xmlns:a16="http://schemas.microsoft.com/office/drawing/2014/main" id="{5B363700-15E9-F949-A030-6AD03A05C68B}"/>
              </a:ext>
            </a:extLst>
          </p:cNvPr>
          <p:cNvSpPr txBox="1"/>
          <p:nvPr/>
        </p:nvSpPr>
        <p:spPr>
          <a:xfrm>
            <a:off x="8422342" y="4622195"/>
            <a:ext cx="1236236" cy="646331"/>
          </a:xfrm>
          <a:prstGeom prst="rect">
            <a:avLst/>
          </a:prstGeom>
          <a:noFill/>
        </p:spPr>
        <p:txBody>
          <a:bodyPr wrap="none" rtlCol="0">
            <a:spAutoFit/>
          </a:bodyPr>
          <a:lstStyle/>
          <a:p>
            <a:r>
              <a:rPr lang="en-US" b="1" dirty="0"/>
              <a:t>Meridional</a:t>
            </a:r>
          </a:p>
          <a:p>
            <a:r>
              <a:rPr lang="en-US" b="1" dirty="0"/>
              <a:t>wind</a:t>
            </a:r>
          </a:p>
        </p:txBody>
      </p:sp>
      <p:sp>
        <p:nvSpPr>
          <p:cNvPr id="23" name="TextBox 22">
            <a:extLst>
              <a:ext uri="{FF2B5EF4-FFF2-40B4-BE49-F238E27FC236}">
                <a16:creationId xmlns:a16="http://schemas.microsoft.com/office/drawing/2014/main" id="{19C1A19E-1322-954B-8C87-7BAB5CF24FBD}"/>
              </a:ext>
            </a:extLst>
          </p:cNvPr>
          <p:cNvSpPr txBox="1"/>
          <p:nvPr/>
        </p:nvSpPr>
        <p:spPr>
          <a:xfrm>
            <a:off x="325397" y="2244906"/>
            <a:ext cx="2121093" cy="1015663"/>
          </a:xfrm>
          <a:prstGeom prst="rect">
            <a:avLst/>
          </a:prstGeom>
          <a:noFill/>
        </p:spPr>
        <p:txBody>
          <a:bodyPr wrap="none" rtlCol="0">
            <a:spAutoFit/>
          </a:bodyPr>
          <a:lstStyle/>
          <a:p>
            <a:r>
              <a:rPr lang="en-US" sz="2000" b="1" dirty="0">
                <a:latin typeface="Helvetica" pitchFamily="2" charset="0"/>
              </a:rPr>
              <a:t>Lower rejection</a:t>
            </a:r>
          </a:p>
          <a:p>
            <a:r>
              <a:rPr lang="en-US" sz="2000" b="1" dirty="0">
                <a:latin typeface="Helvetica" pitchFamily="2" charset="0"/>
              </a:rPr>
              <a:t>rate is assumed</a:t>
            </a:r>
          </a:p>
          <a:p>
            <a:r>
              <a:rPr lang="en-US" sz="2000" b="1" dirty="0">
                <a:latin typeface="Helvetica" pitchFamily="2" charset="0"/>
              </a:rPr>
              <a:t>better</a:t>
            </a:r>
          </a:p>
        </p:txBody>
      </p:sp>
    </p:spTree>
    <p:extLst>
      <p:ext uri="{BB962C8B-B14F-4D97-AF65-F5344CB8AC3E}">
        <p14:creationId xmlns:p14="http://schemas.microsoft.com/office/powerpoint/2010/main" val="14287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049A9-3A9F-F94E-91CB-99D35CD98002}"/>
              </a:ext>
            </a:extLst>
          </p:cNvPr>
          <p:cNvGrpSpPr/>
          <p:nvPr/>
        </p:nvGrpSpPr>
        <p:grpSpPr>
          <a:xfrm>
            <a:off x="981636" y="1475536"/>
            <a:ext cx="6200424" cy="5076558"/>
            <a:chOff x="1989419" y="766488"/>
            <a:chExt cx="7277929" cy="5930148"/>
          </a:xfrm>
        </p:grpSpPr>
        <p:pic>
          <p:nvPicPr>
            <p:cNvPr id="2" name="Picture 1" descr="prio_templ0inc_mean_f000_ANLY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419" y="766488"/>
              <a:ext cx="3566541" cy="3038475"/>
            </a:xfrm>
            <a:prstGeom prst="rect">
              <a:avLst/>
            </a:prstGeom>
          </p:spPr>
        </p:pic>
        <p:pic>
          <p:nvPicPr>
            <p:cNvPr id="4" name="Picture 3" descr="popr_templ0inc_mean_f000_ANLYS.png">
              <a:extLst>
                <a:ext uri="{FF2B5EF4-FFF2-40B4-BE49-F238E27FC236}">
                  <a16:creationId xmlns:a16="http://schemas.microsoft.com/office/drawing/2014/main" id="{81156B12-0159-F342-830C-794464144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419" y="3658161"/>
              <a:ext cx="3566541" cy="3038475"/>
            </a:xfrm>
            <a:prstGeom prst="rect">
              <a:avLst/>
            </a:prstGeom>
          </p:spPr>
        </p:pic>
        <p:pic>
          <p:nvPicPr>
            <p:cNvPr id="5" name="Picture 4" descr="sprd_templ0inc_mean_f000_ANLYS.png">
              <a:extLst>
                <a:ext uri="{FF2B5EF4-FFF2-40B4-BE49-F238E27FC236}">
                  <a16:creationId xmlns:a16="http://schemas.microsoft.com/office/drawing/2014/main" id="{D7AB231A-DB5A-3249-937E-17EA07CC7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807" y="766488"/>
              <a:ext cx="3566541" cy="3038475"/>
            </a:xfrm>
            <a:prstGeom prst="rect">
              <a:avLst/>
            </a:prstGeom>
          </p:spPr>
        </p:pic>
        <p:pic>
          <p:nvPicPr>
            <p:cNvPr id="6" name="Picture 5" descr="whit_templ0inc_mean_f000_ANLYS.png">
              <a:extLst>
                <a:ext uri="{FF2B5EF4-FFF2-40B4-BE49-F238E27FC236}">
                  <a16:creationId xmlns:a16="http://schemas.microsoft.com/office/drawing/2014/main" id="{2347CDDA-4F39-2540-A3CC-6F5966408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807" y="3658160"/>
              <a:ext cx="3566541" cy="3038475"/>
            </a:xfrm>
            <a:prstGeom prst="rect">
              <a:avLst/>
            </a:prstGeom>
          </p:spPr>
        </p:pic>
      </p:grpSp>
      <p:sp>
        <p:nvSpPr>
          <p:cNvPr id="7" name="Title 1">
            <a:extLst>
              <a:ext uri="{FF2B5EF4-FFF2-40B4-BE49-F238E27FC236}">
                <a16:creationId xmlns:a16="http://schemas.microsoft.com/office/drawing/2014/main" id="{8FB3D384-C40F-0A49-AE08-CF739B0A60E6}"/>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Time-averaged analysis increments - surface T</a:t>
            </a:r>
          </a:p>
        </p:txBody>
      </p:sp>
      <p:cxnSp>
        <p:nvCxnSpPr>
          <p:cNvPr id="8" name="Straight Connector 7">
            <a:extLst>
              <a:ext uri="{FF2B5EF4-FFF2-40B4-BE49-F238E27FC236}">
                <a16:creationId xmlns:a16="http://schemas.microsoft.com/office/drawing/2014/main" id="{137760A3-BD9E-6B4E-BA1B-BB9A86DCACE1}"/>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5E414E-7F73-7340-B148-E712D362B1C4}"/>
              </a:ext>
            </a:extLst>
          </p:cNvPr>
          <p:cNvSpPr txBox="1"/>
          <p:nvPr/>
        </p:nvSpPr>
        <p:spPr>
          <a:xfrm>
            <a:off x="7822096" y="1858617"/>
            <a:ext cx="3925242" cy="2585323"/>
          </a:xfrm>
          <a:prstGeom prst="rect">
            <a:avLst/>
          </a:prstGeom>
          <a:noFill/>
        </p:spPr>
        <p:txBody>
          <a:bodyPr wrap="none" rtlCol="0">
            <a:spAutoFit/>
          </a:bodyPr>
          <a:lstStyle/>
          <a:p>
            <a:r>
              <a:rPr lang="en-US" dirty="0">
                <a:latin typeface="Helvetica" pitchFamily="2" charset="0"/>
              </a:rPr>
              <a:t>Overall very similar patterns, but</a:t>
            </a:r>
          </a:p>
          <a:p>
            <a:r>
              <a:rPr lang="en-US" dirty="0">
                <a:latin typeface="Helvetica" pitchFamily="2" charset="0"/>
              </a:rPr>
              <a:t>differences in the amplitude of the</a:t>
            </a:r>
          </a:p>
          <a:p>
            <a:r>
              <a:rPr lang="en-US" dirty="0">
                <a:latin typeface="Helvetica" pitchFamily="2" charset="0"/>
              </a:rPr>
              <a:t>mean increments. In rank order:</a:t>
            </a:r>
          </a:p>
          <a:p>
            <a:endParaRPr lang="en-US" dirty="0">
              <a:latin typeface="Helvetica" pitchFamily="2" charset="0"/>
            </a:endParaRPr>
          </a:p>
          <a:p>
            <a:r>
              <a:rPr lang="en-US" dirty="0">
                <a:latin typeface="Helvetica" pitchFamily="2" charset="0"/>
              </a:rPr>
              <a:t>1) Spread restoration</a:t>
            </a:r>
          </a:p>
          <a:p>
            <a:r>
              <a:rPr lang="en-US" dirty="0">
                <a:latin typeface="Helvetica" pitchFamily="2" charset="0"/>
              </a:rPr>
              <a:t>2) Relaxation to prior spread (RTPS)</a:t>
            </a:r>
          </a:p>
          <a:p>
            <a:r>
              <a:rPr lang="en-US" dirty="0">
                <a:latin typeface="Helvetica" pitchFamily="2" charset="0"/>
              </a:rPr>
              <a:t>3) </a:t>
            </a:r>
            <a:r>
              <a:rPr lang="en-US" dirty="0" err="1">
                <a:latin typeface="Helvetica" pitchFamily="2" charset="0"/>
              </a:rPr>
              <a:t>Posterior+Prior</a:t>
            </a:r>
            <a:r>
              <a:rPr lang="en-US" dirty="0">
                <a:latin typeface="Helvetica" pitchFamily="2" charset="0"/>
              </a:rPr>
              <a:t> adaptive inflation</a:t>
            </a:r>
          </a:p>
          <a:p>
            <a:r>
              <a:rPr lang="en-US" dirty="0">
                <a:latin typeface="Helvetica" pitchFamily="2" charset="0"/>
              </a:rPr>
              <a:t>4) Prior adaptive inflation</a:t>
            </a:r>
          </a:p>
          <a:p>
            <a:endParaRPr lang="en-US" dirty="0">
              <a:latin typeface="Helvetica" pitchFamily="2" charset="0"/>
            </a:endParaRPr>
          </a:p>
        </p:txBody>
      </p:sp>
      <p:sp>
        <p:nvSpPr>
          <p:cNvPr id="11" name="TextBox 10">
            <a:extLst>
              <a:ext uri="{FF2B5EF4-FFF2-40B4-BE49-F238E27FC236}">
                <a16:creationId xmlns:a16="http://schemas.microsoft.com/office/drawing/2014/main" id="{35893FC0-13EA-AA41-AFCA-785772EAC03E}"/>
              </a:ext>
            </a:extLst>
          </p:cNvPr>
          <p:cNvSpPr txBox="1"/>
          <p:nvPr/>
        </p:nvSpPr>
        <p:spPr>
          <a:xfrm>
            <a:off x="959553" y="3612444"/>
            <a:ext cx="1502271" cy="369332"/>
          </a:xfrm>
          <a:prstGeom prst="rect">
            <a:avLst/>
          </a:prstGeom>
          <a:noFill/>
        </p:spPr>
        <p:txBody>
          <a:bodyPr wrap="none" rtlCol="0">
            <a:spAutoFit/>
          </a:bodyPr>
          <a:lstStyle/>
          <a:p>
            <a:r>
              <a:rPr lang="en-US" dirty="0"/>
              <a:t>Prior adaptive</a:t>
            </a:r>
          </a:p>
        </p:txBody>
      </p:sp>
      <p:sp>
        <p:nvSpPr>
          <p:cNvPr id="12" name="TextBox 11">
            <a:extLst>
              <a:ext uri="{FF2B5EF4-FFF2-40B4-BE49-F238E27FC236}">
                <a16:creationId xmlns:a16="http://schemas.microsoft.com/office/drawing/2014/main" id="{7B451348-2BF7-C445-AAE4-27ABC716F1E4}"/>
              </a:ext>
            </a:extLst>
          </p:cNvPr>
          <p:cNvSpPr txBox="1"/>
          <p:nvPr/>
        </p:nvSpPr>
        <p:spPr>
          <a:xfrm>
            <a:off x="981636" y="6021516"/>
            <a:ext cx="1760354" cy="369332"/>
          </a:xfrm>
          <a:prstGeom prst="rect">
            <a:avLst/>
          </a:prstGeom>
          <a:noFill/>
        </p:spPr>
        <p:txBody>
          <a:bodyPr wrap="none" rtlCol="0">
            <a:spAutoFit/>
          </a:bodyPr>
          <a:lstStyle/>
          <a:p>
            <a:r>
              <a:rPr lang="en-US" dirty="0"/>
              <a:t>Prior + Posterior</a:t>
            </a:r>
          </a:p>
        </p:txBody>
      </p:sp>
      <p:sp>
        <p:nvSpPr>
          <p:cNvPr id="13" name="TextBox 12">
            <a:extLst>
              <a:ext uri="{FF2B5EF4-FFF2-40B4-BE49-F238E27FC236}">
                <a16:creationId xmlns:a16="http://schemas.microsoft.com/office/drawing/2014/main" id="{E7BE039F-235A-D244-B18F-926D39CBC01D}"/>
              </a:ext>
            </a:extLst>
          </p:cNvPr>
          <p:cNvSpPr txBox="1"/>
          <p:nvPr/>
        </p:nvSpPr>
        <p:spPr>
          <a:xfrm>
            <a:off x="4143549" y="3581647"/>
            <a:ext cx="1923860" cy="369332"/>
          </a:xfrm>
          <a:prstGeom prst="rect">
            <a:avLst/>
          </a:prstGeom>
          <a:noFill/>
        </p:spPr>
        <p:txBody>
          <a:bodyPr wrap="none" rtlCol="0">
            <a:spAutoFit/>
          </a:bodyPr>
          <a:lstStyle/>
          <a:p>
            <a:r>
              <a:rPr lang="en-US" dirty="0"/>
              <a:t>Spread restoration</a:t>
            </a:r>
          </a:p>
        </p:txBody>
      </p:sp>
      <p:sp>
        <p:nvSpPr>
          <p:cNvPr id="14" name="TextBox 13">
            <a:extLst>
              <a:ext uri="{FF2B5EF4-FFF2-40B4-BE49-F238E27FC236}">
                <a16:creationId xmlns:a16="http://schemas.microsoft.com/office/drawing/2014/main" id="{18A6695F-2DE3-D348-A1DE-2D9081D52E4D}"/>
              </a:ext>
            </a:extLst>
          </p:cNvPr>
          <p:cNvSpPr txBox="1"/>
          <p:nvPr/>
        </p:nvSpPr>
        <p:spPr>
          <a:xfrm>
            <a:off x="4160533" y="6043252"/>
            <a:ext cx="644087" cy="369332"/>
          </a:xfrm>
          <a:prstGeom prst="rect">
            <a:avLst/>
          </a:prstGeom>
          <a:noFill/>
        </p:spPr>
        <p:txBody>
          <a:bodyPr wrap="none" rtlCol="0">
            <a:spAutoFit/>
          </a:bodyPr>
          <a:lstStyle/>
          <a:p>
            <a:r>
              <a:rPr lang="en-US" dirty="0"/>
              <a:t>RTPS</a:t>
            </a:r>
          </a:p>
        </p:txBody>
      </p:sp>
    </p:spTree>
    <p:extLst>
      <p:ext uri="{BB962C8B-B14F-4D97-AF65-F5344CB8AC3E}">
        <p14:creationId xmlns:p14="http://schemas.microsoft.com/office/powerpoint/2010/main" val="86318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C27D31-7E1C-F04C-8EDC-37DC7F5639EC}"/>
              </a:ext>
            </a:extLst>
          </p:cNvPr>
          <p:cNvSpPr>
            <a:spLocks noGrp="1"/>
          </p:cNvSpPr>
          <p:nvPr>
            <p:ph type="sldNum" sz="quarter" idx="12"/>
          </p:nvPr>
        </p:nvSpPr>
        <p:spPr/>
        <p:txBody>
          <a:bodyPr/>
          <a:lstStyle/>
          <a:p>
            <a:fld id="{6E7DE86B-875E-B14B-AE40-FE18B8FDEF9A}" type="slidenum">
              <a:rPr lang="en-US" smtClean="0"/>
              <a:t>16</a:t>
            </a:fld>
            <a:endParaRPr lang="en-US"/>
          </a:p>
        </p:txBody>
      </p:sp>
      <p:graphicFrame>
        <p:nvGraphicFramePr>
          <p:cNvPr id="4" name="Table 3">
            <a:extLst>
              <a:ext uri="{FF2B5EF4-FFF2-40B4-BE49-F238E27FC236}">
                <a16:creationId xmlns:a16="http://schemas.microsoft.com/office/drawing/2014/main" id="{7B53D042-561B-9647-845E-A938604F9A2C}"/>
              </a:ext>
            </a:extLst>
          </p:cNvPr>
          <p:cNvGraphicFramePr>
            <a:graphicFrameLocks noGrp="1"/>
          </p:cNvGraphicFramePr>
          <p:nvPr>
            <p:extLst>
              <p:ext uri="{D42A27DB-BD31-4B8C-83A1-F6EECF244321}">
                <p14:modId xmlns:p14="http://schemas.microsoft.com/office/powerpoint/2010/main" val="3227441117"/>
              </p:ext>
            </p:extLst>
          </p:nvPr>
        </p:nvGraphicFramePr>
        <p:xfrm>
          <a:off x="1162756" y="5517444"/>
          <a:ext cx="9448801" cy="1010920"/>
        </p:xfrm>
        <a:graphic>
          <a:graphicData uri="http://schemas.openxmlformats.org/drawingml/2006/table">
            <a:tbl>
              <a:tblPr firstRow="1" bandRow="1">
                <a:tableStyleId>{5C22544A-7EE6-4342-B048-85BDC9FD1C3A}</a:tableStyleId>
              </a:tblPr>
              <a:tblGrid>
                <a:gridCol w="2965874">
                  <a:extLst>
                    <a:ext uri="{9D8B030D-6E8A-4147-A177-3AD203B41FA5}">
                      <a16:colId xmlns:a16="http://schemas.microsoft.com/office/drawing/2014/main" val="3614623399"/>
                    </a:ext>
                  </a:extLst>
                </a:gridCol>
                <a:gridCol w="1673512">
                  <a:extLst>
                    <a:ext uri="{9D8B030D-6E8A-4147-A177-3AD203B41FA5}">
                      <a16:colId xmlns:a16="http://schemas.microsoft.com/office/drawing/2014/main" val="2186671737"/>
                    </a:ext>
                  </a:extLst>
                </a:gridCol>
                <a:gridCol w="1761414">
                  <a:extLst>
                    <a:ext uri="{9D8B030D-6E8A-4147-A177-3AD203B41FA5}">
                      <a16:colId xmlns:a16="http://schemas.microsoft.com/office/drawing/2014/main" val="2730265283"/>
                    </a:ext>
                  </a:extLst>
                </a:gridCol>
                <a:gridCol w="1670755">
                  <a:extLst>
                    <a:ext uri="{9D8B030D-6E8A-4147-A177-3AD203B41FA5}">
                      <a16:colId xmlns:a16="http://schemas.microsoft.com/office/drawing/2014/main" val="1552908648"/>
                    </a:ext>
                  </a:extLst>
                </a:gridCol>
                <a:gridCol w="1377246">
                  <a:extLst>
                    <a:ext uri="{9D8B030D-6E8A-4147-A177-3AD203B41FA5}">
                      <a16:colId xmlns:a16="http://schemas.microsoft.com/office/drawing/2014/main" val="3207785819"/>
                    </a:ext>
                  </a:extLst>
                </a:gridCol>
              </a:tblGrid>
              <a:tr h="370840">
                <a:tc>
                  <a:txBody>
                    <a:bodyPr/>
                    <a:lstStyle/>
                    <a:p>
                      <a:r>
                        <a:rPr lang="en-US" dirty="0"/>
                        <a:t>Inflation Method</a:t>
                      </a:r>
                    </a:p>
                  </a:txBody>
                  <a:tcPr/>
                </a:tc>
                <a:tc>
                  <a:txBody>
                    <a:bodyPr/>
                    <a:lstStyle/>
                    <a:p>
                      <a:pPr algn="ctr"/>
                      <a:r>
                        <a:rPr lang="en-US" dirty="0"/>
                        <a:t>Prior Adaptive</a:t>
                      </a:r>
                    </a:p>
                  </a:txBody>
                  <a:tcPr/>
                </a:tc>
                <a:tc>
                  <a:txBody>
                    <a:bodyPr/>
                    <a:lstStyle/>
                    <a:p>
                      <a:pPr algn="ctr"/>
                      <a:r>
                        <a:rPr lang="en-US" dirty="0"/>
                        <a:t>Prior + Posterior</a:t>
                      </a:r>
                    </a:p>
                  </a:txBody>
                  <a:tcPr/>
                </a:tc>
                <a:tc>
                  <a:txBody>
                    <a:bodyPr/>
                    <a:lstStyle/>
                    <a:p>
                      <a:pPr algn="ctr"/>
                      <a:r>
                        <a:rPr lang="en-US" dirty="0"/>
                        <a:t>Spread Restore</a:t>
                      </a:r>
                    </a:p>
                  </a:txBody>
                  <a:tcPr/>
                </a:tc>
                <a:tc>
                  <a:txBody>
                    <a:bodyPr/>
                    <a:lstStyle/>
                    <a:p>
                      <a:pPr algn="ctr"/>
                      <a:r>
                        <a:rPr lang="en-US" dirty="0"/>
                        <a:t>RTPS</a:t>
                      </a:r>
                    </a:p>
                  </a:txBody>
                  <a:tcPr/>
                </a:tc>
                <a:extLst>
                  <a:ext uri="{0D108BD9-81ED-4DB2-BD59-A6C34878D82A}">
                    <a16:rowId xmlns:a16="http://schemas.microsoft.com/office/drawing/2014/main" val="857521615"/>
                  </a:ext>
                </a:extLst>
              </a:tr>
              <a:tr h="370840">
                <a:tc>
                  <a:txBody>
                    <a:bodyPr/>
                    <a:lstStyle/>
                    <a:p>
                      <a:r>
                        <a:rPr lang="en-US" dirty="0"/>
                        <a:t>Spatially averaged % change in spread during analysis</a:t>
                      </a:r>
                    </a:p>
                  </a:txBody>
                  <a:tcPr/>
                </a:tc>
                <a:tc>
                  <a:txBody>
                    <a:bodyPr/>
                    <a:lstStyle/>
                    <a:p>
                      <a:pPr algn="ctr"/>
                      <a:r>
                        <a:rPr lang="en-US" b="1" dirty="0">
                          <a:solidFill>
                            <a:srgbClr val="0070C0"/>
                          </a:solidFill>
                        </a:rPr>
                        <a:t>89.2%</a:t>
                      </a:r>
                    </a:p>
                  </a:txBody>
                  <a:tcPr/>
                </a:tc>
                <a:tc>
                  <a:txBody>
                    <a:bodyPr/>
                    <a:lstStyle/>
                    <a:p>
                      <a:pPr algn="ctr"/>
                      <a:r>
                        <a:rPr lang="en-US" dirty="0"/>
                        <a:t>92.0%</a:t>
                      </a:r>
                    </a:p>
                  </a:txBody>
                  <a:tcPr/>
                </a:tc>
                <a:tc>
                  <a:txBody>
                    <a:bodyPr/>
                    <a:lstStyle/>
                    <a:p>
                      <a:pPr algn="ctr"/>
                      <a:r>
                        <a:rPr lang="en-US" dirty="0"/>
                        <a:t>94.1%</a:t>
                      </a:r>
                    </a:p>
                  </a:txBody>
                  <a:tcPr/>
                </a:tc>
                <a:tc>
                  <a:txBody>
                    <a:bodyPr/>
                    <a:lstStyle/>
                    <a:p>
                      <a:pPr algn="ctr"/>
                      <a:r>
                        <a:rPr lang="en-US" b="1" dirty="0">
                          <a:solidFill>
                            <a:srgbClr val="FF0000"/>
                          </a:solidFill>
                        </a:rPr>
                        <a:t>103.1%</a:t>
                      </a:r>
                    </a:p>
                  </a:txBody>
                  <a:tcPr/>
                </a:tc>
                <a:extLst>
                  <a:ext uri="{0D108BD9-81ED-4DB2-BD59-A6C34878D82A}">
                    <a16:rowId xmlns:a16="http://schemas.microsoft.com/office/drawing/2014/main" val="3662301914"/>
                  </a:ext>
                </a:extLst>
              </a:tr>
            </a:tbl>
          </a:graphicData>
        </a:graphic>
      </p:graphicFrame>
      <p:pic>
        <p:nvPicPr>
          <p:cNvPr id="3" name="Picture 2">
            <a:extLst>
              <a:ext uri="{FF2B5EF4-FFF2-40B4-BE49-F238E27FC236}">
                <a16:creationId xmlns:a16="http://schemas.microsoft.com/office/drawing/2014/main" id="{48E15CE7-986D-1E43-B522-AC250A7E5622}"/>
              </a:ext>
            </a:extLst>
          </p:cNvPr>
          <p:cNvPicPr>
            <a:picLocks noChangeAspect="1"/>
          </p:cNvPicPr>
          <p:nvPr/>
        </p:nvPicPr>
        <p:blipFill rotWithShape="1">
          <a:blip r:embed="rId2"/>
          <a:srcRect t="6277"/>
          <a:stretch/>
        </p:blipFill>
        <p:spPr>
          <a:xfrm>
            <a:off x="225778" y="1483171"/>
            <a:ext cx="11661422" cy="3072539"/>
          </a:xfrm>
          <a:prstGeom prst="rect">
            <a:avLst/>
          </a:prstGeom>
        </p:spPr>
      </p:pic>
      <p:sp>
        <p:nvSpPr>
          <p:cNvPr id="6" name="Title 1">
            <a:extLst>
              <a:ext uri="{FF2B5EF4-FFF2-40B4-BE49-F238E27FC236}">
                <a16:creationId xmlns:a16="http://schemas.microsoft.com/office/drawing/2014/main" id="{E31F467A-0BA7-0440-B280-B291B696EE45}"/>
              </a:ext>
            </a:extLst>
          </p:cNvPr>
          <p:cNvSpPr txBox="1">
            <a:spLocks/>
          </p:cNvSpPr>
          <p:nvPr/>
        </p:nvSpPr>
        <p:spPr>
          <a:xfrm>
            <a:off x="677333" y="149973"/>
            <a:ext cx="109163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Helvetica" pitchFamily="2" charset="0"/>
              </a:rPr>
              <a:t>Time-mean background spread in 700 </a:t>
            </a:r>
            <a:r>
              <a:rPr lang="en-US" sz="3200" b="1" dirty="0" err="1">
                <a:latin typeface="Helvetica" pitchFamily="2" charset="0"/>
              </a:rPr>
              <a:t>hPa</a:t>
            </a:r>
            <a:r>
              <a:rPr lang="en-US" sz="3200" b="1" dirty="0">
                <a:latin typeface="Helvetica" pitchFamily="2" charset="0"/>
              </a:rPr>
              <a:t> Temperature</a:t>
            </a:r>
          </a:p>
        </p:txBody>
      </p:sp>
      <p:cxnSp>
        <p:nvCxnSpPr>
          <p:cNvPr id="7" name="Straight Connector 6">
            <a:extLst>
              <a:ext uri="{FF2B5EF4-FFF2-40B4-BE49-F238E27FC236}">
                <a16:creationId xmlns:a16="http://schemas.microsoft.com/office/drawing/2014/main" id="{3CF53D73-C412-FB4F-B07F-3858FBA10F53}"/>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801AB5-5F77-6448-ADD6-EFB03E5DE53E}"/>
              </a:ext>
            </a:extLst>
          </p:cNvPr>
          <p:cNvSpPr txBox="1"/>
          <p:nvPr/>
        </p:nvSpPr>
        <p:spPr>
          <a:xfrm>
            <a:off x="2257781" y="4155651"/>
            <a:ext cx="1685077" cy="369332"/>
          </a:xfrm>
          <a:prstGeom prst="rect">
            <a:avLst/>
          </a:prstGeom>
          <a:noFill/>
        </p:spPr>
        <p:txBody>
          <a:bodyPr wrap="none" rtlCol="0">
            <a:spAutoFit/>
          </a:bodyPr>
          <a:lstStyle/>
          <a:p>
            <a:r>
              <a:rPr lang="en-US" b="1" dirty="0">
                <a:solidFill>
                  <a:schemeClr val="bg1"/>
                </a:solidFill>
                <a:latin typeface="Helvetica" pitchFamily="2" charset="0"/>
              </a:rPr>
              <a:t>Prior Inflation</a:t>
            </a:r>
          </a:p>
        </p:txBody>
      </p:sp>
      <p:sp>
        <p:nvSpPr>
          <p:cNvPr id="9" name="TextBox 8">
            <a:extLst>
              <a:ext uri="{FF2B5EF4-FFF2-40B4-BE49-F238E27FC236}">
                <a16:creationId xmlns:a16="http://schemas.microsoft.com/office/drawing/2014/main" id="{71EB7D7A-1F22-5743-8748-1ADBBA5E0863}"/>
              </a:ext>
            </a:extLst>
          </p:cNvPr>
          <p:cNvSpPr txBox="1"/>
          <p:nvPr/>
        </p:nvSpPr>
        <p:spPr>
          <a:xfrm>
            <a:off x="5717822" y="4181347"/>
            <a:ext cx="2236510" cy="369332"/>
          </a:xfrm>
          <a:prstGeom prst="rect">
            <a:avLst/>
          </a:prstGeom>
          <a:noFill/>
        </p:spPr>
        <p:txBody>
          <a:bodyPr wrap="none" rtlCol="0">
            <a:spAutoFit/>
          </a:bodyPr>
          <a:lstStyle/>
          <a:p>
            <a:r>
              <a:rPr lang="en-US" b="1" dirty="0">
                <a:solidFill>
                  <a:schemeClr val="bg1"/>
                </a:solidFill>
                <a:latin typeface="Helvetica" pitchFamily="2" charset="0"/>
              </a:rPr>
              <a:t>Spread restoration</a:t>
            </a:r>
          </a:p>
        </p:txBody>
      </p:sp>
      <p:sp>
        <p:nvSpPr>
          <p:cNvPr id="10" name="TextBox 9">
            <a:extLst>
              <a:ext uri="{FF2B5EF4-FFF2-40B4-BE49-F238E27FC236}">
                <a16:creationId xmlns:a16="http://schemas.microsoft.com/office/drawing/2014/main" id="{35ABF122-932B-D348-959C-F138DA7590F5}"/>
              </a:ext>
            </a:extLst>
          </p:cNvPr>
          <p:cNvSpPr txBox="1"/>
          <p:nvPr/>
        </p:nvSpPr>
        <p:spPr>
          <a:xfrm>
            <a:off x="8743239" y="4169357"/>
            <a:ext cx="3082895" cy="369332"/>
          </a:xfrm>
          <a:prstGeom prst="rect">
            <a:avLst/>
          </a:prstGeom>
          <a:noFill/>
        </p:spPr>
        <p:txBody>
          <a:bodyPr wrap="none" rtlCol="0">
            <a:spAutoFit/>
          </a:bodyPr>
          <a:lstStyle/>
          <a:p>
            <a:r>
              <a:rPr lang="en-US" b="1" dirty="0">
                <a:solidFill>
                  <a:schemeClr val="bg1"/>
                </a:solidFill>
                <a:latin typeface="Helvetica" pitchFamily="2" charset="0"/>
              </a:rPr>
              <a:t>Relaxation to Prior Spread</a:t>
            </a:r>
          </a:p>
        </p:txBody>
      </p:sp>
      <p:pic>
        <p:nvPicPr>
          <p:cNvPr id="11" name="Picture 10">
            <a:extLst>
              <a:ext uri="{FF2B5EF4-FFF2-40B4-BE49-F238E27FC236}">
                <a16:creationId xmlns:a16="http://schemas.microsoft.com/office/drawing/2014/main" id="{1EB26751-47D9-2640-B04F-966BF4316E6F}"/>
              </a:ext>
            </a:extLst>
          </p:cNvPr>
          <p:cNvPicPr>
            <a:picLocks/>
          </p:cNvPicPr>
          <p:nvPr/>
        </p:nvPicPr>
        <p:blipFill rotWithShape="1">
          <a:blip r:embed="rId3"/>
          <a:srcRect t="-1" b="2"/>
          <a:stretch/>
        </p:blipFill>
        <p:spPr>
          <a:xfrm>
            <a:off x="5738988" y="4550679"/>
            <a:ext cx="6135878" cy="380996"/>
          </a:xfrm>
          <a:prstGeom prst="rect">
            <a:avLst/>
          </a:prstGeom>
        </p:spPr>
      </p:pic>
      <p:sp>
        <p:nvSpPr>
          <p:cNvPr id="12" name="TextBox 11">
            <a:extLst>
              <a:ext uri="{FF2B5EF4-FFF2-40B4-BE49-F238E27FC236}">
                <a16:creationId xmlns:a16="http://schemas.microsoft.com/office/drawing/2014/main" id="{ABAD0B2A-4585-E342-A8A2-F64730F5ED7A}"/>
              </a:ext>
            </a:extLst>
          </p:cNvPr>
          <p:cNvSpPr txBox="1"/>
          <p:nvPr/>
        </p:nvSpPr>
        <p:spPr>
          <a:xfrm>
            <a:off x="361243" y="4492976"/>
            <a:ext cx="2108269" cy="369332"/>
          </a:xfrm>
          <a:prstGeom prst="rect">
            <a:avLst/>
          </a:prstGeom>
          <a:noFill/>
        </p:spPr>
        <p:txBody>
          <a:bodyPr wrap="none" rtlCol="0">
            <a:spAutoFit/>
          </a:bodyPr>
          <a:lstStyle/>
          <a:p>
            <a:r>
              <a:rPr lang="en-US" dirty="0">
                <a:latin typeface="Helvetica" pitchFamily="2" charset="0"/>
              </a:rPr>
              <a:t>00 UTC priors only</a:t>
            </a:r>
          </a:p>
        </p:txBody>
      </p:sp>
    </p:spTree>
    <p:extLst>
      <p:ext uri="{BB962C8B-B14F-4D97-AF65-F5344CB8AC3E}">
        <p14:creationId xmlns:p14="http://schemas.microsoft.com/office/powerpoint/2010/main" val="120861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C27D31-7E1C-F04C-8EDC-37DC7F5639EC}"/>
              </a:ext>
            </a:extLst>
          </p:cNvPr>
          <p:cNvSpPr>
            <a:spLocks noGrp="1"/>
          </p:cNvSpPr>
          <p:nvPr>
            <p:ph type="sldNum" sz="quarter" idx="12"/>
          </p:nvPr>
        </p:nvSpPr>
        <p:spPr/>
        <p:txBody>
          <a:bodyPr/>
          <a:lstStyle/>
          <a:p>
            <a:fld id="{6E7DE86B-875E-B14B-AE40-FE18B8FDEF9A}" type="slidenum">
              <a:rPr lang="en-US" smtClean="0"/>
              <a:t>17</a:t>
            </a:fld>
            <a:endParaRPr lang="en-US"/>
          </a:p>
        </p:txBody>
      </p:sp>
      <p:graphicFrame>
        <p:nvGraphicFramePr>
          <p:cNvPr id="4" name="Table 3">
            <a:extLst>
              <a:ext uri="{FF2B5EF4-FFF2-40B4-BE49-F238E27FC236}">
                <a16:creationId xmlns:a16="http://schemas.microsoft.com/office/drawing/2014/main" id="{7B53D042-561B-9647-845E-A938604F9A2C}"/>
              </a:ext>
            </a:extLst>
          </p:cNvPr>
          <p:cNvGraphicFramePr>
            <a:graphicFrameLocks noGrp="1"/>
          </p:cNvGraphicFramePr>
          <p:nvPr>
            <p:extLst>
              <p:ext uri="{D42A27DB-BD31-4B8C-83A1-F6EECF244321}">
                <p14:modId xmlns:p14="http://schemas.microsoft.com/office/powerpoint/2010/main" val="143871907"/>
              </p:ext>
            </p:extLst>
          </p:nvPr>
        </p:nvGraphicFramePr>
        <p:xfrm>
          <a:off x="1162756" y="5517444"/>
          <a:ext cx="9448801" cy="1010920"/>
        </p:xfrm>
        <a:graphic>
          <a:graphicData uri="http://schemas.openxmlformats.org/drawingml/2006/table">
            <a:tbl>
              <a:tblPr firstRow="1" bandRow="1">
                <a:tableStyleId>{5C22544A-7EE6-4342-B048-85BDC9FD1C3A}</a:tableStyleId>
              </a:tblPr>
              <a:tblGrid>
                <a:gridCol w="2965874">
                  <a:extLst>
                    <a:ext uri="{9D8B030D-6E8A-4147-A177-3AD203B41FA5}">
                      <a16:colId xmlns:a16="http://schemas.microsoft.com/office/drawing/2014/main" val="3614623399"/>
                    </a:ext>
                  </a:extLst>
                </a:gridCol>
                <a:gridCol w="1673512">
                  <a:extLst>
                    <a:ext uri="{9D8B030D-6E8A-4147-A177-3AD203B41FA5}">
                      <a16:colId xmlns:a16="http://schemas.microsoft.com/office/drawing/2014/main" val="2186671737"/>
                    </a:ext>
                  </a:extLst>
                </a:gridCol>
                <a:gridCol w="1761414">
                  <a:extLst>
                    <a:ext uri="{9D8B030D-6E8A-4147-A177-3AD203B41FA5}">
                      <a16:colId xmlns:a16="http://schemas.microsoft.com/office/drawing/2014/main" val="2730265283"/>
                    </a:ext>
                  </a:extLst>
                </a:gridCol>
                <a:gridCol w="1670755">
                  <a:extLst>
                    <a:ext uri="{9D8B030D-6E8A-4147-A177-3AD203B41FA5}">
                      <a16:colId xmlns:a16="http://schemas.microsoft.com/office/drawing/2014/main" val="1552908648"/>
                    </a:ext>
                  </a:extLst>
                </a:gridCol>
                <a:gridCol w="1377246">
                  <a:extLst>
                    <a:ext uri="{9D8B030D-6E8A-4147-A177-3AD203B41FA5}">
                      <a16:colId xmlns:a16="http://schemas.microsoft.com/office/drawing/2014/main" val="3207785819"/>
                    </a:ext>
                  </a:extLst>
                </a:gridCol>
              </a:tblGrid>
              <a:tr h="370840">
                <a:tc>
                  <a:txBody>
                    <a:bodyPr/>
                    <a:lstStyle/>
                    <a:p>
                      <a:r>
                        <a:rPr lang="en-US" dirty="0"/>
                        <a:t>Inflation Method</a:t>
                      </a:r>
                    </a:p>
                  </a:txBody>
                  <a:tcPr/>
                </a:tc>
                <a:tc>
                  <a:txBody>
                    <a:bodyPr/>
                    <a:lstStyle/>
                    <a:p>
                      <a:pPr algn="ctr"/>
                      <a:r>
                        <a:rPr lang="en-US" dirty="0"/>
                        <a:t>Prior Adaptive</a:t>
                      </a:r>
                    </a:p>
                  </a:txBody>
                  <a:tcPr/>
                </a:tc>
                <a:tc>
                  <a:txBody>
                    <a:bodyPr/>
                    <a:lstStyle/>
                    <a:p>
                      <a:pPr algn="ctr"/>
                      <a:r>
                        <a:rPr lang="en-US" dirty="0"/>
                        <a:t>Prior + Posterior</a:t>
                      </a:r>
                    </a:p>
                  </a:txBody>
                  <a:tcPr/>
                </a:tc>
                <a:tc>
                  <a:txBody>
                    <a:bodyPr/>
                    <a:lstStyle/>
                    <a:p>
                      <a:pPr algn="ctr"/>
                      <a:r>
                        <a:rPr lang="en-US" dirty="0"/>
                        <a:t>Spread Restore</a:t>
                      </a:r>
                    </a:p>
                  </a:txBody>
                  <a:tcPr/>
                </a:tc>
                <a:tc>
                  <a:txBody>
                    <a:bodyPr/>
                    <a:lstStyle/>
                    <a:p>
                      <a:pPr algn="ctr"/>
                      <a:r>
                        <a:rPr lang="en-US" dirty="0"/>
                        <a:t>RTPS</a:t>
                      </a:r>
                    </a:p>
                  </a:txBody>
                  <a:tcPr/>
                </a:tc>
                <a:extLst>
                  <a:ext uri="{0D108BD9-81ED-4DB2-BD59-A6C34878D82A}">
                    <a16:rowId xmlns:a16="http://schemas.microsoft.com/office/drawing/2014/main" val="857521615"/>
                  </a:ext>
                </a:extLst>
              </a:tr>
              <a:tr h="370840">
                <a:tc>
                  <a:txBody>
                    <a:bodyPr/>
                    <a:lstStyle/>
                    <a:p>
                      <a:r>
                        <a:rPr lang="en-US" dirty="0"/>
                        <a:t>Spatially averaged % change in spread during analysis</a:t>
                      </a:r>
                    </a:p>
                  </a:txBody>
                  <a:tcPr/>
                </a:tc>
                <a:tc>
                  <a:txBody>
                    <a:bodyPr/>
                    <a:lstStyle/>
                    <a:p>
                      <a:pPr algn="ctr"/>
                      <a:r>
                        <a:rPr lang="en-US" dirty="0"/>
                        <a:t>89.2%</a:t>
                      </a:r>
                    </a:p>
                  </a:txBody>
                  <a:tcPr/>
                </a:tc>
                <a:tc>
                  <a:txBody>
                    <a:bodyPr/>
                    <a:lstStyle/>
                    <a:p>
                      <a:pPr algn="ctr"/>
                      <a:r>
                        <a:rPr lang="en-US" dirty="0"/>
                        <a:t>92.0%</a:t>
                      </a:r>
                    </a:p>
                  </a:txBody>
                  <a:tcPr/>
                </a:tc>
                <a:tc>
                  <a:txBody>
                    <a:bodyPr/>
                    <a:lstStyle/>
                    <a:p>
                      <a:pPr algn="ctr"/>
                      <a:r>
                        <a:rPr lang="en-US" dirty="0"/>
                        <a:t>94.1%</a:t>
                      </a:r>
                    </a:p>
                  </a:txBody>
                  <a:tcPr/>
                </a:tc>
                <a:tc>
                  <a:txBody>
                    <a:bodyPr/>
                    <a:lstStyle/>
                    <a:p>
                      <a:pPr algn="ctr"/>
                      <a:r>
                        <a:rPr lang="en-US" dirty="0"/>
                        <a:t>103.1%</a:t>
                      </a:r>
                    </a:p>
                  </a:txBody>
                  <a:tcPr/>
                </a:tc>
                <a:extLst>
                  <a:ext uri="{0D108BD9-81ED-4DB2-BD59-A6C34878D82A}">
                    <a16:rowId xmlns:a16="http://schemas.microsoft.com/office/drawing/2014/main" val="3662301914"/>
                  </a:ext>
                </a:extLst>
              </a:tr>
            </a:tbl>
          </a:graphicData>
        </a:graphic>
      </p:graphicFrame>
      <p:pic>
        <p:nvPicPr>
          <p:cNvPr id="5" name="Picture 4">
            <a:extLst>
              <a:ext uri="{FF2B5EF4-FFF2-40B4-BE49-F238E27FC236}">
                <a16:creationId xmlns:a16="http://schemas.microsoft.com/office/drawing/2014/main" id="{3BDA981C-2422-5F4B-A8DA-8BD2D068159F}"/>
              </a:ext>
            </a:extLst>
          </p:cNvPr>
          <p:cNvPicPr>
            <a:picLocks noChangeAspect="1"/>
          </p:cNvPicPr>
          <p:nvPr/>
        </p:nvPicPr>
        <p:blipFill rotWithShape="1">
          <a:blip r:embed="rId2"/>
          <a:srcRect t="6149"/>
          <a:stretch/>
        </p:blipFill>
        <p:spPr>
          <a:xfrm>
            <a:off x="180622" y="1437391"/>
            <a:ext cx="11785597" cy="3053725"/>
          </a:xfrm>
          <a:prstGeom prst="rect">
            <a:avLst/>
          </a:prstGeom>
        </p:spPr>
      </p:pic>
      <p:sp>
        <p:nvSpPr>
          <p:cNvPr id="6" name="Title 1">
            <a:extLst>
              <a:ext uri="{FF2B5EF4-FFF2-40B4-BE49-F238E27FC236}">
                <a16:creationId xmlns:a16="http://schemas.microsoft.com/office/drawing/2014/main" id="{2C03F19B-050F-0140-80E9-17F9C30E131C}"/>
              </a:ext>
            </a:extLst>
          </p:cNvPr>
          <p:cNvSpPr txBox="1">
            <a:spLocks/>
          </p:cNvSpPr>
          <p:nvPr/>
        </p:nvSpPr>
        <p:spPr>
          <a:xfrm>
            <a:off x="677333" y="149973"/>
            <a:ext cx="109163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Helvetica" pitchFamily="2" charset="0"/>
              </a:rPr>
              <a:t>Time-average analysis spread in 700 </a:t>
            </a:r>
            <a:r>
              <a:rPr lang="en-US" sz="3200" b="1" dirty="0" err="1">
                <a:latin typeface="Helvetica" pitchFamily="2" charset="0"/>
              </a:rPr>
              <a:t>hPa</a:t>
            </a:r>
            <a:r>
              <a:rPr lang="en-US" sz="3200" b="1" dirty="0">
                <a:latin typeface="Helvetica" pitchFamily="2" charset="0"/>
              </a:rPr>
              <a:t> Temperature</a:t>
            </a:r>
          </a:p>
        </p:txBody>
      </p:sp>
      <p:cxnSp>
        <p:nvCxnSpPr>
          <p:cNvPr id="7" name="Straight Connector 6">
            <a:extLst>
              <a:ext uri="{FF2B5EF4-FFF2-40B4-BE49-F238E27FC236}">
                <a16:creationId xmlns:a16="http://schemas.microsoft.com/office/drawing/2014/main" id="{69D67E08-480C-C043-ADAF-FC333351990E}"/>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AAE899-14C5-E44C-99E6-80738F58ED63}"/>
              </a:ext>
            </a:extLst>
          </p:cNvPr>
          <p:cNvSpPr txBox="1"/>
          <p:nvPr/>
        </p:nvSpPr>
        <p:spPr>
          <a:xfrm>
            <a:off x="327379" y="4931761"/>
            <a:ext cx="7969041" cy="369332"/>
          </a:xfrm>
          <a:prstGeom prst="rect">
            <a:avLst/>
          </a:prstGeom>
          <a:noFill/>
        </p:spPr>
        <p:txBody>
          <a:bodyPr wrap="none" rtlCol="0">
            <a:spAutoFit/>
          </a:bodyPr>
          <a:lstStyle/>
          <a:p>
            <a:r>
              <a:rPr lang="en-US" dirty="0">
                <a:latin typeface="Helvetica" pitchFamily="2" charset="0"/>
              </a:rPr>
              <a:t>Low quality AMVs, </a:t>
            </a:r>
            <a:r>
              <a:rPr lang="en-US" dirty="0" err="1">
                <a:latin typeface="Helvetica" pitchFamily="2" charset="0"/>
              </a:rPr>
              <a:t>sonde</a:t>
            </a:r>
            <a:r>
              <a:rPr lang="en-US" dirty="0">
                <a:latin typeface="Helvetica" pitchFamily="2" charset="0"/>
              </a:rPr>
              <a:t> locations evident in analyses with adaptive inflation</a:t>
            </a:r>
          </a:p>
        </p:txBody>
      </p:sp>
      <p:sp>
        <p:nvSpPr>
          <p:cNvPr id="10" name="TextBox 9">
            <a:extLst>
              <a:ext uri="{FF2B5EF4-FFF2-40B4-BE49-F238E27FC236}">
                <a16:creationId xmlns:a16="http://schemas.microsoft.com/office/drawing/2014/main" id="{84749FB7-54C8-FF40-9FEF-B63546E7E832}"/>
              </a:ext>
            </a:extLst>
          </p:cNvPr>
          <p:cNvSpPr txBox="1"/>
          <p:nvPr/>
        </p:nvSpPr>
        <p:spPr>
          <a:xfrm>
            <a:off x="191911" y="4110495"/>
            <a:ext cx="1685077" cy="369332"/>
          </a:xfrm>
          <a:prstGeom prst="rect">
            <a:avLst/>
          </a:prstGeom>
          <a:noFill/>
        </p:spPr>
        <p:txBody>
          <a:bodyPr wrap="none" rtlCol="0">
            <a:spAutoFit/>
          </a:bodyPr>
          <a:lstStyle/>
          <a:p>
            <a:r>
              <a:rPr lang="en-US" b="1" dirty="0">
                <a:latin typeface="Helvetica" pitchFamily="2" charset="0"/>
              </a:rPr>
              <a:t>Prior Inflation</a:t>
            </a:r>
          </a:p>
        </p:txBody>
      </p:sp>
      <p:sp>
        <p:nvSpPr>
          <p:cNvPr id="11" name="TextBox 10">
            <a:extLst>
              <a:ext uri="{FF2B5EF4-FFF2-40B4-BE49-F238E27FC236}">
                <a16:creationId xmlns:a16="http://schemas.microsoft.com/office/drawing/2014/main" id="{92A4E4B6-0887-4D45-AAAD-D14CDF0A134B}"/>
              </a:ext>
            </a:extLst>
          </p:cNvPr>
          <p:cNvSpPr txBox="1"/>
          <p:nvPr/>
        </p:nvSpPr>
        <p:spPr>
          <a:xfrm>
            <a:off x="4137377" y="4136191"/>
            <a:ext cx="2236510" cy="369332"/>
          </a:xfrm>
          <a:prstGeom prst="rect">
            <a:avLst/>
          </a:prstGeom>
          <a:noFill/>
        </p:spPr>
        <p:txBody>
          <a:bodyPr wrap="none" rtlCol="0">
            <a:spAutoFit/>
          </a:bodyPr>
          <a:lstStyle/>
          <a:p>
            <a:r>
              <a:rPr lang="en-US" b="1" dirty="0">
                <a:latin typeface="Helvetica" pitchFamily="2" charset="0"/>
              </a:rPr>
              <a:t>Spread restoration</a:t>
            </a:r>
          </a:p>
        </p:txBody>
      </p:sp>
      <p:sp>
        <p:nvSpPr>
          <p:cNvPr id="12" name="TextBox 11">
            <a:extLst>
              <a:ext uri="{FF2B5EF4-FFF2-40B4-BE49-F238E27FC236}">
                <a16:creationId xmlns:a16="http://schemas.microsoft.com/office/drawing/2014/main" id="{BE00E6C5-34EE-634C-AB2F-E314D9856F2C}"/>
              </a:ext>
            </a:extLst>
          </p:cNvPr>
          <p:cNvSpPr txBox="1"/>
          <p:nvPr/>
        </p:nvSpPr>
        <p:spPr>
          <a:xfrm>
            <a:off x="8077197" y="4124201"/>
            <a:ext cx="2236510" cy="369332"/>
          </a:xfrm>
          <a:prstGeom prst="rect">
            <a:avLst/>
          </a:prstGeom>
          <a:noFill/>
        </p:spPr>
        <p:txBody>
          <a:bodyPr wrap="none" rtlCol="0">
            <a:spAutoFit/>
          </a:bodyPr>
          <a:lstStyle/>
          <a:p>
            <a:r>
              <a:rPr lang="en-US" b="1" dirty="0">
                <a:latin typeface="Helvetica" pitchFamily="2" charset="0"/>
              </a:rPr>
              <a:t>Relaxation to Prior</a:t>
            </a:r>
          </a:p>
        </p:txBody>
      </p:sp>
      <p:pic>
        <p:nvPicPr>
          <p:cNvPr id="13" name="Picture 12">
            <a:extLst>
              <a:ext uri="{FF2B5EF4-FFF2-40B4-BE49-F238E27FC236}">
                <a16:creationId xmlns:a16="http://schemas.microsoft.com/office/drawing/2014/main" id="{32E0C4D2-2F7C-EB4E-BB93-25542D5681A6}"/>
              </a:ext>
            </a:extLst>
          </p:cNvPr>
          <p:cNvPicPr>
            <a:picLocks noChangeAspect="1"/>
          </p:cNvPicPr>
          <p:nvPr/>
        </p:nvPicPr>
        <p:blipFill rotWithShape="1">
          <a:blip r:embed="rId3"/>
          <a:srcRect l="1826" r="1785"/>
          <a:stretch/>
        </p:blipFill>
        <p:spPr>
          <a:xfrm>
            <a:off x="5870222" y="4491116"/>
            <a:ext cx="6096000" cy="342899"/>
          </a:xfrm>
          <a:prstGeom prst="rect">
            <a:avLst/>
          </a:prstGeom>
        </p:spPr>
      </p:pic>
      <p:sp>
        <p:nvSpPr>
          <p:cNvPr id="14" name="TextBox 13">
            <a:extLst>
              <a:ext uri="{FF2B5EF4-FFF2-40B4-BE49-F238E27FC236}">
                <a16:creationId xmlns:a16="http://schemas.microsoft.com/office/drawing/2014/main" id="{5E3B68E5-0E26-594D-A99C-F7FE8D50F61F}"/>
              </a:ext>
            </a:extLst>
          </p:cNvPr>
          <p:cNvSpPr txBox="1"/>
          <p:nvPr/>
        </p:nvSpPr>
        <p:spPr>
          <a:xfrm>
            <a:off x="8605387" y="4781152"/>
            <a:ext cx="3621504" cy="369332"/>
          </a:xfrm>
          <a:prstGeom prst="rect">
            <a:avLst/>
          </a:prstGeom>
          <a:noFill/>
        </p:spPr>
        <p:txBody>
          <a:bodyPr wrap="none" rtlCol="0">
            <a:spAutoFit/>
          </a:bodyPr>
          <a:lstStyle/>
          <a:p>
            <a:r>
              <a:rPr lang="en-US" dirty="0">
                <a:latin typeface="Helvetica" pitchFamily="2" charset="0"/>
              </a:rPr>
              <a:t>Reduced range, same color scale</a:t>
            </a:r>
          </a:p>
        </p:txBody>
      </p:sp>
      <p:sp>
        <p:nvSpPr>
          <p:cNvPr id="15" name="TextBox 14">
            <a:extLst>
              <a:ext uri="{FF2B5EF4-FFF2-40B4-BE49-F238E27FC236}">
                <a16:creationId xmlns:a16="http://schemas.microsoft.com/office/drawing/2014/main" id="{CD3BC9A2-9E13-FE4C-A07E-13321C4F6164}"/>
              </a:ext>
            </a:extLst>
          </p:cNvPr>
          <p:cNvSpPr txBox="1"/>
          <p:nvPr/>
        </p:nvSpPr>
        <p:spPr>
          <a:xfrm>
            <a:off x="361243" y="4492976"/>
            <a:ext cx="2441694" cy="369332"/>
          </a:xfrm>
          <a:prstGeom prst="rect">
            <a:avLst/>
          </a:prstGeom>
          <a:noFill/>
        </p:spPr>
        <p:txBody>
          <a:bodyPr wrap="none" rtlCol="0">
            <a:spAutoFit/>
          </a:bodyPr>
          <a:lstStyle/>
          <a:p>
            <a:r>
              <a:rPr lang="en-US" dirty="0">
                <a:latin typeface="Helvetica" pitchFamily="2" charset="0"/>
              </a:rPr>
              <a:t>00 UTC analyses only</a:t>
            </a:r>
          </a:p>
        </p:txBody>
      </p:sp>
    </p:spTree>
    <p:extLst>
      <p:ext uri="{BB962C8B-B14F-4D97-AF65-F5344CB8AC3E}">
        <p14:creationId xmlns:p14="http://schemas.microsoft.com/office/powerpoint/2010/main" val="1009519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E9D759-3BC1-3544-970F-9BD631CBF647}"/>
              </a:ext>
            </a:extLst>
          </p:cNvPr>
          <p:cNvSpPr>
            <a:spLocks noGrp="1"/>
          </p:cNvSpPr>
          <p:nvPr>
            <p:ph type="sldNum" sz="quarter" idx="12"/>
          </p:nvPr>
        </p:nvSpPr>
        <p:spPr/>
        <p:txBody>
          <a:bodyPr/>
          <a:lstStyle/>
          <a:p>
            <a:fld id="{6E7DE86B-875E-B14B-AE40-FE18B8FDEF9A}" type="slidenum">
              <a:rPr lang="en-US" smtClean="0"/>
              <a:t>18</a:t>
            </a:fld>
            <a:endParaRPr lang="en-US"/>
          </a:p>
        </p:txBody>
      </p:sp>
      <p:grpSp>
        <p:nvGrpSpPr>
          <p:cNvPr id="29" name="Group 28">
            <a:extLst>
              <a:ext uri="{FF2B5EF4-FFF2-40B4-BE49-F238E27FC236}">
                <a16:creationId xmlns:a16="http://schemas.microsoft.com/office/drawing/2014/main" id="{84E36357-99E2-2742-BD6E-C445A0788B64}"/>
              </a:ext>
            </a:extLst>
          </p:cNvPr>
          <p:cNvGrpSpPr/>
          <p:nvPr/>
        </p:nvGrpSpPr>
        <p:grpSpPr>
          <a:xfrm>
            <a:off x="-1" y="1761565"/>
            <a:ext cx="9843247" cy="4815757"/>
            <a:chOff x="0" y="2209800"/>
            <a:chExt cx="9143998" cy="4367522"/>
          </a:xfrm>
        </p:grpSpPr>
        <p:sp>
          <p:nvSpPr>
            <p:cNvPr id="4" name="Rectangle 3">
              <a:extLst>
                <a:ext uri="{FF2B5EF4-FFF2-40B4-BE49-F238E27FC236}">
                  <a16:creationId xmlns:a16="http://schemas.microsoft.com/office/drawing/2014/main" id="{43CD4D5A-328E-5848-AD89-A0827EC324AD}"/>
                </a:ext>
              </a:extLst>
            </p:cNvPr>
            <p:cNvSpPr/>
            <p:nvPr/>
          </p:nvSpPr>
          <p:spPr>
            <a:xfrm>
              <a:off x="0" y="2384579"/>
              <a:ext cx="9143998" cy="4192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AA7D9BE-8F47-C34B-A324-3ED68FDC136A}"/>
                </a:ext>
              </a:extLst>
            </p:cNvPr>
            <p:cNvPicPr>
              <a:picLocks noChangeAspect="1"/>
            </p:cNvPicPr>
            <p:nvPr/>
          </p:nvPicPr>
          <p:blipFill rotWithShape="1">
            <a:blip r:embed="rId2">
              <a:extLst>
                <a:ext uri="{28A0092B-C50C-407E-A947-70E740481C1C}">
                  <a14:useLocalDpi xmlns:a14="http://schemas.microsoft.com/office/drawing/2010/main" val="0"/>
                </a:ext>
              </a:extLst>
            </a:blip>
            <a:srcRect l="5751" t="14516" r="3660" b="13333"/>
            <a:stretch/>
          </p:blipFill>
          <p:spPr>
            <a:xfrm rot="16200000">
              <a:off x="595799" y="2147401"/>
              <a:ext cx="4061185" cy="4185983"/>
            </a:xfrm>
            <a:prstGeom prst="rect">
              <a:avLst/>
            </a:prstGeom>
          </p:spPr>
        </p:pic>
        <p:pic>
          <p:nvPicPr>
            <p:cNvPr id="6" name="Picture 5">
              <a:extLst>
                <a:ext uri="{FF2B5EF4-FFF2-40B4-BE49-F238E27FC236}">
                  <a16:creationId xmlns:a16="http://schemas.microsoft.com/office/drawing/2014/main" id="{CBF1902A-FCD6-DD4B-8855-0C1F458FEF11}"/>
                </a:ext>
              </a:extLst>
            </p:cNvPr>
            <p:cNvPicPr>
              <a:picLocks noChangeAspect="1"/>
            </p:cNvPicPr>
            <p:nvPr/>
          </p:nvPicPr>
          <p:blipFill rotWithShape="1">
            <a:blip r:embed="rId3">
              <a:extLst>
                <a:ext uri="{28A0092B-C50C-407E-A947-70E740481C1C}">
                  <a14:useLocalDpi xmlns:a14="http://schemas.microsoft.com/office/drawing/2010/main" val="0"/>
                </a:ext>
              </a:extLst>
            </a:blip>
            <a:srcRect l="5251" t="20000" r="5425" b="14445"/>
            <a:stretch/>
          </p:blipFill>
          <p:spPr>
            <a:xfrm rot="16200000">
              <a:off x="4930881" y="2379687"/>
              <a:ext cx="4004499" cy="3803332"/>
            </a:xfrm>
            <a:prstGeom prst="rect">
              <a:avLst/>
            </a:prstGeom>
          </p:spPr>
        </p:pic>
        <p:sp>
          <p:nvSpPr>
            <p:cNvPr id="7" name="TextBox 6">
              <a:extLst>
                <a:ext uri="{FF2B5EF4-FFF2-40B4-BE49-F238E27FC236}">
                  <a16:creationId xmlns:a16="http://schemas.microsoft.com/office/drawing/2014/main" id="{F6AB5F17-CF4E-D245-9FA0-8D7ACF25C026}"/>
                </a:ext>
              </a:extLst>
            </p:cNvPr>
            <p:cNvSpPr txBox="1"/>
            <p:nvPr/>
          </p:nvSpPr>
          <p:spPr>
            <a:xfrm>
              <a:off x="1143000" y="2390158"/>
              <a:ext cx="3352800" cy="461665"/>
            </a:xfrm>
            <a:prstGeom prst="rect">
              <a:avLst/>
            </a:prstGeom>
            <a:noFill/>
          </p:spPr>
          <p:txBody>
            <a:bodyPr wrap="square" rtlCol="0">
              <a:spAutoFit/>
            </a:bodyPr>
            <a:lstStyle/>
            <a:p>
              <a:pPr algn="ctr"/>
              <a:r>
                <a:rPr lang="en-US" dirty="0"/>
                <a:t>hours 1-12</a:t>
              </a:r>
            </a:p>
          </p:txBody>
        </p:sp>
        <p:sp>
          <p:nvSpPr>
            <p:cNvPr id="8" name="TextBox 7">
              <a:extLst>
                <a:ext uri="{FF2B5EF4-FFF2-40B4-BE49-F238E27FC236}">
                  <a16:creationId xmlns:a16="http://schemas.microsoft.com/office/drawing/2014/main" id="{C984215F-28D2-6844-9704-68DF0517389B}"/>
                </a:ext>
              </a:extLst>
            </p:cNvPr>
            <p:cNvSpPr txBox="1"/>
            <p:nvPr/>
          </p:nvSpPr>
          <p:spPr>
            <a:xfrm>
              <a:off x="5313907" y="2366667"/>
              <a:ext cx="3346316" cy="461665"/>
            </a:xfrm>
            <a:prstGeom prst="rect">
              <a:avLst/>
            </a:prstGeom>
            <a:noFill/>
          </p:spPr>
          <p:txBody>
            <a:bodyPr wrap="square" rtlCol="0">
              <a:spAutoFit/>
            </a:bodyPr>
            <a:lstStyle/>
            <a:p>
              <a:pPr algn="ctr"/>
              <a:r>
                <a:rPr lang="en-US" dirty="0"/>
                <a:t>18-36-h forecasts</a:t>
              </a:r>
            </a:p>
          </p:txBody>
        </p:sp>
        <p:grpSp>
          <p:nvGrpSpPr>
            <p:cNvPr id="9" name="Group 8">
              <a:extLst>
                <a:ext uri="{FF2B5EF4-FFF2-40B4-BE49-F238E27FC236}">
                  <a16:creationId xmlns:a16="http://schemas.microsoft.com/office/drawing/2014/main" id="{420A70A1-6E36-3846-85E7-ACCBD7767C35}"/>
                </a:ext>
              </a:extLst>
            </p:cNvPr>
            <p:cNvGrpSpPr/>
            <p:nvPr/>
          </p:nvGrpSpPr>
          <p:grpSpPr>
            <a:xfrm>
              <a:off x="1403919" y="4533126"/>
              <a:ext cx="2860428" cy="1116755"/>
              <a:chOff x="3333152" y="1291423"/>
              <a:chExt cx="2860428" cy="1116755"/>
            </a:xfrm>
          </p:grpSpPr>
          <p:cxnSp>
            <p:nvCxnSpPr>
              <p:cNvPr id="10" name="Straight Connector 9">
                <a:extLst>
                  <a:ext uri="{FF2B5EF4-FFF2-40B4-BE49-F238E27FC236}">
                    <a16:creationId xmlns:a16="http://schemas.microsoft.com/office/drawing/2014/main" id="{1833B4A1-15C8-D543-96EE-EB96072DAF95}"/>
                  </a:ext>
                </a:extLst>
              </p:cNvPr>
              <p:cNvCxnSpPr/>
              <p:nvPr/>
            </p:nvCxnSpPr>
            <p:spPr>
              <a:xfrm>
                <a:off x="3333152" y="1484148"/>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056C3A-910E-624C-8364-E1D95C5DE924}"/>
                  </a:ext>
                </a:extLst>
              </p:cNvPr>
              <p:cNvCxnSpPr/>
              <p:nvPr/>
            </p:nvCxnSpPr>
            <p:spPr>
              <a:xfrm>
                <a:off x="3333152" y="1728380"/>
                <a:ext cx="6096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D16C32-098A-8A4E-AF57-92B09EA71FA8}"/>
                  </a:ext>
                </a:extLst>
              </p:cNvPr>
              <p:cNvCxnSpPr/>
              <p:nvPr/>
            </p:nvCxnSpPr>
            <p:spPr>
              <a:xfrm>
                <a:off x="3333152" y="1963618"/>
                <a:ext cx="609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04B226-B66B-8042-8C28-C5D2A5EACCA7}"/>
                  </a:ext>
                </a:extLst>
              </p:cNvPr>
              <p:cNvCxnSpPr/>
              <p:nvPr/>
            </p:nvCxnSpPr>
            <p:spPr>
              <a:xfrm>
                <a:off x="3333152" y="22098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0CEDFA-2F0B-AF46-97AC-47D7C1F69002}"/>
                  </a:ext>
                </a:extLst>
              </p:cNvPr>
              <p:cNvSpPr txBox="1"/>
              <p:nvPr/>
            </p:nvSpPr>
            <p:spPr>
              <a:xfrm>
                <a:off x="3923174" y="1291423"/>
                <a:ext cx="1524000" cy="338554"/>
              </a:xfrm>
              <a:prstGeom prst="rect">
                <a:avLst/>
              </a:prstGeom>
              <a:noFill/>
            </p:spPr>
            <p:txBody>
              <a:bodyPr wrap="square" rtlCol="0">
                <a:spAutoFit/>
              </a:bodyPr>
              <a:lstStyle/>
              <a:p>
                <a:r>
                  <a:rPr lang="en-US" sz="1600" dirty="0"/>
                  <a:t>prior adaptive</a:t>
                </a:r>
              </a:p>
            </p:txBody>
          </p:sp>
          <p:sp>
            <p:nvSpPr>
              <p:cNvPr id="15" name="TextBox 14">
                <a:extLst>
                  <a:ext uri="{FF2B5EF4-FFF2-40B4-BE49-F238E27FC236}">
                    <a16:creationId xmlns:a16="http://schemas.microsoft.com/office/drawing/2014/main" id="{0D01B9DC-648B-B646-9F2B-1C85C5E4A765}"/>
                  </a:ext>
                </a:extLst>
              </p:cNvPr>
              <p:cNvSpPr txBox="1"/>
              <p:nvPr/>
            </p:nvSpPr>
            <p:spPr>
              <a:xfrm>
                <a:off x="3919266" y="1530994"/>
                <a:ext cx="2270406" cy="338554"/>
              </a:xfrm>
              <a:prstGeom prst="rect">
                <a:avLst/>
              </a:prstGeom>
              <a:noFill/>
            </p:spPr>
            <p:txBody>
              <a:bodyPr wrap="square" rtlCol="0">
                <a:spAutoFit/>
              </a:bodyPr>
              <a:lstStyle/>
              <a:p>
                <a:r>
                  <a:rPr lang="en-US" sz="1600" dirty="0"/>
                  <a:t>prior+sprd restore</a:t>
                </a:r>
              </a:p>
            </p:txBody>
          </p:sp>
          <p:sp>
            <p:nvSpPr>
              <p:cNvPr id="16" name="TextBox 15">
                <a:extLst>
                  <a:ext uri="{FF2B5EF4-FFF2-40B4-BE49-F238E27FC236}">
                    <a16:creationId xmlns:a16="http://schemas.microsoft.com/office/drawing/2014/main" id="{15D089FF-16FE-4A44-8397-BDCBFE7E192F}"/>
                  </a:ext>
                </a:extLst>
              </p:cNvPr>
              <p:cNvSpPr txBox="1"/>
              <p:nvPr/>
            </p:nvSpPr>
            <p:spPr>
              <a:xfrm>
                <a:off x="3919266" y="1783795"/>
                <a:ext cx="2270406" cy="338554"/>
              </a:xfrm>
              <a:prstGeom prst="rect">
                <a:avLst/>
              </a:prstGeom>
              <a:noFill/>
            </p:spPr>
            <p:txBody>
              <a:bodyPr wrap="square" rtlCol="0">
                <a:spAutoFit/>
              </a:bodyPr>
              <a:lstStyle/>
              <a:p>
                <a:r>
                  <a:rPr lang="en-US" sz="1600" dirty="0"/>
                  <a:t>prior+post adaptive</a:t>
                </a:r>
              </a:p>
            </p:txBody>
          </p:sp>
          <p:sp>
            <p:nvSpPr>
              <p:cNvPr id="17" name="TextBox 16">
                <a:extLst>
                  <a:ext uri="{FF2B5EF4-FFF2-40B4-BE49-F238E27FC236}">
                    <a16:creationId xmlns:a16="http://schemas.microsoft.com/office/drawing/2014/main" id="{C7C45267-2B2A-1E45-A330-7ABE3E557293}"/>
                  </a:ext>
                </a:extLst>
              </p:cNvPr>
              <p:cNvSpPr txBox="1"/>
              <p:nvPr/>
            </p:nvSpPr>
            <p:spPr>
              <a:xfrm>
                <a:off x="3923174" y="2069624"/>
                <a:ext cx="2270406" cy="338554"/>
              </a:xfrm>
              <a:prstGeom prst="rect">
                <a:avLst/>
              </a:prstGeom>
              <a:noFill/>
            </p:spPr>
            <p:txBody>
              <a:bodyPr wrap="square" rtlCol="0">
                <a:spAutoFit/>
              </a:bodyPr>
              <a:lstStyle/>
              <a:p>
                <a:r>
                  <a:rPr lang="en-US" sz="1600" dirty="0"/>
                  <a:t>RTPS</a:t>
                </a:r>
              </a:p>
            </p:txBody>
          </p:sp>
        </p:grpSp>
        <p:grpSp>
          <p:nvGrpSpPr>
            <p:cNvPr id="18" name="Group 17">
              <a:extLst>
                <a:ext uri="{FF2B5EF4-FFF2-40B4-BE49-F238E27FC236}">
                  <a16:creationId xmlns:a16="http://schemas.microsoft.com/office/drawing/2014/main" id="{70593295-FCE9-6148-9986-23C66F562014}"/>
                </a:ext>
              </a:extLst>
            </p:cNvPr>
            <p:cNvGrpSpPr/>
            <p:nvPr/>
          </p:nvGrpSpPr>
          <p:grpSpPr>
            <a:xfrm>
              <a:off x="5675122" y="4480805"/>
              <a:ext cx="2860428" cy="1116755"/>
              <a:chOff x="3333152" y="1291423"/>
              <a:chExt cx="2860428" cy="1116755"/>
            </a:xfrm>
          </p:grpSpPr>
          <p:cxnSp>
            <p:nvCxnSpPr>
              <p:cNvPr id="19" name="Straight Connector 18">
                <a:extLst>
                  <a:ext uri="{FF2B5EF4-FFF2-40B4-BE49-F238E27FC236}">
                    <a16:creationId xmlns:a16="http://schemas.microsoft.com/office/drawing/2014/main" id="{1606B727-B203-0D4F-987B-7DD3B124F72E}"/>
                  </a:ext>
                </a:extLst>
              </p:cNvPr>
              <p:cNvCxnSpPr/>
              <p:nvPr/>
            </p:nvCxnSpPr>
            <p:spPr>
              <a:xfrm>
                <a:off x="3333152" y="1484148"/>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530371-6A6E-124D-B0E0-4ADC573D617C}"/>
                  </a:ext>
                </a:extLst>
              </p:cNvPr>
              <p:cNvCxnSpPr/>
              <p:nvPr/>
            </p:nvCxnSpPr>
            <p:spPr>
              <a:xfrm>
                <a:off x="3333152" y="1728380"/>
                <a:ext cx="6096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2EA8AD-AF3D-7741-AFEE-F1FE2EF23B6F}"/>
                  </a:ext>
                </a:extLst>
              </p:cNvPr>
              <p:cNvCxnSpPr/>
              <p:nvPr/>
            </p:nvCxnSpPr>
            <p:spPr>
              <a:xfrm>
                <a:off x="3333152" y="1963618"/>
                <a:ext cx="609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ED2AC9-4526-B54B-9E38-A0D226EA1AFC}"/>
                  </a:ext>
                </a:extLst>
              </p:cNvPr>
              <p:cNvCxnSpPr/>
              <p:nvPr/>
            </p:nvCxnSpPr>
            <p:spPr>
              <a:xfrm>
                <a:off x="3333152" y="22098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EA78C2-33C2-9D4E-B375-E4AAC7F15D18}"/>
                  </a:ext>
                </a:extLst>
              </p:cNvPr>
              <p:cNvSpPr txBox="1"/>
              <p:nvPr/>
            </p:nvSpPr>
            <p:spPr>
              <a:xfrm>
                <a:off x="3923174" y="1291423"/>
                <a:ext cx="1524000" cy="338554"/>
              </a:xfrm>
              <a:prstGeom prst="rect">
                <a:avLst/>
              </a:prstGeom>
              <a:noFill/>
            </p:spPr>
            <p:txBody>
              <a:bodyPr wrap="square" rtlCol="0">
                <a:spAutoFit/>
              </a:bodyPr>
              <a:lstStyle/>
              <a:p>
                <a:r>
                  <a:rPr lang="en-US" sz="1600" dirty="0"/>
                  <a:t>prior adaptive</a:t>
                </a:r>
              </a:p>
            </p:txBody>
          </p:sp>
          <p:sp>
            <p:nvSpPr>
              <p:cNvPr id="24" name="TextBox 23">
                <a:extLst>
                  <a:ext uri="{FF2B5EF4-FFF2-40B4-BE49-F238E27FC236}">
                    <a16:creationId xmlns:a16="http://schemas.microsoft.com/office/drawing/2014/main" id="{504F3FF3-10BB-764C-BEF6-D413C5F50038}"/>
                  </a:ext>
                </a:extLst>
              </p:cNvPr>
              <p:cNvSpPr txBox="1"/>
              <p:nvPr/>
            </p:nvSpPr>
            <p:spPr>
              <a:xfrm>
                <a:off x="3919266" y="1530994"/>
                <a:ext cx="2270406" cy="338554"/>
              </a:xfrm>
              <a:prstGeom prst="rect">
                <a:avLst/>
              </a:prstGeom>
              <a:noFill/>
            </p:spPr>
            <p:txBody>
              <a:bodyPr wrap="square" rtlCol="0">
                <a:spAutoFit/>
              </a:bodyPr>
              <a:lstStyle/>
              <a:p>
                <a:r>
                  <a:rPr lang="en-US" sz="1600" dirty="0"/>
                  <a:t>prior+sprd restore</a:t>
                </a:r>
              </a:p>
            </p:txBody>
          </p:sp>
          <p:sp>
            <p:nvSpPr>
              <p:cNvPr id="25" name="TextBox 24">
                <a:extLst>
                  <a:ext uri="{FF2B5EF4-FFF2-40B4-BE49-F238E27FC236}">
                    <a16:creationId xmlns:a16="http://schemas.microsoft.com/office/drawing/2014/main" id="{770BF4FC-DECA-4843-B61B-A66068215FF7}"/>
                  </a:ext>
                </a:extLst>
              </p:cNvPr>
              <p:cNvSpPr txBox="1"/>
              <p:nvPr/>
            </p:nvSpPr>
            <p:spPr>
              <a:xfrm>
                <a:off x="3919266" y="1783795"/>
                <a:ext cx="2270406" cy="338554"/>
              </a:xfrm>
              <a:prstGeom prst="rect">
                <a:avLst/>
              </a:prstGeom>
              <a:noFill/>
            </p:spPr>
            <p:txBody>
              <a:bodyPr wrap="square" rtlCol="0">
                <a:spAutoFit/>
              </a:bodyPr>
              <a:lstStyle/>
              <a:p>
                <a:r>
                  <a:rPr lang="en-US" sz="1600" dirty="0"/>
                  <a:t>prior+post adaptive</a:t>
                </a:r>
              </a:p>
            </p:txBody>
          </p:sp>
          <p:sp>
            <p:nvSpPr>
              <p:cNvPr id="26" name="TextBox 25">
                <a:extLst>
                  <a:ext uri="{FF2B5EF4-FFF2-40B4-BE49-F238E27FC236}">
                    <a16:creationId xmlns:a16="http://schemas.microsoft.com/office/drawing/2014/main" id="{4973326E-5B3A-C648-A13D-3C6558CC9C12}"/>
                  </a:ext>
                </a:extLst>
              </p:cNvPr>
              <p:cNvSpPr txBox="1"/>
              <p:nvPr/>
            </p:nvSpPr>
            <p:spPr>
              <a:xfrm>
                <a:off x="3923174" y="2069624"/>
                <a:ext cx="2270406" cy="338554"/>
              </a:xfrm>
              <a:prstGeom prst="rect">
                <a:avLst/>
              </a:prstGeom>
              <a:noFill/>
            </p:spPr>
            <p:txBody>
              <a:bodyPr wrap="square" rtlCol="0">
                <a:spAutoFit/>
              </a:bodyPr>
              <a:lstStyle/>
              <a:p>
                <a:r>
                  <a:rPr lang="en-US" sz="1600" dirty="0"/>
                  <a:t>RTPS</a:t>
                </a:r>
              </a:p>
            </p:txBody>
          </p:sp>
        </p:grpSp>
      </p:grpSp>
      <p:sp>
        <p:nvSpPr>
          <p:cNvPr id="27" name="Title 1">
            <a:extLst>
              <a:ext uri="{FF2B5EF4-FFF2-40B4-BE49-F238E27FC236}">
                <a16:creationId xmlns:a16="http://schemas.microsoft.com/office/drawing/2014/main" id="{953921D8-CB4A-444C-85F4-6184BDF1FED3}"/>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Precipitation forecast skill – ROC area </a:t>
            </a:r>
          </a:p>
        </p:txBody>
      </p:sp>
      <p:cxnSp>
        <p:nvCxnSpPr>
          <p:cNvPr id="28" name="Straight Connector 27">
            <a:extLst>
              <a:ext uri="{FF2B5EF4-FFF2-40B4-BE49-F238E27FC236}">
                <a16:creationId xmlns:a16="http://schemas.microsoft.com/office/drawing/2014/main" id="{AF212B51-CB7B-814B-8966-584F034482BB}"/>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9AF0C78-46FF-7449-AE18-83A974A2FC13}"/>
              </a:ext>
            </a:extLst>
          </p:cNvPr>
          <p:cNvSpPr txBox="1"/>
          <p:nvPr/>
        </p:nvSpPr>
        <p:spPr>
          <a:xfrm>
            <a:off x="9510401" y="2146191"/>
            <a:ext cx="2534844" cy="2308324"/>
          </a:xfrm>
          <a:prstGeom prst="rect">
            <a:avLst/>
          </a:prstGeom>
          <a:noFill/>
        </p:spPr>
        <p:txBody>
          <a:bodyPr wrap="square" rtlCol="0">
            <a:spAutoFit/>
          </a:bodyPr>
          <a:lstStyle/>
          <a:p>
            <a:r>
              <a:rPr lang="en-US" b="1" dirty="0"/>
              <a:t>Larger values better,</a:t>
            </a:r>
          </a:p>
          <a:p>
            <a:r>
              <a:rPr lang="en-US" b="1" dirty="0"/>
              <a:t>RTPS and spread restore </a:t>
            </a:r>
          </a:p>
          <a:p>
            <a:r>
              <a:rPr lang="en-US" b="1" dirty="0"/>
              <a:t>are best</a:t>
            </a:r>
          </a:p>
          <a:p>
            <a:endParaRPr lang="en-US" b="1" dirty="0"/>
          </a:p>
          <a:p>
            <a:r>
              <a:rPr lang="en-US" b="1" dirty="0"/>
              <a:t>Differences from changing inflation are most evident during the first 12 hours of forecast</a:t>
            </a:r>
          </a:p>
        </p:txBody>
      </p:sp>
    </p:spTree>
    <p:extLst>
      <p:ext uri="{BB962C8B-B14F-4D97-AF65-F5344CB8AC3E}">
        <p14:creationId xmlns:p14="http://schemas.microsoft.com/office/powerpoint/2010/main" val="231638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511132-CC59-4841-AE85-4CECC614B39A}"/>
              </a:ext>
            </a:extLst>
          </p:cNvPr>
          <p:cNvSpPr>
            <a:spLocks noGrp="1"/>
          </p:cNvSpPr>
          <p:nvPr>
            <p:ph type="sldNum" sz="quarter" idx="12"/>
          </p:nvPr>
        </p:nvSpPr>
        <p:spPr/>
        <p:txBody>
          <a:bodyPr/>
          <a:lstStyle/>
          <a:p>
            <a:fld id="{6E7DE86B-875E-B14B-AE40-FE18B8FDEF9A}" type="slidenum">
              <a:rPr lang="en-US" smtClean="0"/>
              <a:t>19</a:t>
            </a:fld>
            <a:endParaRPr lang="en-US" dirty="0"/>
          </a:p>
        </p:txBody>
      </p:sp>
      <p:grpSp>
        <p:nvGrpSpPr>
          <p:cNvPr id="16" name="Group 15">
            <a:extLst>
              <a:ext uri="{FF2B5EF4-FFF2-40B4-BE49-F238E27FC236}">
                <a16:creationId xmlns:a16="http://schemas.microsoft.com/office/drawing/2014/main" id="{DD72E080-E746-2543-A1F2-E2B976FDD03D}"/>
              </a:ext>
            </a:extLst>
          </p:cNvPr>
          <p:cNvGrpSpPr/>
          <p:nvPr/>
        </p:nvGrpSpPr>
        <p:grpSpPr>
          <a:xfrm>
            <a:off x="721655" y="1815354"/>
            <a:ext cx="10022542" cy="4231112"/>
            <a:chOff x="76199" y="2438401"/>
            <a:chExt cx="9044247" cy="3648405"/>
          </a:xfrm>
        </p:grpSpPr>
        <p:pic>
          <p:nvPicPr>
            <p:cNvPr id="4" name="Picture 3">
              <a:extLst>
                <a:ext uri="{FF2B5EF4-FFF2-40B4-BE49-F238E27FC236}">
                  <a16:creationId xmlns:a16="http://schemas.microsoft.com/office/drawing/2014/main" id="{67D0B1B1-2272-F848-8B5E-9D554EAC0EF0}"/>
                </a:ext>
              </a:extLst>
            </p:cNvPr>
            <p:cNvPicPr>
              <a:picLocks noChangeAspect="1"/>
            </p:cNvPicPr>
            <p:nvPr/>
          </p:nvPicPr>
          <p:blipFill rotWithShape="1">
            <a:blip r:embed="rId2">
              <a:extLst>
                <a:ext uri="{28A0092B-C50C-407E-A947-70E740481C1C}">
                  <a14:useLocalDpi xmlns:a14="http://schemas.microsoft.com/office/drawing/2010/main" val="0"/>
                </a:ext>
              </a:extLst>
            </a:blip>
            <a:srcRect l="57190" t="6667" r="5425" b="5555"/>
            <a:stretch/>
          </p:blipFill>
          <p:spPr>
            <a:xfrm rot="16200000">
              <a:off x="3110029" y="-595429"/>
              <a:ext cx="2976588" cy="9044247"/>
            </a:xfrm>
            <a:prstGeom prst="rect">
              <a:avLst/>
            </a:prstGeom>
          </p:spPr>
        </p:pic>
        <p:grpSp>
          <p:nvGrpSpPr>
            <p:cNvPr id="5" name="Group 4">
              <a:extLst>
                <a:ext uri="{FF2B5EF4-FFF2-40B4-BE49-F238E27FC236}">
                  <a16:creationId xmlns:a16="http://schemas.microsoft.com/office/drawing/2014/main" id="{A9B8FA4E-9739-AB42-A1A7-42B1F38B7D65}"/>
                </a:ext>
              </a:extLst>
            </p:cNvPr>
            <p:cNvGrpSpPr/>
            <p:nvPr/>
          </p:nvGrpSpPr>
          <p:grpSpPr>
            <a:xfrm>
              <a:off x="2362200" y="5486400"/>
              <a:ext cx="5479115" cy="600406"/>
              <a:chOff x="1323109" y="4598071"/>
              <a:chExt cx="5479115" cy="600406"/>
            </a:xfrm>
          </p:grpSpPr>
          <p:cxnSp>
            <p:nvCxnSpPr>
              <p:cNvPr id="6" name="Straight Connector 5">
                <a:extLst>
                  <a:ext uri="{FF2B5EF4-FFF2-40B4-BE49-F238E27FC236}">
                    <a16:creationId xmlns:a16="http://schemas.microsoft.com/office/drawing/2014/main" id="{52CF25AB-ABFF-084D-941D-B7DA600780A5}"/>
                  </a:ext>
                </a:extLst>
              </p:cNvPr>
              <p:cNvCxnSpPr/>
              <p:nvPr/>
            </p:nvCxnSpPr>
            <p:spPr>
              <a:xfrm>
                <a:off x="1323109" y="4800600"/>
                <a:ext cx="609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E2A5AE-2871-BC44-9591-7678873194FD}"/>
                  </a:ext>
                </a:extLst>
              </p:cNvPr>
              <p:cNvCxnSpPr/>
              <p:nvPr/>
            </p:nvCxnSpPr>
            <p:spPr>
              <a:xfrm>
                <a:off x="1323109" y="5029200"/>
                <a:ext cx="6096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D06E94-FBA8-EB40-AAFD-4ED1E723AD50}"/>
                  </a:ext>
                </a:extLst>
              </p:cNvPr>
              <p:cNvCxnSpPr/>
              <p:nvPr/>
            </p:nvCxnSpPr>
            <p:spPr>
              <a:xfrm>
                <a:off x="3923174" y="4803469"/>
                <a:ext cx="609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5CDD07-9475-014E-B15A-3DA7FF5F70AC}"/>
                  </a:ext>
                </a:extLst>
              </p:cNvPr>
              <p:cNvSpPr txBox="1"/>
              <p:nvPr/>
            </p:nvSpPr>
            <p:spPr>
              <a:xfrm>
                <a:off x="1920594" y="4598071"/>
                <a:ext cx="1524000" cy="338554"/>
              </a:xfrm>
              <a:prstGeom prst="rect">
                <a:avLst/>
              </a:prstGeom>
              <a:noFill/>
            </p:spPr>
            <p:txBody>
              <a:bodyPr wrap="square" rtlCol="0">
                <a:spAutoFit/>
              </a:bodyPr>
              <a:lstStyle/>
              <a:p>
                <a:r>
                  <a:rPr lang="en-US" sz="1600" dirty="0"/>
                  <a:t>prior adaptive</a:t>
                </a:r>
              </a:p>
            </p:txBody>
          </p:sp>
          <p:sp>
            <p:nvSpPr>
              <p:cNvPr id="10" name="TextBox 9">
                <a:extLst>
                  <a:ext uri="{FF2B5EF4-FFF2-40B4-BE49-F238E27FC236}">
                    <a16:creationId xmlns:a16="http://schemas.microsoft.com/office/drawing/2014/main" id="{550443D4-2883-3942-82BC-5466697EFA8F}"/>
                  </a:ext>
                </a:extLst>
              </p:cNvPr>
              <p:cNvSpPr txBox="1"/>
              <p:nvPr/>
            </p:nvSpPr>
            <p:spPr>
              <a:xfrm>
                <a:off x="1920594" y="4859923"/>
                <a:ext cx="2270406" cy="338554"/>
              </a:xfrm>
              <a:prstGeom prst="rect">
                <a:avLst/>
              </a:prstGeom>
              <a:noFill/>
            </p:spPr>
            <p:txBody>
              <a:bodyPr wrap="square" rtlCol="0">
                <a:spAutoFit/>
              </a:bodyPr>
              <a:lstStyle/>
              <a:p>
                <a:r>
                  <a:rPr lang="en-US" sz="1600" dirty="0"/>
                  <a:t>prior+sprd restore</a:t>
                </a:r>
              </a:p>
            </p:txBody>
          </p:sp>
          <p:cxnSp>
            <p:nvCxnSpPr>
              <p:cNvPr id="11" name="Straight Connector 10">
                <a:extLst>
                  <a:ext uri="{FF2B5EF4-FFF2-40B4-BE49-F238E27FC236}">
                    <a16:creationId xmlns:a16="http://schemas.microsoft.com/office/drawing/2014/main" id="{3B0869A4-F5B8-5E44-AA35-76C2579F0FDF}"/>
                  </a:ext>
                </a:extLst>
              </p:cNvPr>
              <p:cNvCxnSpPr/>
              <p:nvPr/>
            </p:nvCxnSpPr>
            <p:spPr>
              <a:xfrm>
                <a:off x="3923174" y="504418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9B6B9D-BAD4-5C41-A54F-7317D0E45FCD}"/>
                  </a:ext>
                </a:extLst>
              </p:cNvPr>
              <p:cNvSpPr txBox="1"/>
              <p:nvPr/>
            </p:nvSpPr>
            <p:spPr>
              <a:xfrm>
                <a:off x="4533412" y="4598071"/>
                <a:ext cx="2268812" cy="338554"/>
              </a:xfrm>
              <a:prstGeom prst="rect">
                <a:avLst/>
              </a:prstGeom>
              <a:noFill/>
            </p:spPr>
            <p:txBody>
              <a:bodyPr wrap="square" rtlCol="0">
                <a:spAutoFit/>
              </a:bodyPr>
              <a:lstStyle/>
              <a:p>
                <a:r>
                  <a:rPr lang="en-US" sz="1600" dirty="0"/>
                  <a:t>prior+post adaptive</a:t>
                </a:r>
              </a:p>
            </p:txBody>
          </p:sp>
          <p:sp>
            <p:nvSpPr>
              <p:cNvPr id="13" name="TextBox 12">
                <a:extLst>
                  <a:ext uri="{FF2B5EF4-FFF2-40B4-BE49-F238E27FC236}">
                    <a16:creationId xmlns:a16="http://schemas.microsoft.com/office/drawing/2014/main" id="{5C201E11-239C-174E-AE52-4F4A7E1B33E4}"/>
                  </a:ext>
                </a:extLst>
              </p:cNvPr>
              <p:cNvSpPr txBox="1"/>
              <p:nvPr/>
            </p:nvSpPr>
            <p:spPr>
              <a:xfrm>
                <a:off x="4531818" y="4859923"/>
                <a:ext cx="2270406" cy="338554"/>
              </a:xfrm>
              <a:prstGeom prst="rect">
                <a:avLst/>
              </a:prstGeom>
              <a:noFill/>
            </p:spPr>
            <p:txBody>
              <a:bodyPr wrap="square" rtlCol="0">
                <a:spAutoFit/>
              </a:bodyPr>
              <a:lstStyle/>
              <a:p>
                <a:r>
                  <a:rPr lang="en-US" sz="1600" dirty="0"/>
                  <a:t>RTPS</a:t>
                </a:r>
              </a:p>
            </p:txBody>
          </p:sp>
        </p:grpSp>
      </p:grpSp>
      <p:sp>
        <p:nvSpPr>
          <p:cNvPr id="14" name="Title 1">
            <a:extLst>
              <a:ext uri="{FF2B5EF4-FFF2-40B4-BE49-F238E27FC236}">
                <a16:creationId xmlns:a16="http://schemas.microsoft.com/office/drawing/2014/main" id="{122B773C-6818-3D4E-AE7D-3C5656EC0B41}"/>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Precipitation forecast reliability – attributes </a:t>
            </a:r>
          </a:p>
        </p:txBody>
      </p:sp>
      <p:cxnSp>
        <p:nvCxnSpPr>
          <p:cNvPr id="15" name="Straight Connector 14">
            <a:extLst>
              <a:ext uri="{FF2B5EF4-FFF2-40B4-BE49-F238E27FC236}">
                <a16:creationId xmlns:a16="http://schemas.microsoft.com/office/drawing/2014/main" id="{43A3535F-0A36-1342-AEF9-483B5602371C}"/>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8A419D-0E90-DF4A-9CC7-0085C9511016}"/>
              </a:ext>
            </a:extLst>
          </p:cNvPr>
          <p:cNvSpPr txBox="1"/>
          <p:nvPr/>
        </p:nvSpPr>
        <p:spPr>
          <a:xfrm>
            <a:off x="838200" y="6356350"/>
            <a:ext cx="7077450" cy="369332"/>
          </a:xfrm>
          <a:prstGeom prst="rect">
            <a:avLst/>
          </a:prstGeom>
          <a:noFill/>
        </p:spPr>
        <p:txBody>
          <a:bodyPr wrap="none" rtlCol="0">
            <a:spAutoFit/>
          </a:bodyPr>
          <a:lstStyle/>
          <a:p>
            <a:r>
              <a:rPr lang="en-US" dirty="0"/>
              <a:t>Most notable differences during the first 12 hours of the forecast (shown)</a:t>
            </a:r>
          </a:p>
        </p:txBody>
      </p:sp>
      <p:sp>
        <p:nvSpPr>
          <p:cNvPr id="18" name="TextBox 17">
            <a:extLst>
              <a:ext uri="{FF2B5EF4-FFF2-40B4-BE49-F238E27FC236}">
                <a16:creationId xmlns:a16="http://schemas.microsoft.com/office/drawing/2014/main" id="{E492A215-8600-A841-A04B-5F93F4A85AE8}"/>
              </a:ext>
            </a:extLst>
          </p:cNvPr>
          <p:cNvSpPr txBox="1"/>
          <p:nvPr/>
        </p:nvSpPr>
        <p:spPr>
          <a:xfrm>
            <a:off x="8929511" y="5398347"/>
            <a:ext cx="2811620" cy="1200329"/>
          </a:xfrm>
          <a:prstGeom prst="rect">
            <a:avLst/>
          </a:prstGeom>
          <a:noFill/>
        </p:spPr>
        <p:txBody>
          <a:bodyPr wrap="square" rtlCol="0">
            <a:spAutoFit/>
          </a:bodyPr>
          <a:lstStyle/>
          <a:p>
            <a:r>
              <a:rPr lang="en-US" b="1" dirty="0"/>
              <a:t>Closer to 1:1 line better</a:t>
            </a:r>
          </a:p>
          <a:p>
            <a:endParaRPr lang="en-US" b="1" dirty="0"/>
          </a:p>
          <a:p>
            <a:r>
              <a:rPr lang="en-US" b="1" dirty="0"/>
              <a:t>RTPS and spread restore </a:t>
            </a:r>
          </a:p>
          <a:p>
            <a:r>
              <a:rPr lang="en-US" b="1" dirty="0"/>
              <a:t>are again the best</a:t>
            </a:r>
          </a:p>
        </p:txBody>
      </p:sp>
    </p:spTree>
    <p:extLst>
      <p:ext uri="{BB962C8B-B14F-4D97-AF65-F5344CB8AC3E}">
        <p14:creationId xmlns:p14="http://schemas.microsoft.com/office/powerpoint/2010/main" val="46165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E5BA-E778-964C-9EC2-21E5B3B18CD4}"/>
              </a:ext>
            </a:extLst>
          </p:cNvPr>
          <p:cNvSpPr>
            <a:spLocks noGrp="1"/>
          </p:cNvSpPr>
          <p:nvPr>
            <p:ph type="title"/>
          </p:nvPr>
        </p:nvSpPr>
        <p:spPr>
          <a:xfrm>
            <a:off x="838200" y="217673"/>
            <a:ext cx="10515600" cy="1325563"/>
          </a:xfrm>
        </p:spPr>
        <p:txBody>
          <a:bodyPr>
            <a:normAutofit/>
          </a:bodyPr>
          <a:lstStyle/>
          <a:p>
            <a:r>
              <a:rPr lang="en-US" sz="4000" b="1" dirty="0">
                <a:latin typeface="Helvetica" pitchFamily="2" charset="0"/>
              </a:rPr>
              <a:t>Why we need inflation</a:t>
            </a:r>
          </a:p>
        </p:txBody>
      </p:sp>
      <p:sp>
        <p:nvSpPr>
          <p:cNvPr id="3" name="Content Placeholder 2">
            <a:extLst>
              <a:ext uri="{FF2B5EF4-FFF2-40B4-BE49-F238E27FC236}">
                <a16:creationId xmlns:a16="http://schemas.microsoft.com/office/drawing/2014/main" id="{9F016D1E-6A8F-6842-A7D6-9438A874B3F9}"/>
              </a:ext>
            </a:extLst>
          </p:cNvPr>
          <p:cNvSpPr>
            <a:spLocks noGrp="1"/>
          </p:cNvSpPr>
          <p:nvPr>
            <p:ph idx="1"/>
          </p:nvPr>
        </p:nvSpPr>
        <p:spPr>
          <a:xfrm>
            <a:off x="838200" y="1543236"/>
            <a:ext cx="10515600" cy="4655857"/>
          </a:xfrm>
        </p:spPr>
        <p:txBody>
          <a:bodyPr>
            <a:normAutofit fontScale="92500" lnSpcReduction="20000"/>
          </a:bodyPr>
          <a:lstStyle/>
          <a:p>
            <a:r>
              <a:rPr lang="en-US" dirty="0">
                <a:latin typeface="Helvetica" pitchFamily="2" charset="0"/>
              </a:rPr>
              <a:t>Cycled data assimilation systems require algorithms (here, inflation) to account for sampling deficiencies in the analysis system, in particular </a:t>
            </a:r>
            <a:r>
              <a:rPr lang="en-US" b="1" dirty="0">
                <a:latin typeface="Helvetica" pitchFamily="2" charset="0"/>
              </a:rPr>
              <a:t>systematic model errors</a:t>
            </a:r>
            <a:r>
              <a:rPr lang="en-US" dirty="0">
                <a:latin typeface="Helvetica" pitchFamily="2" charset="0"/>
              </a:rPr>
              <a:t> that lead to bias and inadequate error growth</a:t>
            </a:r>
          </a:p>
          <a:p>
            <a:endParaRPr lang="en-US" dirty="0">
              <a:latin typeface="Helvetica" pitchFamily="2" charset="0"/>
            </a:endParaRPr>
          </a:p>
          <a:p>
            <a:r>
              <a:rPr lang="en-US" dirty="0">
                <a:latin typeface="Helvetica" pitchFamily="2" charset="0"/>
              </a:rPr>
              <a:t>Model errors are complex – </a:t>
            </a:r>
            <a:r>
              <a:rPr lang="en-US" b="1" dirty="0">
                <a:latin typeface="Helvetica" pitchFamily="2" charset="0"/>
              </a:rPr>
              <a:t>varying spatially, temporally, seasonally</a:t>
            </a:r>
          </a:p>
          <a:p>
            <a:endParaRPr lang="en-US" dirty="0">
              <a:latin typeface="Helvetica" pitchFamily="2" charset="0"/>
            </a:endParaRPr>
          </a:p>
          <a:p>
            <a:r>
              <a:rPr lang="en-US" dirty="0">
                <a:latin typeface="Helvetica" pitchFamily="2" charset="0"/>
              </a:rPr>
              <a:t>Are there particular inflation methods that are more or less effective?</a:t>
            </a:r>
          </a:p>
          <a:p>
            <a:endParaRPr lang="en-US" dirty="0">
              <a:latin typeface="Helvetica" pitchFamily="2" charset="0"/>
            </a:endParaRPr>
          </a:p>
          <a:p>
            <a:r>
              <a:rPr lang="en-US" dirty="0">
                <a:latin typeface="Helvetica" pitchFamily="2" charset="0"/>
              </a:rPr>
              <a:t>Demonstrated in a mesoscale regional </a:t>
            </a:r>
            <a:r>
              <a:rPr lang="en-US" dirty="0" err="1">
                <a:latin typeface="Helvetica" pitchFamily="2" charset="0"/>
              </a:rPr>
              <a:t>EnKF</a:t>
            </a:r>
            <a:r>
              <a:rPr lang="en-US" dirty="0">
                <a:latin typeface="Helvetica" pitchFamily="2" charset="0"/>
              </a:rPr>
              <a:t> analysis system (NCAR ensemble) over portions of North America with the WRF model</a:t>
            </a:r>
          </a:p>
        </p:txBody>
      </p:sp>
      <p:cxnSp>
        <p:nvCxnSpPr>
          <p:cNvPr id="5" name="Straight Connector 4">
            <a:extLst>
              <a:ext uri="{FF2B5EF4-FFF2-40B4-BE49-F238E27FC236}">
                <a16:creationId xmlns:a16="http://schemas.microsoft.com/office/drawing/2014/main" id="{2AE0455B-D83E-9445-B22D-D2172B35B510}"/>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30F4086-3F9E-6948-BEAA-106F910B0A85}"/>
              </a:ext>
            </a:extLst>
          </p:cNvPr>
          <p:cNvSpPr>
            <a:spLocks noGrp="1"/>
          </p:cNvSpPr>
          <p:nvPr>
            <p:ph type="sldNum" sz="quarter" idx="12"/>
          </p:nvPr>
        </p:nvSpPr>
        <p:spPr/>
        <p:txBody>
          <a:bodyPr/>
          <a:lstStyle/>
          <a:p>
            <a:fld id="{6E7DE86B-875E-B14B-AE40-FE18B8FDEF9A}" type="slidenum">
              <a:rPr lang="en-US" smtClean="0"/>
              <a:t>2</a:t>
            </a:fld>
            <a:endParaRPr lang="en-US"/>
          </a:p>
        </p:txBody>
      </p:sp>
    </p:spTree>
    <p:extLst>
      <p:ext uri="{BB962C8B-B14F-4D97-AF65-F5344CB8AC3E}">
        <p14:creationId xmlns:p14="http://schemas.microsoft.com/office/powerpoint/2010/main" val="2385122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83FFE5-545B-2142-B1D4-1AADD4878EE4}"/>
              </a:ext>
            </a:extLst>
          </p:cNvPr>
          <p:cNvSpPr>
            <a:spLocks noGrp="1"/>
          </p:cNvSpPr>
          <p:nvPr>
            <p:ph type="sldNum" sz="quarter" idx="12"/>
          </p:nvPr>
        </p:nvSpPr>
        <p:spPr/>
        <p:txBody>
          <a:bodyPr/>
          <a:lstStyle/>
          <a:p>
            <a:fld id="{6E7DE86B-875E-B14B-AE40-FE18B8FDEF9A}" type="slidenum">
              <a:rPr lang="en-US" smtClean="0"/>
              <a:t>20</a:t>
            </a:fld>
            <a:endParaRPr lang="en-US"/>
          </a:p>
        </p:txBody>
      </p:sp>
      <p:sp>
        <p:nvSpPr>
          <p:cNvPr id="4" name="TextBox 3">
            <a:extLst>
              <a:ext uri="{FF2B5EF4-FFF2-40B4-BE49-F238E27FC236}">
                <a16:creationId xmlns:a16="http://schemas.microsoft.com/office/drawing/2014/main" id="{8D972099-4C16-1E45-BBD8-E660A94E317D}"/>
              </a:ext>
            </a:extLst>
          </p:cNvPr>
          <p:cNvSpPr txBox="1"/>
          <p:nvPr/>
        </p:nvSpPr>
        <p:spPr>
          <a:xfrm>
            <a:off x="828219" y="1738904"/>
            <a:ext cx="9726892" cy="3816429"/>
          </a:xfrm>
          <a:prstGeom prst="rect">
            <a:avLst/>
          </a:prstGeom>
          <a:noFill/>
        </p:spPr>
        <p:txBody>
          <a:bodyPr wrap="square" rtlCol="0">
            <a:spAutoFit/>
          </a:bodyPr>
          <a:lstStyle/>
          <a:p>
            <a:r>
              <a:rPr lang="en-US" sz="2200" dirty="0">
                <a:latin typeface="Helvetica" pitchFamily="2" charset="0"/>
              </a:rPr>
              <a:t>Reducing systematic errors is the most evident benefit from changing to more aggressive inflation algorithms</a:t>
            </a:r>
          </a:p>
          <a:p>
            <a:endParaRPr lang="en-US" sz="2200" dirty="0">
              <a:latin typeface="Helvetica" pitchFamily="2" charset="0"/>
            </a:endParaRPr>
          </a:p>
          <a:p>
            <a:r>
              <a:rPr lang="en-US" sz="2200" dirty="0">
                <a:latin typeface="Helvetica" pitchFamily="2" charset="0"/>
              </a:rPr>
              <a:t>A better long-term solution would be to reduce the errors in the model</a:t>
            </a:r>
          </a:p>
          <a:p>
            <a:endParaRPr lang="en-US" sz="2200" dirty="0">
              <a:latin typeface="Helvetica" pitchFamily="2" charset="0"/>
            </a:endParaRPr>
          </a:p>
          <a:p>
            <a:r>
              <a:rPr lang="en-US" sz="2200" dirty="0">
                <a:latin typeface="Helvetica" pitchFamily="2" charset="0"/>
              </a:rPr>
              <a:t>Ad hoc and/or meteorological approaches can be applied to reduce systematic error (e.g., Torn and Davis 2012; Romine et al. 2013)</a:t>
            </a:r>
          </a:p>
          <a:p>
            <a:endParaRPr lang="en-US" sz="2200" dirty="0">
              <a:latin typeface="Helvetica" pitchFamily="2" charset="0"/>
            </a:endParaRPr>
          </a:p>
          <a:p>
            <a:r>
              <a:rPr lang="en-US" sz="2200" dirty="0">
                <a:latin typeface="Helvetica" pitchFamily="2" charset="0"/>
              </a:rPr>
              <a:t>A promising alternative approach is to investigate the time averaged tendencies from the forecast model within a continuously cycled DA system (e.g., </a:t>
            </a:r>
            <a:r>
              <a:rPr lang="en-US" sz="2200" dirty="0" err="1">
                <a:latin typeface="Helvetica" pitchFamily="2" charset="0"/>
              </a:rPr>
              <a:t>Cavallo</a:t>
            </a:r>
            <a:r>
              <a:rPr lang="en-US" sz="2200" dirty="0">
                <a:latin typeface="Helvetica" pitchFamily="2" charset="0"/>
              </a:rPr>
              <a:t> et al. 2016) </a:t>
            </a:r>
          </a:p>
        </p:txBody>
      </p:sp>
      <p:sp>
        <p:nvSpPr>
          <p:cNvPr id="5" name="Title 1">
            <a:extLst>
              <a:ext uri="{FF2B5EF4-FFF2-40B4-BE49-F238E27FC236}">
                <a16:creationId xmlns:a16="http://schemas.microsoft.com/office/drawing/2014/main" id="{FAC6B721-AC9F-D343-A0F3-E8E0008CA7FB}"/>
              </a:ext>
            </a:extLst>
          </p:cNvPr>
          <p:cNvSpPr txBox="1">
            <a:spLocks/>
          </p:cNvSpPr>
          <p:nvPr/>
        </p:nvSpPr>
        <p:spPr>
          <a:xfrm>
            <a:off x="838200" y="1499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Next step – Finding roots of systematic error </a:t>
            </a:r>
          </a:p>
        </p:txBody>
      </p:sp>
      <p:cxnSp>
        <p:nvCxnSpPr>
          <p:cNvPr id="6" name="Straight Connector 5">
            <a:extLst>
              <a:ext uri="{FF2B5EF4-FFF2-40B4-BE49-F238E27FC236}">
                <a16:creationId xmlns:a16="http://schemas.microsoft.com/office/drawing/2014/main" id="{34CC587E-7EE6-BC4F-A3EE-49AF98A4A6DA}"/>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19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1918-6529-0941-826D-6B876CF8B810}"/>
              </a:ext>
            </a:extLst>
          </p:cNvPr>
          <p:cNvSpPr>
            <a:spLocks noGrp="1"/>
          </p:cNvSpPr>
          <p:nvPr>
            <p:ph type="title"/>
          </p:nvPr>
        </p:nvSpPr>
        <p:spPr/>
        <p:txBody>
          <a:bodyPr>
            <a:normAutofit/>
          </a:bodyPr>
          <a:lstStyle/>
          <a:p>
            <a:r>
              <a:rPr lang="en-US" sz="3200" b="1" dirty="0">
                <a:latin typeface="Helvetica" pitchFamily="2" charset="0"/>
              </a:rPr>
              <a:t>Time averaged physics tendencies</a:t>
            </a:r>
            <a:br>
              <a:rPr lang="en-US" sz="3200" b="1" dirty="0">
                <a:latin typeface="Helvetica" pitchFamily="2" charset="0"/>
              </a:rPr>
            </a:br>
            <a:endParaRPr lang="en-US" sz="3200" b="1" dirty="0">
              <a:latin typeface="Helvetica" pitchFamily="2" charset="0"/>
            </a:endParaRPr>
          </a:p>
        </p:txBody>
      </p:sp>
      <p:sp>
        <p:nvSpPr>
          <p:cNvPr id="3" name="Content Placeholder 2">
            <a:extLst>
              <a:ext uri="{FF2B5EF4-FFF2-40B4-BE49-F238E27FC236}">
                <a16:creationId xmlns:a16="http://schemas.microsoft.com/office/drawing/2014/main" id="{9B80A954-C097-B04F-B3E8-814C2C076837}"/>
              </a:ext>
            </a:extLst>
          </p:cNvPr>
          <p:cNvSpPr>
            <a:spLocks noGrp="1"/>
          </p:cNvSpPr>
          <p:nvPr>
            <p:ph idx="1"/>
          </p:nvPr>
        </p:nvSpPr>
        <p:spPr>
          <a:xfrm>
            <a:off x="794389" y="1551372"/>
            <a:ext cx="10396350" cy="4195481"/>
          </a:xfrm>
        </p:spPr>
        <p:txBody>
          <a:bodyPr>
            <a:normAutofit/>
          </a:bodyPr>
          <a:lstStyle/>
          <a:p>
            <a:r>
              <a:rPr lang="en-US" sz="2200" dirty="0">
                <a:latin typeface="Helvetica" pitchFamily="2" charset="0"/>
              </a:rPr>
              <a:t>Time-averaged analysis increments are dominated by the sum of physics errors, so diagnose physics tendency components to find sources of systematic error</a:t>
            </a:r>
          </a:p>
          <a:p>
            <a:pPr lvl="1"/>
            <a:endParaRPr lang="en-US" sz="2200" dirty="0">
              <a:latin typeface="Helvetica" pitchFamily="2" charset="0"/>
            </a:endParaRPr>
          </a:p>
        </p:txBody>
      </p:sp>
      <p:sp>
        <p:nvSpPr>
          <p:cNvPr id="74" name="TextBox 73">
            <a:extLst>
              <a:ext uri="{FF2B5EF4-FFF2-40B4-BE49-F238E27FC236}">
                <a16:creationId xmlns:a16="http://schemas.microsoft.com/office/drawing/2014/main" id="{3FDA6220-8228-A647-9ED6-BB1C2A3D3AA6}"/>
              </a:ext>
            </a:extLst>
          </p:cNvPr>
          <p:cNvSpPr txBox="1"/>
          <p:nvPr/>
        </p:nvSpPr>
        <p:spPr>
          <a:xfrm>
            <a:off x="8513791" y="3542354"/>
            <a:ext cx="2934090" cy="1200329"/>
          </a:xfrm>
          <a:prstGeom prst="rect">
            <a:avLst/>
          </a:prstGeom>
          <a:noFill/>
        </p:spPr>
        <p:txBody>
          <a:bodyPr wrap="square" rtlCol="0">
            <a:spAutoFit/>
          </a:bodyPr>
          <a:lstStyle/>
          <a:p>
            <a:r>
              <a:rPr lang="en-US" dirty="0">
                <a:latin typeface="Helvetica" pitchFamily="2" charset="0"/>
              </a:rPr>
              <a:t>Tendencies include:</a:t>
            </a:r>
          </a:p>
          <a:p>
            <a:r>
              <a:rPr lang="en-US" dirty="0">
                <a:latin typeface="Helvetica" pitchFamily="2" charset="0"/>
              </a:rPr>
              <a:t>dynamics, radiation, PBL, microphysics, cumulus scheme, </a:t>
            </a:r>
            <a:r>
              <a:rPr lang="en-US" dirty="0" err="1">
                <a:latin typeface="Helvetica" pitchFamily="2" charset="0"/>
              </a:rPr>
              <a:t>etc</a:t>
            </a:r>
            <a:r>
              <a:rPr lang="en-US" dirty="0">
                <a:latin typeface="Helvetica" pitchFamily="2" charset="0"/>
              </a:rPr>
              <a:t>… </a:t>
            </a:r>
          </a:p>
        </p:txBody>
      </p:sp>
      <p:graphicFrame>
        <p:nvGraphicFramePr>
          <p:cNvPr id="75" name="Object 74">
            <a:extLst>
              <a:ext uri="{FF2B5EF4-FFF2-40B4-BE49-F238E27FC236}">
                <a16:creationId xmlns:a16="http://schemas.microsoft.com/office/drawing/2014/main" id="{7C979A79-E323-C54B-944F-F9161436C2C0}"/>
              </a:ext>
            </a:extLst>
          </p:cNvPr>
          <p:cNvGraphicFramePr>
            <a:graphicFrameLocks noChangeAspect="1"/>
          </p:cNvGraphicFramePr>
          <p:nvPr>
            <p:extLst>
              <p:ext uri="{D42A27DB-BD31-4B8C-83A1-F6EECF244321}">
                <p14:modId xmlns:p14="http://schemas.microsoft.com/office/powerpoint/2010/main" val="1372010839"/>
              </p:ext>
            </p:extLst>
          </p:nvPr>
        </p:nvGraphicFramePr>
        <p:xfrm>
          <a:off x="8543060" y="2444137"/>
          <a:ext cx="2708275" cy="754063"/>
        </p:xfrm>
        <a:graphic>
          <a:graphicData uri="http://schemas.openxmlformats.org/presentationml/2006/ole">
            <mc:AlternateContent xmlns:mc="http://schemas.openxmlformats.org/markup-compatibility/2006">
              <mc:Choice xmlns:v="urn:schemas-microsoft-com:vml" Requires="v">
                <p:oleObj spid="_x0000_s1081" name="Equation" r:id="rId4" imgW="1549400" imgH="431800" progId="Equation.3">
                  <p:embed/>
                </p:oleObj>
              </mc:Choice>
              <mc:Fallback>
                <p:oleObj name="Equation" r:id="rId4" imgW="1549400" imgH="431800" progId="Equation.3">
                  <p:embed/>
                  <p:pic>
                    <p:nvPicPr>
                      <p:cNvPr id="66" name="Object 65">
                        <a:extLst>
                          <a:ext uri="{FF2B5EF4-FFF2-40B4-BE49-F238E27FC236}">
                            <a16:creationId xmlns:a16="http://schemas.microsoft.com/office/drawing/2014/main" id="{84C4CC23-DDCA-364C-A4AF-8FFB83829748}"/>
                          </a:ext>
                        </a:extLst>
                      </p:cNvPr>
                      <p:cNvPicPr/>
                      <p:nvPr/>
                    </p:nvPicPr>
                    <p:blipFill>
                      <a:blip r:embed="rId5"/>
                      <a:stretch>
                        <a:fillRect/>
                      </a:stretch>
                    </p:blipFill>
                    <p:spPr>
                      <a:xfrm>
                        <a:off x="8543060" y="2444137"/>
                        <a:ext cx="2708275" cy="754063"/>
                      </a:xfrm>
                      <a:prstGeom prst="rect">
                        <a:avLst/>
                      </a:prstGeom>
                      <a:noFill/>
                    </p:spPr>
                  </p:pic>
                </p:oleObj>
              </mc:Fallback>
            </mc:AlternateContent>
          </a:graphicData>
        </a:graphic>
      </p:graphicFrame>
      <p:sp>
        <p:nvSpPr>
          <p:cNvPr id="77" name="Rectangle 76">
            <a:extLst>
              <a:ext uri="{FF2B5EF4-FFF2-40B4-BE49-F238E27FC236}">
                <a16:creationId xmlns:a16="http://schemas.microsoft.com/office/drawing/2014/main" id="{454E2B2A-2215-484B-9610-29E137852C9C}"/>
              </a:ext>
            </a:extLst>
          </p:cNvPr>
          <p:cNvSpPr/>
          <p:nvPr/>
        </p:nvSpPr>
        <p:spPr>
          <a:xfrm>
            <a:off x="1243903" y="2420424"/>
            <a:ext cx="7059827" cy="425222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8" name="Rectangle 77">
            <a:extLst>
              <a:ext uri="{FF2B5EF4-FFF2-40B4-BE49-F238E27FC236}">
                <a16:creationId xmlns:a16="http://schemas.microsoft.com/office/drawing/2014/main" id="{359F4E2D-DF19-374E-BAD5-941C8F930D75}"/>
              </a:ext>
            </a:extLst>
          </p:cNvPr>
          <p:cNvSpPr/>
          <p:nvPr/>
        </p:nvSpPr>
        <p:spPr>
          <a:xfrm>
            <a:off x="1501045" y="2821169"/>
            <a:ext cx="6545543" cy="339514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DA467B3E-CFA9-1044-B754-AC6387831F0E}"/>
              </a:ext>
            </a:extLst>
          </p:cNvPr>
          <p:cNvGrpSpPr/>
          <p:nvPr/>
        </p:nvGrpSpPr>
        <p:grpSpPr>
          <a:xfrm>
            <a:off x="2230785" y="2821169"/>
            <a:ext cx="4842817" cy="294718"/>
            <a:chOff x="2153920" y="2418080"/>
            <a:chExt cx="4450080" cy="254000"/>
          </a:xfrm>
        </p:grpSpPr>
        <p:cxnSp>
          <p:nvCxnSpPr>
            <p:cNvPr id="138" name="Straight Connector 137">
              <a:extLst>
                <a:ext uri="{FF2B5EF4-FFF2-40B4-BE49-F238E27FC236}">
                  <a16:creationId xmlns:a16="http://schemas.microsoft.com/office/drawing/2014/main" id="{62CC1C1B-23C2-324E-B5C3-E442B468A41C}"/>
                </a:ext>
              </a:extLst>
            </p:cNvPr>
            <p:cNvCxnSpPr/>
            <p:nvPr/>
          </p:nvCxnSpPr>
          <p:spPr>
            <a:xfrm>
              <a:off x="215392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0B3F728E-5EDC-C746-96A9-B8B3DAE3FC62}"/>
                </a:ext>
              </a:extLst>
            </p:cNvPr>
            <p:cNvCxnSpPr/>
            <p:nvPr/>
          </p:nvCxnSpPr>
          <p:spPr>
            <a:xfrm>
              <a:off x="326644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58D8E352-33A2-8248-AB6E-6E6DB4C328B1}"/>
                </a:ext>
              </a:extLst>
            </p:cNvPr>
            <p:cNvCxnSpPr/>
            <p:nvPr/>
          </p:nvCxnSpPr>
          <p:spPr>
            <a:xfrm>
              <a:off x="437896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0E2E5D81-1EA7-AC40-8E69-6408D636ED8E}"/>
                </a:ext>
              </a:extLst>
            </p:cNvPr>
            <p:cNvCxnSpPr/>
            <p:nvPr/>
          </p:nvCxnSpPr>
          <p:spPr>
            <a:xfrm>
              <a:off x="549148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E9F4E5A2-0C65-064E-8071-580244FFE40F}"/>
                </a:ext>
              </a:extLst>
            </p:cNvPr>
            <p:cNvCxnSpPr/>
            <p:nvPr/>
          </p:nvCxnSpPr>
          <p:spPr>
            <a:xfrm>
              <a:off x="660400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5973B471-8CDB-A54C-A721-D7BB911429A1}"/>
              </a:ext>
            </a:extLst>
          </p:cNvPr>
          <p:cNvGrpSpPr/>
          <p:nvPr/>
        </p:nvGrpSpPr>
        <p:grpSpPr>
          <a:xfrm>
            <a:off x="2230785" y="5921599"/>
            <a:ext cx="4842817" cy="294718"/>
            <a:chOff x="2153920" y="2418080"/>
            <a:chExt cx="4450080" cy="254000"/>
          </a:xfrm>
        </p:grpSpPr>
        <p:cxnSp>
          <p:nvCxnSpPr>
            <p:cNvPr id="133" name="Straight Connector 132">
              <a:extLst>
                <a:ext uri="{FF2B5EF4-FFF2-40B4-BE49-F238E27FC236}">
                  <a16:creationId xmlns:a16="http://schemas.microsoft.com/office/drawing/2014/main" id="{2275706E-D7EA-3D48-8DA6-BDB1243EC80D}"/>
                </a:ext>
              </a:extLst>
            </p:cNvPr>
            <p:cNvCxnSpPr/>
            <p:nvPr/>
          </p:nvCxnSpPr>
          <p:spPr>
            <a:xfrm>
              <a:off x="215392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824CE6D4-B19A-BF45-89C0-35317B93E9F7}"/>
                </a:ext>
              </a:extLst>
            </p:cNvPr>
            <p:cNvCxnSpPr/>
            <p:nvPr/>
          </p:nvCxnSpPr>
          <p:spPr>
            <a:xfrm>
              <a:off x="326644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FF626691-7C82-EF41-8CA4-2CD5B8C7C8B4}"/>
                </a:ext>
              </a:extLst>
            </p:cNvPr>
            <p:cNvCxnSpPr/>
            <p:nvPr/>
          </p:nvCxnSpPr>
          <p:spPr>
            <a:xfrm>
              <a:off x="437896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4CB4B74E-F878-4546-B820-BB00582A7CC7}"/>
                </a:ext>
              </a:extLst>
            </p:cNvPr>
            <p:cNvCxnSpPr/>
            <p:nvPr/>
          </p:nvCxnSpPr>
          <p:spPr>
            <a:xfrm>
              <a:off x="549148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0BF148E7-7F27-324E-ACD7-1439CD32E310}"/>
                </a:ext>
              </a:extLst>
            </p:cNvPr>
            <p:cNvCxnSpPr/>
            <p:nvPr/>
          </p:nvCxnSpPr>
          <p:spPr>
            <a:xfrm>
              <a:off x="6604000" y="2418080"/>
              <a:ext cx="0" cy="254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a:extLst>
              <a:ext uri="{FF2B5EF4-FFF2-40B4-BE49-F238E27FC236}">
                <a16:creationId xmlns:a16="http://schemas.microsoft.com/office/drawing/2014/main" id="{557C8AAB-7A93-D445-9BF0-D51AE6840877}"/>
              </a:ext>
            </a:extLst>
          </p:cNvPr>
          <p:cNvSpPr txBox="1"/>
          <p:nvPr/>
        </p:nvSpPr>
        <p:spPr>
          <a:xfrm>
            <a:off x="3723952" y="2392631"/>
            <a:ext cx="2191409" cy="428538"/>
          </a:xfrm>
          <a:prstGeom prst="rect">
            <a:avLst/>
          </a:prstGeom>
          <a:noFill/>
        </p:spPr>
        <p:txBody>
          <a:bodyPr wrap="none" rtlCol="0">
            <a:spAutoFit/>
          </a:bodyPr>
          <a:lstStyle/>
          <a:p>
            <a:r>
              <a:rPr lang="en-US" dirty="0">
                <a:solidFill>
                  <a:schemeClr val="bg1"/>
                </a:solidFill>
              </a:rPr>
              <a:t>Analysis cycle (</a:t>
            </a:r>
            <a:r>
              <a:rPr lang="en-US" dirty="0" err="1">
                <a:solidFill>
                  <a:schemeClr val="bg1"/>
                </a:solidFill>
              </a:rPr>
              <a:t>i</a:t>
            </a:r>
            <a:r>
              <a:rPr lang="en-US" dirty="0">
                <a:solidFill>
                  <a:schemeClr val="bg1"/>
                </a:solidFill>
              </a:rPr>
              <a:t>)</a:t>
            </a:r>
          </a:p>
        </p:txBody>
      </p:sp>
      <p:sp>
        <p:nvSpPr>
          <p:cNvPr id="82" name="TextBox 81">
            <a:extLst>
              <a:ext uri="{FF2B5EF4-FFF2-40B4-BE49-F238E27FC236}">
                <a16:creationId xmlns:a16="http://schemas.microsoft.com/office/drawing/2014/main" id="{DBA5D59D-9457-5248-9576-0DABE6107A5F}"/>
              </a:ext>
            </a:extLst>
          </p:cNvPr>
          <p:cNvSpPr txBox="1"/>
          <p:nvPr/>
        </p:nvSpPr>
        <p:spPr>
          <a:xfrm>
            <a:off x="3723952" y="6216316"/>
            <a:ext cx="2526348" cy="428538"/>
          </a:xfrm>
          <a:prstGeom prst="rect">
            <a:avLst/>
          </a:prstGeom>
          <a:noFill/>
        </p:spPr>
        <p:txBody>
          <a:bodyPr wrap="none" rtlCol="0">
            <a:spAutoFit/>
          </a:bodyPr>
          <a:lstStyle/>
          <a:p>
            <a:r>
              <a:rPr lang="en-US" dirty="0">
                <a:solidFill>
                  <a:schemeClr val="bg1"/>
                </a:solidFill>
              </a:rPr>
              <a:t>Model advance (t)</a:t>
            </a:r>
          </a:p>
        </p:txBody>
      </p:sp>
      <p:sp>
        <p:nvSpPr>
          <p:cNvPr id="83" name="TextBox 82">
            <a:extLst>
              <a:ext uri="{FF2B5EF4-FFF2-40B4-BE49-F238E27FC236}">
                <a16:creationId xmlns:a16="http://schemas.microsoft.com/office/drawing/2014/main" id="{36A8D258-2FF4-B746-8603-0C84B1B457D5}"/>
              </a:ext>
            </a:extLst>
          </p:cNvPr>
          <p:cNvSpPr txBox="1"/>
          <p:nvPr/>
        </p:nvSpPr>
        <p:spPr>
          <a:xfrm>
            <a:off x="1976482" y="3074247"/>
            <a:ext cx="542881" cy="428538"/>
          </a:xfrm>
          <a:prstGeom prst="rect">
            <a:avLst/>
          </a:prstGeom>
          <a:noFill/>
        </p:spPr>
        <p:txBody>
          <a:bodyPr wrap="none" rtlCol="0">
            <a:spAutoFit/>
          </a:bodyPr>
          <a:lstStyle/>
          <a:p>
            <a:r>
              <a:rPr lang="en-US" dirty="0" err="1">
                <a:solidFill>
                  <a:schemeClr val="bg1"/>
                </a:solidFill>
              </a:rPr>
              <a:t>i</a:t>
            </a:r>
            <a:r>
              <a:rPr lang="en-US" dirty="0">
                <a:solidFill>
                  <a:schemeClr val="bg1"/>
                </a:solidFill>
              </a:rPr>
              <a:t>=0</a:t>
            </a:r>
          </a:p>
        </p:txBody>
      </p:sp>
      <p:sp>
        <p:nvSpPr>
          <p:cNvPr id="84" name="TextBox 83">
            <a:extLst>
              <a:ext uri="{FF2B5EF4-FFF2-40B4-BE49-F238E27FC236}">
                <a16:creationId xmlns:a16="http://schemas.microsoft.com/office/drawing/2014/main" id="{750C8398-B28D-0F4A-968E-79345CB2316A}"/>
              </a:ext>
            </a:extLst>
          </p:cNvPr>
          <p:cNvSpPr txBox="1"/>
          <p:nvPr/>
        </p:nvSpPr>
        <p:spPr>
          <a:xfrm>
            <a:off x="1965425" y="5549875"/>
            <a:ext cx="577770" cy="428538"/>
          </a:xfrm>
          <a:prstGeom prst="rect">
            <a:avLst/>
          </a:prstGeom>
          <a:noFill/>
        </p:spPr>
        <p:txBody>
          <a:bodyPr wrap="none" rtlCol="0">
            <a:spAutoFit/>
          </a:bodyPr>
          <a:lstStyle/>
          <a:p>
            <a:r>
              <a:rPr lang="en-US" dirty="0">
                <a:solidFill>
                  <a:schemeClr val="bg1"/>
                </a:solidFill>
              </a:rPr>
              <a:t>t=0</a:t>
            </a:r>
          </a:p>
        </p:txBody>
      </p:sp>
      <p:sp>
        <p:nvSpPr>
          <p:cNvPr id="85" name="TextBox 84">
            <a:extLst>
              <a:ext uri="{FF2B5EF4-FFF2-40B4-BE49-F238E27FC236}">
                <a16:creationId xmlns:a16="http://schemas.microsoft.com/office/drawing/2014/main" id="{652B67CB-4441-904B-8EDA-A5CD1D73FD95}"/>
              </a:ext>
            </a:extLst>
          </p:cNvPr>
          <p:cNvSpPr txBox="1"/>
          <p:nvPr/>
        </p:nvSpPr>
        <p:spPr>
          <a:xfrm>
            <a:off x="3161663" y="5549875"/>
            <a:ext cx="577770" cy="428538"/>
          </a:xfrm>
          <a:prstGeom prst="rect">
            <a:avLst/>
          </a:prstGeom>
          <a:noFill/>
        </p:spPr>
        <p:txBody>
          <a:bodyPr wrap="none" rtlCol="0">
            <a:spAutoFit/>
          </a:bodyPr>
          <a:lstStyle/>
          <a:p>
            <a:r>
              <a:rPr lang="en-US" dirty="0">
                <a:solidFill>
                  <a:schemeClr val="bg1"/>
                </a:solidFill>
              </a:rPr>
              <a:t>t=1</a:t>
            </a:r>
          </a:p>
        </p:txBody>
      </p:sp>
      <p:sp>
        <p:nvSpPr>
          <p:cNvPr id="86" name="TextBox 85">
            <a:extLst>
              <a:ext uri="{FF2B5EF4-FFF2-40B4-BE49-F238E27FC236}">
                <a16:creationId xmlns:a16="http://schemas.microsoft.com/office/drawing/2014/main" id="{7F135052-7B49-AE42-B834-54218D416850}"/>
              </a:ext>
            </a:extLst>
          </p:cNvPr>
          <p:cNvSpPr txBox="1"/>
          <p:nvPr/>
        </p:nvSpPr>
        <p:spPr>
          <a:xfrm>
            <a:off x="4383424" y="5549875"/>
            <a:ext cx="577770" cy="428538"/>
          </a:xfrm>
          <a:prstGeom prst="rect">
            <a:avLst/>
          </a:prstGeom>
          <a:noFill/>
        </p:spPr>
        <p:txBody>
          <a:bodyPr wrap="none" rtlCol="0">
            <a:spAutoFit/>
          </a:bodyPr>
          <a:lstStyle/>
          <a:p>
            <a:r>
              <a:rPr lang="en-US" dirty="0">
                <a:solidFill>
                  <a:schemeClr val="bg1"/>
                </a:solidFill>
              </a:rPr>
              <a:t>t=2</a:t>
            </a:r>
          </a:p>
        </p:txBody>
      </p:sp>
      <p:sp>
        <p:nvSpPr>
          <p:cNvPr id="87" name="TextBox 86">
            <a:extLst>
              <a:ext uri="{FF2B5EF4-FFF2-40B4-BE49-F238E27FC236}">
                <a16:creationId xmlns:a16="http://schemas.microsoft.com/office/drawing/2014/main" id="{74098AFE-0CFE-1C47-9706-6FA7912C858A}"/>
              </a:ext>
            </a:extLst>
          </p:cNvPr>
          <p:cNvSpPr txBox="1"/>
          <p:nvPr/>
        </p:nvSpPr>
        <p:spPr>
          <a:xfrm>
            <a:off x="3188157" y="3060386"/>
            <a:ext cx="542881" cy="428538"/>
          </a:xfrm>
          <a:prstGeom prst="rect">
            <a:avLst/>
          </a:prstGeom>
          <a:noFill/>
        </p:spPr>
        <p:txBody>
          <a:bodyPr wrap="none" rtlCol="0">
            <a:spAutoFit/>
          </a:bodyPr>
          <a:lstStyle/>
          <a:p>
            <a:r>
              <a:rPr lang="en-US" dirty="0" err="1">
                <a:solidFill>
                  <a:schemeClr val="bg1"/>
                </a:solidFill>
              </a:rPr>
              <a:t>i</a:t>
            </a:r>
            <a:r>
              <a:rPr lang="en-US" dirty="0">
                <a:solidFill>
                  <a:schemeClr val="bg1"/>
                </a:solidFill>
              </a:rPr>
              <a:t>=1</a:t>
            </a:r>
          </a:p>
        </p:txBody>
      </p:sp>
      <p:sp>
        <p:nvSpPr>
          <p:cNvPr id="88" name="TextBox 87">
            <a:extLst>
              <a:ext uri="{FF2B5EF4-FFF2-40B4-BE49-F238E27FC236}">
                <a16:creationId xmlns:a16="http://schemas.microsoft.com/office/drawing/2014/main" id="{889620A5-7656-6144-93B5-FCA8F69C6241}"/>
              </a:ext>
            </a:extLst>
          </p:cNvPr>
          <p:cNvSpPr txBox="1"/>
          <p:nvPr/>
        </p:nvSpPr>
        <p:spPr>
          <a:xfrm>
            <a:off x="4398861" y="3060386"/>
            <a:ext cx="542881" cy="428538"/>
          </a:xfrm>
          <a:prstGeom prst="rect">
            <a:avLst/>
          </a:prstGeom>
          <a:noFill/>
        </p:spPr>
        <p:txBody>
          <a:bodyPr wrap="none" rtlCol="0">
            <a:spAutoFit/>
          </a:bodyPr>
          <a:lstStyle/>
          <a:p>
            <a:r>
              <a:rPr lang="en-US" dirty="0" err="1">
                <a:solidFill>
                  <a:schemeClr val="bg1"/>
                </a:solidFill>
              </a:rPr>
              <a:t>i</a:t>
            </a:r>
            <a:r>
              <a:rPr lang="en-US" dirty="0">
                <a:solidFill>
                  <a:schemeClr val="bg1"/>
                </a:solidFill>
              </a:rPr>
              <a:t>=2</a:t>
            </a:r>
          </a:p>
        </p:txBody>
      </p:sp>
      <p:sp>
        <p:nvSpPr>
          <p:cNvPr id="89" name="TextBox 88">
            <a:extLst>
              <a:ext uri="{FF2B5EF4-FFF2-40B4-BE49-F238E27FC236}">
                <a16:creationId xmlns:a16="http://schemas.microsoft.com/office/drawing/2014/main" id="{06B48A38-98ED-1545-8C90-802C19A137EE}"/>
              </a:ext>
            </a:extLst>
          </p:cNvPr>
          <p:cNvSpPr txBox="1"/>
          <p:nvPr/>
        </p:nvSpPr>
        <p:spPr>
          <a:xfrm>
            <a:off x="5591492" y="5549875"/>
            <a:ext cx="577770" cy="428538"/>
          </a:xfrm>
          <a:prstGeom prst="rect">
            <a:avLst/>
          </a:prstGeom>
          <a:noFill/>
        </p:spPr>
        <p:txBody>
          <a:bodyPr wrap="none" rtlCol="0">
            <a:spAutoFit/>
          </a:bodyPr>
          <a:lstStyle/>
          <a:p>
            <a:r>
              <a:rPr lang="en-US" dirty="0">
                <a:solidFill>
                  <a:schemeClr val="bg1"/>
                </a:solidFill>
              </a:rPr>
              <a:t>t=3</a:t>
            </a:r>
          </a:p>
        </p:txBody>
      </p:sp>
      <p:sp>
        <p:nvSpPr>
          <p:cNvPr id="90" name="TextBox 89">
            <a:extLst>
              <a:ext uri="{FF2B5EF4-FFF2-40B4-BE49-F238E27FC236}">
                <a16:creationId xmlns:a16="http://schemas.microsoft.com/office/drawing/2014/main" id="{70CAD0C5-4D73-E44C-A188-40FE1CC2EFEC}"/>
              </a:ext>
            </a:extLst>
          </p:cNvPr>
          <p:cNvSpPr txBox="1"/>
          <p:nvPr/>
        </p:nvSpPr>
        <p:spPr>
          <a:xfrm>
            <a:off x="5606929" y="3060386"/>
            <a:ext cx="542881" cy="428538"/>
          </a:xfrm>
          <a:prstGeom prst="rect">
            <a:avLst/>
          </a:prstGeom>
          <a:noFill/>
        </p:spPr>
        <p:txBody>
          <a:bodyPr wrap="none" rtlCol="0">
            <a:spAutoFit/>
          </a:bodyPr>
          <a:lstStyle/>
          <a:p>
            <a:r>
              <a:rPr lang="en-US" dirty="0" err="1">
                <a:solidFill>
                  <a:schemeClr val="bg1"/>
                </a:solidFill>
              </a:rPr>
              <a:t>i</a:t>
            </a:r>
            <a:r>
              <a:rPr lang="en-US" dirty="0">
                <a:solidFill>
                  <a:schemeClr val="bg1"/>
                </a:solidFill>
              </a:rPr>
              <a:t>=3</a:t>
            </a:r>
          </a:p>
        </p:txBody>
      </p:sp>
      <p:sp>
        <p:nvSpPr>
          <p:cNvPr id="91" name="Freeform 90">
            <a:extLst>
              <a:ext uri="{FF2B5EF4-FFF2-40B4-BE49-F238E27FC236}">
                <a16:creationId xmlns:a16="http://schemas.microsoft.com/office/drawing/2014/main" id="{0E3E151A-6D0F-7D43-963E-517F49C8C24D}"/>
              </a:ext>
            </a:extLst>
          </p:cNvPr>
          <p:cNvSpPr/>
          <p:nvPr/>
        </p:nvSpPr>
        <p:spPr>
          <a:xfrm>
            <a:off x="2175502" y="3681746"/>
            <a:ext cx="5318254" cy="565858"/>
          </a:xfrm>
          <a:custGeom>
            <a:avLst/>
            <a:gdLst>
              <a:gd name="connsiteX0" fmla="*/ 0 w 4500880"/>
              <a:gd name="connsiteY0" fmla="*/ 328777 h 328777"/>
              <a:gd name="connsiteX1" fmla="*/ 1402080 w 4500880"/>
              <a:gd name="connsiteY1" fmla="*/ 95097 h 328777"/>
              <a:gd name="connsiteX2" fmla="*/ 3068320 w 4500880"/>
              <a:gd name="connsiteY2" fmla="*/ 3657 h 328777"/>
              <a:gd name="connsiteX3" fmla="*/ 4500880 w 4500880"/>
              <a:gd name="connsiteY3" fmla="*/ 206857 h 328777"/>
            </a:gdLst>
            <a:ahLst/>
            <a:cxnLst>
              <a:cxn ang="0">
                <a:pos x="connsiteX0" y="connsiteY0"/>
              </a:cxn>
              <a:cxn ang="0">
                <a:pos x="connsiteX1" y="connsiteY1"/>
              </a:cxn>
              <a:cxn ang="0">
                <a:pos x="connsiteX2" y="connsiteY2"/>
              </a:cxn>
              <a:cxn ang="0">
                <a:pos x="connsiteX3" y="connsiteY3"/>
              </a:cxn>
            </a:cxnLst>
            <a:rect l="l" t="t" r="r" b="b"/>
            <a:pathLst>
              <a:path w="4500880" h="328777">
                <a:moveTo>
                  <a:pt x="0" y="328777"/>
                </a:moveTo>
                <a:cubicBezTo>
                  <a:pt x="445347" y="239030"/>
                  <a:pt x="890694" y="149284"/>
                  <a:pt x="1402080" y="95097"/>
                </a:cubicBezTo>
                <a:cubicBezTo>
                  <a:pt x="1913466" y="40910"/>
                  <a:pt x="2551853" y="-14970"/>
                  <a:pt x="3068320" y="3657"/>
                </a:cubicBezTo>
                <a:cubicBezTo>
                  <a:pt x="3584787" y="22284"/>
                  <a:pt x="4409440" y="125577"/>
                  <a:pt x="4500880" y="206857"/>
                </a:cubicBezTo>
              </a:path>
            </a:pathLst>
          </a:custGeom>
          <a:ln w="31750">
            <a:solidFill>
              <a:schemeClr val="accent2">
                <a:lumMod val="75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92" name="TextBox 91">
            <a:extLst>
              <a:ext uri="{FF2B5EF4-FFF2-40B4-BE49-F238E27FC236}">
                <a16:creationId xmlns:a16="http://schemas.microsoft.com/office/drawing/2014/main" id="{1D929832-1C90-6747-AF35-F8496A0FED30}"/>
              </a:ext>
            </a:extLst>
          </p:cNvPr>
          <p:cNvSpPr txBox="1"/>
          <p:nvPr/>
        </p:nvSpPr>
        <p:spPr>
          <a:xfrm>
            <a:off x="6784910" y="3068732"/>
            <a:ext cx="638827" cy="428538"/>
          </a:xfrm>
          <a:prstGeom prst="rect">
            <a:avLst/>
          </a:prstGeom>
          <a:noFill/>
        </p:spPr>
        <p:txBody>
          <a:bodyPr wrap="none" rtlCol="0">
            <a:spAutoFit/>
          </a:bodyPr>
          <a:lstStyle/>
          <a:p>
            <a:r>
              <a:rPr lang="en-US" dirty="0" err="1">
                <a:solidFill>
                  <a:schemeClr val="bg1"/>
                </a:solidFill>
              </a:rPr>
              <a:t>i</a:t>
            </a:r>
            <a:r>
              <a:rPr lang="en-US" dirty="0">
                <a:solidFill>
                  <a:schemeClr val="bg1"/>
                </a:solidFill>
              </a:rPr>
              <a:t>=m</a:t>
            </a:r>
          </a:p>
        </p:txBody>
      </p:sp>
      <p:sp>
        <p:nvSpPr>
          <p:cNvPr id="93" name="TextBox 92">
            <a:extLst>
              <a:ext uri="{FF2B5EF4-FFF2-40B4-BE49-F238E27FC236}">
                <a16:creationId xmlns:a16="http://schemas.microsoft.com/office/drawing/2014/main" id="{8830AFA2-A91D-3340-8ADA-508E29E7F6A7}"/>
              </a:ext>
            </a:extLst>
          </p:cNvPr>
          <p:cNvSpPr txBox="1"/>
          <p:nvPr/>
        </p:nvSpPr>
        <p:spPr>
          <a:xfrm>
            <a:off x="6759969" y="5554020"/>
            <a:ext cx="591726" cy="428538"/>
          </a:xfrm>
          <a:prstGeom prst="rect">
            <a:avLst/>
          </a:prstGeom>
          <a:noFill/>
        </p:spPr>
        <p:txBody>
          <a:bodyPr wrap="none" rtlCol="0">
            <a:spAutoFit/>
          </a:bodyPr>
          <a:lstStyle/>
          <a:p>
            <a:r>
              <a:rPr lang="en-US" dirty="0">
                <a:solidFill>
                  <a:schemeClr val="bg1"/>
                </a:solidFill>
              </a:rPr>
              <a:t>t=n</a:t>
            </a:r>
          </a:p>
        </p:txBody>
      </p:sp>
      <p:sp>
        <p:nvSpPr>
          <p:cNvPr id="94" name="TextBox 93">
            <a:extLst>
              <a:ext uri="{FF2B5EF4-FFF2-40B4-BE49-F238E27FC236}">
                <a16:creationId xmlns:a16="http://schemas.microsoft.com/office/drawing/2014/main" id="{5F463667-F8D2-B940-80B6-9130B9AE55C1}"/>
              </a:ext>
            </a:extLst>
          </p:cNvPr>
          <p:cNvSpPr txBox="1"/>
          <p:nvPr/>
        </p:nvSpPr>
        <p:spPr>
          <a:xfrm>
            <a:off x="6178013" y="3115887"/>
            <a:ext cx="545756" cy="428538"/>
          </a:xfrm>
          <a:prstGeom prst="rect">
            <a:avLst/>
          </a:prstGeom>
          <a:noFill/>
        </p:spPr>
        <p:txBody>
          <a:bodyPr wrap="none" rtlCol="0">
            <a:spAutoFit/>
          </a:bodyPr>
          <a:lstStyle/>
          <a:p>
            <a:r>
              <a:rPr lang="en-US" dirty="0">
                <a:solidFill>
                  <a:schemeClr val="bg1"/>
                </a:solidFill>
                <a:latin typeface="Wingdings"/>
                <a:ea typeface="Wingdings"/>
                <a:cs typeface="Wingdings"/>
                <a:sym typeface="Wingdings"/>
              </a:rPr>
              <a:t></a:t>
            </a:r>
            <a:endParaRPr lang="en-US" dirty="0">
              <a:solidFill>
                <a:schemeClr val="bg1"/>
              </a:solidFill>
            </a:endParaRPr>
          </a:p>
        </p:txBody>
      </p:sp>
      <p:sp>
        <p:nvSpPr>
          <p:cNvPr id="95" name="TextBox 94">
            <a:extLst>
              <a:ext uri="{FF2B5EF4-FFF2-40B4-BE49-F238E27FC236}">
                <a16:creationId xmlns:a16="http://schemas.microsoft.com/office/drawing/2014/main" id="{60326DE4-C1CD-7145-9332-FF0C5F975862}"/>
              </a:ext>
            </a:extLst>
          </p:cNvPr>
          <p:cNvSpPr txBox="1"/>
          <p:nvPr/>
        </p:nvSpPr>
        <p:spPr>
          <a:xfrm>
            <a:off x="6178013" y="5554020"/>
            <a:ext cx="545756" cy="428538"/>
          </a:xfrm>
          <a:prstGeom prst="rect">
            <a:avLst/>
          </a:prstGeom>
          <a:noFill/>
        </p:spPr>
        <p:txBody>
          <a:bodyPr wrap="none" rtlCol="0">
            <a:spAutoFit/>
          </a:bodyPr>
          <a:lstStyle/>
          <a:p>
            <a:r>
              <a:rPr lang="en-US" dirty="0">
                <a:solidFill>
                  <a:schemeClr val="bg1"/>
                </a:solidFill>
                <a:latin typeface="Wingdings"/>
                <a:ea typeface="Wingdings"/>
                <a:cs typeface="Wingdings"/>
                <a:sym typeface="Wingdings"/>
              </a:rPr>
              <a:t></a:t>
            </a:r>
            <a:endParaRPr lang="en-US" dirty="0">
              <a:solidFill>
                <a:schemeClr val="bg1"/>
              </a:solidFill>
            </a:endParaRPr>
          </a:p>
        </p:txBody>
      </p:sp>
      <p:sp>
        <p:nvSpPr>
          <p:cNvPr id="96" name="TextBox 95">
            <a:extLst>
              <a:ext uri="{FF2B5EF4-FFF2-40B4-BE49-F238E27FC236}">
                <a16:creationId xmlns:a16="http://schemas.microsoft.com/office/drawing/2014/main" id="{E19790AC-1D1B-884A-8DBA-54F0128D95A3}"/>
              </a:ext>
            </a:extLst>
          </p:cNvPr>
          <p:cNvSpPr txBox="1"/>
          <p:nvPr/>
        </p:nvSpPr>
        <p:spPr>
          <a:xfrm>
            <a:off x="2097241" y="4294757"/>
            <a:ext cx="666738"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0,0</a:t>
            </a:r>
            <a:r>
              <a:rPr lang="en-US" dirty="0">
                <a:solidFill>
                  <a:schemeClr val="bg1"/>
                </a:solidFill>
              </a:rPr>
              <a:t> </a:t>
            </a:r>
          </a:p>
        </p:txBody>
      </p:sp>
      <p:sp>
        <p:nvSpPr>
          <p:cNvPr id="97" name="TextBox 96">
            <a:extLst>
              <a:ext uri="{FF2B5EF4-FFF2-40B4-BE49-F238E27FC236}">
                <a16:creationId xmlns:a16="http://schemas.microsoft.com/office/drawing/2014/main" id="{1DD05791-2754-884B-891B-393E12113640}"/>
              </a:ext>
            </a:extLst>
          </p:cNvPr>
          <p:cNvSpPr txBox="1"/>
          <p:nvPr/>
        </p:nvSpPr>
        <p:spPr>
          <a:xfrm>
            <a:off x="3371626" y="3904306"/>
            <a:ext cx="666738"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1,1</a:t>
            </a:r>
            <a:r>
              <a:rPr lang="en-US" dirty="0">
                <a:solidFill>
                  <a:schemeClr val="bg1"/>
                </a:solidFill>
              </a:rPr>
              <a:t> </a:t>
            </a:r>
          </a:p>
        </p:txBody>
      </p:sp>
      <p:sp>
        <p:nvSpPr>
          <p:cNvPr id="98" name="TextBox 97">
            <a:extLst>
              <a:ext uri="{FF2B5EF4-FFF2-40B4-BE49-F238E27FC236}">
                <a16:creationId xmlns:a16="http://schemas.microsoft.com/office/drawing/2014/main" id="{FC01B047-C042-1548-8643-40325E8F34E1}"/>
              </a:ext>
            </a:extLst>
          </p:cNvPr>
          <p:cNvSpPr txBox="1"/>
          <p:nvPr/>
        </p:nvSpPr>
        <p:spPr>
          <a:xfrm>
            <a:off x="4587529" y="3765303"/>
            <a:ext cx="666738"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2,2</a:t>
            </a:r>
            <a:r>
              <a:rPr lang="en-US" dirty="0">
                <a:solidFill>
                  <a:schemeClr val="bg1"/>
                </a:solidFill>
              </a:rPr>
              <a:t> </a:t>
            </a:r>
          </a:p>
        </p:txBody>
      </p:sp>
      <p:sp>
        <p:nvSpPr>
          <p:cNvPr id="99" name="TextBox 98">
            <a:extLst>
              <a:ext uri="{FF2B5EF4-FFF2-40B4-BE49-F238E27FC236}">
                <a16:creationId xmlns:a16="http://schemas.microsoft.com/office/drawing/2014/main" id="{B60D0362-F209-3E4D-BC50-83C6F280BCB5}"/>
              </a:ext>
            </a:extLst>
          </p:cNvPr>
          <p:cNvSpPr txBox="1"/>
          <p:nvPr/>
        </p:nvSpPr>
        <p:spPr>
          <a:xfrm>
            <a:off x="5764019" y="3711323"/>
            <a:ext cx="666738"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3,3</a:t>
            </a:r>
            <a:r>
              <a:rPr lang="en-US" dirty="0">
                <a:solidFill>
                  <a:schemeClr val="bg1"/>
                </a:solidFill>
              </a:rPr>
              <a:t> </a:t>
            </a:r>
          </a:p>
        </p:txBody>
      </p:sp>
      <p:sp>
        <p:nvSpPr>
          <p:cNvPr id="100" name="TextBox 99">
            <a:extLst>
              <a:ext uri="{FF2B5EF4-FFF2-40B4-BE49-F238E27FC236}">
                <a16:creationId xmlns:a16="http://schemas.microsoft.com/office/drawing/2014/main" id="{275AC782-1860-F844-8516-E69A437122C9}"/>
              </a:ext>
            </a:extLst>
          </p:cNvPr>
          <p:cNvSpPr txBox="1"/>
          <p:nvPr/>
        </p:nvSpPr>
        <p:spPr>
          <a:xfrm>
            <a:off x="6973773" y="3912985"/>
            <a:ext cx="741751" cy="428538"/>
          </a:xfrm>
          <a:prstGeom prst="rect">
            <a:avLst/>
          </a:prstGeom>
          <a:noFill/>
        </p:spPr>
        <p:txBody>
          <a:bodyPr wrap="none" rtlCol="0">
            <a:spAutoFit/>
          </a:bodyPr>
          <a:lstStyle/>
          <a:p>
            <a:r>
              <a:rPr lang="en-US" dirty="0" err="1">
                <a:solidFill>
                  <a:schemeClr val="bg1"/>
                </a:solidFill>
              </a:rPr>
              <a:t>θ</a:t>
            </a:r>
            <a:r>
              <a:rPr lang="en-US" baseline="-25000" dirty="0" err="1">
                <a:solidFill>
                  <a:schemeClr val="bg1"/>
                </a:solidFill>
              </a:rPr>
              <a:t>m,n</a:t>
            </a:r>
            <a:r>
              <a:rPr lang="en-US" dirty="0">
                <a:solidFill>
                  <a:schemeClr val="bg1"/>
                </a:solidFill>
              </a:rPr>
              <a:t> </a:t>
            </a:r>
          </a:p>
        </p:txBody>
      </p:sp>
      <p:sp>
        <p:nvSpPr>
          <p:cNvPr id="101" name="TextBox 100">
            <a:extLst>
              <a:ext uri="{FF2B5EF4-FFF2-40B4-BE49-F238E27FC236}">
                <a16:creationId xmlns:a16="http://schemas.microsoft.com/office/drawing/2014/main" id="{C4DD202D-2094-AA42-B2A3-FFC504C3E052}"/>
              </a:ext>
            </a:extLst>
          </p:cNvPr>
          <p:cNvSpPr txBox="1"/>
          <p:nvPr/>
        </p:nvSpPr>
        <p:spPr>
          <a:xfrm>
            <a:off x="2642073" y="3542354"/>
            <a:ext cx="808041" cy="428538"/>
          </a:xfrm>
          <a:prstGeom prst="rect">
            <a:avLst/>
          </a:prstGeom>
          <a:noFill/>
        </p:spPr>
        <p:txBody>
          <a:bodyPr wrap="none" rtlCol="0">
            <a:spAutoFit/>
          </a:bodyPr>
          <a:lstStyle/>
          <a:p>
            <a:r>
              <a:rPr lang="el-GR" b="1" dirty="0">
                <a:solidFill>
                  <a:schemeClr val="bg1"/>
                </a:solidFill>
              </a:rPr>
              <a:t>θ</a:t>
            </a:r>
            <a:r>
              <a:rPr lang="el-GR" b="1" baseline="30000" dirty="0">
                <a:solidFill>
                  <a:schemeClr val="bg1"/>
                </a:solidFill>
              </a:rPr>
              <a:t>o</a:t>
            </a:r>
            <a:r>
              <a:rPr lang="en-US" b="1" dirty="0">
                <a:solidFill>
                  <a:schemeClr val="bg1"/>
                </a:solidFill>
              </a:rPr>
              <a:t>(t) </a:t>
            </a:r>
          </a:p>
        </p:txBody>
      </p:sp>
      <p:sp>
        <p:nvSpPr>
          <p:cNvPr id="102" name="TextBox 101">
            <a:extLst>
              <a:ext uri="{FF2B5EF4-FFF2-40B4-BE49-F238E27FC236}">
                <a16:creationId xmlns:a16="http://schemas.microsoft.com/office/drawing/2014/main" id="{F140E61A-8264-F44B-B424-CBA842FE7D1E}"/>
              </a:ext>
            </a:extLst>
          </p:cNvPr>
          <p:cNvSpPr txBox="1"/>
          <p:nvPr/>
        </p:nvSpPr>
        <p:spPr>
          <a:xfrm>
            <a:off x="2050725" y="4423008"/>
            <a:ext cx="354205" cy="535673"/>
          </a:xfrm>
          <a:prstGeom prst="rect">
            <a:avLst/>
          </a:prstGeom>
          <a:noFill/>
        </p:spPr>
        <p:txBody>
          <a:bodyPr wrap="none" rtlCol="0">
            <a:spAutoFit/>
          </a:bodyPr>
          <a:lstStyle/>
          <a:p>
            <a:r>
              <a:rPr lang="en-US" sz="2400" dirty="0">
                <a:solidFill>
                  <a:schemeClr val="bg1"/>
                </a:solidFill>
                <a:latin typeface="Wingdings"/>
                <a:ea typeface="Wingdings"/>
                <a:cs typeface="Wingdings"/>
                <a:sym typeface="Wingdings"/>
              </a:rPr>
              <a:t></a:t>
            </a:r>
            <a:endParaRPr lang="en-US" sz="2400" dirty="0">
              <a:solidFill>
                <a:schemeClr val="bg1"/>
              </a:solidFill>
            </a:endParaRPr>
          </a:p>
        </p:txBody>
      </p:sp>
      <p:sp>
        <p:nvSpPr>
          <p:cNvPr id="103" name="TextBox 102">
            <a:extLst>
              <a:ext uri="{FF2B5EF4-FFF2-40B4-BE49-F238E27FC236}">
                <a16:creationId xmlns:a16="http://schemas.microsoft.com/office/drawing/2014/main" id="{9855FDC6-8BC2-1640-9B25-26CA6FBCC6F3}"/>
              </a:ext>
            </a:extLst>
          </p:cNvPr>
          <p:cNvSpPr txBox="1"/>
          <p:nvPr/>
        </p:nvSpPr>
        <p:spPr>
          <a:xfrm>
            <a:off x="3276927" y="4007295"/>
            <a:ext cx="354205" cy="535673"/>
          </a:xfrm>
          <a:prstGeom prst="rect">
            <a:avLst/>
          </a:prstGeom>
          <a:noFill/>
        </p:spPr>
        <p:txBody>
          <a:bodyPr wrap="none" rtlCol="0">
            <a:spAutoFit/>
          </a:bodyPr>
          <a:lstStyle/>
          <a:p>
            <a:r>
              <a:rPr lang="en-US" sz="2400" dirty="0">
                <a:solidFill>
                  <a:schemeClr val="bg1"/>
                </a:solidFill>
                <a:latin typeface="Wingdings"/>
                <a:ea typeface="Wingdings"/>
                <a:cs typeface="Wingdings"/>
                <a:sym typeface="Wingdings"/>
              </a:rPr>
              <a:t></a:t>
            </a:r>
            <a:endParaRPr lang="en-US" sz="2400" dirty="0">
              <a:solidFill>
                <a:schemeClr val="bg1"/>
              </a:solidFill>
            </a:endParaRPr>
          </a:p>
        </p:txBody>
      </p:sp>
      <p:sp>
        <p:nvSpPr>
          <p:cNvPr id="104" name="TextBox 103">
            <a:extLst>
              <a:ext uri="{FF2B5EF4-FFF2-40B4-BE49-F238E27FC236}">
                <a16:creationId xmlns:a16="http://schemas.microsoft.com/office/drawing/2014/main" id="{32937709-ED46-F545-B866-CC2A56922E8C}"/>
              </a:ext>
            </a:extLst>
          </p:cNvPr>
          <p:cNvSpPr txBox="1"/>
          <p:nvPr/>
        </p:nvSpPr>
        <p:spPr>
          <a:xfrm>
            <a:off x="4475091" y="3847824"/>
            <a:ext cx="354205" cy="535673"/>
          </a:xfrm>
          <a:prstGeom prst="rect">
            <a:avLst/>
          </a:prstGeom>
          <a:noFill/>
        </p:spPr>
        <p:txBody>
          <a:bodyPr wrap="none" rtlCol="0">
            <a:spAutoFit/>
          </a:bodyPr>
          <a:lstStyle/>
          <a:p>
            <a:r>
              <a:rPr lang="en-US" sz="2400" dirty="0">
                <a:solidFill>
                  <a:schemeClr val="bg1"/>
                </a:solidFill>
                <a:latin typeface="Wingdings"/>
                <a:ea typeface="Wingdings"/>
                <a:cs typeface="Wingdings"/>
                <a:sym typeface="Wingdings"/>
              </a:rPr>
              <a:t></a:t>
            </a:r>
            <a:endParaRPr lang="en-US" sz="2400" dirty="0">
              <a:solidFill>
                <a:schemeClr val="bg1"/>
              </a:solidFill>
            </a:endParaRPr>
          </a:p>
        </p:txBody>
      </p:sp>
      <p:sp>
        <p:nvSpPr>
          <p:cNvPr id="105" name="TextBox 104">
            <a:extLst>
              <a:ext uri="{FF2B5EF4-FFF2-40B4-BE49-F238E27FC236}">
                <a16:creationId xmlns:a16="http://schemas.microsoft.com/office/drawing/2014/main" id="{4E0CC775-C0BA-7D44-810C-BC099A60D910}"/>
              </a:ext>
            </a:extLst>
          </p:cNvPr>
          <p:cNvSpPr txBox="1"/>
          <p:nvPr/>
        </p:nvSpPr>
        <p:spPr>
          <a:xfrm>
            <a:off x="5685796" y="3808571"/>
            <a:ext cx="354205" cy="535673"/>
          </a:xfrm>
          <a:prstGeom prst="rect">
            <a:avLst/>
          </a:prstGeom>
          <a:noFill/>
        </p:spPr>
        <p:txBody>
          <a:bodyPr wrap="none" rtlCol="0">
            <a:spAutoFit/>
          </a:bodyPr>
          <a:lstStyle/>
          <a:p>
            <a:r>
              <a:rPr lang="en-US" sz="2400" dirty="0">
                <a:solidFill>
                  <a:schemeClr val="bg1"/>
                </a:solidFill>
                <a:latin typeface="Wingdings"/>
                <a:ea typeface="Wingdings"/>
                <a:cs typeface="Wingdings"/>
                <a:sym typeface="Wingdings"/>
              </a:rPr>
              <a:t></a:t>
            </a:r>
            <a:endParaRPr lang="en-US" sz="2400" dirty="0">
              <a:solidFill>
                <a:schemeClr val="bg1"/>
              </a:solidFill>
            </a:endParaRPr>
          </a:p>
        </p:txBody>
      </p:sp>
      <p:sp>
        <p:nvSpPr>
          <p:cNvPr id="106" name="TextBox 105">
            <a:extLst>
              <a:ext uri="{FF2B5EF4-FFF2-40B4-BE49-F238E27FC236}">
                <a16:creationId xmlns:a16="http://schemas.microsoft.com/office/drawing/2014/main" id="{9EBD02C5-CF50-5F45-97E6-1587D12A3BCB}"/>
              </a:ext>
            </a:extLst>
          </p:cNvPr>
          <p:cNvSpPr txBox="1"/>
          <p:nvPr/>
        </p:nvSpPr>
        <p:spPr>
          <a:xfrm>
            <a:off x="6896500" y="4021350"/>
            <a:ext cx="354205" cy="535673"/>
          </a:xfrm>
          <a:prstGeom prst="rect">
            <a:avLst/>
          </a:prstGeom>
          <a:noFill/>
        </p:spPr>
        <p:txBody>
          <a:bodyPr wrap="none" rtlCol="0">
            <a:spAutoFit/>
          </a:bodyPr>
          <a:lstStyle/>
          <a:p>
            <a:r>
              <a:rPr lang="en-US" sz="2400" dirty="0">
                <a:solidFill>
                  <a:schemeClr val="bg1"/>
                </a:solidFill>
                <a:latin typeface="Wingdings"/>
                <a:ea typeface="Wingdings"/>
                <a:cs typeface="Wingdings"/>
                <a:sym typeface="Wingdings"/>
              </a:rPr>
              <a:t></a:t>
            </a:r>
            <a:endParaRPr lang="en-US" sz="2400" dirty="0">
              <a:solidFill>
                <a:schemeClr val="bg1"/>
              </a:solidFill>
            </a:endParaRPr>
          </a:p>
        </p:txBody>
      </p:sp>
      <p:sp>
        <p:nvSpPr>
          <p:cNvPr id="107" name="Freeform 106">
            <a:extLst>
              <a:ext uri="{FF2B5EF4-FFF2-40B4-BE49-F238E27FC236}">
                <a16:creationId xmlns:a16="http://schemas.microsoft.com/office/drawing/2014/main" id="{861DB7C4-EB67-D048-9FB3-C640C335CB0C}"/>
              </a:ext>
            </a:extLst>
          </p:cNvPr>
          <p:cNvSpPr/>
          <p:nvPr/>
        </p:nvSpPr>
        <p:spPr>
          <a:xfrm>
            <a:off x="2170169" y="4245530"/>
            <a:ext cx="5318254" cy="565858"/>
          </a:xfrm>
          <a:custGeom>
            <a:avLst/>
            <a:gdLst>
              <a:gd name="connsiteX0" fmla="*/ 0 w 4500880"/>
              <a:gd name="connsiteY0" fmla="*/ 328777 h 328777"/>
              <a:gd name="connsiteX1" fmla="*/ 1402080 w 4500880"/>
              <a:gd name="connsiteY1" fmla="*/ 95097 h 328777"/>
              <a:gd name="connsiteX2" fmla="*/ 3068320 w 4500880"/>
              <a:gd name="connsiteY2" fmla="*/ 3657 h 328777"/>
              <a:gd name="connsiteX3" fmla="*/ 4500880 w 4500880"/>
              <a:gd name="connsiteY3" fmla="*/ 206857 h 328777"/>
            </a:gdLst>
            <a:ahLst/>
            <a:cxnLst>
              <a:cxn ang="0">
                <a:pos x="connsiteX0" y="connsiteY0"/>
              </a:cxn>
              <a:cxn ang="0">
                <a:pos x="connsiteX1" y="connsiteY1"/>
              </a:cxn>
              <a:cxn ang="0">
                <a:pos x="connsiteX2" y="connsiteY2"/>
              </a:cxn>
              <a:cxn ang="0">
                <a:pos x="connsiteX3" y="connsiteY3"/>
              </a:cxn>
            </a:cxnLst>
            <a:rect l="l" t="t" r="r" b="b"/>
            <a:pathLst>
              <a:path w="4500880" h="328777">
                <a:moveTo>
                  <a:pt x="0" y="328777"/>
                </a:moveTo>
                <a:cubicBezTo>
                  <a:pt x="445347" y="239030"/>
                  <a:pt x="890694" y="149284"/>
                  <a:pt x="1402080" y="95097"/>
                </a:cubicBezTo>
                <a:cubicBezTo>
                  <a:pt x="1913466" y="40910"/>
                  <a:pt x="2551853" y="-14970"/>
                  <a:pt x="3068320" y="3657"/>
                </a:cubicBezTo>
                <a:cubicBezTo>
                  <a:pt x="3584787" y="22284"/>
                  <a:pt x="4409440" y="125577"/>
                  <a:pt x="4500880" y="206857"/>
                </a:cubicBezTo>
              </a:path>
            </a:pathLst>
          </a:custGeom>
          <a:ln w="31750">
            <a:solidFill>
              <a:schemeClr val="accent2">
                <a:lumMod val="40000"/>
                <a:lumOff val="60000"/>
              </a:schemeClr>
            </a:solidFill>
            <a:prstDash val="dash"/>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08" name="Freeform 107">
            <a:extLst>
              <a:ext uri="{FF2B5EF4-FFF2-40B4-BE49-F238E27FC236}">
                <a16:creationId xmlns:a16="http://schemas.microsoft.com/office/drawing/2014/main" id="{3ED341B2-6F9B-5642-9A24-1D83D727D385}"/>
              </a:ext>
            </a:extLst>
          </p:cNvPr>
          <p:cNvSpPr/>
          <p:nvPr/>
        </p:nvSpPr>
        <p:spPr>
          <a:xfrm>
            <a:off x="2170169" y="3199445"/>
            <a:ext cx="5318254" cy="565858"/>
          </a:xfrm>
          <a:custGeom>
            <a:avLst/>
            <a:gdLst>
              <a:gd name="connsiteX0" fmla="*/ 0 w 4500880"/>
              <a:gd name="connsiteY0" fmla="*/ 328777 h 328777"/>
              <a:gd name="connsiteX1" fmla="*/ 1402080 w 4500880"/>
              <a:gd name="connsiteY1" fmla="*/ 95097 h 328777"/>
              <a:gd name="connsiteX2" fmla="*/ 3068320 w 4500880"/>
              <a:gd name="connsiteY2" fmla="*/ 3657 h 328777"/>
              <a:gd name="connsiteX3" fmla="*/ 4500880 w 4500880"/>
              <a:gd name="connsiteY3" fmla="*/ 206857 h 328777"/>
            </a:gdLst>
            <a:ahLst/>
            <a:cxnLst>
              <a:cxn ang="0">
                <a:pos x="connsiteX0" y="connsiteY0"/>
              </a:cxn>
              <a:cxn ang="0">
                <a:pos x="connsiteX1" y="connsiteY1"/>
              </a:cxn>
              <a:cxn ang="0">
                <a:pos x="connsiteX2" y="connsiteY2"/>
              </a:cxn>
              <a:cxn ang="0">
                <a:pos x="connsiteX3" y="connsiteY3"/>
              </a:cxn>
            </a:cxnLst>
            <a:rect l="l" t="t" r="r" b="b"/>
            <a:pathLst>
              <a:path w="4500880" h="328777">
                <a:moveTo>
                  <a:pt x="0" y="328777"/>
                </a:moveTo>
                <a:cubicBezTo>
                  <a:pt x="445347" y="239030"/>
                  <a:pt x="890694" y="149284"/>
                  <a:pt x="1402080" y="95097"/>
                </a:cubicBezTo>
                <a:cubicBezTo>
                  <a:pt x="1913466" y="40910"/>
                  <a:pt x="2551853" y="-14970"/>
                  <a:pt x="3068320" y="3657"/>
                </a:cubicBezTo>
                <a:cubicBezTo>
                  <a:pt x="3584787" y="22284"/>
                  <a:pt x="4409440" y="125577"/>
                  <a:pt x="4500880" y="206857"/>
                </a:cubicBezTo>
              </a:path>
            </a:pathLst>
          </a:custGeom>
          <a:ln w="31750">
            <a:solidFill>
              <a:schemeClr val="accent2">
                <a:lumMod val="40000"/>
                <a:lumOff val="60000"/>
              </a:schemeClr>
            </a:solidFill>
            <a:prstDash val="dash"/>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09" name="TextBox 108">
            <a:extLst>
              <a:ext uri="{FF2B5EF4-FFF2-40B4-BE49-F238E27FC236}">
                <a16:creationId xmlns:a16="http://schemas.microsoft.com/office/drawing/2014/main" id="{C44E2D55-9724-094B-B4BD-80A977F0F100}"/>
              </a:ext>
            </a:extLst>
          </p:cNvPr>
          <p:cNvSpPr txBox="1"/>
          <p:nvPr/>
        </p:nvSpPr>
        <p:spPr>
          <a:xfrm>
            <a:off x="3259420" y="5104678"/>
            <a:ext cx="346832" cy="357115"/>
          </a:xfrm>
          <a:prstGeom prst="rect">
            <a:avLst/>
          </a:prstGeom>
          <a:noFill/>
        </p:spPr>
        <p:txBody>
          <a:bodyPr wrap="none" rtlCol="0">
            <a:spAutoFit/>
          </a:bodyPr>
          <a:lstStyle/>
          <a:p>
            <a:r>
              <a:rPr lang="en-US" sz="1400" dirty="0">
                <a:solidFill>
                  <a:schemeClr val="bg1"/>
                </a:solidFill>
                <a:latin typeface="Wingdings"/>
                <a:ea typeface="Wingdings"/>
                <a:cs typeface="Wingdings"/>
                <a:sym typeface="Wingdings"/>
              </a:rPr>
              <a:t></a:t>
            </a:r>
            <a:endParaRPr lang="en-US" sz="1400" dirty="0">
              <a:solidFill>
                <a:schemeClr val="bg1"/>
              </a:solidFill>
            </a:endParaRPr>
          </a:p>
        </p:txBody>
      </p:sp>
      <p:sp>
        <p:nvSpPr>
          <p:cNvPr id="110" name="TextBox 109">
            <a:extLst>
              <a:ext uri="{FF2B5EF4-FFF2-40B4-BE49-F238E27FC236}">
                <a16:creationId xmlns:a16="http://schemas.microsoft.com/office/drawing/2014/main" id="{3EE0A90B-750C-EE4F-AE02-D4F572493BAA}"/>
              </a:ext>
            </a:extLst>
          </p:cNvPr>
          <p:cNvSpPr txBox="1"/>
          <p:nvPr/>
        </p:nvSpPr>
        <p:spPr>
          <a:xfrm>
            <a:off x="4497205" y="4780122"/>
            <a:ext cx="346832" cy="357115"/>
          </a:xfrm>
          <a:prstGeom prst="rect">
            <a:avLst/>
          </a:prstGeom>
          <a:noFill/>
        </p:spPr>
        <p:txBody>
          <a:bodyPr wrap="none" rtlCol="0">
            <a:spAutoFit/>
          </a:bodyPr>
          <a:lstStyle/>
          <a:p>
            <a:r>
              <a:rPr lang="en-US" sz="1400" dirty="0">
                <a:solidFill>
                  <a:schemeClr val="bg1"/>
                </a:solidFill>
                <a:latin typeface="Wingdings"/>
                <a:ea typeface="Wingdings"/>
                <a:cs typeface="Wingdings"/>
                <a:sym typeface="Wingdings"/>
              </a:rPr>
              <a:t></a:t>
            </a:r>
            <a:endParaRPr lang="en-US" sz="1400" dirty="0">
              <a:solidFill>
                <a:schemeClr val="bg1"/>
              </a:solidFill>
            </a:endParaRPr>
          </a:p>
        </p:txBody>
      </p:sp>
      <p:sp>
        <p:nvSpPr>
          <p:cNvPr id="111" name="TextBox 110">
            <a:extLst>
              <a:ext uri="{FF2B5EF4-FFF2-40B4-BE49-F238E27FC236}">
                <a16:creationId xmlns:a16="http://schemas.microsoft.com/office/drawing/2014/main" id="{06D6EBB5-BCD8-E94C-B4E5-DF6498589B37}"/>
              </a:ext>
            </a:extLst>
          </p:cNvPr>
          <p:cNvSpPr txBox="1"/>
          <p:nvPr/>
        </p:nvSpPr>
        <p:spPr>
          <a:xfrm>
            <a:off x="5681579" y="4794027"/>
            <a:ext cx="346832" cy="357115"/>
          </a:xfrm>
          <a:prstGeom prst="rect">
            <a:avLst/>
          </a:prstGeom>
          <a:noFill/>
        </p:spPr>
        <p:txBody>
          <a:bodyPr wrap="none" rtlCol="0">
            <a:spAutoFit/>
          </a:bodyPr>
          <a:lstStyle/>
          <a:p>
            <a:r>
              <a:rPr lang="en-US" sz="1400" dirty="0">
                <a:solidFill>
                  <a:schemeClr val="bg1"/>
                </a:solidFill>
                <a:latin typeface="Wingdings"/>
                <a:ea typeface="Wingdings"/>
                <a:cs typeface="Wingdings"/>
                <a:sym typeface="Wingdings"/>
              </a:rPr>
              <a:t></a:t>
            </a:r>
            <a:endParaRPr lang="en-US" sz="1400" dirty="0">
              <a:solidFill>
                <a:schemeClr val="bg1"/>
              </a:solidFill>
            </a:endParaRPr>
          </a:p>
        </p:txBody>
      </p:sp>
      <p:sp>
        <p:nvSpPr>
          <p:cNvPr id="112" name="TextBox 111">
            <a:extLst>
              <a:ext uri="{FF2B5EF4-FFF2-40B4-BE49-F238E27FC236}">
                <a16:creationId xmlns:a16="http://schemas.microsoft.com/office/drawing/2014/main" id="{5E2B5317-1A27-964D-9ED6-B217ECC49194}"/>
              </a:ext>
            </a:extLst>
          </p:cNvPr>
          <p:cNvSpPr txBox="1"/>
          <p:nvPr/>
        </p:nvSpPr>
        <p:spPr>
          <a:xfrm>
            <a:off x="6903873" y="4782239"/>
            <a:ext cx="346832" cy="357115"/>
          </a:xfrm>
          <a:prstGeom prst="rect">
            <a:avLst/>
          </a:prstGeom>
          <a:noFill/>
        </p:spPr>
        <p:txBody>
          <a:bodyPr wrap="none" rtlCol="0">
            <a:spAutoFit/>
          </a:bodyPr>
          <a:lstStyle/>
          <a:p>
            <a:r>
              <a:rPr lang="en-US" sz="1400" dirty="0">
                <a:solidFill>
                  <a:schemeClr val="bg1"/>
                </a:solidFill>
                <a:latin typeface="Wingdings"/>
                <a:ea typeface="Wingdings"/>
                <a:cs typeface="Wingdings"/>
                <a:sym typeface="Wingdings"/>
              </a:rPr>
              <a:t></a:t>
            </a:r>
            <a:endParaRPr lang="en-US" sz="1400" dirty="0">
              <a:solidFill>
                <a:schemeClr val="bg1"/>
              </a:solidFill>
            </a:endParaRPr>
          </a:p>
        </p:txBody>
      </p:sp>
      <p:sp>
        <p:nvSpPr>
          <p:cNvPr id="113" name="Freeform 112">
            <a:extLst>
              <a:ext uri="{FF2B5EF4-FFF2-40B4-BE49-F238E27FC236}">
                <a16:creationId xmlns:a16="http://schemas.microsoft.com/office/drawing/2014/main" id="{BC939CB7-C1EA-6846-8CEE-1FD2643C8D0C}"/>
              </a:ext>
            </a:extLst>
          </p:cNvPr>
          <p:cNvSpPr/>
          <p:nvPr/>
        </p:nvSpPr>
        <p:spPr>
          <a:xfrm>
            <a:off x="2230785" y="4744756"/>
            <a:ext cx="1172006" cy="540252"/>
          </a:xfrm>
          <a:custGeom>
            <a:avLst/>
            <a:gdLst>
              <a:gd name="connsiteX0" fmla="*/ 0 w 1076960"/>
              <a:gd name="connsiteY0" fmla="*/ 0 h 538480"/>
              <a:gd name="connsiteX1" fmla="*/ 406400 w 1076960"/>
              <a:gd name="connsiteY1" fmla="*/ 406400 h 538480"/>
              <a:gd name="connsiteX2" fmla="*/ 1076960 w 1076960"/>
              <a:gd name="connsiteY2" fmla="*/ 538480 h 538480"/>
            </a:gdLst>
            <a:ahLst/>
            <a:cxnLst>
              <a:cxn ang="0">
                <a:pos x="connsiteX0" y="connsiteY0"/>
              </a:cxn>
              <a:cxn ang="0">
                <a:pos x="connsiteX1" y="connsiteY1"/>
              </a:cxn>
              <a:cxn ang="0">
                <a:pos x="connsiteX2" y="connsiteY2"/>
              </a:cxn>
            </a:cxnLst>
            <a:rect l="l" t="t" r="r" b="b"/>
            <a:pathLst>
              <a:path w="1076960" h="538480">
                <a:moveTo>
                  <a:pt x="0" y="0"/>
                </a:moveTo>
                <a:cubicBezTo>
                  <a:pt x="113453" y="158326"/>
                  <a:pt x="226907" y="316653"/>
                  <a:pt x="406400" y="406400"/>
                </a:cubicBezTo>
                <a:cubicBezTo>
                  <a:pt x="585893" y="496147"/>
                  <a:pt x="1076960" y="538480"/>
                  <a:pt x="1076960" y="538480"/>
                </a:cubicBezTo>
              </a:path>
            </a:pathLst>
          </a:custGeom>
          <a:ln w="34925">
            <a:solidFill>
              <a:schemeClr val="accent4">
                <a:lumMod val="20000"/>
                <a:lumOff val="8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4" name="Freeform 113">
            <a:extLst>
              <a:ext uri="{FF2B5EF4-FFF2-40B4-BE49-F238E27FC236}">
                <a16:creationId xmlns:a16="http://schemas.microsoft.com/office/drawing/2014/main" id="{74783646-FC61-E74F-8E8A-F20F957030B3}"/>
              </a:ext>
            </a:extLst>
          </p:cNvPr>
          <p:cNvSpPr/>
          <p:nvPr/>
        </p:nvSpPr>
        <p:spPr>
          <a:xfrm>
            <a:off x="3437636" y="4286896"/>
            <a:ext cx="1172006" cy="671784"/>
          </a:xfrm>
          <a:custGeom>
            <a:avLst/>
            <a:gdLst>
              <a:gd name="connsiteX0" fmla="*/ 0 w 1076960"/>
              <a:gd name="connsiteY0" fmla="*/ 0 h 538480"/>
              <a:gd name="connsiteX1" fmla="*/ 406400 w 1076960"/>
              <a:gd name="connsiteY1" fmla="*/ 406400 h 538480"/>
              <a:gd name="connsiteX2" fmla="*/ 1076960 w 1076960"/>
              <a:gd name="connsiteY2" fmla="*/ 538480 h 538480"/>
            </a:gdLst>
            <a:ahLst/>
            <a:cxnLst>
              <a:cxn ang="0">
                <a:pos x="connsiteX0" y="connsiteY0"/>
              </a:cxn>
              <a:cxn ang="0">
                <a:pos x="connsiteX1" y="connsiteY1"/>
              </a:cxn>
              <a:cxn ang="0">
                <a:pos x="connsiteX2" y="connsiteY2"/>
              </a:cxn>
            </a:cxnLst>
            <a:rect l="l" t="t" r="r" b="b"/>
            <a:pathLst>
              <a:path w="1076960" h="538480">
                <a:moveTo>
                  <a:pt x="0" y="0"/>
                </a:moveTo>
                <a:cubicBezTo>
                  <a:pt x="113453" y="158326"/>
                  <a:pt x="226907" y="316653"/>
                  <a:pt x="406400" y="406400"/>
                </a:cubicBezTo>
                <a:cubicBezTo>
                  <a:pt x="585893" y="496147"/>
                  <a:pt x="1076960" y="538480"/>
                  <a:pt x="1076960" y="538480"/>
                </a:cubicBezTo>
              </a:path>
            </a:pathLst>
          </a:custGeom>
          <a:ln w="34925">
            <a:solidFill>
              <a:schemeClr val="accent4">
                <a:lumMod val="20000"/>
                <a:lumOff val="8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5" name="Freeform 114">
            <a:extLst>
              <a:ext uri="{FF2B5EF4-FFF2-40B4-BE49-F238E27FC236}">
                <a16:creationId xmlns:a16="http://schemas.microsoft.com/office/drawing/2014/main" id="{FD425C12-77F8-C34B-9EAE-C139B9027B3B}"/>
              </a:ext>
            </a:extLst>
          </p:cNvPr>
          <p:cNvSpPr/>
          <p:nvPr/>
        </p:nvSpPr>
        <p:spPr>
          <a:xfrm>
            <a:off x="4633947" y="4126217"/>
            <a:ext cx="1172006" cy="832462"/>
          </a:xfrm>
          <a:custGeom>
            <a:avLst/>
            <a:gdLst>
              <a:gd name="connsiteX0" fmla="*/ 0 w 1076960"/>
              <a:gd name="connsiteY0" fmla="*/ 0 h 538480"/>
              <a:gd name="connsiteX1" fmla="*/ 406400 w 1076960"/>
              <a:gd name="connsiteY1" fmla="*/ 406400 h 538480"/>
              <a:gd name="connsiteX2" fmla="*/ 1076960 w 1076960"/>
              <a:gd name="connsiteY2" fmla="*/ 538480 h 538480"/>
            </a:gdLst>
            <a:ahLst/>
            <a:cxnLst>
              <a:cxn ang="0">
                <a:pos x="connsiteX0" y="connsiteY0"/>
              </a:cxn>
              <a:cxn ang="0">
                <a:pos x="connsiteX1" y="connsiteY1"/>
              </a:cxn>
              <a:cxn ang="0">
                <a:pos x="connsiteX2" y="connsiteY2"/>
              </a:cxn>
            </a:cxnLst>
            <a:rect l="l" t="t" r="r" b="b"/>
            <a:pathLst>
              <a:path w="1076960" h="538480">
                <a:moveTo>
                  <a:pt x="0" y="0"/>
                </a:moveTo>
                <a:cubicBezTo>
                  <a:pt x="113453" y="158326"/>
                  <a:pt x="226907" y="316653"/>
                  <a:pt x="406400" y="406400"/>
                </a:cubicBezTo>
                <a:cubicBezTo>
                  <a:pt x="585893" y="496147"/>
                  <a:pt x="1076960" y="538480"/>
                  <a:pt x="1076960" y="538480"/>
                </a:cubicBezTo>
              </a:path>
            </a:pathLst>
          </a:custGeom>
          <a:ln w="34925">
            <a:solidFill>
              <a:schemeClr val="accent4">
                <a:lumMod val="20000"/>
                <a:lumOff val="80000"/>
              </a:schemeClr>
            </a:solidFill>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16" name="Freeform 115">
            <a:extLst>
              <a:ext uri="{FF2B5EF4-FFF2-40B4-BE49-F238E27FC236}">
                <a16:creationId xmlns:a16="http://schemas.microsoft.com/office/drawing/2014/main" id="{60502851-83C9-E34B-B7A5-93DED8BD509D}"/>
              </a:ext>
            </a:extLst>
          </p:cNvPr>
          <p:cNvSpPr/>
          <p:nvPr/>
        </p:nvSpPr>
        <p:spPr>
          <a:xfrm>
            <a:off x="5862898" y="4113370"/>
            <a:ext cx="1172006" cy="845311"/>
          </a:xfrm>
          <a:custGeom>
            <a:avLst/>
            <a:gdLst>
              <a:gd name="connsiteX0" fmla="*/ 0 w 1076960"/>
              <a:gd name="connsiteY0" fmla="*/ 0 h 538480"/>
              <a:gd name="connsiteX1" fmla="*/ 406400 w 1076960"/>
              <a:gd name="connsiteY1" fmla="*/ 406400 h 538480"/>
              <a:gd name="connsiteX2" fmla="*/ 1076960 w 1076960"/>
              <a:gd name="connsiteY2" fmla="*/ 538480 h 538480"/>
            </a:gdLst>
            <a:ahLst/>
            <a:cxnLst>
              <a:cxn ang="0">
                <a:pos x="connsiteX0" y="connsiteY0"/>
              </a:cxn>
              <a:cxn ang="0">
                <a:pos x="connsiteX1" y="connsiteY1"/>
              </a:cxn>
              <a:cxn ang="0">
                <a:pos x="connsiteX2" y="connsiteY2"/>
              </a:cxn>
            </a:cxnLst>
            <a:rect l="l" t="t" r="r" b="b"/>
            <a:pathLst>
              <a:path w="1076960" h="538480">
                <a:moveTo>
                  <a:pt x="0" y="0"/>
                </a:moveTo>
                <a:cubicBezTo>
                  <a:pt x="113453" y="158326"/>
                  <a:pt x="226907" y="316653"/>
                  <a:pt x="406400" y="406400"/>
                </a:cubicBezTo>
                <a:cubicBezTo>
                  <a:pt x="585893" y="496147"/>
                  <a:pt x="1076960" y="538480"/>
                  <a:pt x="1076960" y="538480"/>
                </a:cubicBezTo>
              </a:path>
            </a:pathLst>
          </a:custGeom>
          <a:ln w="34925">
            <a:solidFill>
              <a:schemeClr val="accent4">
                <a:lumMod val="20000"/>
                <a:lumOff val="80000"/>
              </a:schemeClr>
            </a:solidFill>
            <a:prstDash val="dash"/>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cxnSp>
        <p:nvCxnSpPr>
          <p:cNvPr id="117" name="Straight Arrow Connector 116">
            <a:extLst>
              <a:ext uri="{FF2B5EF4-FFF2-40B4-BE49-F238E27FC236}">
                <a16:creationId xmlns:a16="http://schemas.microsoft.com/office/drawing/2014/main" id="{2B194900-9800-5E4F-AEDC-451EC5433028}"/>
              </a:ext>
            </a:extLst>
          </p:cNvPr>
          <p:cNvCxnSpPr>
            <a:endCxn id="114" idx="0"/>
          </p:cNvCxnSpPr>
          <p:nvPr/>
        </p:nvCxnSpPr>
        <p:spPr>
          <a:xfrm flipV="1">
            <a:off x="3437636" y="4286896"/>
            <a:ext cx="0" cy="959247"/>
          </a:xfrm>
          <a:prstGeom prst="straightConnector1">
            <a:avLst/>
          </a:prstGeom>
          <a:ln w="44450">
            <a:solidFill>
              <a:schemeClr val="accent1">
                <a:lumMod val="40000"/>
                <a:lumOff val="6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372BB2EE-1917-A645-8FF4-3B6841DF941F}"/>
              </a:ext>
            </a:extLst>
          </p:cNvPr>
          <p:cNvCxnSpPr/>
          <p:nvPr/>
        </p:nvCxnSpPr>
        <p:spPr>
          <a:xfrm flipH="1" flipV="1">
            <a:off x="4653869" y="4193022"/>
            <a:ext cx="16753" cy="716776"/>
          </a:xfrm>
          <a:prstGeom prst="straightConnector1">
            <a:avLst/>
          </a:prstGeom>
          <a:ln w="44450">
            <a:solidFill>
              <a:schemeClr val="accent1">
                <a:lumMod val="40000"/>
                <a:lumOff val="6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47D6FBCE-0E05-4D48-A6B3-0F1B7CCC7D73}"/>
              </a:ext>
            </a:extLst>
          </p:cNvPr>
          <p:cNvCxnSpPr/>
          <p:nvPr/>
        </p:nvCxnSpPr>
        <p:spPr>
          <a:xfrm flipV="1">
            <a:off x="5854995" y="4136948"/>
            <a:ext cx="7903" cy="798544"/>
          </a:xfrm>
          <a:prstGeom prst="straightConnector1">
            <a:avLst/>
          </a:prstGeom>
          <a:ln w="44450">
            <a:solidFill>
              <a:schemeClr val="accent1">
                <a:lumMod val="40000"/>
                <a:lumOff val="6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6A7AAF68-A949-1F41-9F23-8346012BF2FB}"/>
              </a:ext>
            </a:extLst>
          </p:cNvPr>
          <p:cNvCxnSpPr/>
          <p:nvPr/>
        </p:nvCxnSpPr>
        <p:spPr>
          <a:xfrm flipH="1" flipV="1">
            <a:off x="7067907" y="4328051"/>
            <a:ext cx="16753" cy="581747"/>
          </a:xfrm>
          <a:prstGeom prst="straightConnector1">
            <a:avLst/>
          </a:prstGeom>
          <a:ln w="44450">
            <a:solidFill>
              <a:schemeClr val="accent1">
                <a:lumMod val="40000"/>
                <a:lumOff val="60000"/>
              </a:schemeClr>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A56EBB9F-FD8D-D647-9C79-4649714A479D}"/>
              </a:ext>
            </a:extLst>
          </p:cNvPr>
          <p:cNvSpPr txBox="1"/>
          <p:nvPr/>
        </p:nvSpPr>
        <p:spPr>
          <a:xfrm>
            <a:off x="3438727" y="5120612"/>
            <a:ext cx="666738"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1,0</a:t>
            </a:r>
            <a:r>
              <a:rPr lang="en-US" dirty="0">
                <a:solidFill>
                  <a:schemeClr val="bg1"/>
                </a:solidFill>
              </a:rPr>
              <a:t> </a:t>
            </a:r>
          </a:p>
        </p:txBody>
      </p:sp>
      <p:sp>
        <p:nvSpPr>
          <p:cNvPr id="122" name="TextBox 121">
            <a:extLst>
              <a:ext uri="{FF2B5EF4-FFF2-40B4-BE49-F238E27FC236}">
                <a16:creationId xmlns:a16="http://schemas.microsoft.com/office/drawing/2014/main" id="{B6ED1142-E9CE-9C46-BAEF-50B8586A22B4}"/>
              </a:ext>
            </a:extLst>
          </p:cNvPr>
          <p:cNvSpPr txBox="1"/>
          <p:nvPr/>
        </p:nvSpPr>
        <p:spPr>
          <a:xfrm>
            <a:off x="4613999" y="4916937"/>
            <a:ext cx="666738" cy="428538"/>
          </a:xfrm>
          <a:prstGeom prst="rect">
            <a:avLst/>
          </a:prstGeom>
          <a:noFill/>
        </p:spPr>
        <p:txBody>
          <a:bodyPr wrap="none" rtlCol="0">
            <a:spAutoFit/>
          </a:bodyPr>
          <a:lstStyle/>
          <a:p>
            <a:r>
              <a:rPr lang="el-GR" dirty="0">
                <a:solidFill>
                  <a:schemeClr val="bg1"/>
                </a:solidFill>
              </a:rPr>
              <a:t>θ</a:t>
            </a:r>
            <a:r>
              <a:rPr lang="el-GR" baseline="-25000" dirty="0">
                <a:solidFill>
                  <a:schemeClr val="bg1"/>
                </a:solidFill>
              </a:rPr>
              <a:t>2</a:t>
            </a:r>
            <a:r>
              <a:rPr lang="en-US" baseline="-25000" dirty="0">
                <a:solidFill>
                  <a:schemeClr val="bg1"/>
                </a:solidFill>
              </a:rPr>
              <a:t>,1</a:t>
            </a:r>
            <a:r>
              <a:rPr lang="en-US" dirty="0">
                <a:solidFill>
                  <a:schemeClr val="bg1"/>
                </a:solidFill>
              </a:rPr>
              <a:t> </a:t>
            </a:r>
          </a:p>
        </p:txBody>
      </p:sp>
      <p:sp>
        <p:nvSpPr>
          <p:cNvPr id="123" name="TextBox 122">
            <a:extLst>
              <a:ext uri="{FF2B5EF4-FFF2-40B4-BE49-F238E27FC236}">
                <a16:creationId xmlns:a16="http://schemas.microsoft.com/office/drawing/2014/main" id="{464E31D5-527C-EB4A-86C5-91F9EA5AEE60}"/>
              </a:ext>
            </a:extLst>
          </p:cNvPr>
          <p:cNvSpPr txBox="1"/>
          <p:nvPr/>
        </p:nvSpPr>
        <p:spPr>
          <a:xfrm>
            <a:off x="5787626" y="4933486"/>
            <a:ext cx="666738" cy="428538"/>
          </a:xfrm>
          <a:prstGeom prst="rect">
            <a:avLst/>
          </a:prstGeom>
          <a:noFill/>
        </p:spPr>
        <p:txBody>
          <a:bodyPr wrap="none" rtlCol="0">
            <a:spAutoFit/>
          </a:bodyPr>
          <a:lstStyle/>
          <a:p>
            <a:r>
              <a:rPr lang="el-GR" dirty="0">
                <a:solidFill>
                  <a:schemeClr val="bg1"/>
                </a:solidFill>
              </a:rPr>
              <a:t>θ</a:t>
            </a:r>
            <a:r>
              <a:rPr lang="en-US" baseline="-25000" dirty="0">
                <a:solidFill>
                  <a:schemeClr val="bg1"/>
                </a:solidFill>
              </a:rPr>
              <a:t>3,2</a:t>
            </a:r>
            <a:r>
              <a:rPr lang="en-US" dirty="0">
                <a:solidFill>
                  <a:schemeClr val="bg1"/>
                </a:solidFill>
              </a:rPr>
              <a:t> </a:t>
            </a:r>
          </a:p>
        </p:txBody>
      </p:sp>
      <p:sp>
        <p:nvSpPr>
          <p:cNvPr id="124" name="TextBox 123">
            <a:extLst>
              <a:ext uri="{FF2B5EF4-FFF2-40B4-BE49-F238E27FC236}">
                <a16:creationId xmlns:a16="http://schemas.microsoft.com/office/drawing/2014/main" id="{D1613031-6C68-7543-9759-E8C56196C51F}"/>
              </a:ext>
            </a:extLst>
          </p:cNvPr>
          <p:cNvSpPr txBox="1"/>
          <p:nvPr/>
        </p:nvSpPr>
        <p:spPr>
          <a:xfrm>
            <a:off x="7008945" y="4922969"/>
            <a:ext cx="890032" cy="428538"/>
          </a:xfrm>
          <a:prstGeom prst="rect">
            <a:avLst/>
          </a:prstGeom>
          <a:noFill/>
        </p:spPr>
        <p:txBody>
          <a:bodyPr wrap="none" rtlCol="0">
            <a:spAutoFit/>
          </a:bodyPr>
          <a:lstStyle/>
          <a:p>
            <a:r>
              <a:rPr lang="en-US" dirty="0">
                <a:solidFill>
                  <a:schemeClr val="bg1"/>
                </a:solidFill>
              </a:rPr>
              <a:t>θ</a:t>
            </a:r>
            <a:r>
              <a:rPr lang="en-US" baseline="-25000" dirty="0">
                <a:solidFill>
                  <a:schemeClr val="bg1"/>
                </a:solidFill>
              </a:rPr>
              <a:t>m,n-1</a:t>
            </a:r>
            <a:r>
              <a:rPr lang="en-US" dirty="0">
                <a:solidFill>
                  <a:schemeClr val="bg1"/>
                </a:solidFill>
              </a:rPr>
              <a:t> </a:t>
            </a:r>
          </a:p>
        </p:txBody>
      </p:sp>
      <p:sp>
        <p:nvSpPr>
          <p:cNvPr id="125" name="TextBox 124">
            <a:extLst>
              <a:ext uri="{FF2B5EF4-FFF2-40B4-BE49-F238E27FC236}">
                <a16:creationId xmlns:a16="http://schemas.microsoft.com/office/drawing/2014/main" id="{E1F46FF9-47A7-DB45-9611-4BCBDAAE4254}"/>
              </a:ext>
            </a:extLst>
          </p:cNvPr>
          <p:cNvSpPr txBox="1"/>
          <p:nvPr/>
        </p:nvSpPr>
        <p:spPr>
          <a:xfrm>
            <a:off x="2824513" y="4611637"/>
            <a:ext cx="746984" cy="428538"/>
          </a:xfrm>
          <a:prstGeom prst="rect">
            <a:avLst/>
          </a:prstGeom>
          <a:noFill/>
        </p:spPr>
        <p:txBody>
          <a:bodyPr wrap="none" rtlCol="0">
            <a:spAutoFit/>
          </a:bodyPr>
          <a:lstStyle/>
          <a:p>
            <a:r>
              <a:rPr lang="en-US" b="1" dirty="0">
                <a:solidFill>
                  <a:schemeClr val="bg1"/>
                </a:solidFill>
              </a:rPr>
              <a:t>INC</a:t>
            </a:r>
            <a:r>
              <a:rPr lang="en-US" b="1" baseline="-25000" dirty="0">
                <a:solidFill>
                  <a:schemeClr val="bg1"/>
                </a:solidFill>
              </a:rPr>
              <a:t>1</a:t>
            </a:r>
          </a:p>
        </p:txBody>
      </p:sp>
      <p:sp>
        <p:nvSpPr>
          <p:cNvPr id="126" name="TextBox 125">
            <a:extLst>
              <a:ext uri="{FF2B5EF4-FFF2-40B4-BE49-F238E27FC236}">
                <a16:creationId xmlns:a16="http://schemas.microsoft.com/office/drawing/2014/main" id="{865F1F0B-ECDA-934B-8E40-2C31B18638A2}"/>
              </a:ext>
            </a:extLst>
          </p:cNvPr>
          <p:cNvSpPr txBox="1"/>
          <p:nvPr/>
        </p:nvSpPr>
        <p:spPr>
          <a:xfrm>
            <a:off x="4054846" y="4351040"/>
            <a:ext cx="746984" cy="428538"/>
          </a:xfrm>
          <a:prstGeom prst="rect">
            <a:avLst/>
          </a:prstGeom>
          <a:noFill/>
        </p:spPr>
        <p:txBody>
          <a:bodyPr wrap="none" rtlCol="0">
            <a:spAutoFit/>
          </a:bodyPr>
          <a:lstStyle/>
          <a:p>
            <a:r>
              <a:rPr lang="en-US" b="1" dirty="0">
                <a:solidFill>
                  <a:schemeClr val="bg1"/>
                </a:solidFill>
              </a:rPr>
              <a:t>INC</a:t>
            </a:r>
            <a:r>
              <a:rPr lang="en-US" b="1" baseline="-25000" dirty="0">
                <a:solidFill>
                  <a:schemeClr val="bg1"/>
                </a:solidFill>
              </a:rPr>
              <a:t>2</a:t>
            </a:r>
          </a:p>
        </p:txBody>
      </p:sp>
      <p:sp>
        <p:nvSpPr>
          <p:cNvPr id="127" name="TextBox 126">
            <a:extLst>
              <a:ext uri="{FF2B5EF4-FFF2-40B4-BE49-F238E27FC236}">
                <a16:creationId xmlns:a16="http://schemas.microsoft.com/office/drawing/2014/main" id="{D0DE34AB-407B-7A41-992F-6731F7C33291}"/>
              </a:ext>
            </a:extLst>
          </p:cNvPr>
          <p:cNvSpPr txBox="1"/>
          <p:nvPr/>
        </p:nvSpPr>
        <p:spPr>
          <a:xfrm>
            <a:off x="5255218" y="4302050"/>
            <a:ext cx="746984" cy="428538"/>
          </a:xfrm>
          <a:prstGeom prst="rect">
            <a:avLst/>
          </a:prstGeom>
          <a:noFill/>
        </p:spPr>
        <p:txBody>
          <a:bodyPr wrap="none" rtlCol="0">
            <a:spAutoFit/>
          </a:bodyPr>
          <a:lstStyle/>
          <a:p>
            <a:r>
              <a:rPr lang="en-US" b="1" dirty="0">
                <a:solidFill>
                  <a:schemeClr val="bg1"/>
                </a:solidFill>
              </a:rPr>
              <a:t>INC</a:t>
            </a:r>
            <a:r>
              <a:rPr lang="en-US" b="1" baseline="-25000" dirty="0">
                <a:solidFill>
                  <a:schemeClr val="bg1"/>
                </a:solidFill>
              </a:rPr>
              <a:t>3</a:t>
            </a:r>
          </a:p>
        </p:txBody>
      </p:sp>
      <p:sp>
        <p:nvSpPr>
          <p:cNvPr id="128" name="TextBox 127">
            <a:extLst>
              <a:ext uri="{FF2B5EF4-FFF2-40B4-BE49-F238E27FC236}">
                <a16:creationId xmlns:a16="http://schemas.microsoft.com/office/drawing/2014/main" id="{55419E33-46F1-F045-9145-AD7BAA114F11}"/>
              </a:ext>
            </a:extLst>
          </p:cNvPr>
          <p:cNvSpPr txBox="1"/>
          <p:nvPr/>
        </p:nvSpPr>
        <p:spPr>
          <a:xfrm>
            <a:off x="6403044" y="4374559"/>
            <a:ext cx="809785" cy="428538"/>
          </a:xfrm>
          <a:prstGeom prst="rect">
            <a:avLst/>
          </a:prstGeom>
          <a:noFill/>
        </p:spPr>
        <p:txBody>
          <a:bodyPr wrap="none" rtlCol="0">
            <a:spAutoFit/>
          </a:bodyPr>
          <a:lstStyle/>
          <a:p>
            <a:r>
              <a:rPr lang="en-US" b="1" dirty="0" err="1">
                <a:solidFill>
                  <a:schemeClr val="bg1"/>
                </a:solidFill>
              </a:rPr>
              <a:t>INC</a:t>
            </a:r>
            <a:r>
              <a:rPr lang="en-US" b="1" baseline="-25000" dirty="0" err="1">
                <a:solidFill>
                  <a:schemeClr val="bg1"/>
                </a:solidFill>
              </a:rPr>
              <a:t>m</a:t>
            </a:r>
            <a:endParaRPr lang="en-US" b="1" baseline="-25000" dirty="0">
              <a:solidFill>
                <a:schemeClr val="bg1"/>
              </a:solidFill>
            </a:endParaRPr>
          </a:p>
        </p:txBody>
      </p:sp>
      <p:sp>
        <p:nvSpPr>
          <p:cNvPr id="129" name="TextBox 128">
            <a:extLst>
              <a:ext uri="{FF2B5EF4-FFF2-40B4-BE49-F238E27FC236}">
                <a16:creationId xmlns:a16="http://schemas.microsoft.com/office/drawing/2014/main" id="{4FFA7342-69D0-0C4E-B463-35595DF9C8E0}"/>
              </a:ext>
            </a:extLst>
          </p:cNvPr>
          <p:cNvSpPr txBox="1"/>
          <p:nvPr/>
        </p:nvSpPr>
        <p:spPr>
          <a:xfrm>
            <a:off x="2090594" y="5070739"/>
            <a:ext cx="893521" cy="428538"/>
          </a:xfrm>
          <a:prstGeom prst="rect">
            <a:avLst/>
          </a:prstGeom>
          <a:noFill/>
        </p:spPr>
        <p:txBody>
          <a:bodyPr wrap="none" rtlCol="0">
            <a:spAutoFit/>
          </a:bodyPr>
          <a:lstStyle/>
          <a:p>
            <a:r>
              <a:rPr lang="en-US" b="1" dirty="0">
                <a:solidFill>
                  <a:schemeClr val="bg1"/>
                </a:solidFill>
              </a:rPr>
              <a:t>TEND</a:t>
            </a:r>
            <a:r>
              <a:rPr lang="en-US" b="1" baseline="-25000" dirty="0">
                <a:solidFill>
                  <a:schemeClr val="bg1"/>
                </a:solidFill>
              </a:rPr>
              <a:t>1</a:t>
            </a:r>
          </a:p>
        </p:txBody>
      </p:sp>
      <p:sp>
        <p:nvSpPr>
          <p:cNvPr id="130" name="TextBox 129">
            <a:extLst>
              <a:ext uri="{FF2B5EF4-FFF2-40B4-BE49-F238E27FC236}">
                <a16:creationId xmlns:a16="http://schemas.microsoft.com/office/drawing/2014/main" id="{0E4B6543-7A6B-4045-B7EE-61BBC56C6B22}"/>
              </a:ext>
            </a:extLst>
          </p:cNvPr>
          <p:cNvSpPr txBox="1"/>
          <p:nvPr/>
        </p:nvSpPr>
        <p:spPr>
          <a:xfrm>
            <a:off x="3621714" y="4791801"/>
            <a:ext cx="893521" cy="428538"/>
          </a:xfrm>
          <a:prstGeom prst="rect">
            <a:avLst/>
          </a:prstGeom>
          <a:noFill/>
        </p:spPr>
        <p:txBody>
          <a:bodyPr wrap="none" rtlCol="0">
            <a:spAutoFit/>
          </a:bodyPr>
          <a:lstStyle/>
          <a:p>
            <a:r>
              <a:rPr lang="en-US" b="1" dirty="0">
                <a:solidFill>
                  <a:schemeClr val="bg1"/>
                </a:solidFill>
              </a:rPr>
              <a:t>TEND</a:t>
            </a:r>
            <a:r>
              <a:rPr lang="en-US" b="1" baseline="-25000" dirty="0">
                <a:solidFill>
                  <a:schemeClr val="bg1"/>
                </a:solidFill>
              </a:rPr>
              <a:t>2</a:t>
            </a:r>
          </a:p>
        </p:txBody>
      </p:sp>
      <p:sp>
        <p:nvSpPr>
          <p:cNvPr id="131" name="TextBox 130">
            <a:extLst>
              <a:ext uri="{FF2B5EF4-FFF2-40B4-BE49-F238E27FC236}">
                <a16:creationId xmlns:a16="http://schemas.microsoft.com/office/drawing/2014/main" id="{D08CB467-B3C6-924C-BF9E-11CBF8BB3863}"/>
              </a:ext>
            </a:extLst>
          </p:cNvPr>
          <p:cNvSpPr txBox="1"/>
          <p:nvPr/>
        </p:nvSpPr>
        <p:spPr>
          <a:xfrm>
            <a:off x="4910485" y="4808855"/>
            <a:ext cx="893521" cy="428538"/>
          </a:xfrm>
          <a:prstGeom prst="rect">
            <a:avLst/>
          </a:prstGeom>
          <a:noFill/>
        </p:spPr>
        <p:txBody>
          <a:bodyPr wrap="none" rtlCol="0">
            <a:spAutoFit/>
          </a:bodyPr>
          <a:lstStyle/>
          <a:p>
            <a:r>
              <a:rPr lang="en-US" b="1" dirty="0">
                <a:solidFill>
                  <a:schemeClr val="bg1"/>
                </a:solidFill>
              </a:rPr>
              <a:t>TEND</a:t>
            </a:r>
            <a:r>
              <a:rPr lang="en-US" b="1" baseline="-25000" dirty="0">
                <a:solidFill>
                  <a:schemeClr val="bg1"/>
                </a:solidFill>
              </a:rPr>
              <a:t>3</a:t>
            </a:r>
          </a:p>
        </p:txBody>
      </p:sp>
      <p:sp>
        <p:nvSpPr>
          <p:cNvPr id="132" name="TextBox 131">
            <a:extLst>
              <a:ext uri="{FF2B5EF4-FFF2-40B4-BE49-F238E27FC236}">
                <a16:creationId xmlns:a16="http://schemas.microsoft.com/office/drawing/2014/main" id="{3200E48A-BC6E-B44F-9F8F-0706BF2665EE}"/>
              </a:ext>
            </a:extLst>
          </p:cNvPr>
          <p:cNvSpPr txBox="1"/>
          <p:nvPr/>
        </p:nvSpPr>
        <p:spPr>
          <a:xfrm>
            <a:off x="6203729" y="4823023"/>
            <a:ext cx="956322" cy="428538"/>
          </a:xfrm>
          <a:prstGeom prst="rect">
            <a:avLst/>
          </a:prstGeom>
          <a:noFill/>
        </p:spPr>
        <p:txBody>
          <a:bodyPr wrap="none" rtlCol="0">
            <a:spAutoFit/>
          </a:bodyPr>
          <a:lstStyle/>
          <a:p>
            <a:r>
              <a:rPr lang="en-US" b="1" dirty="0" err="1">
                <a:solidFill>
                  <a:schemeClr val="bg1"/>
                </a:solidFill>
              </a:rPr>
              <a:t>TEND</a:t>
            </a:r>
            <a:r>
              <a:rPr lang="en-US" b="1" baseline="-25000" dirty="0" err="1">
                <a:solidFill>
                  <a:schemeClr val="bg1"/>
                </a:solidFill>
              </a:rPr>
              <a:t>m</a:t>
            </a:r>
            <a:endParaRPr lang="en-US" b="1" baseline="-25000" dirty="0">
              <a:solidFill>
                <a:schemeClr val="bg1"/>
              </a:solidFill>
            </a:endParaRPr>
          </a:p>
        </p:txBody>
      </p:sp>
      <p:cxnSp>
        <p:nvCxnSpPr>
          <p:cNvPr id="143" name="Straight Connector 142">
            <a:extLst>
              <a:ext uri="{FF2B5EF4-FFF2-40B4-BE49-F238E27FC236}">
                <a16:creationId xmlns:a16="http://schemas.microsoft.com/office/drawing/2014/main" id="{8A7C9B2C-EBA1-1E48-808D-570055E9A74E}"/>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44" name="Slide Number Placeholder 143">
            <a:extLst>
              <a:ext uri="{FF2B5EF4-FFF2-40B4-BE49-F238E27FC236}">
                <a16:creationId xmlns:a16="http://schemas.microsoft.com/office/drawing/2014/main" id="{060F8DC2-236C-0B44-AECC-6C57A6186F7B}"/>
              </a:ext>
            </a:extLst>
          </p:cNvPr>
          <p:cNvSpPr>
            <a:spLocks noGrp="1"/>
          </p:cNvSpPr>
          <p:nvPr>
            <p:ph type="sldNum" sz="quarter" idx="12"/>
          </p:nvPr>
        </p:nvSpPr>
        <p:spPr/>
        <p:txBody>
          <a:bodyPr/>
          <a:lstStyle/>
          <a:p>
            <a:fld id="{6E7DE86B-875E-B14B-AE40-FE18B8FDEF9A}" type="slidenum">
              <a:rPr lang="en-US" smtClean="0"/>
              <a:t>21</a:t>
            </a:fld>
            <a:endParaRPr lang="en-US" dirty="0"/>
          </a:p>
        </p:txBody>
      </p:sp>
    </p:spTree>
    <p:extLst>
      <p:ext uri="{BB962C8B-B14F-4D97-AF65-F5344CB8AC3E}">
        <p14:creationId xmlns:p14="http://schemas.microsoft.com/office/powerpoint/2010/main" val="1460424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3C92-50A5-4A4A-893E-AD7B3C432517}"/>
              </a:ext>
            </a:extLst>
          </p:cNvPr>
          <p:cNvSpPr>
            <a:spLocks noGrp="1"/>
          </p:cNvSpPr>
          <p:nvPr>
            <p:ph type="title"/>
          </p:nvPr>
        </p:nvSpPr>
        <p:spPr>
          <a:xfrm>
            <a:off x="861263" y="103096"/>
            <a:ext cx="9688928" cy="1400530"/>
          </a:xfrm>
        </p:spPr>
        <p:txBody>
          <a:bodyPr/>
          <a:lstStyle/>
          <a:p>
            <a:r>
              <a:rPr lang="en-US" sz="3200" b="1" dirty="0">
                <a:latin typeface="Helvetica" pitchFamily="2" charset="0"/>
              </a:rPr>
              <a:t>Analysis increments and cumulative tendencies</a:t>
            </a:r>
          </a:p>
        </p:txBody>
      </p:sp>
      <p:grpSp>
        <p:nvGrpSpPr>
          <p:cNvPr id="7" name="Group 6">
            <a:extLst>
              <a:ext uri="{FF2B5EF4-FFF2-40B4-BE49-F238E27FC236}">
                <a16:creationId xmlns:a16="http://schemas.microsoft.com/office/drawing/2014/main" id="{CCDCDEC0-AC8C-224E-A00C-3DEEC17DE699}"/>
              </a:ext>
            </a:extLst>
          </p:cNvPr>
          <p:cNvGrpSpPr/>
          <p:nvPr/>
        </p:nvGrpSpPr>
        <p:grpSpPr>
          <a:xfrm>
            <a:off x="952924" y="2032686"/>
            <a:ext cx="9247645" cy="3459892"/>
            <a:chOff x="1260389" y="2706130"/>
            <a:chExt cx="7797114" cy="2582562"/>
          </a:xfrm>
        </p:grpSpPr>
        <p:pic>
          <p:nvPicPr>
            <p:cNvPr id="6" name="Shape 472">
              <a:extLst>
                <a:ext uri="{FF2B5EF4-FFF2-40B4-BE49-F238E27FC236}">
                  <a16:creationId xmlns:a16="http://schemas.microsoft.com/office/drawing/2014/main" id="{CA09CE88-B2E6-5D42-AD08-BABFCCBB07DB}"/>
                </a:ext>
              </a:extLst>
            </p:cNvPr>
            <p:cNvPicPr preferRelativeResize="0"/>
            <p:nvPr/>
          </p:nvPicPr>
          <p:blipFill rotWithShape="1">
            <a:blip r:embed="rId4">
              <a:alphaModFix/>
            </a:blip>
            <a:srcRect l="56449" t="7118" r="8280" b="57959"/>
            <a:stretch/>
          </p:blipFill>
          <p:spPr>
            <a:xfrm>
              <a:off x="1260389" y="2706130"/>
              <a:ext cx="4226011" cy="2582562"/>
            </a:xfrm>
            <a:prstGeom prst="rect">
              <a:avLst/>
            </a:prstGeom>
            <a:noFill/>
            <a:ln>
              <a:noFill/>
            </a:ln>
          </p:spPr>
        </p:pic>
        <p:pic>
          <p:nvPicPr>
            <p:cNvPr id="5" name="Shape 474">
              <a:extLst>
                <a:ext uri="{FF2B5EF4-FFF2-40B4-BE49-F238E27FC236}">
                  <a16:creationId xmlns:a16="http://schemas.microsoft.com/office/drawing/2014/main" id="{A7DB028B-33B2-4D48-AEA7-9F5561764DEB}"/>
                </a:ext>
              </a:extLst>
            </p:cNvPr>
            <p:cNvPicPr preferRelativeResize="0"/>
            <p:nvPr/>
          </p:nvPicPr>
          <p:blipFill rotWithShape="1">
            <a:blip r:embed="rId5">
              <a:alphaModFix/>
            </a:blip>
            <a:srcRect l="10761" t="11321" r="16273" b="14217"/>
            <a:stretch/>
          </p:blipFill>
          <p:spPr>
            <a:xfrm>
              <a:off x="5412260" y="2706130"/>
              <a:ext cx="3645243" cy="2570208"/>
            </a:xfrm>
            <a:prstGeom prst="rect">
              <a:avLst/>
            </a:prstGeom>
            <a:noFill/>
            <a:ln>
              <a:noFill/>
            </a:ln>
          </p:spPr>
        </p:pic>
      </p:grpSp>
      <p:sp>
        <p:nvSpPr>
          <p:cNvPr id="8" name="TextBox 7">
            <a:extLst>
              <a:ext uri="{FF2B5EF4-FFF2-40B4-BE49-F238E27FC236}">
                <a16:creationId xmlns:a16="http://schemas.microsoft.com/office/drawing/2014/main" id="{DD61CB17-250E-CE47-B0BF-687D73AB67AE}"/>
              </a:ext>
            </a:extLst>
          </p:cNvPr>
          <p:cNvSpPr txBox="1"/>
          <p:nvPr/>
        </p:nvSpPr>
        <p:spPr>
          <a:xfrm>
            <a:off x="933163" y="1604296"/>
            <a:ext cx="8340745" cy="369332"/>
          </a:xfrm>
          <a:prstGeom prst="rect">
            <a:avLst/>
          </a:prstGeom>
          <a:noFill/>
        </p:spPr>
        <p:txBody>
          <a:bodyPr wrap="none" rtlCol="0">
            <a:spAutoFit/>
          </a:bodyPr>
          <a:lstStyle/>
          <a:p>
            <a:r>
              <a:rPr lang="en-US" b="1" dirty="0">
                <a:latin typeface="Helvetica" pitchFamily="2" charset="0"/>
              </a:rPr>
              <a:t>	      at 6 UTC      				 during 0-6 UTC forecast</a:t>
            </a:r>
          </a:p>
        </p:txBody>
      </p:sp>
      <p:graphicFrame>
        <p:nvGraphicFramePr>
          <p:cNvPr id="9" name="Object 8">
            <a:extLst>
              <a:ext uri="{FF2B5EF4-FFF2-40B4-BE49-F238E27FC236}">
                <a16:creationId xmlns:a16="http://schemas.microsoft.com/office/drawing/2014/main" id="{9AEEDB04-1707-4641-889E-96349238B4AD}"/>
              </a:ext>
            </a:extLst>
          </p:cNvPr>
          <p:cNvGraphicFramePr>
            <a:graphicFrameLocks noChangeAspect="1"/>
          </p:cNvGraphicFramePr>
          <p:nvPr>
            <p:extLst>
              <p:ext uri="{D42A27DB-BD31-4B8C-83A1-F6EECF244321}">
                <p14:modId xmlns:p14="http://schemas.microsoft.com/office/powerpoint/2010/main" val="3594695866"/>
              </p:ext>
            </p:extLst>
          </p:nvPr>
        </p:nvGraphicFramePr>
        <p:xfrm>
          <a:off x="872243" y="5659212"/>
          <a:ext cx="2471352" cy="688097"/>
        </p:xfrm>
        <a:graphic>
          <a:graphicData uri="http://schemas.openxmlformats.org/presentationml/2006/ole">
            <mc:AlternateContent xmlns:mc="http://schemas.openxmlformats.org/markup-compatibility/2006">
              <mc:Choice xmlns:v="urn:schemas-microsoft-com:vml" Requires="v">
                <p:oleObj spid="_x0000_s2104" name="Equation" r:id="rId6" imgW="1549400" imgH="431800" progId="Equation.3">
                  <p:embed/>
                </p:oleObj>
              </mc:Choice>
              <mc:Fallback>
                <p:oleObj name="Equation" r:id="rId6" imgW="1549400" imgH="431800" progId="Equation.3">
                  <p:embed/>
                  <p:pic>
                    <p:nvPicPr>
                      <p:cNvPr id="9" name="Object 8">
                        <a:extLst>
                          <a:ext uri="{FF2B5EF4-FFF2-40B4-BE49-F238E27FC236}">
                            <a16:creationId xmlns:a16="http://schemas.microsoft.com/office/drawing/2014/main" id="{9AEEDB04-1707-4641-889E-96349238B4AD}"/>
                          </a:ext>
                        </a:extLst>
                      </p:cNvPr>
                      <p:cNvPicPr/>
                      <p:nvPr/>
                    </p:nvPicPr>
                    <p:blipFill>
                      <a:blip r:embed="rId7"/>
                      <a:stretch>
                        <a:fillRect/>
                      </a:stretch>
                    </p:blipFill>
                    <p:spPr>
                      <a:xfrm>
                        <a:off x="872243" y="5659212"/>
                        <a:ext cx="2471352" cy="688097"/>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46AA0090-EF87-7F41-80AE-6C95745062B1}"/>
              </a:ext>
            </a:extLst>
          </p:cNvPr>
          <p:cNvSpPr txBox="1"/>
          <p:nvPr/>
        </p:nvSpPr>
        <p:spPr>
          <a:xfrm>
            <a:off x="3467153" y="5632856"/>
            <a:ext cx="6733416" cy="646331"/>
          </a:xfrm>
          <a:prstGeom prst="rect">
            <a:avLst/>
          </a:prstGeom>
          <a:noFill/>
        </p:spPr>
        <p:txBody>
          <a:bodyPr wrap="square" rtlCol="0">
            <a:spAutoFit/>
          </a:bodyPr>
          <a:lstStyle/>
          <a:p>
            <a:r>
              <a:rPr lang="en-US" dirty="0">
                <a:latin typeface="Helvetica" pitchFamily="2" charset="0"/>
              </a:rPr>
              <a:t>Appears qualitatively true – thus can explore use of this method to investigate systematic model errors. This work is underway….</a:t>
            </a:r>
          </a:p>
        </p:txBody>
      </p:sp>
      <p:cxnSp>
        <p:nvCxnSpPr>
          <p:cNvPr id="11" name="Straight Connector 10">
            <a:extLst>
              <a:ext uri="{FF2B5EF4-FFF2-40B4-BE49-F238E27FC236}">
                <a16:creationId xmlns:a16="http://schemas.microsoft.com/office/drawing/2014/main" id="{1B8B011D-13C4-E445-9AF8-C12407C64B88}"/>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2EE6BDC-3FCC-D74E-9B94-C8FAB33A35EC}"/>
              </a:ext>
            </a:extLst>
          </p:cNvPr>
          <p:cNvSpPr>
            <a:spLocks noGrp="1"/>
          </p:cNvSpPr>
          <p:nvPr>
            <p:ph type="sldNum" sz="quarter" idx="12"/>
          </p:nvPr>
        </p:nvSpPr>
        <p:spPr/>
        <p:txBody>
          <a:bodyPr/>
          <a:lstStyle/>
          <a:p>
            <a:fld id="{6E7DE86B-875E-B14B-AE40-FE18B8FDEF9A}" type="slidenum">
              <a:rPr lang="en-US" smtClean="0"/>
              <a:t>22</a:t>
            </a:fld>
            <a:endParaRPr lang="en-US"/>
          </a:p>
        </p:txBody>
      </p:sp>
      <p:sp>
        <p:nvSpPr>
          <p:cNvPr id="12" name="TextBox 11">
            <a:extLst>
              <a:ext uri="{FF2B5EF4-FFF2-40B4-BE49-F238E27FC236}">
                <a16:creationId xmlns:a16="http://schemas.microsoft.com/office/drawing/2014/main" id="{4C6557C8-92CE-5A40-8122-881593FC9628}"/>
              </a:ext>
            </a:extLst>
          </p:cNvPr>
          <p:cNvSpPr txBox="1"/>
          <p:nvPr/>
        </p:nvSpPr>
        <p:spPr>
          <a:xfrm>
            <a:off x="938806" y="1339004"/>
            <a:ext cx="8935010" cy="369332"/>
          </a:xfrm>
          <a:prstGeom prst="rect">
            <a:avLst/>
          </a:prstGeom>
          <a:noFill/>
        </p:spPr>
        <p:txBody>
          <a:bodyPr wrap="none" rtlCol="0">
            <a:spAutoFit/>
          </a:bodyPr>
          <a:lstStyle/>
          <a:p>
            <a:r>
              <a:rPr lang="en-US" b="1" dirty="0">
                <a:latin typeface="Helvetica" pitchFamily="2" charset="0"/>
              </a:rPr>
              <a:t>     Average analysis increment      	      -1 *Average accumulated tendency</a:t>
            </a:r>
          </a:p>
        </p:txBody>
      </p:sp>
    </p:spTree>
    <p:extLst>
      <p:ext uri="{BB962C8B-B14F-4D97-AF65-F5344CB8AC3E}">
        <p14:creationId xmlns:p14="http://schemas.microsoft.com/office/powerpoint/2010/main" val="96972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87AE-06B6-3343-827F-C9087009E287}"/>
              </a:ext>
            </a:extLst>
          </p:cNvPr>
          <p:cNvSpPr>
            <a:spLocks noGrp="1"/>
          </p:cNvSpPr>
          <p:nvPr>
            <p:ph type="title"/>
          </p:nvPr>
        </p:nvSpPr>
        <p:spPr>
          <a:xfrm>
            <a:off x="838200" y="263524"/>
            <a:ext cx="10515600" cy="1325563"/>
          </a:xfrm>
        </p:spPr>
        <p:txBody>
          <a:bodyPr>
            <a:normAutofit/>
          </a:bodyPr>
          <a:lstStyle/>
          <a:p>
            <a:r>
              <a:rPr lang="en-US" sz="3600" b="1" dirty="0">
                <a:latin typeface="Helvetica" pitchFamily="2" charset="0"/>
              </a:rPr>
              <a:t>Summary</a:t>
            </a:r>
          </a:p>
        </p:txBody>
      </p:sp>
      <p:sp>
        <p:nvSpPr>
          <p:cNvPr id="3" name="Content Placeholder 2">
            <a:extLst>
              <a:ext uri="{FF2B5EF4-FFF2-40B4-BE49-F238E27FC236}">
                <a16:creationId xmlns:a16="http://schemas.microsoft.com/office/drawing/2014/main" id="{A9942C18-91E6-5248-A9E4-0E2AD4AD851C}"/>
              </a:ext>
            </a:extLst>
          </p:cNvPr>
          <p:cNvSpPr>
            <a:spLocks noGrp="1"/>
          </p:cNvSpPr>
          <p:nvPr>
            <p:ph idx="1"/>
          </p:nvPr>
        </p:nvSpPr>
        <p:spPr>
          <a:xfrm>
            <a:off x="838200" y="1589087"/>
            <a:ext cx="10515600" cy="4351338"/>
          </a:xfrm>
        </p:spPr>
        <p:txBody>
          <a:bodyPr>
            <a:noAutofit/>
          </a:bodyPr>
          <a:lstStyle/>
          <a:p>
            <a:r>
              <a:rPr lang="en-US" sz="2200" dirty="0">
                <a:latin typeface="Helvetica" pitchFamily="2" charset="0"/>
              </a:rPr>
              <a:t>Model error is complex, varying in time (long and short scales) as well as spatially</a:t>
            </a:r>
          </a:p>
          <a:p>
            <a:r>
              <a:rPr lang="en-US" sz="2200" dirty="0">
                <a:latin typeface="Helvetica" pitchFamily="2" charset="0"/>
              </a:rPr>
              <a:t>Inflation aids an </a:t>
            </a:r>
            <a:r>
              <a:rPr lang="en-US" sz="2200" dirty="0" err="1">
                <a:latin typeface="Helvetica" pitchFamily="2" charset="0"/>
              </a:rPr>
              <a:t>EnKF</a:t>
            </a:r>
            <a:r>
              <a:rPr lang="en-US" sz="2200" dirty="0">
                <a:latin typeface="Helvetica" pitchFamily="2" charset="0"/>
              </a:rPr>
              <a:t> in combatting model error with varying effectiveness for different algorithms and differences most evident during the first 12 hours of forecasts</a:t>
            </a:r>
          </a:p>
          <a:p>
            <a:r>
              <a:rPr lang="en-US" sz="2200" dirty="0">
                <a:latin typeface="Helvetica" pitchFamily="2" charset="0"/>
              </a:rPr>
              <a:t>Adaptive prior inflation only marginally benefits from the addition of posterior inflation</a:t>
            </a:r>
          </a:p>
          <a:p>
            <a:r>
              <a:rPr lang="en-US" sz="2200" dirty="0">
                <a:latin typeface="Helvetica" pitchFamily="2" charset="0"/>
              </a:rPr>
              <a:t>Spread restoration improves the analysis and forecast performance when added to the adaptive prior inflation algorithm without degrading spread/error ratios</a:t>
            </a:r>
          </a:p>
          <a:p>
            <a:r>
              <a:rPr lang="en-US" sz="2200" dirty="0">
                <a:latin typeface="Helvetica" pitchFamily="2" charset="0"/>
              </a:rPr>
              <a:t>Relaxation to prior spread, configured to exaggerated posterior spread, improves analysis and forecast performance but degrades spread/error ratio, not responsive to persistent observation errors</a:t>
            </a:r>
          </a:p>
          <a:p>
            <a:r>
              <a:rPr lang="en-US" sz="2200" dirty="0">
                <a:latin typeface="Helvetica" pitchFamily="2" charset="0"/>
              </a:rPr>
              <a:t>Accumulated physics tendencies offer a promising approach to investigate sources of systematic model error</a:t>
            </a:r>
          </a:p>
          <a:p>
            <a:endParaRPr lang="en-US" sz="2200" dirty="0">
              <a:latin typeface="Helvetica" pitchFamily="2" charset="0"/>
            </a:endParaRPr>
          </a:p>
        </p:txBody>
      </p:sp>
      <p:sp>
        <p:nvSpPr>
          <p:cNvPr id="4" name="Slide Number Placeholder 3">
            <a:extLst>
              <a:ext uri="{FF2B5EF4-FFF2-40B4-BE49-F238E27FC236}">
                <a16:creationId xmlns:a16="http://schemas.microsoft.com/office/drawing/2014/main" id="{F85858A5-2F80-E14A-82DE-DA891B4BC500}"/>
              </a:ext>
            </a:extLst>
          </p:cNvPr>
          <p:cNvSpPr>
            <a:spLocks noGrp="1"/>
          </p:cNvSpPr>
          <p:nvPr>
            <p:ph type="sldNum" sz="quarter" idx="12"/>
          </p:nvPr>
        </p:nvSpPr>
        <p:spPr/>
        <p:txBody>
          <a:bodyPr/>
          <a:lstStyle/>
          <a:p>
            <a:fld id="{6E7DE86B-875E-B14B-AE40-FE18B8FDEF9A}" type="slidenum">
              <a:rPr lang="en-US" smtClean="0"/>
              <a:t>23</a:t>
            </a:fld>
            <a:endParaRPr lang="en-US"/>
          </a:p>
        </p:txBody>
      </p:sp>
      <p:cxnSp>
        <p:nvCxnSpPr>
          <p:cNvPr id="5" name="Straight Connector 4">
            <a:extLst>
              <a:ext uri="{FF2B5EF4-FFF2-40B4-BE49-F238E27FC236}">
                <a16:creationId xmlns:a16="http://schemas.microsoft.com/office/drawing/2014/main" id="{B1106B9D-E1E3-194D-A708-FA41D6F233C9}"/>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80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0CCE9-F62E-2542-A301-0631B721A520}"/>
              </a:ext>
            </a:extLst>
          </p:cNvPr>
          <p:cNvSpPr>
            <a:spLocks noGrp="1"/>
          </p:cNvSpPr>
          <p:nvPr>
            <p:ph idx="1"/>
          </p:nvPr>
        </p:nvSpPr>
        <p:spPr>
          <a:xfrm>
            <a:off x="747888" y="1825625"/>
            <a:ext cx="10515600" cy="4351338"/>
          </a:xfrm>
        </p:spPr>
        <p:txBody>
          <a:bodyPr>
            <a:normAutofit/>
          </a:bodyPr>
          <a:lstStyle/>
          <a:p>
            <a:r>
              <a:rPr lang="en-US" sz="2400" dirty="0">
                <a:latin typeface="Helvetica" pitchFamily="2" charset="0"/>
              </a:rPr>
              <a:t>DART EAKF, 50 members</a:t>
            </a:r>
          </a:p>
          <a:p>
            <a:r>
              <a:rPr lang="en-US" sz="2400" dirty="0">
                <a:latin typeface="Helvetica" pitchFamily="2" charset="0"/>
              </a:rPr>
              <a:t>WRF v3.6.1</a:t>
            </a:r>
          </a:p>
          <a:p>
            <a:r>
              <a:rPr lang="en-US" sz="2400" dirty="0">
                <a:latin typeface="Helvetica" pitchFamily="2" charset="0"/>
              </a:rPr>
              <a:t>15 km analysis grid</a:t>
            </a:r>
          </a:p>
          <a:p>
            <a:r>
              <a:rPr lang="en-US" sz="2400" dirty="0">
                <a:latin typeface="Helvetica" pitchFamily="2" charset="0"/>
              </a:rPr>
              <a:t>Cycled every 6 hours</a:t>
            </a:r>
          </a:p>
          <a:p>
            <a:r>
              <a:rPr lang="en-US" sz="2400" dirty="0">
                <a:latin typeface="Helvetica" pitchFamily="2" charset="0"/>
              </a:rPr>
              <a:t>May 1-31 2015</a:t>
            </a:r>
          </a:p>
          <a:p>
            <a:r>
              <a:rPr lang="en-US" sz="2400" dirty="0">
                <a:latin typeface="Helvetica" pitchFamily="2" charset="0"/>
              </a:rPr>
              <a:t>Conventional observations</a:t>
            </a:r>
          </a:p>
          <a:p>
            <a:r>
              <a:rPr lang="en-US" sz="2400" dirty="0">
                <a:latin typeface="Helvetica" pitchFamily="2" charset="0"/>
              </a:rPr>
              <a:t>NCAR ensemble configuration*</a:t>
            </a:r>
          </a:p>
        </p:txBody>
      </p:sp>
      <p:sp>
        <p:nvSpPr>
          <p:cNvPr id="4" name="Slide Number Placeholder 3">
            <a:extLst>
              <a:ext uri="{FF2B5EF4-FFF2-40B4-BE49-F238E27FC236}">
                <a16:creationId xmlns:a16="http://schemas.microsoft.com/office/drawing/2014/main" id="{F58537FC-59E1-4E46-A37E-A52D2C9503FA}"/>
              </a:ext>
            </a:extLst>
          </p:cNvPr>
          <p:cNvSpPr>
            <a:spLocks noGrp="1"/>
          </p:cNvSpPr>
          <p:nvPr>
            <p:ph type="sldNum" sz="quarter" idx="12"/>
          </p:nvPr>
        </p:nvSpPr>
        <p:spPr/>
        <p:txBody>
          <a:bodyPr/>
          <a:lstStyle/>
          <a:p>
            <a:fld id="{6E7DE86B-875E-B14B-AE40-FE18B8FDEF9A}" type="slidenum">
              <a:rPr lang="en-US" smtClean="0"/>
              <a:t>3</a:t>
            </a:fld>
            <a:endParaRPr lang="en-US"/>
          </a:p>
        </p:txBody>
      </p:sp>
      <p:pic>
        <p:nvPicPr>
          <p:cNvPr id="5" name="Picture 1" descr="locations.png">
            <a:extLst>
              <a:ext uri="{FF2B5EF4-FFF2-40B4-BE49-F238E27FC236}">
                <a16:creationId xmlns:a16="http://schemas.microsoft.com/office/drawing/2014/main" id="{8E1D58EE-2794-414F-926B-449176A82885}"/>
              </a:ext>
            </a:extLst>
          </p:cNvPr>
          <p:cNvPicPr>
            <a:picLocks noChangeAspect="1"/>
          </p:cNvPicPr>
          <p:nvPr/>
        </p:nvPicPr>
        <p:blipFill rotWithShape="1">
          <a:blip r:embed="rId2">
            <a:extLst>
              <a:ext uri="{28A0092B-C50C-407E-A947-70E740481C1C}">
                <a14:useLocalDpi xmlns:a14="http://schemas.microsoft.com/office/drawing/2010/main" val="0"/>
              </a:ext>
            </a:extLst>
          </a:blip>
          <a:srcRect t="3519" r="12206" b="24918"/>
          <a:stretch/>
        </p:blipFill>
        <p:spPr bwMode="auto">
          <a:xfrm>
            <a:off x="5506156" y="1728023"/>
            <a:ext cx="5308600" cy="40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3B36286D-F78B-9548-B3A7-4AFD216C85E8}"/>
              </a:ext>
            </a:extLst>
          </p:cNvPr>
          <p:cNvGrpSpPr/>
          <p:nvPr/>
        </p:nvGrpSpPr>
        <p:grpSpPr>
          <a:xfrm>
            <a:off x="10893778" y="2250073"/>
            <a:ext cx="920044" cy="3379904"/>
            <a:chOff x="304800" y="914400"/>
            <a:chExt cx="1447800" cy="5638800"/>
          </a:xfrm>
        </p:grpSpPr>
        <p:sp>
          <p:nvSpPr>
            <p:cNvPr id="6" name="Rectangle 5">
              <a:extLst>
                <a:ext uri="{FF2B5EF4-FFF2-40B4-BE49-F238E27FC236}">
                  <a16:creationId xmlns:a16="http://schemas.microsoft.com/office/drawing/2014/main" id="{CCAA6AF0-D979-4A45-B1C4-6585D6360E9F}"/>
                </a:ext>
              </a:extLst>
            </p:cNvPr>
            <p:cNvSpPr>
              <a:spLocks noChangeAspect="1"/>
            </p:cNvSpPr>
            <p:nvPr/>
          </p:nvSpPr>
          <p:spPr>
            <a:xfrm>
              <a:off x="304800" y="914400"/>
              <a:ext cx="1447800" cy="708025"/>
            </a:xfrm>
            <a:prstGeom prst="rect">
              <a:avLst/>
            </a:prstGeom>
            <a:solidFill>
              <a:srgbClr val="F80C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rPr>
                <a:t>Radiosonde</a:t>
              </a:r>
            </a:p>
          </p:txBody>
        </p:sp>
        <p:sp>
          <p:nvSpPr>
            <p:cNvPr id="7" name="Rectangle 6">
              <a:extLst>
                <a:ext uri="{FF2B5EF4-FFF2-40B4-BE49-F238E27FC236}">
                  <a16:creationId xmlns:a16="http://schemas.microsoft.com/office/drawing/2014/main" id="{F5C0FADB-7171-D441-A4EE-F0A7B88AB313}"/>
                </a:ext>
              </a:extLst>
            </p:cNvPr>
            <p:cNvSpPr>
              <a:spLocks noChangeAspect="1"/>
            </p:cNvSpPr>
            <p:nvPr/>
          </p:nvSpPr>
          <p:spPr>
            <a:xfrm>
              <a:off x="304800" y="1752600"/>
              <a:ext cx="1447800" cy="708025"/>
            </a:xfrm>
            <a:prstGeom prst="rect">
              <a:avLst/>
            </a:prstGeom>
            <a:solidFill>
              <a:srgbClr val="30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Aircraft</a:t>
              </a:r>
            </a:p>
          </p:txBody>
        </p:sp>
        <p:sp>
          <p:nvSpPr>
            <p:cNvPr id="8" name="Rectangle 7">
              <a:extLst>
                <a:ext uri="{FF2B5EF4-FFF2-40B4-BE49-F238E27FC236}">
                  <a16:creationId xmlns:a16="http://schemas.microsoft.com/office/drawing/2014/main" id="{4A9FF00F-CB2A-7047-9A59-A1E303A210C0}"/>
                </a:ext>
              </a:extLst>
            </p:cNvPr>
            <p:cNvSpPr>
              <a:spLocks noChangeAspect="1"/>
            </p:cNvSpPr>
            <p:nvPr/>
          </p:nvSpPr>
          <p:spPr>
            <a:xfrm>
              <a:off x="304800" y="2565400"/>
              <a:ext cx="1447800" cy="70802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rPr>
                <a:t>Satellite wind</a:t>
              </a:r>
            </a:p>
          </p:txBody>
        </p:sp>
        <p:sp>
          <p:nvSpPr>
            <p:cNvPr id="9" name="Rectangle 8">
              <a:extLst>
                <a:ext uri="{FF2B5EF4-FFF2-40B4-BE49-F238E27FC236}">
                  <a16:creationId xmlns:a16="http://schemas.microsoft.com/office/drawing/2014/main" id="{E4E6B220-7674-D348-A261-353BC9BA524C}"/>
                </a:ext>
              </a:extLst>
            </p:cNvPr>
            <p:cNvSpPr>
              <a:spLocks noChangeAspect="1"/>
            </p:cNvSpPr>
            <p:nvPr/>
          </p:nvSpPr>
          <p:spPr>
            <a:xfrm>
              <a:off x="304800" y="3390900"/>
              <a:ext cx="1447800" cy="708025"/>
            </a:xfrm>
            <a:prstGeom prst="rect">
              <a:avLst/>
            </a:prstGeom>
            <a:solidFill>
              <a:srgbClr val="FB93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METAR</a:t>
              </a:r>
            </a:p>
          </p:txBody>
        </p:sp>
        <p:sp>
          <p:nvSpPr>
            <p:cNvPr id="10" name="Rectangle 9">
              <a:extLst>
                <a:ext uri="{FF2B5EF4-FFF2-40B4-BE49-F238E27FC236}">
                  <a16:creationId xmlns:a16="http://schemas.microsoft.com/office/drawing/2014/main" id="{53967C5A-6EDA-B444-8494-3D6F7462C88D}"/>
                </a:ext>
              </a:extLst>
            </p:cNvPr>
            <p:cNvSpPr>
              <a:spLocks noChangeAspect="1"/>
            </p:cNvSpPr>
            <p:nvPr/>
          </p:nvSpPr>
          <p:spPr>
            <a:xfrm>
              <a:off x="304800" y="4206875"/>
              <a:ext cx="1447800" cy="708025"/>
            </a:xfrm>
            <a:prstGeom prst="rect">
              <a:avLst/>
            </a:prstGeom>
            <a:solidFill>
              <a:srgbClr val="8A1B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rPr>
                <a:t>MESONET</a:t>
              </a:r>
            </a:p>
          </p:txBody>
        </p:sp>
        <p:sp>
          <p:nvSpPr>
            <p:cNvPr id="11" name="Rectangle 10">
              <a:extLst>
                <a:ext uri="{FF2B5EF4-FFF2-40B4-BE49-F238E27FC236}">
                  <a16:creationId xmlns:a16="http://schemas.microsoft.com/office/drawing/2014/main" id="{692D6A16-4E32-F745-94CB-CCFC757F88AA}"/>
                </a:ext>
              </a:extLst>
            </p:cNvPr>
            <p:cNvSpPr>
              <a:spLocks noChangeAspect="1"/>
            </p:cNvSpPr>
            <p:nvPr/>
          </p:nvSpPr>
          <p:spPr>
            <a:xfrm>
              <a:off x="304800" y="5032375"/>
              <a:ext cx="1447800" cy="708025"/>
            </a:xfrm>
            <a:prstGeom prst="rect">
              <a:avLst/>
            </a:prstGeom>
            <a:solidFill>
              <a:srgbClr val="0B1CF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rPr>
                <a:t>Marine</a:t>
              </a:r>
            </a:p>
          </p:txBody>
        </p:sp>
        <p:sp>
          <p:nvSpPr>
            <p:cNvPr id="12" name="Rectangle 11">
              <a:extLst>
                <a:ext uri="{FF2B5EF4-FFF2-40B4-BE49-F238E27FC236}">
                  <a16:creationId xmlns:a16="http://schemas.microsoft.com/office/drawing/2014/main" id="{A84FF47D-A57A-A349-85E2-80B16C8D3AE1}"/>
                </a:ext>
              </a:extLst>
            </p:cNvPr>
            <p:cNvSpPr>
              <a:spLocks noChangeAspect="1"/>
            </p:cNvSpPr>
            <p:nvPr/>
          </p:nvSpPr>
          <p:spPr>
            <a:xfrm>
              <a:off x="304800" y="5845175"/>
              <a:ext cx="1447800" cy="708025"/>
            </a:xfrm>
            <a:prstGeom prst="rect">
              <a:avLst/>
            </a:prstGeom>
            <a:solidFill>
              <a:srgbClr val="993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chemeClr val="bg1"/>
                  </a:solidFill>
                </a:rPr>
                <a:t>GPSRO</a:t>
              </a:r>
            </a:p>
          </p:txBody>
        </p:sp>
      </p:grpSp>
      <p:sp>
        <p:nvSpPr>
          <p:cNvPr id="14" name="Title 1">
            <a:extLst>
              <a:ext uri="{FF2B5EF4-FFF2-40B4-BE49-F238E27FC236}">
                <a16:creationId xmlns:a16="http://schemas.microsoft.com/office/drawing/2014/main" id="{E639968C-2FCA-EB48-9C82-5AB736235EA9}"/>
              </a:ext>
            </a:extLst>
          </p:cNvPr>
          <p:cNvSpPr txBox="1">
            <a:spLocks/>
          </p:cNvSpPr>
          <p:nvPr/>
        </p:nvSpPr>
        <p:spPr>
          <a:xfrm>
            <a:off x="838200" y="432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Analysis system components</a:t>
            </a:r>
          </a:p>
        </p:txBody>
      </p:sp>
      <p:cxnSp>
        <p:nvCxnSpPr>
          <p:cNvPr id="15" name="Straight Connector 14">
            <a:extLst>
              <a:ext uri="{FF2B5EF4-FFF2-40B4-BE49-F238E27FC236}">
                <a16:creationId xmlns:a16="http://schemas.microsoft.com/office/drawing/2014/main" id="{85F74E44-66DD-1742-B68C-C1BDEAF704E3}"/>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9C9EAA-FD97-9846-994E-768772EA8B15}"/>
              </a:ext>
            </a:extLst>
          </p:cNvPr>
          <p:cNvSpPr txBox="1"/>
          <p:nvPr/>
        </p:nvSpPr>
        <p:spPr>
          <a:xfrm>
            <a:off x="338667" y="6479822"/>
            <a:ext cx="6224396" cy="369332"/>
          </a:xfrm>
          <a:prstGeom prst="rect">
            <a:avLst/>
          </a:prstGeom>
          <a:noFill/>
        </p:spPr>
        <p:txBody>
          <a:bodyPr wrap="none" rtlCol="0">
            <a:spAutoFit/>
          </a:bodyPr>
          <a:lstStyle/>
          <a:p>
            <a:r>
              <a:rPr lang="en-US" dirty="0"/>
              <a:t>* Schwartz et al. (2015) for NCAR ensemble configuration details</a:t>
            </a:r>
          </a:p>
        </p:txBody>
      </p:sp>
    </p:spTree>
    <p:extLst>
      <p:ext uri="{BB962C8B-B14F-4D97-AF65-F5344CB8AC3E}">
        <p14:creationId xmlns:p14="http://schemas.microsoft.com/office/powerpoint/2010/main" val="177761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E90BC2F-8F5A-3641-BE3A-21D974036C64}"/>
              </a:ext>
            </a:extLst>
          </p:cNvPr>
          <p:cNvGrpSpPr/>
          <p:nvPr/>
        </p:nvGrpSpPr>
        <p:grpSpPr>
          <a:xfrm>
            <a:off x="618568" y="1476001"/>
            <a:ext cx="7505295" cy="5212706"/>
            <a:chOff x="673113" y="22304"/>
            <a:chExt cx="9656064" cy="6733638"/>
          </a:xfrm>
        </p:grpSpPr>
        <p:pic>
          <p:nvPicPr>
            <p:cNvPr id="3" name="Picture 2">
              <a:extLst>
                <a:ext uri="{FF2B5EF4-FFF2-40B4-BE49-F238E27FC236}">
                  <a16:creationId xmlns:a16="http://schemas.microsoft.com/office/drawing/2014/main" id="{76DBC6D4-FB3C-9A44-8DBF-2E477277D5E5}"/>
                </a:ext>
              </a:extLst>
            </p:cNvPr>
            <p:cNvPicPr>
              <a:picLocks noChangeAspect="1"/>
            </p:cNvPicPr>
            <p:nvPr/>
          </p:nvPicPr>
          <p:blipFill rotWithShape="1">
            <a:blip r:embed="rId2"/>
            <a:srcRect t="3381" b="5972"/>
            <a:stretch/>
          </p:blipFill>
          <p:spPr>
            <a:xfrm>
              <a:off x="673113" y="22304"/>
              <a:ext cx="4828032" cy="2988527"/>
            </a:xfrm>
            <a:prstGeom prst="rect">
              <a:avLst/>
            </a:prstGeom>
          </p:spPr>
        </p:pic>
        <p:pic>
          <p:nvPicPr>
            <p:cNvPr id="5" name="Picture 4">
              <a:extLst>
                <a:ext uri="{FF2B5EF4-FFF2-40B4-BE49-F238E27FC236}">
                  <a16:creationId xmlns:a16="http://schemas.microsoft.com/office/drawing/2014/main" id="{F5A16FCC-51A7-D94F-8EC1-CCE7364E3E04}"/>
                </a:ext>
              </a:extLst>
            </p:cNvPr>
            <p:cNvPicPr>
              <a:picLocks noChangeAspect="1"/>
            </p:cNvPicPr>
            <p:nvPr/>
          </p:nvPicPr>
          <p:blipFill rotWithShape="1">
            <a:blip r:embed="rId3"/>
            <a:srcRect t="3381" b="5972"/>
            <a:stretch/>
          </p:blipFill>
          <p:spPr>
            <a:xfrm>
              <a:off x="5501145" y="22304"/>
              <a:ext cx="4828032" cy="2988527"/>
            </a:xfrm>
            <a:prstGeom prst="rect">
              <a:avLst/>
            </a:prstGeom>
          </p:spPr>
        </p:pic>
        <p:pic>
          <p:nvPicPr>
            <p:cNvPr id="7" name="Picture 6">
              <a:extLst>
                <a:ext uri="{FF2B5EF4-FFF2-40B4-BE49-F238E27FC236}">
                  <a16:creationId xmlns:a16="http://schemas.microsoft.com/office/drawing/2014/main" id="{A9C9E538-690E-3340-A282-702FE127DCED}"/>
                </a:ext>
              </a:extLst>
            </p:cNvPr>
            <p:cNvPicPr>
              <a:picLocks noChangeAspect="1"/>
            </p:cNvPicPr>
            <p:nvPr/>
          </p:nvPicPr>
          <p:blipFill rotWithShape="1">
            <a:blip r:embed="rId4"/>
            <a:srcRect t="3381" b="5972"/>
            <a:stretch/>
          </p:blipFill>
          <p:spPr>
            <a:xfrm>
              <a:off x="673113" y="3066588"/>
              <a:ext cx="4828032" cy="2988527"/>
            </a:xfrm>
            <a:prstGeom prst="rect">
              <a:avLst/>
            </a:prstGeom>
          </p:spPr>
        </p:pic>
        <p:pic>
          <p:nvPicPr>
            <p:cNvPr id="9" name="Picture 8">
              <a:extLst>
                <a:ext uri="{FF2B5EF4-FFF2-40B4-BE49-F238E27FC236}">
                  <a16:creationId xmlns:a16="http://schemas.microsoft.com/office/drawing/2014/main" id="{1BF5EA2C-2BEA-6442-BC3F-9CC58DB35F8B}"/>
                </a:ext>
              </a:extLst>
            </p:cNvPr>
            <p:cNvPicPr>
              <a:picLocks noChangeAspect="1"/>
            </p:cNvPicPr>
            <p:nvPr/>
          </p:nvPicPr>
          <p:blipFill rotWithShape="1">
            <a:blip r:embed="rId5"/>
            <a:srcRect t="3323" b="6214"/>
            <a:stretch/>
          </p:blipFill>
          <p:spPr>
            <a:xfrm>
              <a:off x="5501145" y="3066588"/>
              <a:ext cx="4828032" cy="2982464"/>
            </a:xfrm>
            <a:prstGeom prst="rect">
              <a:avLst/>
            </a:prstGeom>
          </p:spPr>
        </p:pic>
        <p:sp>
          <p:nvSpPr>
            <p:cNvPr id="13" name="TextBox 12">
              <a:extLst>
                <a:ext uri="{FF2B5EF4-FFF2-40B4-BE49-F238E27FC236}">
                  <a16:creationId xmlns:a16="http://schemas.microsoft.com/office/drawing/2014/main" id="{C0CFF94A-B2EC-2842-A297-604F5B7D4533}"/>
                </a:ext>
              </a:extLst>
            </p:cNvPr>
            <p:cNvSpPr txBox="1"/>
            <p:nvPr/>
          </p:nvSpPr>
          <p:spPr>
            <a:xfrm>
              <a:off x="739719" y="2553878"/>
              <a:ext cx="1107996" cy="461665"/>
            </a:xfrm>
            <a:prstGeom prst="rect">
              <a:avLst/>
            </a:prstGeom>
            <a:noFill/>
          </p:spPr>
          <p:txBody>
            <a:bodyPr wrap="none" rtlCol="0">
              <a:spAutoFit/>
            </a:bodyPr>
            <a:lstStyle/>
            <a:p>
              <a:r>
                <a:rPr lang="en-US" sz="2400" dirty="0">
                  <a:latin typeface="Helvetica" pitchFamily="2" charset="0"/>
                  <a:ea typeface="Helvetica Neue" panose="02000503000000020004" pitchFamily="2" charset="0"/>
                  <a:cs typeface="Helvetica Neue" panose="02000503000000020004" pitchFamily="2" charset="0"/>
                </a:rPr>
                <a:t>a) DJF</a:t>
              </a:r>
            </a:p>
          </p:txBody>
        </p:sp>
        <p:sp>
          <p:nvSpPr>
            <p:cNvPr id="14" name="TextBox 13">
              <a:extLst>
                <a:ext uri="{FF2B5EF4-FFF2-40B4-BE49-F238E27FC236}">
                  <a16:creationId xmlns:a16="http://schemas.microsoft.com/office/drawing/2014/main" id="{3FAB1217-34CE-3740-9F68-E02D5C156047}"/>
                </a:ext>
              </a:extLst>
            </p:cNvPr>
            <p:cNvSpPr txBox="1"/>
            <p:nvPr/>
          </p:nvSpPr>
          <p:spPr>
            <a:xfrm>
              <a:off x="5515010" y="2554865"/>
              <a:ext cx="1266693" cy="461665"/>
            </a:xfrm>
            <a:prstGeom prst="rect">
              <a:avLst/>
            </a:prstGeom>
            <a:noFill/>
          </p:spPr>
          <p:txBody>
            <a:bodyPr wrap="none" rtlCol="0">
              <a:spAutoFit/>
            </a:bodyPr>
            <a:lstStyle/>
            <a:p>
              <a:r>
                <a:rPr lang="en-US" sz="2400" dirty="0">
                  <a:latin typeface="Helvetica" pitchFamily="2" charset="0"/>
                  <a:ea typeface="Helvetica Neue" panose="02000503000000020004" pitchFamily="2" charset="0"/>
                  <a:cs typeface="Helvetica Neue" panose="02000503000000020004" pitchFamily="2" charset="0"/>
                </a:rPr>
                <a:t>b) MAM</a:t>
              </a:r>
            </a:p>
          </p:txBody>
        </p:sp>
        <p:sp>
          <p:nvSpPr>
            <p:cNvPr id="15" name="TextBox 14">
              <a:extLst>
                <a:ext uri="{FF2B5EF4-FFF2-40B4-BE49-F238E27FC236}">
                  <a16:creationId xmlns:a16="http://schemas.microsoft.com/office/drawing/2014/main" id="{FDE90D1B-9A2C-1441-A9F9-0362303B85D9}"/>
                </a:ext>
              </a:extLst>
            </p:cNvPr>
            <p:cNvSpPr txBox="1"/>
            <p:nvPr/>
          </p:nvSpPr>
          <p:spPr>
            <a:xfrm>
              <a:off x="739718" y="5544486"/>
              <a:ext cx="1034257" cy="461665"/>
            </a:xfrm>
            <a:prstGeom prst="rect">
              <a:avLst/>
            </a:prstGeom>
            <a:noFill/>
          </p:spPr>
          <p:txBody>
            <a:bodyPr wrap="none" rtlCol="0">
              <a:spAutoFit/>
            </a:bodyPr>
            <a:lstStyle/>
            <a:p>
              <a:r>
                <a:rPr lang="en-US" sz="2400" dirty="0">
                  <a:latin typeface="Helvetica" pitchFamily="2" charset="0"/>
                  <a:ea typeface="Helvetica Neue" panose="02000503000000020004" pitchFamily="2" charset="0"/>
                  <a:cs typeface="Helvetica Neue" panose="02000503000000020004" pitchFamily="2" charset="0"/>
                </a:rPr>
                <a:t>c) JJA</a:t>
              </a:r>
            </a:p>
          </p:txBody>
        </p:sp>
        <p:sp>
          <p:nvSpPr>
            <p:cNvPr id="16" name="TextBox 15">
              <a:extLst>
                <a:ext uri="{FF2B5EF4-FFF2-40B4-BE49-F238E27FC236}">
                  <a16:creationId xmlns:a16="http://schemas.microsoft.com/office/drawing/2014/main" id="{119950BF-29D8-9141-8159-3F7EC2C05373}"/>
                </a:ext>
              </a:extLst>
            </p:cNvPr>
            <p:cNvSpPr txBox="1"/>
            <p:nvPr/>
          </p:nvSpPr>
          <p:spPr>
            <a:xfrm>
              <a:off x="5515009" y="5544486"/>
              <a:ext cx="1210588" cy="461665"/>
            </a:xfrm>
            <a:prstGeom prst="rect">
              <a:avLst/>
            </a:prstGeom>
            <a:noFill/>
          </p:spPr>
          <p:txBody>
            <a:bodyPr wrap="none" rtlCol="0">
              <a:spAutoFit/>
            </a:bodyPr>
            <a:lstStyle/>
            <a:p>
              <a:r>
                <a:rPr lang="en-US" sz="2400" dirty="0">
                  <a:latin typeface="Helvetica" pitchFamily="2" charset="0"/>
                  <a:ea typeface="Helvetica Neue" panose="02000503000000020004" pitchFamily="2" charset="0"/>
                  <a:cs typeface="Helvetica Neue" panose="02000503000000020004" pitchFamily="2" charset="0"/>
                </a:rPr>
                <a:t>d) SON</a:t>
              </a:r>
            </a:p>
          </p:txBody>
        </p:sp>
        <p:sp>
          <p:nvSpPr>
            <p:cNvPr id="17" name="TextBox 16">
              <a:extLst>
                <a:ext uri="{FF2B5EF4-FFF2-40B4-BE49-F238E27FC236}">
                  <a16:creationId xmlns:a16="http://schemas.microsoft.com/office/drawing/2014/main" id="{5FD66B9A-2DA3-274C-9C1A-A9022970E878}"/>
                </a:ext>
              </a:extLst>
            </p:cNvPr>
            <p:cNvSpPr txBox="1"/>
            <p:nvPr/>
          </p:nvSpPr>
          <p:spPr>
            <a:xfrm>
              <a:off x="3212974" y="6417387"/>
              <a:ext cx="4304383" cy="338555"/>
            </a:xfrm>
            <a:prstGeom prst="rect">
              <a:avLst/>
            </a:prstGeom>
            <a:noFill/>
          </p:spPr>
          <p:txBody>
            <a:bodyPr wrap="none" rtlCol="0">
              <a:spAutoFit/>
            </a:bodyPr>
            <a:lstStyle/>
            <a:p>
              <a:r>
                <a:rPr lang="en-US" sz="1600" dirty="0">
                  <a:latin typeface="Helvetica" pitchFamily="2" charset="0"/>
                </a:rPr>
                <a:t>2M temperature mean analysis increment (C)</a:t>
              </a:r>
            </a:p>
          </p:txBody>
        </p:sp>
        <p:pic>
          <p:nvPicPr>
            <p:cNvPr id="19" name="Picture 18">
              <a:extLst>
                <a:ext uri="{FF2B5EF4-FFF2-40B4-BE49-F238E27FC236}">
                  <a16:creationId xmlns:a16="http://schemas.microsoft.com/office/drawing/2014/main" id="{AD2D3DCB-BCE6-EE48-A2B0-D000C9522DD1}"/>
                </a:ext>
              </a:extLst>
            </p:cNvPr>
            <p:cNvPicPr>
              <a:picLocks noChangeAspect="1"/>
            </p:cNvPicPr>
            <p:nvPr/>
          </p:nvPicPr>
          <p:blipFill rotWithShape="1">
            <a:blip r:embed="rId2"/>
            <a:srcRect t="94654"/>
            <a:stretch/>
          </p:blipFill>
          <p:spPr>
            <a:xfrm>
              <a:off x="728566" y="6095008"/>
              <a:ext cx="9519405" cy="350051"/>
            </a:xfrm>
            <a:prstGeom prst="rect">
              <a:avLst/>
            </a:prstGeom>
          </p:spPr>
        </p:pic>
      </p:grpSp>
      <p:sp>
        <p:nvSpPr>
          <p:cNvPr id="18" name="Title 1">
            <a:extLst>
              <a:ext uri="{FF2B5EF4-FFF2-40B4-BE49-F238E27FC236}">
                <a16:creationId xmlns:a16="http://schemas.microsoft.com/office/drawing/2014/main" id="{6B4B7F14-F2A1-794A-99CE-8A8A72636415}"/>
              </a:ext>
            </a:extLst>
          </p:cNvPr>
          <p:cNvSpPr txBox="1">
            <a:spLocks/>
          </p:cNvSpPr>
          <p:nvPr/>
        </p:nvSpPr>
        <p:spPr>
          <a:xfrm>
            <a:off x="838200" y="432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Seasonal variability in model error</a:t>
            </a:r>
          </a:p>
        </p:txBody>
      </p:sp>
      <p:cxnSp>
        <p:nvCxnSpPr>
          <p:cNvPr id="21" name="Straight Connector 20">
            <a:extLst>
              <a:ext uri="{FF2B5EF4-FFF2-40B4-BE49-F238E27FC236}">
                <a16:creationId xmlns:a16="http://schemas.microsoft.com/office/drawing/2014/main" id="{70A0F03A-1D4E-CF4E-81A4-325C4A13A61A}"/>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D928E07-0313-F44F-A0C0-2EB2E50266B4}"/>
              </a:ext>
            </a:extLst>
          </p:cNvPr>
          <p:cNvSpPr txBox="1"/>
          <p:nvPr/>
        </p:nvSpPr>
        <p:spPr>
          <a:xfrm>
            <a:off x="8310282" y="2043079"/>
            <a:ext cx="3418874" cy="2246769"/>
          </a:xfrm>
          <a:prstGeom prst="rect">
            <a:avLst/>
          </a:prstGeom>
          <a:noFill/>
        </p:spPr>
        <p:txBody>
          <a:bodyPr wrap="square" rtlCol="0">
            <a:spAutoFit/>
          </a:bodyPr>
          <a:lstStyle/>
          <a:p>
            <a:r>
              <a:rPr lang="en-US" sz="2000" dirty="0">
                <a:latin typeface="Helvetica" pitchFamily="2" charset="0"/>
              </a:rPr>
              <a:t>Seasonal variability varies spatially, so care must be taken in correcting model error based on short </a:t>
            </a:r>
          </a:p>
          <a:p>
            <a:r>
              <a:rPr lang="en-US" sz="2000" dirty="0">
                <a:latin typeface="Helvetica" pitchFamily="2" charset="0"/>
              </a:rPr>
              <a:t>(seasonal) samples</a:t>
            </a:r>
          </a:p>
          <a:p>
            <a:endParaRPr lang="en-US" sz="2000" dirty="0">
              <a:latin typeface="Helvetica" pitchFamily="2" charset="0"/>
            </a:endParaRPr>
          </a:p>
          <a:p>
            <a:endParaRPr lang="en-US" sz="2000" dirty="0">
              <a:latin typeface="Helvetica" pitchFamily="2" charset="0"/>
            </a:endParaRPr>
          </a:p>
        </p:txBody>
      </p:sp>
      <p:sp>
        <p:nvSpPr>
          <p:cNvPr id="4" name="Slide Number Placeholder 3">
            <a:extLst>
              <a:ext uri="{FF2B5EF4-FFF2-40B4-BE49-F238E27FC236}">
                <a16:creationId xmlns:a16="http://schemas.microsoft.com/office/drawing/2014/main" id="{F478DEE2-964D-1B4E-97D5-C5A78304A999}"/>
              </a:ext>
            </a:extLst>
          </p:cNvPr>
          <p:cNvSpPr>
            <a:spLocks noGrp="1"/>
          </p:cNvSpPr>
          <p:nvPr>
            <p:ph type="sldNum" sz="quarter" idx="12"/>
          </p:nvPr>
        </p:nvSpPr>
        <p:spPr/>
        <p:txBody>
          <a:bodyPr/>
          <a:lstStyle/>
          <a:p>
            <a:fld id="{6E7DE86B-875E-B14B-AE40-FE18B8FDEF9A}" type="slidenum">
              <a:rPr lang="en-US" smtClean="0"/>
              <a:t>4</a:t>
            </a:fld>
            <a:endParaRPr lang="en-US"/>
          </a:p>
        </p:txBody>
      </p:sp>
    </p:spTree>
    <p:extLst>
      <p:ext uri="{BB962C8B-B14F-4D97-AF65-F5344CB8AC3E}">
        <p14:creationId xmlns:p14="http://schemas.microsoft.com/office/powerpoint/2010/main" val="939365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AEE3-CC7C-554D-A0ED-517F695EBA54}"/>
              </a:ext>
            </a:extLst>
          </p:cNvPr>
          <p:cNvSpPr txBox="1">
            <a:spLocks/>
          </p:cNvSpPr>
          <p:nvPr/>
        </p:nvSpPr>
        <p:spPr>
          <a:xfrm>
            <a:off x="838200" y="432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Diurnal variability between model and </a:t>
            </a:r>
            <a:r>
              <a:rPr lang="en-US" sz="3600" b="1" dirty="0" err="1">
                <a:latin typeface="Helvetica" pitchFamily="2" charset="0"/>
              </a:rPr>
              <a:t>obs</a:t>
            </a:r>
            <a:endParaRPr lang="en-US" sz="3600" b="1" dirty="0">
              <a:latin typeface="Helvetica" pitchFamily="2" charset="0"/>
            </a:endParaRPr>
          </a:p>
        </p:txBody>
      </p:sp>
      <p:cxnSp>
        <p:nvCxnSpPr>
          <p:cNvPr id="3" name="Straight Connector 2">
            <a:extLst>
              <a:ext uri="{FF2B5EF4-FFF2-40B4-BE49-F238E27FC236}">
                <a16:creationId xmlns:a16="http://schemas.microsoft.com/office/drawing/2014/main" id="{CEBAAB8A-C763-7F44-A5AD-64EC71BC29A4}"/>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E45373A-8815-A24A-81AF-2FFA378C58FD}"/>
              </a:ext>
            </a:extLst>
          </p:cNvPr>
          <p:cNvPicPr>
            <a:picLocks noChangeAspect="1"/>
          </p:cNvPicPr>
          <p:nvPr/>
        </p:nvPicPr>
        <p:blipFill>
          <a:blip r:embed="rId2"/>
          <a:stretch>
            <a:fillRect/>
          </a:stretch>
        </p:blipFill>
        <p:spPr>
          <a:xfrm>
            <a:off x="507253" y="1360768"/>
            <a:ext cx="5207000" cy="3975100"/>
          </a:xfrm>
          <a:prstGeom prst="rect">
            <a:avLst/>
          </a:prstGeom>
        </p:spPr>
      </p:pic>
      <p:pic>
        <p:nvPicPr>
          <p:cNvPr id="7" name="Picture 6">
            <a:extLst>
              <a:ext uri="{FF2B5EF4-FFF2-40B4-BE49-F238E27FC236}">
                <a16:creationId xmlns:a16="http://schemas.microsoft.com/office/drawing/2014/main" id="{9EC85A4A-2E94-F94B-B982-517F1956FBF1}"/>
              </a:ext>
            </a:extLst>
          </p:cNvPr>
          <p:cNvPicPr>
            <a:picLocks noChangeAspect="1"/>
          </p:cNvPicPr>
          <p:nvPr/>
        </p:nvPicPr>
        <p:blipFill>
          <a:blip r:embed="rId3"/>
          <a:stretch>
            <a:fillRect/>
          </a:stretch>
        </p:blipFill>
        <p:spPr>
          <a:xfrm>
            <a:off x="6028018" y="1360768"/>
            <a:ext cx="5168900" cy="3975100"/>
          </a:xfrm>
          <a:prstGeom prst="rect">
            <a:avLst/>
          </a:prstGeom>
        </p:spPr>
      </p:pic>
      <p:sp>
        <p:nvSpPr>
          <p:cNvPr id="8" name="TextBox 7">
            <a:extLst>
              <a:ext uri="{FF2B5EF4-FFF2-40B4-BE49-F238E27FC236}">
                <a16:creationId xmlns:a16="http://schemas.microsoft.com/office/drawing/2014/main" id="{C253FFC3-7C37-3D44-A0E1-64E8F2DF7ED8}"/>
              </a:ext>
            </a:extLst>
          </p:cNvPr>
          <p:cNvSpPr txBox="1"/>
          <p:nvPr/>
        </p:nvSpPr>
        <p:spPr>
          <a:xfrm>
            <a:off x="604575" y="5446059"/>
            <a:ext cx="10507364" cy="707886"/>
          </a:xfrm>
          <a:prstGeom prst="rect">
            <a:avLst/>
          </a:prstGeom>
          <a:noFill/>
        </p:spPr>
        <p:txBody>
          <a:bodyPr wrap="none" rtlCol="0">
            <a:spAutoFit/>
          </a:bodyPr>
          <a:lstStyle/>
          <a:p>
            <a:r>
              <a:rPr lang="en-US" sz="2000" dirty="0">
                <a:latin typeface="Helvetica" pitchFamily="2" charset="0"/>
              </a:rPr>
              <a:t>Analysis increments also vary diurnally, and are different for each state vector type. Notably,</a:t>
            </a:r>
          </a:p>
          <a:p>
            <a:r>
              <a:rPr lang="en-US" sz="2000" dirty="0">
                <a:latin typeface="Helvetica" pitchFamily="2" charset="0"/>
              </a:rPr>
              <a:t>the observing network also varies considerably during the day (e.g., </a:t>
            </a:r>
            <a:r>
              <a:rPr lang="en-US" sz="2000" dirty="0" err="1">
                <a:latin typeface="Helvetica" pitchFamily="2" charset="0"/>
              </a:rPr>
              <a:t>sondes</a:t>
            </a:r>
            <a:r>
              <a:rPr lang="en-US" sz="2000" dirty="0">
                <a:latin typeface="Helvetica" pitchFamily="2" charset="0"/>
              </a:rPr>
              <a:t>, ACARS).</a:t>
            </a:r>
          </a:p>
        </p:txBody>
      </p:sp>
      <p:sp>
        <p:nvSpPr>
          <p:cNvPr id="9" name="Slide Number Placeholder 8">
            <a:extLst>
              <a:ext uri="{FF2B5EF4-FFF2-40B4-BE49-F238E27FC236}">
                <a16:creationId xmlns:a16="http://schemas.microsoft.com/office/drawing/2014/main" id="{E3973BAA-F085-E64E-AD72-A70BAFBA4BB4}"/>
              </a:ext>
            </a:extLst>
          </p:cNvPr>
          <p:cNvSpPr>
            <a:spLocks noGrp="1"/>
          </p:cNvSpPr>
          <p:nvPr>
            <p:ph type="sldNum" sz="quarter" idx="12"/>
          </p:nvPr>
        </p:nvSpPr>
        <p:spPr/>
        <p:txBody>
          <a:bodyPr/>
          <a:lstStyle/>
          <a:p>
            <a:fld id="{6E7DE86B-875E-B14B-AE40-FE18B8FDEF9A}" type="slidenum">
              <a:rPr lang="en-US" smtClean="0"/>
              <a:t>5</a:t>
            </a:fld>
            <a:endParaRPr lang="en-US"/>
          </a:p>
        </p:txBody>
      </p:sp>
      <p:sp>
        <p:nvSpPr>
          <p:cNvPr id="10" name="TextBox 9">
            <a:extLst>
              <a:ext uri="{FF2B5EF4-FFF2-40B4-BE49-F238E27FC236}">
                <a16:creationId xmlns:a16="http://schemas.microsoft.com/office/drawing/2014/main" id="{42599DCF-4CB9-834F-BBAC-E0AFFE3D2E38}"/>
              </a:ext>
            </a:extLst>
          </p:cNvPr>
          <p:cNvSpPr txBox="1"/>
          <p:nvPr/>
        </p:nvSpPr>
        <p:spPr>
          <a:xfrm>
            <a:off x="1433689" y="3149599"/>
            <a:ext cx="1719060" cy="400110"/>
          </a:xfrm>
          <a:prstGeom prst="rect">
            <a:avLst/>
          </a:prstGeom>
          <a:noFill/>
        </p:spPr>
        <p:txBody>
          <a:bodyPr wrap="none" rtlCol="0">
            <a:spAutoFit/>
          </a:bodyPr>
          <a:lstStyle/>
          <a:p>
            <a:r>
              <a:rPr lang="en-US" sz="2000" b="1" dirty="0">
                <a:latin typeface="Helvetica" pitchFamily="2" charset="0"/>
              </a:rPr>
              <a:t>Temperature</a:t>
            </a:r>
          </a:p>
        </p:txBody>
      </p:sp>
      <p:sp>
        <p:nvSpPr>
          <p:cNvPr id="11" name="TextBox 10">
            <a:extLst>
              <a:ext uri="{FF2B5EF4-FFF2-40B4-BE49-F238E27FC236}">
                <a16:creationId xmlns:a16="http://schemas.microsoft.com/office/drawing/2014/main" id="{7C2AA91F-9F9C-6747-8D16-2FB61F5CFAF4}"/>
              </a:ext>
            </a:extLst>
          </p:cNvPr>
          <p:cNvSpPr txBox="1"/>
          <p:nvPr/>
        </p:nvSpPr>
        <p:spPr>
          <a:xfrm>
            <a:off x="9375424" y="3549709"/>
            <a:ext cx="1523174" cy="400110"/>
          </a:xfrm>
          <a:prstGeom prst="rect">
            <a:avLst/>
          </a:prstGeom>
          <a:noFill/>
        </p:spPr>
        <p:txBody>
          <a:bodyPr wrap="none" rtlCol="0">
            <a:spAutoFit/>
          </a:bodyPr>
          <a:lstStyle/>
          <a:p>
            <a:r>
              <a:rPr lang="en-US" sz="2000" b="1" dirty="0">
                <a:latin typeface="Helvetica" pitchFamily="2" charset="0"/>
              </a:rPr>
              <a:t>Zonal wind</a:t>
            </a:r>
          </a:p>
        </p:txBody>
      </p:sp>
    </p:spTree>
    <p:extLst>
      <p:ext uri="{BB962C8B-B14F-4D97-AF65-F5344CB8AC3E}">
        <p14:creationId xmlns:p14="http://schemas.microsoft.com/office/powerpoint/2010/main" val="2787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AEE3-CC7C-554D-A0ED-517F695EBA54}"/>
              </a:ext>
            </a:extLst>
          </p:cNvPr>
          <p:cNvSpPr txBox="1">
            <a:spLocks/>
          </p:cNvSpPr>
          <p:nvPr/>
        </p:nvSpPr>
        <p:spPr>
          <a:xfrm>
            <a:off x="838200" y="432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Diurnal variability in model error, spatial</a:t>
            </a:r>
          </a:p>
        </p:txBody>
      </p:sp>
      <p:cxnSp>
        <p:nvCxnSpPr>
          <p:cNvPr id="3" name="Straight Connector 2">
            <a:extLst>
              <a:ext uri="{FF2B5EF4-FFF2-40B4-BE49-F238E27FC236}">
                <a16:creationId xmlns:a16="http://schemas.microsoft.com/office/drawing/2014/main" id="{CEBAAB8A-C763-7F44-A5AD-64EC71BC29A4}"/>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253FFC3-7C37-3D44-A0E1-64E8F2DF7ED8}"/>
              </a:ext>
            </a:extLst>
          </p:cNvPr>
          <p:cNvSpPr txBox="1"/>
          <p:nvPr/>
        </p:nvSpPr>
        <p:spPr>
          <a:xfrm>
            <a:off x="981636" y="5849471"/>
            <a:ext cx="8111516" cy="461665"/>
          </a:xfrm>
          <a:prstGeom prst="rect">
            <a:avLst/>
          </a:prstGeom>
          <a:noFill/>
        </p:spPr>
        <p:txBody>
          <a:bodyPr wrap="none" rtlCol="0">
            <a:spAutoFit/>
          </a:bodyPr>
          <a:lstStyle/>
          <a:p>
            <a:r>
              <a:rPr lang="en-US" sz="2400" dirty="0">
                <a:latin typeface="Helvetica" pitchFamily="2" charset="0"/>
              </a:rPr>
              <a:t>Analysis increments vary spatially as well by diurnal cycle</a:t>
            </a:r>
          </a:p>
        </p:txBody>
      </p:sp>
      <p:pic>
        <p:nvPicPr>
          <p:cNvPr id="6" name="Picture 5">
            <a:extLst>
              <a:ext uri="{FF2B5EF4-FFF2-40B4-BE49-F238E27FC236}">
                <a16:creationId xmlns:a16="http://schemas.microsoft.com/office/drawing/2014/main" id="{989DB3C9-5852-6E47-B4B6-05612CD47756}"/>
              </a:ext>
            </a:extLst>
          </p:cNvPr>
          <p:cNvPicPr>
            <a:picLocks noChangeAspect="1"/>
          </p:cNvPicPr>
          <p:nvPr/>
        </p:nvPicPr>
        <p:blipFill>
          <a:blip r:embed="rId2"/>
          <a:stretch>
            <a:fillRect/>
          </a:stretch>
        </p:blipFill>
        <p:spPr>
          <a:xfrm>
            <a:off x="981636" y="1489441"/>
            <a:ext cx="4261163" cy="4360030"/>
          </a:xfrm>
          <a:prstGeom prst="rect">
            <a:avLst/>
          </a:prstGeom>
        </p:spPr>
      </p:pic>
      <p:pic>
        <p:nvPicPr>
          <p:cNvPr id="10" name="Picture 9">
            <a:extLst>
              <a:ext uri="{FF2B5EF4-FFF2-40B4-BE49-F238E27FC236}">
                <a16:creationId xmlns:a16="http://schemas.microsoft.com/office/drawing/2014/main" id="{24DC5547-C819-674A-B5A9-B23EDD9EF776}"/>
              </a:ext>
            </a:extLst>
          </p:cNvPr>
          <p:cNvPicPr>
            <a:picLocks noChangeAspect="1"/>
          </p:cNvPicPr>
          <p:nvPr/>
        </p:nvPicPr>
        <p:blipFill>
          <a:blip r:embed="rId3"/>
          <a:stretch>
            <a:fillRect/>
          </a:stretch>
        </p:blipFill>
        <p:spPr>
          <a:xfrm>
            <a:off x="5382700" y="1468703"/>
            <a:ext cx="4269486" cy="4368546"/>
          </a:xfrm>
          <a:prstGeom prst="rect">
            <a:avLst/>
          </a:prstGeom>
        </p:spPr>
      </p:pic>
      <p:sp>
        <p:nvSpPr>
          <p:cNvPr id="11" name="Slide Number Placeholder 10">
            <a:extLst>
              <a:ext uri="{FF2B5EF4-FFF2-40B4-BE49-F238E27FC236}">
                <a16:creationId xmlns:a16="http://schemas.microsoft.com/office/drawing/2014/main" id="{CBF76A9E-B1C8-774C-AEA3-569C0A553A33}"/>
              </a:ext>
            </a:extLst>
          </p:cNvPr>
          <p:cNvSpPr>
            <a:spLocks noGrp="1"/>
          </p:cNvSpPr>
          <p:nvPr>
            <p:ph type="sldNum" sz="quarter" idx="12"/>
          </p:nvPr>
        </p:nvSpPr>
        <p:spPr/>
        <p:txBody>
          <a:bodyPr/>
          <a:lstStyle/>
          <a:p>
            <a:fld id="{6E7DE86B-875E-B14B-AE40-FE18B8FDEF9A}" type="slidenum">
              <a:rPr lang="en-US" smtClean="0"/>
              <a:t>6</a:t>
            </a:fld>
            <a:endParaRPr lang="en-US"/>
          </a:p>
        </p:txBody>
      </p:sp>
      <p:sp>
        <p:nvSpPr>
          <p:cNvPr id="12" name="TextBox 11">
            <a:extLst>
              <a:ext uri="{FF2B5EF4-FFF2-40B4-BE49-F238E27FC236}">
                <a16:creationId xmlns:a16="http://schemas.microsoft.com/office/drawing/2014/main" id="{5466CFB9-7D6B-5A4D-BDCD-0440B340E95E}"/>
              </a:ext>
            </a:extLst>
          </p:cNvPr>
          <p:cNvSpPr txBox="1"/>
          <p:nvPr/>
        </p:nvSpPr>
        <p:spPr>
          <a:xfrm>
            <a:off x="9787299" y="1457414"/>
            <a:ext cx="2088611" cy="2862322"/>
          </a:xfrm>
          <a:prstGeom prst="rect">
            <a:avLst/>
          </a:prstGeom>
          <a:noFill/>
        </p:spPr>
        <p:txBody>
          <a:bodyPr wrap="square" rtlCol="0">
            <a:spAutoFit/>
          </a:bodyPr>
          <a:lstStyle/>
          <a:p>
            <a:r>
              <a:rPr lang="en-US" sz="2000" dirty="0">
                <a:latin typeface="Helvetica" pitchFamily="2" charset="0"/>
              </a:rPr>
              <a:t>Model level 5</a:t>
            </a:r>
          </a:p>
          <a:p>
            <a:r>
              <a:rPr lang="en-US" sz="2000" dirty="0">
                <a:latin typeface="Helvetica" pitchFamily="2" charset="0"/>
              </a:rPr>
              <a:t>water vapor increment</a:t>
            </a:r>
          </a:p>
          <a:p>
            <a:endParaRPr lang="en-US" sz="2000" dirty="0">
              <a:latin typeface="Helvetica" pitchFamily="2" charset="0"/>
            </a:endParaRPr>
          </a:p>
          <a:p>
            <a:r>
              <a:rPr lang="en-US" sz="2000" dirty="0">
                <a:latin typeface="Helvetica" pitchFamily="2" charset="0"/>
              </a:rPr>
              <a:t>Drying during the evening, moistening during the morning</a:t>
            </a:r>
          </a:p>
        </p:txBody>
      </p:sp>
      <p:sp>
        <p:nvSpPr>
          <p:cNvPr id="13" name="TextBox 12">
            <a:extLst>
              <a:ext uri="{FF2B5EF4-FFF2-40B4-BE49-F238E27FC236}">
                <a16:creationId xmlns:a16="http://schemas.microsoft.com/office/drawing/2014/main" id="{4560AD28-9C65-1749-A193-575416A014CA}"/>
              </a:ext>
            </a:extLst>
          </p:cNvPr>
          <p:cNvSpPr txBox="1"/>
          <p:nvPr/>
        </p:nvSpPr>
        <p:spPr>
          <a:xfrm>
            <a:off x="1083732" y="1679365"/>
            <a:ext cx="1245854" cy="461665"/>
          </a:xfrm>
          <a:prstGeom prst="rect">
            <a:avLst/>
          </a:prstGeom>
          <a:noFill/>
        </p:spPr>
        <p:txBody>
          <a:bodyPr wrap="none" rtlCol="0">
            <a:spAutoFit/>
          </a:bodyPr>
          <a:lstStyle/>
          <a:p>
            <a:r>
              <a:rPr lang="en-US" sz="2400" b="1" dirty="0">
                <a:latin typeface="Helvetica" pitchFamily="2" charset="0"/>
              </a:rPr>
              <a:t>00 UTC</a:t>
            </a:r>
          </a:p>
        </p:txBody>
      </p:sp>
      <p:sp>
        <p:nvSpPr>
          <p:cNvPr id="14" name="TextBox 13">
            <a:extLst>
              <a:ext uri="{FF2B5EF4-FFF2-40B4-BE49-F238E27FC236}">
                <a16:creationId xmlns:a16="http://schemas.microsoft.com/office/drawing/2014/main" id="{F1429E3C-B43B-A749-9B21-BDD8FF2DD774}"/>
              </a:ext>
            </a:extLst>
          </p:cNvPr>
          <p:cNvSpPr txBox="1"/>
          <p:nvPr/>
        </p:nvSpPr>
        <p:spPr>
          <a:xfrm>
            <a:off x="5416850" y="1665356"/>
            <a:ext cx="1245854" cy="461665"/>
          </a:xfrm>
          <a:prstGeom prst="rect">
            <a:avLst/>
          </a:prstGeom>
          <a:noFill/>
        </p:spPr>
        <p:txBody>
          <a:bodyPr wrap="none" rtlCol="0">
            <a:spAutoFit/>
          </a:bodyPr>
          <a:lstStyle/>
          <a:p>
            <a:r>
              <a:rPr lang="en-US" sz="2400" b="1" dirty="0">
                <a:latin typeface="Helvetica" pitchFamily="2" charset="0"/>
              </a:rPr>
              <a:t>12 UTC</a:t>
            </a:r>
          </a:p>
        </p:txBody>
      </p:sp>
    </p:spTree>
    <p:extLst>
      <p:ext uri="{BB962C8B-B14F-4D97-AF65-F5344CB8AC3E}">
        <p14:creationId xmlns:p14="http://schemas.microsoft.com/office/powerpoint/2010/main" val="408843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77F8-72F0-B04C-92F6-06A2359B6039}"/>
              </a:ext>
            </a:extLst>
          </p:cNvPr>
          <p:cNvSpPr>
            <a:spLocks noGrp="1"/>
          </p:cNvSpPr>
          <p:nvPr>
            <p:ph type="title"/>
          </p:nvPr>
        </p:nvSpPr>
        <p:spPr/>
        <p:txBody>
          <a:bodyPr/>
          <a:lstStyle/>
          <a:p>
            <a:r>
              <a:rPr lang="en-US" sz="3600" b="1" dirty="0">
                <a:latin typeface="Helvetica" pitchFamily="2" charset="0"/>
              </a:rPr>
              <a:t>Inflation options considered</a:t>
            </a:r>
            <a:br>
              <a:rPr lang="en-US" sz="3200" b="1" dirty="0">
                <a:latin typeface="Helvetica" pitchFamily="2" charset="0"/>
              </a:rPr>
            </a:br>
            <a:endParaRPr lang="en-US" sz="3200" b="1" dirty="0">
              <a:latin typeface="Helvetica" pitchFamily="2" charset="0"/>
            </a:endParaRPr>
          </a:p>
        </p:txBody>
      </p:sp>
      <p:sp>
        <p:nvSpPr>
          <p:cNvPr id="14" name="TextBox 13">
            <a:extLst>
              <a:ext uri="{FF2B5EF4-FFF2-40B4-BE49-F238E27FC236}">
                <a16:creationId xmlns:a16="http://schemas.microsoft.com/office/drawing/2014/main" id="{0CF71B25-9D1E-3547-9348-689FF32F75CC}"/>
              </a:ext>
            </a:extLst>
          </p:cNvPr>
          <p:cNvSpPr txBox="1"/>
          <p:nvPr/>
        </p:nvSpPr>
        <p:spPr>
          <a:xfrm>
            <a:off x="797668" y="1474408"/>
            <a:ext cx="10556132" cy="4832092"/>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latin typeface="Helvetica"/>
                <a:cs typeface="Helvetica"/>
              </a:rPr>
              <a:t>Multiplicative spatially and temporally adaptive </a:t>
            </a:r>
            <a:r>
              <a:rPr lang="en-US" sz="2400" b="1" dirty="0">
                <a:latin typeface="Helvetica"/>
                <a:cs typeface="Helvetica"/>
              </a:rPr>
              <a:t>prior</a:t>
            </a:r>
            <a:r>
              <a:rPr lang="en-US" sz="2400" dirty="0">
                <a:latin typeface="Helvetica"/>
                <a:cs typeface="Helvetica"/>
              </a:rPr>
              <a:t> inflation (Anderson 2009)</a:t>
            </a:r>
          </a:p>
          <a:p>
            <a:pPr marL="800100" lvl="1" indent="-342900">
              <a:buFont typeface="Courier New" panose="02070309020205020404" pitchFamily="49" charset="0"/>
              <a:buChar char="o"/>
            </a:pPr>
            <a:r>
              <a:rPr lang="en-US" sz="2000" dirty="0">
                <a:latin typeface="Helvetica"/>
                <a:cs typeface="Helvetica"/>
              </a:rPr>
              <a:t>Widely used option in Data Assimilation Research Testbed (DART) applications</a:t>
            </a:r>
          </a:p>
          <a:p>
            <a:pPr marL="342900" indent="-342900">
              <a:buFont typeface="Courier New" panose="02070309020205020404" pitchFamily="49" charset="0"/>
              <a:buChar char="o"/>
            </a:pPr>
            <a:endParaRPr lang="en-US" sz="2400" dirty="0">
              <a:latin typeface="Helvetica"/>
              <a:cs typeface="Helvetica"/>
            </a:endParaRPr>
          </a:p>
          <a:p>
            <a:pPr marL="342900" indent="-342900">
              <a:buFont typeface="Courier New" panose="02070309020205020404" pitchFamily="49" charset="0"/>
              <a:buChar char="o"/>
            </a:pPr>
            <a:r>
              <a:rPr lang="en-US" sz="2400" dirty="0">
                <a:latin typeface="Helvetica"/>
                <a:cs typeface="Helvetica"/>
              </a:rPr>
              <a:t>Prior inflation (above) with a “spread restore” option applied during the analysis</a:t>
            </a:r>
          </a:p>
          <a:p>
            <a:pPr marL="800100" lvl="1" indent="-342900">
              <a:buFont typeface="Courier New" panose="02070309020205020404" pitchFamily="49" charset="0"/>
              <a:buChar char="o"/>
            </a:pPr>
            <a:r>
              <a:rPr lang="en-US" sz="2000" dirty="0">
                <a:latin typeface="Helvetica"/>
                <a:cs typeface="Helvetica"/>
              </a:rPr>
              <a:t>Undocumented and not yet demonstrated option in DART</a:t>
            </a:r>
            <a:endParaRPr lang="en-US" sz="2400" dirty="0">
              <a:latin typeface="Helvetica"/>
              <a:cs typeface="Helvetica"/>
            </a:endParaRPr>
          </a:p>
          <a:p>
            <a:pPr marL="342900" indent="-342900">
              <a:buFont typeface="Courier New" panose="02070309020205020404" pitchFamily="49" charset="0"/>
              <a:buChar char="o"/>
            </a:pPr>
            <a:endParaRPr lang="en-US" sz="2400" dirty="0">
              <a:latin typeface="Helvetica"/>
              <a:cs typeface="Helvetica"/>
            </a:endParaRPr>
          </a:p>
          <a:p>
            <a:pPr marL="342900" indent="-342900">
              <a:buFont typeface="Courier New" panose="02070309020205020404" pitchFamily="49" charset="0"/>
              <a:buChar char="o"/>
            </a:pPr>
            <a:r>
              <a:rPr lang="en-US" sz="2400" dirty="0">
                <a:latin typeface="Helvetica"/>
                <a:cs typeface="Helvetica"/>
              </a:rPr>
              <a:t>Multiplicative spatially and temporally adaptive </a:t>
            </a:r>
            <a:r>
              <a:rPr lang="en-US" sz="2400" b="1" dirty="0">
                <a:latin typeface="Helvetica"/>
                <a:cs typeface="Helvetica"/>
              </a:rPr>
              <a:t>posterior </a:t>
            </a:r>
            <a:r>
              <a:rPr lang="en-US" sz="2400" dirty="0">
                <a:latin typeface="Helvetica"/>
                <a:cs typeface="Helvetica"/>
              </a:rPr>
              <a:t>inflation </a:t>
            </a:r>
          </a:p>
          <a:p>
            <a:pPr marL="800100" lvl="1" indent="-342900">
              <a:buFont typeface="Courier New" panose="02070309020205020404" pitchFamily="49" charset="0"/>
              <a:buChar char="o"/>
            </a:pPr>
            <a:r>
              <a:rPr lang="en-US" sz="2000" dirty="0">
                <a:latin typeface="Helvetica"/>
                <a:cs typeface="Helvetica"/>
              </a:rPr>
              <a:t>An undocumented and not well tested option in DART</a:t>
            </a:r>
          </a:p>
          <a:p>
            <a:pPr marL="800100" lvl="1" indent="-342900">
              <a:buFont typeface="Courier New" panose="02070309020205020404" pitchFamily="49" charset="0"/>
              <a:buChar char="o"/>
            </a:pPr>
            <a:endParaRPr lang="en-US" sz="2400" dirty="0">
              <a:latin typeface="Helvetica"/>
              <a:cs typeface="Helvetica"/>
            </a:endParaRPr>
          </a:p>
          <a:p>
            <a:pPr marL="342900" indent="-342900">
              <a:buFont typeface="Courier New" panose="02070309020205020404" pitchFamily="49" charset="0"/>
              <a:buChar char="o"/>
            </a:pPr>
            <a:r>
              <a:rPr lang="en-US" sz="2400" dirty="0">
                <a:latin typeface="Helvetica"/>
                <a:cs typeface="Helvetica"/>
              </a:rPr>
              <a:t>Relaxation to prior spread </a:t>
            </a:r>
            <a:r>
              <a:rPr lang="en-US" sz="2400" b="1" dirty="0">
                <a:latin typeface="Helvetica"/>
                <a:cs typeface="Helvetica"/>
              </a:rPr>
              <a:t>posterior</a:t>
            </a:r>
            <a:r>
              <a:rPr lang="en-US" sz="2400" dirty="0">
                <a:latin typeface="Helvetica"/>
                <a:cs typeface="Helvetica"/>
              </a:rPr>
              <a:t> inflation (Whitaker and Hamill 2012)</a:t>
            </a:r>
          </a:p>
          <a:p>
            <a:pPr marL="800100" lvl="1" indent="-342900">
              <a:buFont typeface="Courier New" panose="02070309020205020404" pitchFamily="49" charset="0"/>
              <a:buChar char="o"/>
            </a:pPr>
            <a:r>
              <a:rPr lang="en-US" sz="2000" dirty="0">
                <a:latin typeface="Helvetica"/>
                <a:cs typeface="Helvetica"/>
              </a:rPr>
              <a:t>Approach used in GSI-</a:t>
            </a:r>
            <a:r>
              <a:rPr lang="en-US" sz="2000" dirty="0" err="1">
                <a:latin typeface="Helvetica"/>
                <a:cs typeface="Helvetica"/>
              </a:rPr>
              <a:t>EnKF</a:t>
            </a:r>
            <a:r>
              <a:rPr lang="en-US" sz="2000" dirty="0">
                <a:latin typeface="Helvetica"/>
                <a:cs typeface="Helvetica"/>
              </a:rPr>
              <a:t> system, recent option in DART </a:t>
            </a:r>
          </a:p>
        </p:txBody>
      </p:sp>
      <p:cxnSp>
        <p:nvCxnSpPr>
          <p:cNvPr id="15" name="Straight Connector 14">
            <a:extLst>
              <a:ext uri="{FF2B5EF4-FFF2-40B4-BE49-F238E27FC236}">
                <a16:creationId xmlns:a16="http://schemas.microsoft.com/office/drawing/2014/main" id="{EF1EA427-8A7B-124A-8A02-48FD4843C14A}"/>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7E2935FD-3331-E94E-A190-F6A544701735}"/>
              </a:ext>
            </a:extLst>
          </p:cNvPr>
          <p:cNvSpPr>
            <a:spLocks noGrp="1"/>
          </p:cNvSpPr>
          <p:nvPr>
            <p:ph type="sldNum" sz="quarter" idx="12"/>
          </p:nvPr>
        </p:nvSpPr>
        <p:spPr/>
        <p:txBody>
          <a:bodyPr/>
          <a:lstStyle/>
          <a:p>
            <a:fld id="{6E7DE86B-875E-B14B-AE40-FE18B8FDEF9A}" type="slidenum">
              <a:rPr lang="en-US" smtClean="0"/>
              <a:t>7</a:t>
            </a:fld>
            <a:endParaRPr lang="en-US"/>
          </a:p>
        </p:txBody>
      </p:sp>
    </p:spTree>
    <p:extLst>
      <p:ext uri="{BB962C8B-B14F-4D97-AF65-F5344CB8AC3E}">
        <p14:creationId xmlns:p14="http://schemas.microsoft.com/office/powerpoint/2010/main" val="286023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EFD9-3133-8740-9733-339EE524268F}"/>
              </a:ext>
            </a:extLst>
          </p:cNvPr>
          <p:cNvSpPr>
            <a:spLocks noGrp="1"/>
          </p:cNvSpPr>
          <p:nvPr>
            <p:ph type="title"/>
          </p:nvPr>
        </p:nvSpPr>
        <p:spPr>
          <a:xfrm>
            <a:off x="838200" y="244102"/>
            <a:ext cx="10515600" cy="1325563"/>
          </a:xfrm>
        </p:spPr>
        <p:txBody>
          <a:bodyPr>
            <a:normAutofit/>
          </a:bodyPr>
          <a:lstStyle/>
          <a:p>
            <a:r>
              <a:rPr lang="en-US" sz="3600" b="1" dirty="0">
                <a:latin typeface="Helvetica" pitchFamily="2" charset="0"/>
              </a:rPr>
              <a:t>Prior versus Posterior inflation</a:t>
            </a:r>
          </a:p>
        </p:txBody>
      </p:sp>
      <p:cxnSp>
        <p:nvCxnSpPr>
          <p:cNvPr id="4" name="Straight Connector 3">
            <a:extLst>
              <a:ext uri="{FF2B5EF4-FFF2-40B4-BE49-F238E27FC236}">
                <a16:creationId xmlns:a16="http://schemas.microsoft.com/office/drawing/2014/main" id="{FD6AC750-F025-3748-A614-72063C3A11B9}"/>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4CFD9D03-27F0-924E-BC5E-FA9B9CE58396}"/>
              </a:ext>
            </a:extLst>
          </p:cNvPr>
          <p:cNvGrpSpPr/>
          <p:nvPr/>
        </p:nvGrpSpPr>
        <p:grpSpPr>
          <a:xfrm>
            <a:off x="633993" y="1782060"/>
            <a:ext cx="10346592" cy="3697730"/>
            <a:chOff x="633993" y="2830926"/>
            <a:chExt cx="10346592" cy="3697730"/>
          </a:xfrm>
        </p:grpSpPr>
        <p:grpSp>
          <p:nvGrpSpPr>
            <p:cNvPr id="5" name="Group 4">
              <a:extLst>
                <a:ext uri="{FF2B5EF4-FFF2-40B4-BE49-F238E27FC236}">
                  <a16:creationId xmlns:a16="http://schemas.microsoft.com/office/drawing/2014/main" id="{99E75251-AD55-5D49-852A-42321B31310F}"/>
                </a:ext>
              </a:extLst>
            </p:cNvPr>
            <p:cNvGrpSpPr/>
            <p:nvPr/>
          </p:nvGrpSpPr>
          <p:grpSpPr>
            <a:xfrm>
              <a:off x="3088664" y="3116082"/>
              <a:ext cx="4491087" cy="3287545"/>
              <a:chOff x="6482176" y="3045242"/>
              <a:chExt cx="5198927" cy="3808414"/>
            </a:xfrm>
          </p:grpSpPr>
          <p:sp>
            <p:nvSpPr>
              <p:cNvPr id="6" name="Rectangle 5">
                <a:extLst>
                  <a:ext uri="{FF2B5EF4-FFF2-40B4-BE49-F238E27FC236}">
                    <a16:creationId xmlns:a16="http://schemas.microsoft.com/office/drawing/2014/main" id="{D8F64CFE-7DE2-DD4E-8EA8-C1A37F59E31D}"/>
                  </a:ext>
                </a:extLst>
              </p:cNvPr>
              <p:cNvSpPr/>
              <p:nvPr/>
            </p:nvSpPr>
            <p:spPr>
              <a:xfrm>
                <a:off x="7056221" y="3075181"/>
                <a:ext cx="4624882" cy="3634252"/>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456EC1-7526-794A-B3F6-BC267075F5EE}"/>
                  </a:ext>
                </a:extLst>
              </p:cNvPr>
              <p:cNvSpPr/>
              <p:nvPr/>
            </p:nvSpPr>
            <p:spPr>
              <a:xfrm>
                <a:off x="8443204" y="4400640"/>
                <a:ext cx="2050175" cy="92006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Helvetica"/>
                    <a:cs typeface="Helvetica"/>
                  </a:rPr>
                  <a:t>Analysis</a:t>
                </a:r>
              </a:p>
            </p:txBody>
          </p:sp>
          <p:cxnSp>
            <p:nvCxnSpPr>
              <p:cNvPr id="8" name="Curved Connector 7">
                <a:extLst>
                  <a:ext uri="{FF2B5EF4-FFF2-40B4-BE49-F238E27FC236}">
                    <a16:creationId xmlns:a16="http://schemas.microsoft.com/office/drawing/2014/main" id="{AA287DAF-C6CD-CF4B-902E-FAFB76A9FA4E}"/>
                  </a:ext>
                </a:extLst>
              </p:cNvPr>
              <p:cNvCxnSpPr>
                <a:cxnSpLocks/>
              </p:cNvCxnSpPr>
              <p:nvPr/>
            </p:nvCxnSpPr>
            <p:spPr>
              <a:xfrm flipH="1">
                <a:off x="8443204" y="4936129"/>
                <a:ext cx="2050175" cy="14712"/>
              </a:xfrm>
              <a:prstGeom prst="curvedConnector5">
                <a:avLst>
                  <a:gd name="adj1" fmla="val -36630"/>
                  <a:gd name="adj2" fmla="val 9714496"/>
                  <a:gd name="adj3" fmla="val 141514"/>
                </a:avLst>
              </a:prstGeom>
              <a:ln w="444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0B4A02E-B5A8-1B49-99EE-A75008F93C04}"/>
                  </a:ext>
                </a:extLst>
              </p:cNvPr>
              <p:cNvSpPr txBox="1"/>
              <p:nvPr/>
            </p:nvSpPr>
            <p:spPr>
              <a:xfrm>
                <a:off x="7442521" y="6318846"/>
                <a:ext cx="4077237" cy="534810"/>
              </a:xfrm>
              <a:prstGeom prst="rect">
                <a:avLst/>
              </a:prstGeom>
              <a:noFill/>
            </p:spPr>
            <p:txBody>
              <a:bodyPr wrap="none" rtlCol="0">
                <a:spAutoFit/>
              </a:bodyPr>
              <a:lstStyle/>
              <a:p>
                <a:r>
                  <a:rPr lang="en-US" sz="2400" dirty="0">
                    <a:latin typeface="Helvetica"/>
                    <a:cs typeface="Helvetica"/>
                  </a:rPr>
                  <a:t>Short ensemble forecast</a:t>
                </a:r>
              </a:p>
            </p:txBody>
          </p:sp>
          <p:sp>
            <p:nvSpPr>
              <p:cNvPr id="10" name="TextBox 9">
                <a:extLst>
                  <a:ext uri="{FF2B5EF4-FFF2-40B4-BE49-F238E27FC236}">
                    <a16:creationId xmlns:a16="http://schemas.microsoft.com/office/drawing/2014/main" id="{A12F4D0C-AA04-3C45-9049-56E3C2064DD4}"/>
                  </a:ext>
                </a:extLst>
              </p:cNvPr>
              <p:cNvSpPr txBox="1"/>
              <p:nvPr/>
            </p:nvSpPr>
            <p:spPr>
              <a:xfrm>
                <a:off x="8010615" y="3045242"/>
                <a:ext cx="2874775" cy="606118"/>
              </a:xfrm>
              <a:prstGeom prst="rect">
                <a:avLst/>
              </a:prstGeom>
              <a:noFill/>
            </p:spPr>
            <p:txBody>
              <a:bodyPr wrap="none" rtlCol="0">
                <a:spAutoFit/>
              </a:bodyPr>
              <a:lstStyle/>
              <a:p>
                <a:r>
                  <a:rPr lang="en-US" sz="2800" b="1" dirty="0">
                    <a:latin typeface="Helvetica"/>
                    <a:cs typeface="Helvetica"/>
                  </a:rPr>
                  <a:t>Observations</a:t>
                </a:r>
              </a:p>
            </p:txBody>
          </p:sp>
          <p:cxnSp>
            <p:nvCxnSpPr>
              <p:cNvPr id="12" name="Straight Arrow Connector 11">
                <a:extLst>
                  <a:ext uri="{FF2B5EF4-FFF2-40B4-BE49-F238E27FC236}">
                    <a16:creationId xmlns:a16="http://schemas.microsoft.com/office/drawing/2014/main" id="{4DDA554C-8AC6-2644-92B2-E274BC1CFBFB}"/>
                  </a:ext>
                </a:extLst>
              </p:cNvPr>
              <p:cNvCxnSpPr>
                <a:cxnSpLocks/>
                <a:stCxn id="10" idx="2"/>
                <a:endCxn id="7" idx="0"/>
              </p:cNvCxnSpPr>
              <p:nvPr/>
            </p:nvCxnSpPr>
            <p:spPr>
              <a:xfrm>
                <a:off x="9448002" y="3651360"/>
                <a:ext cx="20289" cy="749280"/>
              </a:xfrm>
              <a:prstGeom prst="straightConnector1">
                <a:avLst/>
              </a:prstGeom>
              <a:ln w="444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1E552185-A8BF-2343-AB85-9C5B00F3E34C}"/>
                  </a:ext>
                </a:extLst>
              </p:cNvPr>
              <p:cNvSpPr txBox="1"/>
              <p:nvPr/>
            </p:nvSpPr>
            <p:spPr>
              <a:xfrm>
                <a:off x="6482176" y="5227220"/>
                <a:ext cx="2292101" cy="534810"/>
              </a:xfrm>
              <a:prstGeom prst="rect">
                <a:avLst/>
              </a:prstGeom>
              <a:noFill/>
            </p:spPr>
            <p:txBody>
              <a:bodyPr wrap="none" rtlCol="0">
                <a:spAutoFit/>
              </a:bodyPr>
              <a:lstStyle/>
              <a:p>
                <a:r>
                  <a:rPr lang="en-US" sz="2400" b="1" dirty="0">
                    <a:latin typeface="Helvetica"/>
                    <a:cs typeface="Helvetica"/>
                  </a:rPr>
                  <a:t>Background</a:t>
                </a:r>
                <a:endParaRPr lang="en-US" sz="2800" b="1" dirty="0">
                  <a:latin typeface="Helvetica"/>
                  <a:cs typeface="Helvetica"/>
                </a:endParaRPr>
              </a:p>
            </p:txBody>
          </p:sp>
        </p:grpSp>
        <p:cxnSp>
          <p:nvCxnSpPr>
            <p:cNvPr id="14" name="Straight Arrow Connector 13">
              <a:extLst>
                <a:ext uri="{FF2B5EF4-FFF2-40B4-BE49-F238E27FC236}">
                  <a16:creationId xmlns:a16="http://schemas.microsoft.com/office/drawing/2014/main" id="{AD1B0550-89A4-0F46-AD68-9746266D8C4E}"/>
                </a:ext>
              </a:extLst>
            </p:cNvPr>
            <p:cNvCxnSpPr/>
            <p:nvPr/>
          </p:nvCxnSpPr>
          <p:spPr>
            <a:xfrm flipH="1">
              <a:off x="6546755" y="3567742"/>
              <a:ext cx="2166939" cy="1091622"/>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C285398-4955-B842-8A27-BB8BDBBC0CAC}"/>
                </a:ext>
              </a:extLst>
            </p:cNvPr>
            <p:cNvCxnSpPr>
              <a:cxnSpLocks/>
            </p:cNvCxnSpPr>
            <p:nvPr/>
          </p:nvCxnSpPr>
          <p:spPr>
            <a:xfrm>
              <a:off x="2618516" y="3594636"/>
              <a:ext cx="2166939" cy="1091622"/>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9439EF2-5438-7045-ACBE-F8A177F04C95}"/>
                </a:ext>
              </a:extLst>
            </p:cNvPr>
            <p:cNvSpPr/>
            <p:nvPr/>
          </p:nvSpPr>
          <p:spPr>
            <a:xfrm>
              <a:off x="2312891" y="2898161"/>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B086E6E-F4D4-3343-9834-5724951B5893}"/>
                </a:ext>
              </a:extLst>
            </p:cNvPr>
            <p:cNvSpPr/>
            <p:nvPr/>
          </p:nvSpPr>
          <p:spPr>
            <a:xfrm>
              <a:off x="2317374" y="3211925"/>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AC9BB8-221B-D745-9495-F5EEC8D6B966}"/>
                </a:ext>
              </a:extLst>
            </p:cNvPr>
            <p:cNvSpPr/>
            <p:nvPr/>
          </p:nvSpPr>
          <p:spPr>
            <a:xfrm>
              <a:off x="2317374" y="3642229"/>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DD75399-7940-4B41-B5AA-1377489F141B}"/>
                </a:ext>
              </a:extLst>
            </p:cNvPr>
            <p:cNvSpPr/>
            <p:nvPr/>
          </p:nvSpPr>
          <p:spPr>
            <a:xfrm>
              <a:off x="2317374" y="4005298"/>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E8B808-AE62-0447-9800-C988A4AF2604}"/>
                </a:ext>
              </a:extLst>
            </p:cNvPr>
            <p:cNvSpPr/>
            <p:nvPr/>
          </p:nvSpPr>
          <p:spPr>
            <a:xfrm>
              <a:off x="2317374" y="4301132"/>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9965D9-EAE7-B547-845C-81703601FB51}"/>
                </a:ext>
              </a:extLst>
            </p:cNvPr>
            <p:cNvSpPr/>
            <p:nvPr/>
          </p:nvSpPr>
          <p:spPr>
            <a:xfrm>
              <a:off x="1846729" y="3064008"/>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5FEEBAD-9709-564E-A05E-4CBA0796C3A5}"/>
                </a:ext>
              </a:extLst>
            </p:cNvPr>
            <p:cNvSpPr/>
            <p:nvPr/>
          </p:nvSpPr>
          <p:spPr>
            <a:xfrm>
              <a:off x="1851212" y="3323984"/>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64196D3-3006-FE4C-95A9-892F0FB9FB29}"/>
                </a:ext>
              </a:extLst>
            </p:cNvPr>
            <p:cNvSpPr/>
            <p:nvPr/>
          </p:nvSpPr>
          <p:spPr>
            <a:xfrm>
              <a:off x="1851212" y="3660159"/>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50063BE-D475-2F4D-AA46-CBAA8AA7EB73}"/>
                </a:ext>
              </a:extLst>
            </p:cNvPr>
            <p:cNvSpPr/>
            <p:nvPr/>
          </p:nvSpPr>
          <p:spPr>
            <a:xfrm>
              <a:off x="1851212" y="3942546"/>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0BAF90D-F355-D743-80C9-9FD55834A3B4}"/>
                </a:ext>
              </a:extLst>
            </p:cNvPr>
            <p:cNvSpPr/>
            <p:nvPr/>
          </p:nvSpPr>
          <p:spPr>
            <a:xfrm>
              <a:off x="1851212" y="4198039"/>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8E4BF55-58A9-C548-BE40-2FAE6E46E7FB}"/>
                </a:ext>
              </a:extLst>
            </p:cNvPr>
            <p:cNvSpPr/>
            <p:nvPr/>
          </p:nvSpPr>
          <p:spPr>
            <a:xfrm>
              <a:off x="9243861" y="2830926"/>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7F52052-8BDC-8C46-89CD-E2DD27D4D946}"/>
                </a:ext>
              </a:extLst>
            </p:cNvPr>
            <p:cNvSpPr/>
            <p:nvPr/>
          </p:nvSpPr>
          <p:spPr>
            <a:xfrm>
              <a:off x="9248344" y="3144690"/>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41D0FAF-CD08-6B40-8BB1-62742EB7C3D5}"/>
                </a:ext>
              </a:extLst>
            </p:cNvPr>
            <p:cNvSpPr/>
            <p:nvPr/>
          </p:nvSpPr>
          <p:spPr>
            <a:xfrm>
              <a:off x="9248344" y="3574994"/>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B9C6084-F3B5-BF45-844D-801C50F97C14}"/>
                </a:ext>
              </a:extLst>
            </p:cNvPr>
            <p:cNvSpPr/>
            <p:nvPr/>
          </p:nvSpPr>
          <p:spPr>
            <a:xfrm>
              <a:off x="9248344" y="3938063"/>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9BDD70A-6196-844F-9710-486A2124D0B6}"/>
                </a:ext>
              </a:extLst>
            </p:cNvPr>
            <p:cNvSpPr/>
            <p:nvPr/>
          </p:nvSpPr>
          <p:spPr>
            <a:xfrm>
              <a:off x="9248344" y="4233897"/>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B13ADA-3294-9741-B25D-80D1B9085DEE}"/>
                </a:ext>
              </a:extLst>
            </p:cNvPr>
            <p:cNvSpPr/>
            <p:nvPr/>
          </p:nvSpPr>
          <p:spPr>
            <a:xfrm>
              <a:off x="8764558" y="3002968"/>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B4962E8-12A6-3846-921F-370D44DA04D7}"/>
                </a:ext>
              </a:extLst>
            </p:cNvPr>
            <p:cNvSpPr/>
            <p:nvPr/>
          </p:nvSpPr>
          <p:spPr>
            <a:xfrm>
              <a:off x="8769041" y="3262944"/>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9D42E85-80D0-644D-B9E4-B06D0DBBC9DE}"/>
                </a:ext>
              </a:extLst>
            </p:cNvPr>
            <p:cNvSpPr/>
            <p:nvPr/>
          </p:nvSpPr>
          <p:spPr>
            <a:xfrm>
              <a:off x="8769041" y="3599119"/>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1E648A2-C95B-0243-8941-AD1C65D1794C}"/>
                </a:ext>
              </a:extLst>
            </p:cNvPr>
            <p:cNvSpPr/>
            <p:nvPr/>
          </p:nvSpPr>
          <p:spPr>
            <a:xfrm>
              <a:off x="8769041" y="3881506"/>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FAC6B9-8EBD-7846-BB8C-C31C63B2B7E7}"/>
                </a:ext>
              </a:extLst>
            </p:cNvPr>
            <p:cNvSpPr/>
            <p:nvPr/>
          </p:nvSpPr>
          <p:spPr>
            <a:xfrm>
              <a:off x="8769041" y="4136999"/>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74D1CFE-F483-E840-91C2-3B21C88A7481}"/>
                </a:ext>
              </a:extLst>
            </p:cNvPr>
            <p:cNvSpPr txBox="1"/>
            <p:nvPr/>
          </p:nvSpPr>
          <p:spPr>
            <a:xfrm>
              <a:off x="8296837" y="4683220"/>
              <a:ext cx="2683748" cy="461665"/>
            </a:xfrm>
            <a:prstGeom prst="rect">
              <a:avLst/>
            </a:prstGeom>
            <a:noFill/>
          </p:spPr>
          <p:txBody>
            <a:bodyPr wrap="none" rtlCol="0">
              <a:spAutoFit/>
            </a:bodyPr>
            <a:lstStyle/>
            <a:p>
              <a:r>
                <a:rPr lang="en-US" sz="2400" b="1" dirty="0">
                  <a:latin typeface="Helvetica" pitchFamily="2" charset="0"/>
                </a:rPr>
                <a:t>Posterior</a:t>
              </a:r>
              <a:r>
                <a:rPr lang="en-US" sz="2400" dirty="0">
                  <a:latin typeface="Helvetica" pitchFamily="2" charset="0"/>
                </a:rPr>
                <a:t> inflation</a:t>
              </a:r>
            </a:p>
          </p:txBody>
        </p:sp>
        <p:sp>
          <p:nvSpPr>
            <p:cNvPr id="44" name="TextBox 43">
              <a:extLst>
                <a:ext uri="{FF2B5EF4-FFF2-40B4-BE49-F238E27FC236}">
                  <a16:creationId xmlns:a16="http://schemas.microsoft.com/office/drawing/2014/main" id="{D40894A1-B736-4346-8C3B-43F5BE43B583}"/>
                </a:ext>
              </a:extLst>
            </p:cNvPr>
            <p:cNvSpPr txBox="1"/>
            <p:nvPr/>
          </p:nvSpPr>
          <p:spPr>
            <a:xfrm>
              <a:off x="1193823" y="4659899"/>
              <a:ext cx="2050561" cy="461665"/>
            </a:xfrm>
            <a:prstGeom prst="rect">
              <a:avLst/>
            </a:prstGeom>
            <a:noFill/>
          </p:spPr>
          <p:txBody>
            <a:bodyPr wrap="none" rtlCol="0">
              <a:spAutoFit/>
            </a:bodyPr>
            <a:lstStyle/>
            <a:p>
              <a:r>
                <a:rPr lang="en-US" sz="2400" b="1" dirty="0">
                  <a:latin typeface="Helvetica" pitchFamily="2" charset="0"/>
                </a:rPr>
                <a:t>Prior</a:t>
              </a:r>
              <a:r>
                <a:rPr lang="en-US" sz="2400" dirty="0">
                  <a:latin typeface="Helvetica" pitchFamily="2" charset="0"/>
                </a:rPr>
                <a:t> inflation</a:t>
              </a:r>
            </a:p>
          </p:txBody>
        </p:sp>
        <p:sp>
          <p:nvSpPr>
            <p:cNvPr id="45" name="Oval 44">
              <a:extLst>
                <a:ext uri="{FF2B5EF4-FFF2-40B4-BE49-F238E27FC236}">
                  <a16:creationId xmlns:a16="http://schemas.microsoft.com/office/drawing/2014/main" id="{4302D85A-A356-3C44-8ADE-C392640014E2}"/>
                </a:ext>
              </a:extLst>
            </p:cNvPr>
            <p:cNvSpPr/>
            <p:nvPr/>
          </p:nvSpPr>
          <p:spPr>
            <a:xfrm>
              <a:off x="636494" y="5759539"/>
              <a:ext cx="201706" cy="2258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0475F94-EC33-0C4D-A992-8974DD33E45D}"/>
                </a:ext>
              </a:extLst>
            </p:cNvPr>
            <p:cNvSpPr/>
            <p:nvPr/>
          </p:nvSpPr>
          <p:spPr>
            <a:xfrm>
              <a:off x="633993" y="6218858"/>
              <a:ext cx="201706" cy="22583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A080368-9ED5-4E4F-AC52-23B8461CFDF0}"/>
                </a:ext>
              </a:extLst>
            </p:cNvPr>
            <p:cNvSpPr txBox="1"/>
            <p:nvPr/>
          </p:nvSpPr>
          <p:spPr>
            <a:xfrm>
              <a:off x="874060" y="5697643"/>
              <a:ext cx="1634807" cy="369332"/>
            </a:xfrm>
            <a:prstGeom prst="rect">
              <a:avLst/>
            </a:prstGeom>
            <a:noFill/>
          </p:spPr>
          <p:txBody>
            <a:bodyPr wrap="none" rtlCol="0">
              <a:spAutoFit/>
            </a:bodyPr>
            <a:lstStyle/>
            <a:p>
              <a:r>
                <a:rPr lang="en-US" dirty="0"/>
                <a:t>Before inflation</a:t>
              </a:r>
            </a:p>
          </p:txBody>
        </p:sp>
        <p:sp>
          <p:nvSpPr>
            <p:cNvPr id="48" name="TextBox 47">
              <a:extLst>
                <a:ext uri="{FF2B5EF4-FFF2-40B4-BE49-F238E27FC236}">
                  <a16:creationId xmlns:a16="http://schemas.microsoft.com/office/drawing/2014/main" id="{D2292BEF-9F0D-DF46-8085-545F8F22C948}"/>
                </a:ext>
              </a:extLst>
            </p:cNvPr>
            <p:cNvSpPr txBox="1"/>
            <p:nvPr/>
          </p:nvSpPr>
          <p:spPr>
            <a:xfrm>
              <a:off x="878543" y="6159324"/>
              <a:ext cx="1489960" cy="369332"/>
            </a:xfrm>
            <a:prstGeom prst="rect">
              <a:avLst/>
            </a:prstGeom>
            <a:noFill/>
          </p:spPr>
          <p:txBody>
            <a:bodyPr wrap="none" rtlCol="0">
              <a:spAutoFit/>
            </a:bodyPr>
            <a:lstStyle/>
            <a:p>
              <a:r>
                <a:rPr lang="en-US" dirty="0"/>
                <a:t>After inflation</a:t>
              </a:r>
            </a:p>
          </p:txBody>
        </p:sp>
      </p:grpSp>
      <p:sp>
        <p:nvSpPr>
          <p:cNvPr id="49" name="Slide Number Placeholder 48">
            <a:extLst>
              <a:ext uri="{FF2B5EF4-FFF2-40B4-BE49-F238E27FC236}">
                <a16:creationId xmlns:a16="http://schemas.microsoft.com/office/drawing/2014/main" id="{27938F44-A1F9-FC44-AB76-FF5D9857C7F9}"/>
              </a:ext>
            </a:extLst>
          </p:cNvPr>
          <p:cNvSpPr>
            <a:spLocks noGrp="1"/>
          </p:cNvSpPr>
          <p:nvPr>
            <p:ph type="sldNum" sz="quarter" idx="12"/>
          </p:nvPr>
        </p:nvSpPr>
        <p:spPr>
          <a:xfrm>
            <a:off x="8610600" y="6356350"/>
            <a:ext cx="2743200" cy="365125"/>
          </a:xfrm>
        </p:spPr>
        <p:txBody>
          <a:bodyPr/>
          <a:lstStyle/>
          <a:p>
            <a:fld id="{6E7DE86B-875E-B14B-AE40-FE18B8FDEF9A}" type="slidenum">
              <a:rPr lang="en-US" smtClean="0"/>
              <a:t>8</a:t>
            </a:fld>
            <a:endParaRPr lang="en-US"/>
          </a:p>
        </p:txBody>
      </p:sp>
      <p:sp>
        <p:nvSpPr>
          <p:cNvPr id="51" name="TextBox 50">
            <a:extLst>
              <a:ext uri="{FF2B5EF4-FFF2-40B4-BE49-F238E27FC236}">
                <a16:creationId xmlns:a16="http://schemas.microsoft.com/office/drawing/2014/main" id="{92E0F2A4-8228-7645-A36A-A4E251F557E3}"/>
              </a:ext>
            </a:extLst>
          </p:cNvPr>
          <p:cNvSpPr txBox="1"/>
          <p:nvPr/>
        </p:nvSpPr>
        <p:spPr>
          <a:xfrm>
            <a:off x="1477845" y="5655021"/>
            <a:ext cx="9199954" cy="646331"/>
          </a:xfrm>
          <a:prstGeom prst="rect">
            <a:avLst/>
          </a:prstGeom>
          <a:noFill/>
        </p:spPr>
        <p:txBody>
          <a:bodyPr wrap="none" rtlCol="0">
            <a:spAutoFit/>
          </a:bodyPr>
          <a:lstStyle/>
          <a:p>
            <a:r>
              <a:rPr lang="en-US" b="1" dirty="0">
                <a:latin typeface="Helvetica" pitchFamily="2" charset="0"/>
              </a:rPr>
              <a:t>Prior</a:t>
            </a:r>
            <a:r>
              <a:rPr lang="en-US" b="1" dirty="0">
                <a:solidFill>
                  <a:srgbClr val="0070C0"/>
                </a:solidFill>
                <a:latin typeface="Helvetica" pitchFamily="2" charset="0"/>
              </a:rPr>
              <a:t> inflation is applied </a:t>
            </a:r>
            <a:r>
              <a:rPr lang="en-US" b="1" dirty="0">
                <a:latin typeface="Helvetica" pitchFamily="2" charset="0"/>
              </a:rPr>
              <a:t>before</a:t>
            </a:r>
            <a:r>
              <a:rPr lang="en-US" b="1" dirty="0">
                <a:solidFill>
                  <a:srgbClr val="0070C0"/>
                </a:solidFill>
                <a:latin typeface="Helvetica" pitchFamily="2" charset="0"/>
              </a:rPr>
              <a:t> the analysis to the background, </a:t>
            </a:r>
            <a:r>
              <a:rPr lang="en-US" b="1" dirty="0">
                <a:latin typeface="Helvetica" pitchFamily="2" charset="0"/>
              </a:rPr>
              <a:t>posterior</a:t>
            </a:r>
            <a:r>
              <a:rPr lang="en-US" b="1" dirty="0">
                <a:solidFill>
                  <a:srgbClr val="0070C0"/>
                </a:solidFill>
                <a:latin typeface="Helvetica" pitchFamily="2" charset="0"/>
              </a:rPr>
              <a:t> inflation </a:t>
            </a:r>
          </a:p>
          <a:p>
            <a:r>
              <a:rPr lang="en-US" b="1" dirty="0">
                <a:solidFill>
                  <a:srgbClr val="0070C0"/>
                </a:solidFill>
                <a:latin typeface="Helvetica" pitchFamily="2" charset="0"/>
              </a:rPr>
              <a:t>is applied </a:t>
            </a:r>
            <a:r>
              <a:rPr lang="en-US" b="1" dirty="0">
                <a:latin typeface="Helvetica" pitchFamily="2" charset="0"/>
              </a:rPr>
              <a:t>after</a:t>
            </a:r>
            <a:r>
              <a:rPr lang="en-US" b="1" dirty="0">
                <a:solidFill>
                  <a:srgbClr val="0070C0"/>
                </a:solidFill>
                <a:latin typeface="Helvetica" pitchFamily="2" charset="0"/>
              </a:rPr>
              <a:t> the analysis, and </a:t>
            </a:r>
            <a:r>
              <a:rPr lang="en-US" b="1" dirty="0">
                <a:latin typeface="Helvetica" pitchFamily="2" charset="0"/>
              </a:rPr>
              <a:t>spread restoration </a:t>
            </a:r>
            <a:r>
              <a:rPr lang="en-US" b="1" dirty="0">
                <a:solidFill>
                  <a:srgbClr val="0070C0"/>
                </a:solidFill>
                <a:latin typeface="Helvetica" pitchFamily="2" charset="0"/>
              </a:rPr>
              <a:t>occurs </a:t>
            </a:r>
            <a:r>
              <a:rPr lang="en-US" b="1" dirty="0">
                <a:latin typeface="Helvetica" pitchFamily="2" charset="0"/>
              </a:rPr>
              <a:t>during</a:t>
            </a:r>
            <a:r>
              <a:rPr lang="en-US" b="1" dirty="0">
                <a:solidFill>
                  <a:srgbClr val="0070C0"/>
                </a:solidFill>
                <a:latin typeface="Helvetica" pitchFamily="2" charset="0"/>
              </a:rPr>
              <a:t> the analysis</a:t>
            </a:r>
          </a:p>
        </p:txBody>
      </p:sp>
      <p:cxnSp>
        <p:nvCxnSpPr>
          <p:cNvPr id="53" name="Straight Connector 52">
            <a:extLst>
              <a:ext uri="{FF2B5EF4-FFF2-40B4-BE49-F238E27FC236}">
                <a16:creationId xmlns:a16="http://schemas.microsoft.com/office/drawing/2014/main" id="{594AC0BD-CC81-C74D-97F3-9B8DB7AACE5B}"/>
              </a:ext>
            </a:extLst>
          </p:cNvPr>
          <p:cNvCxnSpPr>
            <a:stCxn id="27" idx="6"/>
            <a:endCxn id="16" idx="3"/>
          </p:cNvCxnSpPr>
          <p:nvPr/>
        </p:nvCxnSpPr>
        <p:spPr>
          <a:xfrm flipV="1">
            <a:off x="2048435" y="2042053"/>
            <a:ext cx="293995" cy="8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3CD24DD-90BB-3E47-AA06-24284111BAFD}"/>
              </a:ext>
            </a:extLst>
          </p:cNvPr>
          <p:cNvCxnSpPr/>
          <p:nvPr/>
        </p:nvCxnSpPr>
        <p:spPr>
          <a:xfrm flipV="1">
            <a:off x="2015242" y="2307164"/>
            <a:ext cx="293995" cy="8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58AF6A8-1659-E942-B09B-5439B2B0A999}"/>
              </a:ext>
            </a:extLst>
          </p:cNvPr>
          <p:cNvCxnSpPr>
            <a:cxnSpLocks/>
            <a:endCxn id="18" idx="2"/>
          </p:cNvCxnSpPr>
          <p:nvPr/>
        </p:nvCxnSpPr>
        <p:spPr>
          <a:xfrm flipV="1">
            <a:off x="2031578" y="2706278"/>
            <a:ext cx="285796" cy="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2190324-12AA-3F49-8D06-D3F2FCD01C42}"/>
              </a:ext>
            </a:extLst>
          </p:cNvPr>
          <p:cNvCxnSpPr>
            <a:cxnSpLocks/>
            <a:endCxn id="19" idx="2"/>
          </p:cNvCxnSpPr>
          <p:nvPr/>
        </p:nvCxnSpPr>
        <p:spPr>
          <a:xfrm>
            <a:off x="2015242" y="3031122"/>
            <a:ext cx="302132" cy="38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8250CF-A9CA-444F-8234-8F9D90311513}"/>
              </a:ext>
            </a:extLst>
          </p:cNvPr>
          <p:cNvCxnSpPr>
            <a:cxnSpLocks/>
            <a:endCxn id="20" idx="2"/>
          </p:cNvCxnSpPr>
          <p:nvPr/>
        </p:nvCxnSpPr>
        <p:spPr>
          <a:xfrm>
            <a:off x="2057370" y="3281276"/>
            <a:ext cx="260004" cy="839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D97E71E-BB7A-A940-9938-D14B219CE26C}"/>
              </a:ext>
            </a:extLst>
          </p:cNvPr>
          <p:cNvCxnSpPr/>
          <p:nvPr/>
        </p:nvCxnSpPr>
        <p:spPr>
          <a:xfrm flipV="1">
            <a:off x="8972420" y="1968426"/>
            <a:ext cx="293995" cy="8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D10B35A-C80C-EB4B-85C4-F08EF790D99B}"/>
              </a:ext>
            </a:extLst>
          </p:cNvPr>
          <p:cNvCxnSpPr/>
          <p:nvPr/>
        </p:nvCxnSpPr>
        <p:spPr>
          <a:xfrm flipV="1">
            <a:off x="8950516" y="2233537"/>
            <a:ext cx="293995" cy="8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D175D60-4128-9342-929D-840440677B31}"/>
              </a:ext>
            </a:extLst>
          </p:cNvPr>
          <p:cNvCxnSpPr>
            <a:cxnSpLocks/>
          </p:cNvCxnSpPr>
          <p:nvPr/>
        </p:nvCxnSpPr>
        <p:spPr>
          <a:xfrm flipV="1">
            <a:off x="8966852" y="2632651"/>
            <a:ext cx="285796" cy="3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D69F32C-2721-3946-9AB8-2599E5DFAA7C}"/>
              </a:ext>
            </a:extLst>
          </p:cNvPr>
          <p:cNvCxnSpPr>
            <a:cxnSpLocks/>
          </p:cNvCxnSpPr>
          <p:nvPr/>
        </p:nvCxnSpPr>
        <p:spPr>
          <a:xfrm>
            <a:off x="8950516" y="2957495"/>
            <a:ext cx="302132" cy="38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BADE2AC-7234-9845-8260-CBAD4FCCFF2A}"/>
              </a:ext>
            </a:extLst>
          </p:cNvPr>
          <p:cNvCxnSpPr>
            <a:cxnSpLocks/>
          </p:cNvCxnSpPr>
          <p:nvPr/>
        </p:nvCxnSpPr>
        <p:spPr>
          <a:xfrm>
            <a:off x="8970066" y="3207649"/>
            <a:ext cx="260004" cy="839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71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77F8-72F0-B04C-92F6-06A2359B6039}"/>
              </a:ext>
            </a:extLst>
          </p:cNvPr>
          <p:cNvSpPr>
            <a:spLocks noGrp="1"/>
          </p:cNvSpPr>
          <p:nvPr>
            <p:ph type="title"/>
          </p:nvPr>
        </p:nvSpPr>
        <p:spPr/>
        <p:txBody>
          <a:bodyPr/>
          <a:lstStyle/>
          <a:p>
            <a:r>
              <a:rPr lang="en-US" sz="3600" b="1" dirty="0">
                <a:latin typeface="Helvetica" pitchFamily="2" charset="0"/>
              </a:rPr>
              <a:t>Multiplicative adaptive covariance inflation</a:t>
            </a:r>
            <a:br>
              <a:rPr lang="en-US" sz="3200" b="1" dirty="0">
                <a:latin typeface="Helvetica" pitchFamily="2" charset="0"/>
              </a:rPr>
            </a:br>
            <a:endParaRPr lang="en-US" sz="3200" b="1" dirty="0">
              <a:latin typeface="Helvetica" pitchFamily="2"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CF71B25-9D1E-3547-9348-689FF32F75CC}"/>
                  </a:ext>
                </a:extLst>
              </p:cNvPr>
              <p:cNvSpPr txBox="1"/>
              <p:nvPr/>
            </p:nvSpPr>
            <p:spPr>
              <a:xfrm>
                <a:off x="730432" y="1394853"/>
                <a:ext cx="10321047" cy="5232202"/>
              </a:xfrm>
              <a:prstGeom prst="rect">
                <a:avLst/>
              </a:prstGeom>
              <a:noFill/>
            </p:spPr>
            <p:txBody>
              <a:bodyPr wrap="square" rtlCol="0">
                <a:spAutoFit/>
              </a:bodyPr>
              <a:lstStyle/>
              <a:p>
                <a:pPr marL="342900" indent="-342900">
                  <a:buFont typeface="Courier New" panose="02070309020205020404" pitchFamily="49" charset="0"/>
                  <a:buChar char="o"/>
                </a:pPr>
                <a:r>
                  <a:rPr lang="en-US" sz="2200" dirty="0">
                    <a:latin typeface="Helvetica"/>
                    <a:cs typeface="Helvetica"/>
                  </a:rPr>
                  <a:t>Applied to the ensemble estimate at each state vector element </a:t>
                </a:r>
                <a:r>
                  <a:rPr lang="en-US" sz="2200" i="1" dirty="0">
                    <a:latin typeface="Helvetica"/>
                    <a:cs typeface="Helvetica"/>
                  </a:rPr>
                  <a:t>m</a:t>
                </a:r>
                <a:r>
                  <a:rPr lang="en-US" sz="2200" dirty="0">
                    <a:latin typeface="Helvetica"/>
                    <a:cs typeface="Helvetica"/>
                  </a:rPr>
                  <a:t> with variance increased as:</a:t>
                </a:r>
              </a:p>
              <a:p>
                <a:pPr marL="342900" indent="-342900">
                  <a:buFont typeface="Courier New" panose="02070309020205020404" pitchFamily="49" charset="0"/>
                  <a:buChar char="o"/>
                </a:pPr>
                <a:endParaRPr lang="en-US" sz="2200" dirty="0">
                  <a:latin typeface="Helvetica"/>
                  <a:cs typeface="Helvetica"/>
                </a:endParaRPr>
              </a:p>
              <a:p>
                <a:pPr marL="342900" indent="-342900">
                  <a:buFont typeface="Courier New" panose="02070309020205020404" pitchFamily="49" charset="0"/>
                  <a:buChar char="o"/>
                </a:pPr>
                <a:endParaRPr lang="en-US" sz="2200" dirty="0">
                  <a:latin typeface="Helvetica"/>
                  <a:cs typeface="Helvetica"/>
                </a:endParaRPr>
              </a:p>
              <a:p>
                <a:pPr marL="342900" indent="-342900">
                  <a:buFont typeface="Courier New" panose="02070309020205020404" pitchFamily="49" charset="0"/>
                  <a:buChar char="o"/>
                </a:pPr>
                <a:endParaRPr lang="en-US" sz="2200" dirty="0">
                  <a:latin typeface="Helvetica"/>
                  <a:cs typeface="Helvetica"/>
                </a:endParaRPr>
              </a:p>
              <a:p>
                <a:r>
                  <a:rPr lang="en-US" dirty="0"/>
                  <a:t>ensemble mean state vector </a:t>
                </a:r>
                <a14:m>
                  <m:oMath xmlns:m="http://schemas.openxmlformats.org/officeDocument/2006/math">
                    <m:sSub>
                      <m:sSubPr>
                        <m:ctrlPr>
                          <a:rPr lang="en-US" i="1"/>
                        </m:ctrlPr>
                      </m:sSubPr>
                      <m:e>
                        <m:acc>
                          <m:accPr>
                            <m:chr m:val="̅"/>
                            <m:ctrlPr>
                              <a:rPr lang="en-US" i="1"/>
                            </m:ctrlPr>
                          </m:accPr>
                          <m:e>
                            <m:r>
                              <a:rPr lang="en-US" b="1" i="1"/>
                              <m:t>𝒙</m:t>
                            </m:r>
                          </m:e>
                        </m:acc>
                      </m:e>
                      <m:sub>
                        <m:r>
                          <a:rPr lang="en-US" i="1"/>
                          <m:t>𝑚</m:t>
                        </m:r>
                      </m:sub>
                    </m:sSub>
                  </m:oMath>
                </a14:m>
                <a:r>
                  <a:rPr lang="en-US" sz="2200" dirty="0">
                    <a:latin typeface="Helvetica"/>
                    <a:cs typeface="Helvetica"/>
                  </a:rPr>
                  <a:t>, </a:t>
                </a:r>
                <a:r>
                  <a:rPr lang="en-US" dirty="0"/>
                  <a:t>inflation factor </a:t>
                </a:r>
                <a:r>
                  <a:rPr lang="en-US" dirty="0">
                    <a:sym typeface="Symbol" pitchFamily="2" charset="2"/>
                  </a:rPr>
                  <a:t></a:t>
                </a:r>
                <a:r>
                  <a:rPr lang="en-US" dirty="0"/>
                  <a:t> , </a:t>
                </a:r>
                <a:r>
                  <a:rPr lang="en-US" i="1" dirty="0"/>
                  <a:t>M</a:t>
                </a:r>
                <a:r>
                  <a:rPr lang="en-US" dirty="0"/>
                  <a:t> is the state vector size and </a:t>
                </a:r>
                <a:r>
                  <a:rPr lang="en-US" i="1" dirty="0"/>
                  <a:t>N</a:t>
                </a:r>
                <a:r>
                  <a:rPr lang="en-US" dirty="0"/>
                  <a:t> is the ensemble size</a:t>
                </a:r>
                <a:r>
                  <a:rPr lang="en-US" sz="2400" dirty="0">
                    <a:effectLst/>
                  </a:rPr>
                  <a:t> </a:t>
                </a:r>
              </a:p>
              <a:p>
                <a:endParaRPr lang="en-US" sz="2400" dirty="0">
                  <a:latin typeface="Helvetica"/>
                  <a:cs typeface="Helvetica"/>
                </a:endParaRPr>
              </a:p>
              <a:p>
                <a:r>
                  <a:rPr lang="en-US" sz="2200" dirty="0">
                    <a:latin typeface="Helvetica"/>
                    <a:cs typeface="Helvetica"/>
                  </a:rPr>
                  <a:t>Inflation is applied to the</a:t>
                </a:r>
                <a:r>
                  <a:rPr lang="en-US" sz="2200" b="1" dirty="0">
                    <a:latin typeface="Helvetica"/>
                    <a:cs typeface="Helvetica"/>
                  </a:rPr>
                  <a:t> </a:t>
                </a:r>
                <a:r>
                  <a:rPr lang="en-US" sz="2200" dirty="0">
                    <a:latin typeface="Helvetica"/>
                    <a:cs typeface="Helvetica"/>
                  </a:rPr>
                  <a:t>PRIOR</a:t>
                </a:r>
                <a:r>
                  <a:rPr lang="en-US" sz="2200" b="1" dirty="0">
                    <a:latin typeface="Helvetica"/>
                    <a:cs typeface="Helvetica"/>
                  </a:rPr>
                  <a:t> </a:t>
                </a:r>
                <a:r>
                  <a:rPr lang="en-US" sz="2200" dirty="0">
                    <a:latin typeface="Helvetica"/>
                    <a:cs typeface="Helvetica"/>
                  </a:rPr>
                  <a:t>(POSTERIOR) perturbation, not the ensemble mean, and can be defined for both the prior and posterior states</a:t>
                </a:r>
              </a:p>
              <a:p>
                <a:endParaRPr lang="en-US" sz="2200" dirty="0">
                  <a:latin typeface="Helvetica"/>
                  <a:cs typeface="Helvetica"/>
                </a:endParaRPr>
              </a:p>
              <a:p>
                <a:r>
                  <a:rPr lang="en-US" sz="2200" dirty="0">
                    <a:latin typeface="Helvetica"/>
                    <a:cs typeface="Helvetica"/>
                  </a:rPr>
                  <a:t>Inflation is a vector the SAME SIZE as a member model state vector to allow for spatial variance and difference among state variables, and is adaptive based on time-evolving sampling errors. Bayesian framework, see Anderson (2009).</a:t>
                </a:r>
              </a:p>
              <a:p>
                <a:endParaRPr lang="en-US" sz="2200" dirty="0">
                  <a:latin typeface="Helvetica"/>
                  <a:cs typeface="Helvetica"/>
                </a:endParaRPr>
              </a:p>
              <a:p>
                <a:r>
                  <a:rPr lang="en-US" sz="2200" dirty="0">
                    <a:latin typeface="Helvetica"/>
                    <a:cs typeface="Helvetica"/>
                  </a:rPr>
                  <a:t>Inflation factor has both a mean (varies) and a variance (typically uniform, 0.6)</a:t>
                </a:r>
              </a:p>
            </p:txBody>
          </p:sp>
        </mc:Choice>
        <mc:Fallback>
          <p:sp>
            <p:nvSpPr>
              <p:cNvPr id="14" name="TextBox 13">
                <a:extLst>
                  <a:ext uri="{FF2B5EF4-FFF2-40B4-BE49-F238E27FC236}">
                    <a16:creationId xmlns:a16="http://schemas.microsoft.com/office/drawing/2014/main" id="{0CF71B25-9D1E-3547-9348-689FF32F75CC}"/>
                  </a:ext>
                </a:extLst>
              </p:cNvPr>
              <p:cNvSpPr txBox="1">
                <a:spLocks noRot="1" noChangeAspect="1" noMove="1" noResize="1" noEditPoints="1" noAdjustHandles="1" noChangeArrowheads="1" noChangeShapeType="1" noTextEdit="1"/>
              </p:cNvSpPr>
              <p:nvPr/>
            </p:nvSpPr>
            <p:spPr>
              <a:xfrm>
                <a:off x="730432" y="1394853"/>
                <a:ext cx="10321047" cy="5232202"/>
              </a:xfrm>
              <a:prstGeom prst="rect">
                <a:avLst/>
              </a:prstGeom>
              <a:blipFill>
                <a:blip r:embed="rId3"/>
                <a:stretch>
                  <a:fillRect l="-738" t="-726" r="-984" b="-12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A3CCD31-0233-5440-ACF9-08883F45D3FA}"/>
              </a:ext>
            </a:extLst>
          </p:cNvPr>
          <p:cNvPicPr>
            <a:picLocks noChangeAspect="1"/>
          </p:cNvPicPr>
          <p:nvPr/>
        </p:nvPicPr>
        <p:blipFill rotWithShape="1">
          <a:blip r:embed="rId4"/>
          <a:srcRect t="14602" b="32237"/>
          <a:stretch/>
        </p:blipFill>
        <p:spPr>
          <a:xfrm>
            <a:off x="1628885" y="2272553"/>
            <a:ext cx="7886777" cy="766482"/>
          </a:xfrm>
          <a:prstGeom prst="rect">
            <a:avLst/>
          </a:prstGeom>
        </p:spPr>
      </p:pic>
      <p:cxnSp>
        <p:nvCxnSpPr>
          <p:cNvPr id="6" name="Straight Connector 5">
            <a:extLst>
              <a:ext uri="{FF2B5EF4-FFF2-40B4-BE49-F238E27FC236}">
                <a16:creationId xmlns:a16="http://schemas.microsoft.com/office/drawing/2014/main" id="{5412A5AD-A9DB-E344-A0C0-42B72A80B350}"/>
              </a:ext>
            </a:extLst>
          </p:cNvPr>
          <p:cNvCxnSpPr/>
          <p:nvPr/>
        </p:nvCxnSpPr>
        <p:spPr>
          <a:xfrm>
            <a:off x="981636" y="1250576"/>
            <a:ext cx="579568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E3B3394-E452-AA41-94C8-B0F0040F56E9}"/>
              </a:ext>
            </a:extLst>
          </p:cNvPr>
          <p:cNvSpPr>
            <a:spLocks noGrp="1"/>
          </p:cNvSpPr>
          <p:nvPr>
            <p:ph type="sldNum" sz="quarter" idx="12"/>
          </p:nvPr>
        </p:nvSpPr>
        <p:spPr/>
        <p:txBody>
          <a:bodyPr/>
          <a:lstStyle/>
          <a:p>
            <a:fld id="{6E7DE86B-875E-B14B-AE40-FE18B8FDEF9A}" type="slidenum">
              <a:rPr lang="en-US" smtClean="0"/>
              <a:t>9</a:t>
            </a:fld>
            <a:endParaRPr lang="en-US" dirty="0"/>
          </a:p>
        </p:txBody>
      </p:sp>
    </p:spTree>
    <p:extLst>
      <p:ext uri="{BB962C8B-B14F-4D97-AF65-F5344CB8AC3E}">
        <p14:creationId xmlns:p14="http://schemas.microsoft.com/office/powerpoint/2010/main" val="1616311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5143</TotalTime>
  <Words>2499</Words>
  <Application>Microsoft Macintosh PowerPoint</Application>
  <PresentationFormat>Widescreen</PresentationFormat>
  <Paragraphs>334</Paragraphs>
  <Slides>23</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5" baseType="lpstr">
      <vt:lpstr>Arial</vt:lpstr>
      <vt:lpstr>Calibri</vt:lpstr>
      <vt:lpstr>Calibri Light</vt:lpstr>
      <vt:lpstr>Cambria Math</vt:lpstr>
      <vt:lpstr>Constantia</vt:lpstr>
      <vt:lpstr>Courier New</vt:lpstr>
      <vt:lpstr>Helvetica</vt:lpstr>
      <vt:lpstr>Helvetica Neue</vt:lpstr>
      <vt:lpstr>Symbol</vt:lpstr>
      <vt:lpstr>Wingdings</vt:lpstr>
      <vt:lpstr>Office Theme</vt:lpstr>
      <vt:lpstr>Equation</vt:lpstr>
      <vt:lpstr>Inflation considerations for a continuously-cycled mesoscale EnKF analysis system</vt:lpstr>
      <vt:lpstr>Why we need inflation</vt:lpstr>
      <vt:lpstr>PowerPoint Presentation</vt:lpstr>
      <vt:lpstr>PowerPoint Presentation</vt:lpstr>
      <vt:lpstr>PowerPoint Presentation</vt:lpstr>
      <vt:lpstr>PowerPoint Presentation</vt:lpstr>
      <vt:lpstr>Inflation options considered </vt:lpstr>
      <vt:lpstr>Prior versus Posterior inflation</vt:lpstr>
      <vt:lpstr>Multiplicative adaptive covariance inflation </vt:lpstr>
      <vt:lpstr>Spread restoration </vt:lpstr>
      <vt:lpstr>Relaxation to prior spread </vt:lpstr>
      <vt:lpstr>Select comparisons of inflation option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averaged physics tendencies </vt:lpstr>
      <vt:lpstr>Analysis increments and cumulative tendencies</vt:lpstr>
      <vt:lpstr>Summary</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Romine</dc:creator>
  <cp:lastModifiedBy>Glen Romine</cp:lastModifiedBy>
  <cp:revision>64</cp:revision>
  <dcterms:created xsi:type="dcterms:W3CDTF">2018-05-04T21:37:00Z</dcterms:created>
  <dcterms:modified xsi:type="dcterms:W3CDTF">2018-05-08T11:20:01Z</dcterms:modified>
</cp:coreProperties>
</file>