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20" r:id="rId1"/>
  </p:sldMasterIdLst>
  <p:notesMasterIdLst>
    <p:notesMasterId r:id="rId33"/>
  </p:notesMasterIdLst>
  <p:handoutMasterIdLst>
    <p:handoutMasterId r:id="rId34"/>
  </p:handoutMasterIdLst>
  <p:sldIdLst>
    <p:sldId id="372" r:id="rId2"/>
    <p:sldId id="555" r:id="rId3"/>
    <p:sldId id="538" r:id="rId4"/>
    <p:sldId id="485" r:id="rId5"/>
    <p:sldId id="519" r:id="rId6"/>
    <p:sldId id="459" r:id="rId7"/>
    <p:sldId id="581" r:id="rId8"/>
    <p:sldId id="518" r:id="rId9"/>
    <p:sldId id="521" r:id="rId10"/>
    <p:sldId id="568" r:id="rId11"/>
    <p:sldId id="569" r:id="rId12"/>
    <p:sldId id="573" r:id="rId13"/>
    <p:sldId id="574" r:id="rId14"/>
    <p:sldId id="539" r:id="rId15"/>
    <p:sldId id="542" r:id="rId16"/>
    <p:sldId id="585" r:id="rId17"/>
    <p:sldId id="580" r:id="rId18"/>
    <p:sldId id="579" r:id="rId19"/>
    <p:sldId id="583" r:id="rId20"/>
    <p:sldId id="540" r:id="rId21"/>
    <p:sldId id="522" r:id="rId22"/>
    <p:sldId id="570" r:id="rId23"/>
    <p:sldId id="584" r:id="rId24"/>
    <p:sldId id="571" r:id="rId25"/>
    <p:sldId id="572" r:id="rId26"/>
    <p:sldId id="544" r:id="rId27"/>
    <p:sldId id="545" r:id="rId28"/>
    <p:sldId id="546" r:id="rId29"/>
    <p:sldId id="548" r:id="rId30"/>
    <p:sldId id="547" r:id="rId31"/>
    <p:sldId id="586" r:id="rId3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0000"/>
    <a:srgbClr val="FF66FF"/>
    <a:srgbClr val="FFFFFF"/>
    <a:srgbClr val="008000"/>
    <a:srgbClr val="0033CC"/>
    <a:srgbClr val="FBE5D6"/>
    <a:srgbClr val="4309E7"/>
    <a:srgbClr val="FF5050"/>
    <a:srgbClr val="FF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74" autoAdjust="0"/>
    <p:restoredTop sz="94910" autoAdjust="0"/>
  </p:normalViewPr>
  <p:slideViewPr>
    <p:cSldViewPr>
      <p:cViewPr varScale="1">
        <p:scale>
          <a:sx n="81" d="100"/>
          <a:sy n="81" d="100"/>
        </p:scale>
        <p:origin x="798" y="96"/>
      </p:cViewPr>
      <p:guideLst>
        <p:guide orient="horz" pos="2160"/>
        <p:guide pos="2880"/>
      </p:guideLst>
    </p:cSldViewPr>
  </p:slideViewPr>
  <p:notesTextViewPr>
    <p:cViewPr>
      <p:scale>
        <a:sx n="125" d="100"/>
        <a:sy n="125" d="100"/>
      </p:scale>
      <p:origin x="0" y="0"/>
    </p:cViewPr>
  </p:notesTextViewPr>
  <p:sorterViewPr>
    <p:cViewPr>
      <p:scale>
        <a:sx n="66" d="100"/>
        <a:sy n="66" d="100"/>
      </p:scale>
      <p:origin x="0" y="0"/>
    </p:cViewPr>
  </p:sorterViewPr>
  <p:notesViewPr>
    <p:cSldViewPr>
      <p:cViewPr varScale="1">
        <p:scale>
          <a:sx n="125" d="100"/>
          <a:sy n="125" d="100"/>
        </p:scale>
        <p:origin x="493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 Id="rId4"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image" Target="../media/image7.wmf"/><Relationship Id="rId7" Type="http://schemas.openxmlformats.org/officeDocument/2006/relationships/image" Target="../media/image11.wmf"/><Relationship Id="rId2" Type="http://schemas.openxmlformats.org/officeDocument/2006/relationships/image" Target="../media/image6.wmf"/><Relationship Id="rId1" Type="http://schemas.openxmlformats.org/officeDocument/2006/relationships/image" Target="../media/image5.wmf"/><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 Id="rId9"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image" Target="../media/image22.wmf"/><Relationship Id="rId7" Type="http://schemas.openxmlformats.org/officeDocument/2006/relationships/image" Target="../media/image26.wmf"/><Relationship Id="rId2" Type="http://schemas.openxmlformats.org/officeDocument/2006/relationships/image" Target="../media/image21.wmf"/><Relationship Id="rId1" Type="http://schemas.openxmlformats.org/officeDocument/2006/relationships/image" Target="../media/image20.wmf"/><Relationship Id="rId6" Type="http://schemas.openxmlformats.org/officeDocument/2006/relationships/image" Target="../media/image25.wmf"/><Relationship Id="rId11" Type="http://schemas.openxmlformats.org/officeDocument/2006/relationships/image" Target="../media/image30.wmf"/><Relationship Id="rId5" Type="http://schemas.openxmlformats.org/officeDocument/2006/relationships/image" Target="../media/image24.wmf"/><Relationship Id="rId10" Type="http://schemas.openxmlformats.org/officeDocument/2006/relationships/image" Target="../media/image29.wmf"/><Relationship Id="rId4" Type="http://schemas.openxmlformats.org/officeDocument/2006/relationships/image" Target="../media/image23.emf"/><Relationship Id="rId9"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3A1B26-0938-4ABD-9933-87B918A6A90B}" type="datetimeFigureOut">
              <a:rPr kumimoji="1" lang="ja-JP" altLang="en-US" smtClean="0"/>
              <a:t>2018/5/6</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EAC659-990D-41B8-9141-D48706B34202}" type="slidenum">
              <a:rPr kumimoji="1" lang="ja-JP" altLang="en-US" smtClean="0"/>
              <a:t>‹#›</a:t>
            </a:fld>
            <a:endParaRPr kumimoji="1" lang="ja-JP" altLang="en-US"/>
          </a:p>
        </p:txBody>
      </p:sp>
    </p:spTree>
    <p:extLst>
      <p:ext uri="{BB962C8B-B14F-4D97-AF65-F5344CB8AC3E}">
        <p14:creationId xmlns:p14="http://schemas.microsoft.com/office/powerpoint/2010/main" val="619244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540595-A935-4EA4-A421-CD7CA563620B}" type="datetimeFigureOut">
              <a:rPr kumimoji="1" lang="ja-JP" altLang="en-US" smtClean="0"/>
              <a:pPr/>
              <a:t>2018/5/6</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8B948C-D216-475A-9879-AB083C5D5A2C}" type="slidenum">
              <a:rPr kumimoji="1" lang="ja-JP" altLang="en-US" smtClean="0"/>
              <a:pPr/>
              <a:t>‹#›</a:t>
            </a:fld>
            <a:endParaRPr kumimoji="1" lang="ja-JP" altLang="en-US"/>
          </a:p>
        </p:txBody>
      </p:sp>
    </p:spTree>
    <p:extLst>
      <p:ext uri="{BB962C8B-B14F-4D97-AF65-F5344CB8AC3E}">
        <p14:creationId xmlns:p14="http://schemas.microsoft.com/office/powerpoint/2010/main" val="35202877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a:t>
            </a:r>
            <a:r>
              <a:rPr kumimoji="1" lang="ja-JP" altLang="en-US" dirty="0"/>
              <a:t> </a:t>
            </a:r>
            <a:r>
              <a:rPr kumimoji="1" lang="en-US" altLang="ja-JP" dirty="0"/>
              <a:t>talk</a:t>
            </a:r>
            <a:r>
              <a:rPr kumimoji="1" lang="ja-JP" altLang="en-US" dirty="0"/>
              <a:t> </a:t>
            </a:r>
            <a:r>
              <a:rPr kumimoji="1" lang="en-US" altLang="ja-JP" dirty="0"/>
              <a:t>is</a:t>
            </a:r>
            <a:r>
              <a:rPr kumimoji="1" lang="ja-JP" altLang="en-US" dirty="0"/>
              <a:t> </a:t>
            </a:r>
            <a:r>
              <a:rPr kumimoji="1" lang="en-US" altLang="ja-JP" dirty="0"/>
              <a:t>about</a:t>
            </a:r>
            <a:r>
              <a:rPr kumimoji="1" lang="en-US" altLang="ja-JP" baseline="0" dirty="0"/>
              <a:t> </a:t>
            </a:r>
            <a:r>
              <a:rPr kumimoji="1" lang="en-US" altLang="ja-JP" baseline="0" dirty="0" smtClean="0"/>
              <a:t>suggestion of the </a:t>
            </a:r>
            <a:r>
              <a:rPr kumimoji="1" lang="en-US" altLang="ja-JP" baseline="0" dirty="0"/>
              <a:t>new error covariance inflation scheme of </a:t>
            </a:r>
            <a:r>
              <a:rPr kumimoji="1" lang="en-US" altLang="ja-JP" baseline="0" dirty="0" err="1"/>
              <a:t>EnKF</a:t>
            </a:r>
            <a:r>
              <a:rPr kumimoji="1" lang="en-US" altLang="ja-JP" baseline="0" dirty="0"/>
              <a:t> for direct assimilation of </a:t>
            </a:r>
            <a:r>
              <a:rPr kumimoji="1" lang="en-US" altLang="ja-JP" dirty="0"/>
              <a:t>radar</a:t>
            </a:r>
            <a:r>
              <a:rPr kumimoji="1" lang="en-US" altLang="ja-JP" baseline="0" dirty="0"/>
              <a:t> reflectivity.</a:t>
            </a:r>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0</a:t>
            </a:fld>
            <a:endParaRPr kumimoji="1" lang="ja-JP" altLang="en-US"/>
          </a:p>
        </p:txBody>
      </p:sp>
    </p:spTree>
    <p:extLst>
      <p:ext uri="{BB962C8B-B14F-4D97-AF65-F5344CB8AC3E}">
        <p14:creationId xmlns:p14="http://schemas.microsoft.com/office/powerpoint/2010/main" val="2817997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Each term of standard deviation of this ensemble perturbation is shown here.</a:t>
            </a:r>
          </a:p>
          <a:p>
            <a:r>
              <a:rPr kumimoji="1" lang="en-US" altLang="ja-JP" dirty="0"/>
              <a:t>You can see that contribution of meridional wind and water vapor is larger</a:t>
            </a:r>
            <a:r>
              <a:rPr kumimoji="1" lang="en-US" altLang="ja-JP" baseline="0" dirty="0"/>
              <a:t> than the other terms.</a:t>
            </a:r>
          </a:p>
          <a:p>
            <a:r>
              <a:rPr kumimoji="1" lang="en-US" altLang="ja-JP" sz="1200" b="0" i="0" u="none" strike="noStrike" kern="1200" baseline="0" dirty="0">
                <a:solidFill>
                  <a:schemeClr val="tx1"/>
                </a:solidFill>
                <a:latin typeface="+mn-lt"/>
                <a:ea typeface="+mn-ea"/>
                <a:cs typeface="+mn-cs"/>
              </a:rPr>
              <a:t>This means that larger reflectivity is </a:t>
            </a:r>
            <a:r>
              <a:rPr kumimoji="1" lang="en-US" altLang="ja-JP" sz="1200" b="0" i="0" u="none" strike="noStrike" kern="1200" baseline="0" dirty="0" smtClean="0">
                <a:solidFill>
                  <a:schemeClr val="tx1"/>
                </a:solidFill>
                <a:latin typeface="+mn-lt"/>
                <a:ea typeface="+mn-ea"/>
                <a:cs typeface="+mn-cs"/>
              </a:rPr>
              <a:t>mainly correlated </a:t>
            </a:r>
            <a:r>
              <a:rPr kumimoji="1" lang="en-US" altLang="ja-JP" sz="1200" b="0" i="0" u="none" strike="noStrike" kern="1200" baseline="0" dirty="0">
                <a:solidFill>
                  <a:schemeClr val="tx1"/>
                </a:solidFill>
                <a:latin typeface="+mn-lt"/>
                <a:ea typeface="+mn-ea"/>
                <a:cs typeface="+mn-cs"/>
              </a:rPr>
              <a:t>with larger meridional wind and water vapor.</a:t>
            </a:r>
          </a:p>
          <a:p>
            <a:r>
              <a:rPr kumimoji="1" lang="en-US" altLang="ja-JP" sz="1200" b="0" i="0" u="none" strike="noStrike" kern="1200" baseline="0" dirty="0">
                <a:solidFill>
                  <a:schemeClr val="tx1"/>
                </a:solidFill>
                <a:latin typeface="+mn-lt"/>
                <a:ea typeface="+mn-ea"/>
                <a:cs typeface="+mn-cs"/>
              </a:rPr>
              <a:t>In fact, correlations between the atmospheric state and the additional reflectivity perturbations are </a:t>
            </a:r>
            <a:r>
              <a:rPr kumimoji="1" lang="en-US" altLang="ja-JP" sz="1200" b="0" i="0" u="none" strike="noStrike" kern="1200" baseline="0" dirty="0" smtClean="0">
                <a:solidFill>
                  <a:schemeClr val="tx1"/>
                </a:solidFill>
                <a:latin typeface="+mn-lt"/>
                <a:ea typeface="+mn-ea"/>
                <a:cs typeface="+mn-cs"/>
              </a:rPr>
              <a:t>especially large </a:t>
            </a:r>
            <a:r>
              <a:rPr kumimoji="1" lang="en-US" altLang="ja-JP" sz="1200" b="0" i="0" u="none" strike="noStrike" kern="1200" baseline="0" dirty="0">
                <a:solidFill>
                  <a:schemeClr val="tx1"/>
                </a:solidFill>
                <a:latin typeface="+mn-lt"/>
                <a:ea typeface="+mn-ea"/>
                <a:cs typeface="+mn-cs"/>
              </a:rPr>
              <a:t>for meridional wind and water vapor.</a:t>
            </a:r>
            <a:endParaRPr kumimoji="1" lang="ja-JP" altLang="en-US" dirty="0"/>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9</a:t>
            </a:fld>
            <a:endParaRPr kumimoji="1" lang="ja-JP" altLang="en-US"/>
          </a:p>
        </p:txBody>
      </p:sp>
    </p:spTree>
    <p:extLst>
      <p:ext uri="{BB962C8B-B14F-4D97-AF65-F5344CB8AC3E}">
        <p14:creationId xmlns:p14="http://schemas.microsoft.com/office/powerpoint/2010/main" val="1075016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Based on these</a:t>
            </a:r>
            <a:r>
              <a:rPr kumimoji="1" lang="en-US" altLang="ja-JP" baseline="0" dirty="0"/>
              <a:t> correlation, the atmospheric state </a:t>
            </a:r>
            <a:r>
              <a:rPr kumimoji="1" lang="en-US" altLang="ja-JP" baseline="0" dirty="0" smtClean="0"/>
              <a:t>is </a:t>
            </a:r>
            <a:r>
              <a:rPr kumimoji="1" lang="en-US" altLang="ja-JP" baseline="0" dirty="0"/>
              <a:t>modified </a:t>
            </a:r>
            <a:r>
              <a:rPr kumimoji="1" lang="en-US" altLang="ja-JP" baseline="0" dirty="0" smtClean="0"/>
              <a:t>through </a:t>
            </a:r>
            <a:r>
              <a:rPr kumimoji="1" lang="en-US" altLang="ja-JP" baseline="0" dirty="0"/>
              <a:t>reflectivity assimilation.</a:t>
            </a:r>
          </a:p>
          <a:p>
            <a:r>
              <a:rPr lang="en-US" altLang="ja-JP" sz="1200" baseline="0" dirty="0"/>
              <a:t>This </a:t>
            </a:r>
            <a:r>
              <a:rPr lang="en-US" altLang="ja-JP" sz="1200" baseline="0" dirty="0" smtClean="0"/>
              <a:t>panel is </a:t>
            </a:r>
            <a:r>
              <a:rPr lang="en-US" altLang="ja-JP" sz="1200" baseline="0" dirty="0"/>
              <a:t>the reflectivity obs. assimilated with perturbations.</a:t>
            </a:r>
          </a:p>
          <a:p>
            <a:r>
              <a:rPr lang="en-US" altLang="ja-JP" sz="1200" baseline="0" dirty="0"/>
              <a:t>And these are analysis increments of the atmospheric state.</a:t>
            </a:r>
          </a:p>
          <a:p>
            <a:r>
              <a:rPr lang="en-US" altLang="ja-JP" sz="1200" baseline="0" dirty="0" smtClean="0"/>
              <a:t>Blue contours show </a:t>
            </a:r>
            <a:r>
              <a:rPr lang="en-US" altLang="ja-JP" sz="1200" baseline="0" dirty="0"/>
              <a:t>forecasted rainfall.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aseline="0" dirty="0"/>
              <a:t>At points</a:t>
            </a:r>
            <a:r>
              <a:rPr lang="en-US" altLang="ja-JP" sz="12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1200" dirty="0"/>
              <a:t>where rainfall is not forecasted, </a:t>
            </a:r>
            <a:r>
              <a:rPr lang="en-US" altLang="ja-JP" sz="1200" baseline="0" dirty="0"/>
              <a:t>reflectivity is assimilated with </a:t>
            </a:r>
            <a:r>
              <a:rPr lang="en-US" altLang="ja-JP" sz="1200" baseline="0" dirty="0" smtClean="0"/>
              <a:t>state-dependent perturbations</a:t>
            </a:r>
            <a:r>
              <a:rPr lang="en-US" altLang="ja-JP"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aseline="0" dirty="0" smtClean="0"/>
              <a:t>As you can see, these </a:t>
            </a:r>
            <a:r>
              <a:rPr lang="en-US" altLang="ja-JP" sz="1200" baseline="0" dirty="0"/>
              <a:t>reflectivity obs. create positive analysis</a:t>
            </a:r>
            <a:r>
              <a:rPr lang="en-US" altLang="ja-JP" sz="1200" dirty="0"/>
              <a:t> increments of meridional wind and water vapor.</a:t>
            </a:r>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10</a:t>
            </a:fld>
            <a:endParaRPr kumimoji="1" lang="ja-JP" altLang="en-US"/>
          </a:p>
        </p:txBody>
      </p:sp>
    </p:spTree>
    <p:extLst>
      <p:ext uri="{BB962C8B-B14F-4D97-AF65-F5344CB8AC3E}">
        <p14:creationId xmlns:p14="http://schemas.microsoft.com/office/powerpoint/2010/main" val="1075016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These analysis</a:t>
            </a:r>
            <a:r>
              <a:rPr kumimoji="1" lang="en-US" altLang="ja-JP" baseline="0" dirty="0"/>
              <a:t> </a:t>
            </a:r>
            <a:r>
              <a:rPr kumimoji="1" lang="en-US" altLang="ja-JP" baseline="0" dirty="0" smtClean="0"/>
              <a:t>increments largely </a:t>
            </a:r>
            <a:r>
              <a:rPr kumimoji="1" lang="en-US" altLang="ja-JP" baseline="0" dirty="0"/>
              <a:t>affect the rainfall </a:t>
            </a:r>
            <a:r>
              <a:rPr kumimoji="1" lang="en-US" altLang="ja-JP" baseline="0" dirty="0" smtClean="0"/>
              <a:t>forecast.</a:t>
            </a:r>
            <a:endParaRPr kumimoji="1" lang="en-US" altLang="ja-JP" baseline="0" dirty="0"/>
          </a:p>
          <a:p>
            <a:r>
              <a:rPr kumimoji="1" lang="en-US" altLang="ja-JP" baseline="0" dirty="0"/>
              <a:t>This is the result of </a:t>
            </a:r>
            <a:r>
              <a:rPr kumimoji="1" lang="en-US" altLang="ja-JP" baseline="0" dirty="0" smtClean="0"/>
              <a:t>rainfall forecast from the analysis in the experiment where reflectivity is not assimilated.</a:t>
            </a:r>
          </a:p>
          <a:p>
            <a:r>
              <a:rPr kumimoji="1" lang="en-US" altLang="ja-JP" baseline="0" dirty="0" smtClean="0"/>
              <a:t>In this experiment, rainfall is weak and not enough.</a:t>
            </a:r>
          </a:p>
          <a:p>
            <a:r>
              <a:rPr kumimoji="1" lang="en-US" altLang="ja-JP" baseline="0" dirty="0" smtClean="0"/>
              <a:t>This </a:t>
            </a:r>
            <a:r>
              <a:rPr kumimoji="1" lang="en-US" altLang="ja-JP" baseline="0" dirty="0"/>
              <a:t>is forecast from the experiment where reflectivity is assimilated without additional perturbation.</a:t>
            </a:r>
          </a:p>
          <a:p>
            <a:r>
              <a:rPr kumimoji="1" lang="en-US" altLang="ja-JP" baseline="0" dirty="0"/>
              <a:t>In this experiment, rainfall is stronger, but rainfall region is still small.</a:t>
            </a:r>
          </a:p>
          <a:p>
            <a:r>
              <a:rPr kumimoji="1" lang="en-US" altLang="ja-JP" baseline="0" dirty="0"/>
              <a:t>This is forecast from the experiment where reflectivity is assimilated WITH additional perturbation.</a:t>
            </a:r>
          </a:p>
          <a:p>
            <a:r>
              <a:rPr kumimoji="1" lang="en-US" altLang="ja-JP" dirty="0"/>
              <a:t>Actual F3 tornado was generated at south edge</a:t>
            </a:r>
            <a:r>
              <a:rPr kumimoji="1" lang="en-US" altLang="ja-JP" baseline="0" dirty="0"/>
              <a:t> of this strong rainfall </a:t>
            </a:r>
            <a:r>
              <a:rPr kumimoji="1" lang="en-US" altLang="ja-JP" dirty="0"/>
              <a:t>at this</a:t>
            </a:r>
            <a:r>
              <a:rPr kumimoji="1" lang="en-US" altLang="ja-JP" baseline="0" dirty="0"/>
              <a:t> time.</a:t>
            </a:r>
          </a:p>
          <a:p>
            <a:r>
              <a:rPr kumimoji="1" lang="en-US" altLang="ja-JP" dirty="0"/>
              <a:t>In</a:t>
            </a:r>
            <a:r>
              <a:rPr kumimoji="1" lang="en-US" altLang="ja-JP" baseline="0" dirty="0"/>
              <a:t> this experiment, this strong rainfall is successfully forecasted.</a:t>
            </a:r>
            <a:endParaRPr kumimoji="1" lang="en-US" altLang="ja-JP" dirty="0"/>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11</a:t>
            </a:fld>
            <a:endParaRPr kumimoji="1" lang="ja-JP" altLang="en-US"/>
          </a:p>
        </p:txBody>
      </p:sp>
    </p:spTree>
    <p:extLst>
      <p:ext uri="{BB962C8B-B14F-4D97-AF65-F5344CB8AC3E}">
        <p14:creationId xmlns:p14="http://schemas.microsoft.com/office/powerpoint/2010/main" val="3958872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These analysis</a:t>
            </a:r>
            <a:r>
              <a:rPr kumimoji="1" lang="en-US" altLang="ja-JP" baseline="0" dirty="0" smtClean="0"/>
              <a:t> increments largely affect the rainfall forecast.</a:t>
            </a:r>
          </a:p>
          <a:p>
            <a:r>
              <a:rPr kumimoji="1" lang="en-US" altLang="ja-JP" baseline="0" dirty="0" smtClean="0"/>
              <a:t>This is the result of rainfall forecast from the analysis in the experiment where reflectivity is not assimilated.</a:t>
            </a:r>
          </a:p>
          <a:p>
            <a:r>
              <a:rPr kumimoji="1" lang="en-US" altLang="ja-JP" baseline="0" dirty="0" smtClean="0"/>
              <a:t>In this experiment, rainfall is weak and not enough.</a:t>
            </a:r>
          </a:p>
          <a:p>
            <a:r>
              <a:rPr kumimoji="1" lang="en-US" altLang="ja-JP" baseline="0" dirty="0" smtClean="0"/>
              <a:t>This is forecast from the experiment where reflectivity is assimilated without additional perturbation.</a:t>
            </a:r>
          </a:p>
          <a:p>
            <a:r>
              <a:rPr kumimoji="1" lang="en-US" altLang="ja-JP" baseline="0" dirty="0" smtClean="0"/>
              <a:t>In this experiment, rainfall is stronger, but rainfall region is still small.</a:t>
            </a:r>
          </a:p>
          <a:p>
            <a:r>
              <a:rPr kumimoji="1" lang="en-US" altLang="ja-JP" baseline="0" dirty="0" smtClean="0"/>
              <a:t>This is forecast from the experiment where reflectivity is assimilated WITH additional perturbation.</a:t>
            </a:r>
          </a:p>
          <a:p>
            <a:r>
              <a:rPr kumimoji="1" lang="en-US" altLang="ja-JP" dirty="0" smtClean="0"/>
              <a:t>Actual F3 tornado was generated at south edge</a:t>
            </a:r>
            <a:r>
              <a:rPr kumimoji="1" lang="en-US" altLang="ja-JP" baseline="0" dirty="0" smtClean="0"/>
              <a:t> of this strong rainfall </a:t>
            </a:r>
            <a:r>
              <a:rPr kumimoji="1" lang="en-US" altLang="ja-JP" dirty="0" smtClean="0"/>
              <a:t>at this</a:t>
            </a:r>
            <a:r>
              <a:rPr kumimoji="1" lang="en-US" altLang="ja-JP" baseline="0" dirty="0" smtClean="0"/>
              <a:t> time.</a:t>
            </a:r>
          </a:p>
          <a:p>
            <a:r>
              <a:rPr kumimoji="1" lang="en-US" altLang="ja-JP" dirty="0" smtClean="0"/>
              <a:t>In</a:t>
            </a:r>
            <a:r>
              <a:rPr kumimoji="1" lang="en-US" altLang="ja-JP" baseline="0" dirty="0" smtClean="0"/>
              <a:t> this experiment, this strong rainfall is successfully forecasted.</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12</a:t>
            </a:fld>
            <a:endParaRPr kumimoji="1" lang="ja-JP" altLang="en-US"/>
          </a:p>
        </p:txBody>
      </p:sp>
    </p:spTree>
    <p:extLst>
      <p:ext uri="{BB962C8B-B14F-4D97-AF65-F5344CB8AC3E}">
        <p14:creationId xmlns:p14="http://schemas.microsoft.com/office/powerpoint/2010/main" val="2695727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 verify</a:t>
            </a:r>
            <a:r>
              <a:rPr kumimoji="1" lang="en-US" altLang="ja-JP" baseline="0" dirty="0"/>
              <a:t> t</a:t>
            </a:r>
            <a:r>
              <a:rPr kumimoji="1" lang="en-US" altLang="ja-JP" dirty="0"/>
              <a:t>hese</a:t>
            </a:r>
            <a:r>
              <a:rPr kumimoji="1" lang="en-US" altLang="ja-JP" baseline="0" dirty="0"/>
              <a:t> rainfall forecasts in this timing using the fractions skill score.</a:t>
            </a:r>
          </a:p>
          <a:p>
            <a:r>
              <a:rPr kumimoji="1" lang="en-US" altLang="ja-JP" baseline="0" dirty="0"/>
              <a:t>Top of </a:t>
            </a:r>
            <a:r>
              <a:rPr kumimoji="1" lang="en-US" altLang="ja-JP" baseline="0" dirty="0" smtClean="0"/>
              <a:t>each panel </a:t>
            </a:r>
            <a:r>
              <a:rPr kumimoji="1" lang="en-US" altLang="ja-JP" baseline="0" dirty="0"/>
              <a:t>is FSS calculated only with strong rainfall.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Right is FSS permitting large position shift.</a:t>
            </a:r>
          </a:p>
          <a:p>
            <a:r>
              <a:rPr kumimoji="1" lang="en-US" altLang="ja-JP" dirty="0"/>
              <a:t>You can see that</a:t>
            </a:r>
            <a:r>
              <a:rPr kumimoji="1" lang="en-US" altLang="ja-JP" baseline="0" dirty="0"/>
              <a:t> forecasts of </a:t>
            </a:r>
            <a:r>
              <a:rPr kumimoji="1" lang="en-US" altLang="ja-JP" dirty="0"/>
              <a:t>both weak</a:t>
            </a:r>
            <a:r>
              <a:rPr kumimoji="1" lang="en-US" altLang="ja-JP" baseline="0" dirty="0"/>
              <a:t> and strong rainfall are </a:t>
            </a:r>
            <a:r>
              <a:rPr kumimoji="1" lang="en-US" altLang="ja-JP" baseline="0" dirty="0" smtClean="0"/>
              <a:t>improved in this experiment.</a:t>
            </a:r>
            <a:endParaRPr kumimoji="1" lang="en-US" altLang="ja-JP" baseline="0" dirty="0"/>
          </a:p>
          <a:p>
            <a:r>
              <a:rPr kumimoji="1" lang="en-US" altLang="ja-JP" baseline="0" dirty="0" smtClean="0"/>
              <a:t>Moreover, the </a:t>
            </a:r>
            <a:r>
              <a:rPr kumimoji="1" lang="en-US" altLang="ja-JP" baseline="0" dirty="0"/>
              <a:t>position of the rainfall is also well forecasted.</a:t>
            </a:r>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13</a:t>
            </a:fld>
            <a:endParaRPr kumimoji="1" lang="ja-JP" altLang="en-US"/>
          </a:p>
        </p:txBody>
      </p:sp>
    </p:spTree>
    <p:extLst>
      <p:ext uri="{BB962C8B-B14F-4D97-AF65-F5344CB8AC3E}">
        <p14:creationId xmlns:p14="http://schemas.microsoft.com/office/powerpoint/2010/main" val="129052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These</a:t>
            </a:r>
            <a:r>
              <a:rPr kumimoji="1" lang="en-US" altLang="ja-JP" baseline="0" dirty="0"/>
              <a:t> are time series of FSS during whole 90 min. forecasts</a:t>
            </a:r>
            <a:r>
              <a:rPr kumimoji="1" lang="en-US" altLang="ja-JP" baseline="0" dirty="0" smtClean="0"/>
              <a:t>.</a:t>
            </a:r>
          </a:p>
          <a:p>
            <a:r>
              <a:rPr kumimoji="1" lang="en-US" altLang="ja-JP" baseline="0" dirty="0" smtClean="0"/>
              <a:t>Generally, the effect of radar reflectivity assimilation is limited only to hydrometer near initial analysis time.</a:t>
            </a:r>
            <a:endParaRPr kumimoji="1" lang="en-US" altLang="ja-JP" baseline="0" dirty="0"/>
          </a:p>
          <a:p>
            <a:r>
              <a:rPr kumimoji="1" lang="en-US" altLang="ja-JP" baseline="0" dirty="0" smtClean="0"/>
              <a:t>However, in this experiment, improvement </a:t>
            </a:r>
            <a:r>
              <a:rPr kumimoji="1" lang="en-US" altLang="ja-JP" baseline="0" dirty="0"/>
              <a:t>of the rainfall forecast </a:t>
            </a:r>
            <a:r>
              <a:rPr kumimoji="1" lang="en-US" altLang="ja-JP" baseline="0" dirty="0" smtClean="0"/>
              <a:t>remains during 90 min. from the initial time.</a:t>
            </a:r>
            <a:endParaRPr kumimoji="1" lang="en-US" altLang="ja-JP" baseline="0" dirty="0"/>
          </a:p>
          <a:p>
            <a:r>
              <a:rPr kumimoji="1" lang="en-US" altLang="ja-JP" baseline="0" dirty="0"/>
              <a:t>This means </a:t>
            </a:r>
            <a:r>
              <a:rPr kumimoji="1" lang="en-US" altLang="ja-JP" baseline="0" dirty="0" smtClean="0"/>
              <a:t>that the initial atmospheric state and associated rainfall forecast are fundamentally improved.</a:t>
            </a:r>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14</a:t>
            </a:fld>
            <a:endParaRPr kumimoji="1" lang="ja-JP" altLang="en-US"/>
          </a:p>
        </p:txBody>
      </p:sp>
    </p:spTree>
    <p:extLst>
      <p:ext uri="{BB962C8B-B14F-4D97-AF65-F5344CB8AC3E}">
        <p14:creationId xmlns:p14="http://schemas.microsoft.com/office/powerpoint/2010/main" val="968523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Because</a:t>
            </a:r>
            <a:r>
              <a:rPr kumimoji="1" lang="en-US" altLang="ja-JP" baseline="0" dirty="0" smtClean="0"/>
              <a:t> the rainfall forecast is improved, the forecasts of low-level mesocyclones, which is generated at the southern tip of the rainfall region, are also improved.</a:t>
            </a:r>
          </a:p>
          <a:p>
            <a:r>
              <a:rPr kumimoji="1" lang="en-US" altLang="ja-JP" dirty="0" smtClean="0"/>
              <a:t>This is the probability map of</a:t>
            </a:r>
            <a:r>
              <a:rPr kumimoji="1" lang="en-US" altLang="ja-JP" baseline="0" dirty="0" smtClean="0"/>
              <a:t> high-vorticity area appearing within the radius of 10km using 51-member ensemble forecasts of 1-km resolution.</a:t>
            </a:r>
          </a:p>
          <a:p>
            <a:r>
              <a:rPr kumimoji="1" lang="en-US" altLang="ja-JP" dirty="0" smtClean="0"/>
              <a:t>If</a:t>
            </a:r>
            <a:r>
              <a:rPr kumimoji="1" lang="en-US" altLang="ja-JP" baseline="0" dirty="0" smtClean="0"/>
              <a:t> ZH is not assimilated, mesocyclones are generated earlier than the actual case and the probability is low.</a:t>
            </a:r>
          </a:p>
          <a:p>
            <a:r>
              <a:rPr kumimoji="1" lang="en-US" altLang="ja-JP" baseline="0" dirty="0" smtClean="0"/>
              <a:t>If ZH is assimilated without additional state-dependent perturbations, false high-vorticity is appeared in the north area.</a:t>
            </a:r>
          </a:p>
          <a:p>
            <a:r>
              <a:rPr kumimoji="1" lang="en-US" altLang="ja-JP" baseline="0" dirty="0" smtClean="0"/>
              <a:t>If ZH is assimilated with these perturbations, mesocyclones are forecasted more realistically like this.</a:t>
            </a:r>
            <a:endParaRPr kumimoji="1" lang="ja-JP" altLang="en-US" dirty="0"/>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15</a:t>
            </a:fld>
            <a:endParaRPr kumimoji="1" lang="ja-JP" altLang="en-US"/>
          </a:p>
        </p:txBody>
      </p:sp>
    </p:spTree>
    <p:extLst>
      <p:ext uri="{BB962C8B-B14F-4D97-AF65-F5344CB8AC3E}">
        <p14:creationId xmlns:p14="http://schemas.microsoft.com/office/powerpoint/2010/main" val="275722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summary, to improve direct</a:t>
            </a:r>
            <a:r>
              <a:rPr kumimoji="1" lang="en-US" altLang="ja-JP" baseline="0" dirty="0"/>
              <a:t> reflectivity</a:t>
            </a:r>
            <a:r>
              <a:rPr kumimoji="1" lang="en-US" altLang="ja-JP" dirty="0"/>
              <a:t> assimilation, the atmospheric state should be modified based on correlation between the atmospheric state and hydrometeor.</a:t>
            </a:r>
          </a:p>
          <a:p>
            <a:r>
              <a:rPr kumimoji="1" lang="en-US" altLang="ja-JP" dirty="0"/>
              <a:t>But this correlation</a:t>
            </a:r>
            <a:r>
              <a:rPr kumimoji="1" lang="en-US" altLang="ja-JP" baseline="0" dirty="0"/>
              <a:t> cannot be estimated in </a:t>
            </a:r>
            <a:r>
              <a:rPr kumimoji="1" lang="en-US" altLang="ja-JP" baseline="0" dirty="0" err="1"/>
              <a:t>EnKF</a:t>
            </a:r>
            <a:r>
              <a:rPr kumimoji="1" lang="en-US" altLang="ja-JP" baseline="0" dirty="0"/>
              <a:t> if rainfall is not forecasted.</a:t>
            </a:r>
          </a:p>
          <a:p>
            <a:r>
              <a:rPr kumimoji="1" lang="en-US" altLang="ja-JP" dirty="0"/>
              <a:t>At such point</a:t>
            </a:r>
            <a:r>
              <a:rPr kumimoji="1" lang="en-US" altLang="ja-JP" baseline="0" dirty="0"/>
              <a:t>s, there is no impact of reflectivity assimilation.</a:t>
            </a:r>
          </a:p>
          <a:p>
            <a:r>
              <a:rPr kumimoji="1" lang="en-US" altLang="ja-JP" dirty="0"/>
              <a:t>So, we suggest</a:t>
            </a:r>
            <a:r>
              <a:rPr kumimoji="1" lang="en-US" altLang="ja-JP" baseline="0" dirty="0"/>
              <a:t> to add reflectivity perturbations correlated with the atmospheric state before assimilation there.</a:t>
            </a:r>
          </a:p>
          <a:p>
            <a:r>
              <a:rPr kumimoji="1" lang="en-US" altLang="ja-JP" baseline="0" dirty="0"/>
              <a:t>And it has possibility to improve </a:t>
            </a:r>
            <a:r>
              <a:rPr kumimoji="1" lang="en-US" altLang="ja-JP" baseline="0" dirty="0" smtClean="0"/>
              <a:t>short-term </a:t>
            </a:r>
            <a:r>
              <a:rPr kumimoji="1" lang="en-US" altLang="ja-JP" baseline="0" dirty="0"/>
              <a:t>rainfall </a:t>
            </a:r>
            <a:r>
              <a:rPr kumimoji="1" lang="en-US" altLang="ja-JP" baseline="0" dirty="0" smtClean="0"/>
              <a:t>and vorticity forecast</a:t>
            </a:r>
            <a:r>
              <a:rPr kumimoji="1" lang="en-US" altLang="ja-JP" baseline="0" dirty="0"/>
              <a:t>.</a:t>
            </a:r>
          </a:p>
          <a:p>
            <a:r>
              <a:rPr kumimoji="1" lang="en-US" altLang="ja-JP" baseline="0" dirty="0" smtClean="0"/>
              <a:t>Today, I introduced only one case. But we confirmed positive impact of this additional perturbation in another supercell case.</a:t>
            </a:r>
          </a:p>
          <a:p>
            <a:r>
              <a:rPr kumimoji="1" lang="en-US" altLang="ja-JP" baseline="0" dirty="0" smtClean="0"/>
              <a:t>I</a:t>
            </a:r>
            <a:r>
              <a:rPr kumimoji="1" lang="ja-JP" altLang="en-US" baseline="0" dirty="0" smtClean="0"/>
              <a:t> </a:t>
            </a:r>
            <a:r>
              <a:rPr kumimoji="1" lang="en-US" altLang="ja-JP" baseline="0" dirty="0"/>
              <a:t>think </a:t>
            </a:r>
            <a:r>
              <a:rPr kumimoji="1" lang="en-US" altLang="ja-JP" baseline="0" dirty="0" smtClean="0"/>
              <a:t>this </a:t>
            </a:r>
            <a:r>
              <a:rPr kumimoji="1" lang="en-US" altLang="ja-JP" baseline="0" dirty="0"/>
              <a:t>scheme has advantage especially for the local rainfall.</a:t>
            </a:r>
          </a:p>
          <a:p>
            <a:r>
              <a:rPr kumimoji="1" lang="en-US" altLang="ja-JP" baseline="0" dirty="0"/>
              <a:t>So, now we try to apply this scheme to the case of local rainfall.</a:t>
            </a:r>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16</a:t>
            </a:fld>
            <a:endParaRPr kumimoji="1" lang="ja-JP" altLang="en-US"/>
          </a:p>
        </p:txBody>
      </p:sp>
    </p:spTree>
    <p:extLst>
      <p:ext uri="{BB962C8B-B14F-4D97-AF65-F5344CB8AC3E}">
        <p14:creationId xmlns:p14="http://schemas.microsoft.com/office/powerpoint/2010/main" val="2825766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18</a:t>
            </a:fld>
            <a:endParaRPr kumimoji="1" lang="ja-JP" altLang="en-US"/>
          </a:p>
        </p:txBody>
      </p:sp>
    </p:spTree>
    <p:extLst>
      <p:ext uri="{BB962C8B-B14F-4D97-AF65-F5344CB8AC3E}">
        <p14:creationId xmlns:p14="http://schemas.microsoft.com/office/powerpoint/2010/main" val="257462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7F149A8-F134-408E-A664-ABCC2B1B2093}" type="slidenum">
              <a:rPr kumimoji="1" lang="ja-JP" altLang="en-US" smtClean="0"/>
              <a:t>20</a:t>
            </a:fld>
            <a:endParaRPr kumimoji="1" lang="ja-JP" altLang="en-US"/>
          </a:p>
        </p:txBody>
      </p:sp>
    </p:spTree>
    <p:extLst>
      <p:ext uri="{BB962C8B-B14F-4D97-AF65-F5344CB8AC3E}">
        <p14:creationId xmlns:p14="http://schemas.microsoft.com/office/powerpoint/2010/main" val="3874354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a:ln/>
        </p:spPr>
      </p:sp>
      <p:sp>
        <p:nvSpPr>
          <p:cNvPr id="111619" name="ノート プレースホルダ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aseline="0" dirty="0"/>
              <a:t>R</a:t>
            </a:r>
            <a:r>
              <a:rPr lang="en-US" altLang="ja-JP" dirty="0"/>
              <a:t>adar reflectivity observes</a:t>
            </a:r>
            <a:r>
              <a:rPr lang="en-US" altLang="ja-JP" baseline="0" dirty="0"/>
              <a:t> the information of hydrometeor.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However,</a:t>
            </a:r>
            <a:r>
              <a:rPr lang="en-US" altLang="ja-JP" baseline="0" dirty="0"/>
              <a:t> it is the result of rainfall, and the cause of </a:t>
            </a:r>
            <a:r>
              <a:rPr lang="en-US" altLang="ja-JP" dirty="0"/>
              <a:t>rainfall</a:t>
            </a:r>
            <a:r>
              <a:rPr lang="en-US" altLang="ja-JP" baseline="0" dirty="0"/>
              <a:t> is mainly the atmospheric state.</a:t>
            </a:r>
          </a:p>
          <a:p>
            <a:pPr eaLnBrk="1" hangingPunct="1"/>
            <a:r>
              <a:rPr lang="en-US" altLang="ja-JP" dirty="0"/>
              <a:t>So,</a:t>
            </a:r>
            <a:r>
              <a:rPr lang="en-US" altLang="ja-JP" baseline="0" dirty="0"/>
              <a:t> t</a:t>
            </a:r>
            <a:r>
              <a:rPr lang="en-US" altLang="ja-JP" dirty="0"/>
              <a:t>o improve</a:t>
            </a:r>
            <a:r>
              <a:rPr lang="en-US" altLang="ja-JP" baseline="0" dirty="0"/>
              <a:t> rainfall forecast with data assimilation, the atmospheric state should be modified.</a:t>
            </a:r>
            <a:endParaRPr lang="en-US" altLang="ja-JP" dirty="0"/>
          </a:p>
          <a:p>
            <a:pPr eaLnBrk="1" hangingPunct="1"/>
            <a:r>
              <a:rPr lang="en-US" altLang="ja-JP" baseline="0" dirty="0"/>
              <a:t>Then, in most operational centers, radar reflectivity is not directly </a:t>
            </a:r>
            <a:r>
              <a:rPr lang="en-US" altLang="ja-JP" baseline="0" dirty="0" smtClean="0"/>
              <a:t>assimilated.</a:t>
            </a:r>
          </a:p>
          <a:p>
            <a:pPr eaLnBrk="1" hangingPunct="1"/>
            <a:r>
              <a:rPr lang="en-US" altLang="ja-JP" baseline="0" dirty="0" smtClean="0"/>
              <a:t>Instead of it, they use cloud analysis, latent heat nudging, assimilation of relative humidity retrieved with 1DVAR, and so on.</a:t>
            </a:r>
          </a:p>
          <a:p>
            <a:pPr eaLnBrk="1" hangingPunct="1"/>
            <a:r>
              <a:rPr lang="en-US" altLang="ja-JP" baseline="0" dirty="0" smtClean="0"/>
              <a:t>However, “direct” assimilation of radar reflectivity should be developed to use the sophisticated radar obs.</a:t>
            </a:r>
            <a:endParaRPr lang="en-US" altLang="ja-JP" baseline="0" dirty="0"/>
          </a:p>
          <a:p>
            <a:pPr eaLnBrk="1" hangingPunct="1"/>
            <a:r>
              <a:rPr lang="en-US" altLang="ja-JP" baseline="0" dirty="0"/>
              <a:t>To improve rainfall forecast by “direct” assimilation of radar reflectivity, correlation between the atmospheric state and the hydrometeor should be correctly estimated, and the atmospheric state should be modified based on the correlation.</a:t>
            </a:r>
          </a:p>
          <a:p>
            <a:pPr eaLnBrk="1" hangingPunct="1"/>
            <a:r>
              <a:rPr lang="en-US" altLang="ja-JP" baseline="0" dirty="0"/>
              <a:t>In 3DVAR, this correlation </a:t>
            </a:r>
            <a:r>
              <a:rPr lang="en-US" altLang="ja-JP" baseline="0" dirty="0" smtClean="0"/>
              <a:t>is </a:t>
            </a:r>
            <a:r>
              <a:rPr lang="en-US" altLang="ja-JP" baseline="0" dirty="0"/>
              <a:t>given climatologically, but the estimation is </a:t>
            </a:r>
            <a:r>
              <a:rPr lang="en-US" altLang="ja-JP" baseline="0" dirty="0" smtClean="0"/>
              <a:t>difficult.</a:t>
            </a:r>
            <a:endParaRPr lang="en-US" altLang="ja-JP" baseline="0" dirty="0"/>
          </a:p>
          <a:p>
            <a:pPr eaLnBrk="1" hangingPunct="1"/>
            <a:r>
              <a:rPr lang="en-US" altLang="ja-JP" baseline="0" dirty="0"/>
              <a:t>In 4DVAR, it can be calculated by linear model, but making the linear model is </a:t>
            </a:r>
            <a:r>
              <a:rPr lang="en-US" altLang="ja-JP" baseline="0" dirty="0" smtClean="0"/>
              <a:t>very complicated.</a:t>
            </a:r>
            <a:endParaRPr lang="en-US" altLang="ja-JP" baseline="0" dirty="0"/>
          </a:p>
          <a:p>
            <a:pPr eaLnBrk="1" hangingPunct="1"/>
            <a:r>
              <a:rPr lang="en-US" altLang="ja-JP" baseline="0" dirty="0"/>
              <a:t>So, in this study, we use </a:t>
            </a:r>
            <a:r>
              <a:rPr lang="en-US" altLang="ja-JP" baseline="0" dirty="0" err="1"/>
              <a:t>EnKF</a:t>
            </a:r>
            <a:r>
              <a:rPr lang="en-US" altLang="ja-JP" baseline="0" dirty="0"/>
              <a:t>, which can calculate the reasonable correlation with ensemble forecasts.</a:t>
            </a:r>
          </a:p>
        </p:txBody>
      </p:sp>
      <p:sp>
        <p:nvSpPr>
          <p:cNvPr id="111620" name="スライド番号プレースホルダ 3"/>
          <p:cNvSpPr>
            <a:spLocks noGrp="1"/>
          </p:cNvSpPr>
          <p:nvPr>
            <p:ph type="sldNum" sz="quarter" idx="5"/>
          </p:nvPr>
        </p:nvSpPr>
        <p:spPr>
          <a:noFill/>
        </p:spPr>
        <p:txBody>
          <a:bodyPr/>
          <a:lstStyle/>
          <a:p>
            <a:fld id="{9C3D3F57-9C48-4D45-A705-92622A299BE9}" type="slidenum">
              <a:rPr lang="en-US" altLang="ja-JP" smtClean="0">
                <a:ea typeface="ＭＳ Ｐゴシック" charset="-128"/>
              </a:rPr>
              <a:pPr/>
              <a:t>1</a:t>
            </a:fld>
            <a:endParaRPr lang="en-US" altLang="ja-JP">
              <a:ea typeface="ＭＳ Ｐゴシック" charset="-128"/>
            </a:endParaRPr>
          </a:p>
        </p:txBody>
      </p:sp>
    </p:spTree>
    <p:extLst>
      <p:ext uri="{BB962C8B-B14F-4D97-AF65-F5344CB8AC3E}">
        <p14:creationId xmlns:p14="http://schemas.microsoft.com/office/powerpoint/2010/main" val="886798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21</a:t>
            </a:fld>
            <a:endParaRPr kumimoji="1" lang="ja-JP" altLang="en-US"/>
          </a:p>
        </p:txBody>
      </p:sp>
    </p:spTree>
    <p:extLst>
      <p:ext uri="{BB962C8B-B14F-4D97-AF65-F5344CB8AC3E}">
        <p14:creationId xmlns:p14="http://schemas.microsoft.com/office/powerpoint/2010/main" val="1075016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22</a:t>
            </a:fld>
            <a:endParaRPr kumimoji="1" lang="ja-JP" altLang="en-US"/>
          </a:p>
        </p:txBody>
      </p:sp>
    </p:spTree>
    <p:extLst>
      <p:ext uri="{BB962C8B-B14F-4D97-AF65-F5344CB8AC3E}">
        <p14:creationId xmlns:p14="http://schemas.microsoft.com/office/powerpoint/2010/main" val="218063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23</a:t>
            </a:fld>
            <a:endParaRPr kumimoji="1" lang="ja-JP" altLang="en-US"/>
          </a:p>
        </p:txBody>
      </p:sp>
    </p:spTree>
    <p:extLst>
      <p:ext uri="{BB962C8B-B14F-4D97-AF65-F5344CB8AC3E}">
        <p14:creationId xmlns:p14="http://schemas.microsoft.com/office/powerpoint/2010/main" val="1075016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24</a:t>
            </a:fld>
            <a:endParaRPr kumimoji="1" lang="ja-JP" altLang="en-US"/>
          </a:p>
        </p:txBody>
      </p:sp>
    </p:spTree>
    <p:extLst>
      <p:ext uri="{BB962C8B-B14F-4D97-AF65-F5344CB8AC3E}">
        <p14:creationId xmlns:p14="http://schemas.microsoft.com/office/powerpoint/2010/main" val="1075016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25</a:t>
            </a:fld>
            <a:endParaRPr kumimoji="1" lang="ja-JP" altLang="en-US"/>
          </a:p>
        </p:txBody>
      </p:sp>
    </p:spTree>
    <p:extLst>
      <p:ext uri="{BB962C8B-B14F-4D97-AF65-F5344CB8AC3E}">
        <p14:creationId xmlns:p14="http://schemas.microsoft.com/office/powerpoint/2010/main" val="116806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26</a:t>
            </a:fld>
            <a:endParaRPr kumimoji="1" lang="ja-JP" altLang="en-US"/>
          </a:p>
        </p:txBody>
      </p:sp>
    </p:spTree>
    <p:extLst>
      <p:ext uri="{BB962C8B-B14F-4D97-AF65-F5344CB8AC3E}">
        <p14:creationId xmlns:p14="http://schemas.microsoft.com/office/powerpoint/2010/main" val="1325934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30</a:t>
            </a:fld>
            <a:endParaRPr kumimoji="1" lang="ja-JP" altLang="en-US"/>
          </a:p>
        </p:txBody>
      </p:sp>
    </p:spTree>
    <p:extLst>
      <p:ext uri="{BB962C8B-B14F-4D97-AF65-F5344CB8AC3E}">
        <p14:creationId xmlns:p14="http://schemas.microsoft.com/office/powerpoint/2010/main" val="252941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a:ln/>
        </p:spPr>
      </p:sp>
      <p:sp>
        <p:nvSpPr>
          <p:cNvPr id="111619" name="ノート プレースホルダ 2"/>
          <p:cNvSpPr>
            <a:spLocks noGrp="1"/>
          </p:cNvSpPr>
          <p:nvPr>
            <p:ph type="body" idx="1"/>
          </p:nvPr>
        </p:nvSpPr>
        <p:spPr>
          <a:noFill/>
          <a:ln/>
        </p:spPr>
        <p:txBody>
          <a:bodyPr/>
          <a:lstStyle/>
          <a:p>
            <a:pPr eaLnBrk="1" hangingPunct="1"/>
            <a:r>
              <a:rPr lang="en-US" altLang="ja-JP" dirty="0"/>
              <a:t>However</a:t>
            </a:r>
            <a:r>
              <a:rPr lang="en-US" altLang="ja-JP" baseline="0" dirty="0"/>
              <a:t>, radar reflectivity assimilation with </a:t>
            </a:r>
            <a:r>
              <a:rPr lang="en-US" altLang="ja-JP" baseline="0" dirty="0" err="1"/>
              <a:t>EnKF</a:t>
            </a:r>
            <a:r>
              <a:rPr lang="en-US" altLang="ja-JP" baseline="0" dirty="0"/>
              <a:t> also has a problem.</a:t>
            </a:r>
          </a:p>
          <a:p>
            <a:pPr eaLnBrk="1" hangingPunct="1"/>
            <a:r>
              <a:rPr lang="en-US" altLang="ja-JP" dirty="0"/>
              <a:t>This is the</a:t>
            </a:r>
            <a:r>
              <a:rPr lang="en-US" altLang="ja-JP" baseline="0" dirty="0"/>
              <a:t> basic equation of </a:t>
            </a:r>
            <a:r>
              <a:rPr lang="en-US" altLang="ja-JP" baseline="0" dirty="0" err="1"/>
              <a:t>EnKF</a:t>
            </a:r>
            <a:r>
              <a:rPr lang="en-US" altLang="ja-JP" baseline="0" dirty="0"/>
              <a:t>.</a:t>
            </a:r>
          </a:p>
          <a:p>
            <a:pPr eaLnBrk="1" hangingPunct="1"/>
            <a:r>
              <a:rPr lang="en-US" altLang="ja-JP" baseline="0" dirty="0"/>
              <a:t>Analysis is made by first guess plus this analysis </a:t>
            </a:r>
            <a:r>
              <a:rPr lang="en-US" altLang="ja-JP" baseline="0" dirty="0" smtClean="0"/>
              <a:t>increment.</a:t>
            </a:r>
            <a:endParaRPr lang="en-US" altLang="ja-JP" baseline="0" dirty="0"/>
          </a:p>
          <a:p>
            <a:pPr eaLnBrk="1" hangingPunct="1"/>
            <a:r>
              <a:rPr lang="en-US" altLang="ja-JP" baseline="0" dirty="0"/>
              <a:t>In </a:t>
            </a:r>
            <a:r>
              <a:rPr lang="en-US" altLang="ja-JP" baseline="0" dirty="0" err="1"/>
              <a:t>EnKF</a:t>
            </a:r>
            <a:r>
              <a:rPr lang="en-US" altLang="ja-JP" baseline="0" dirty="0"/>
              <a:t>, this </a:t>
            </a:r>
            <a:r>
              <a:rPr lang="en-US" altLang="ja-JP" baseline="0" dirty="0" smtClean="0"/>
              <a:t>“K” </a:t>
            </a:r>
            <a:r>
              <a:rPr lang="en-US" altLang="ja-JP" baseline="0" dirty="0"/>
              <a:t>is calculated with ensemble forecasts like this.</a:t>
            </a:r>
          </a:p>
          <a:p>
            <a:pPr eaLnBrk="1" hangingPunct="1"/>
            <a:r>
              <a:rPr lang="en-US" altLang="ja-JP" baseline="0" dirty="0"/>
              <a:t>But this delta ZH is 0 if rainfall is not forecasted in all ensemble members at the obs. point.</a:t>
            </a:r>
          </a:p>
          <a:p>
            <a:pPr eaLnBrk="1" hangingPunct="1"/>
            <a:r>
              <a:rPr lang="en-US" altLang="ja-JP" dirty="0"/>
              <a:t>So,</a:t>
            </a:r>
            <a:r>
              <a:rPr lang="en-US" altLang="ja-JP" baseline="0" dirty="0"/>
              <a:t> at such points, there is no impact of reflectivity assimilation.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It is</a:t>
            </a:r>
            <a:r>
              <a:rPr lang="en-US" altLang="ja-JP" baseline="0" dirty="0"/>
              <a:t> a big </a:t>
            </a:r>
            <a:r>
              <a:rPr lang="en-US" altLang="ja-JP" baseline="0" dirty="0" smtClean="0"/>
              <a:t>problem to assimilate radar reflectivity.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aseline="0" dirty="0" smtClean="0"/>
              <a:t>To </a:t>
            </a:r>
            <a:r>
              <a:rPr lang="en-US" altLang="ja-JP" baseline="0" dirty="0"/>
              <a:t>solve this problem, </a:t>
            </a:r>
            <a:r>
              <a:rPr lang="en-US" altLang="ja-JP" baseline="0" dirty="0" smtClean="0"/>
              <a:t>generally, error </a:t>
            </a:r>
            <a:r>
              <a:rPr lang="en-US" altLang="ja-JP" baseline="0" dirty="0"/>
              <a:t>covariance inflation is </a:t>
            </a:r>
            <a:r>
              <a:rPr lang="en-US" altLang="ja-JP" baseline="0" dirty="0" smtClean="0"/>
              <a:t>required</a:t>
            </a:r>
            <a:r>
              <a:rPr lang="en-US" altLang="ja-JP" baseline="0" dirty="0"/>
              <a:t>.</a:t>
            </a:r>
          </a:p>
        </p:txBody>
      </p:sp>
      <p:sp>
        <p:nvSpPr>
          <p:cNvPr id="111620" name="スライド番号プレースホルダ 3"/>
          <p:cNvSpPr>
            <a:spLocks noGrp="1"/>
          </p:cNvSpPr>
          <p:nvPr>
            <p:ph type="sldNum" sz="quarter" idx="5"/>
          </p:nvPr>
        </p:nvSpPr>
        <p:spPr>
          <a:noFill/>
        </p:spPr>
        <p:txBody>
          <a:bodyPr/>
          <a:lstStyle/>
          <a:p>
            <a:fld id="{9C3D3F57-9C48-4D45-A705-92622A299BE9}" type="slidenum">
              <a:rPr lang="en-US" altLang="ja-JP" smtClean="0">
                <a:ea typeface="ＭＳ Ｐゴシック" charset="-128"/>
              </a:rPr>
              <a:pPr/>
              <a:t>2</a:t>
            </a:fld>
            <a:endParaRPr lang="en-US" altLang="ja-JP">
              <a:ea typeface="ＭＳ Ｐゴシック" charset="-128"/>
            </a:endParaRPr>
          </a:p>
        </p:txBody>
      </p:sp>
    </p:spTree>
    <p:extLst>
      <p:ext uri="{BB962C8B-B14F-4D97-AF65-F5344CB8AC3E}">
        <p14:creationId xmlns:p14="http://schemas.microsoft.com/office/powerpoint/2010/main" val="1244356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p:cNvSpPr>
            <a:spLocks noGrp="1" noRot="1" noChangeAspect="1" noTextEdit="1"/>
          </p:cNvSpPr>
          <p:nvPr>
            <p:ph type="sldImg"/>
          </p:nvPr>
        </p:nvSpPr>
        <p:spPr>
          <a:ln/>
        </p:spPr>
      </p:sp>
      <p:sp>
        <p:nvSpPr>
          <p:cNvPr id="111619" name="ノート プレースホルダ 2"/>
          <p:cNvSpPr>
            <a:spLocks noGrp="1"/>
          </p:cNvSpPr>
          <p:nvPr>
            <p:ph type="body" idx="1"/>
          </p:nvPr>
        </p:nvSpPr>
        <p:spPr>
          <a:noFill/>
          <a:ln/>
        </p:spPr>
        <p:txBody>
          <a:bodyPr/>
          <a:lstStyle/>
          <a:p>
            <a:pPr eaLnBrk="1" hangingPunct="1"/>
            <a:r>
              <a:rPr lang="en-US" altLang="ja-JP" baseline="0" dirty="0"/>
              <a:t>However, </a:t>
            </a:r>
            <a:r>
              <a:rPr lang="en-US" altLang="ja-JP" baseline="0" dirty="0" smtClean="0"/>
              <a:t>general inflation cannot solve this problem.</a:t>
            </a:r>
          </a:p>
          <a:p>
            <a:pPr eaLnBrk="1" hangingPunct="1"/>
            <a:r>
              <a:rPr lang="en-US" altLang="ja-JP" baseline="0" dirty="0" smtClean="0"/>
              <a:t>Multiplicative </a:t>
            </a:r>
            <a:r>
              <a:rPr lang="en-US" altLang="ja-JP" baseline="0" dirty="0"/>
              <a:t>or relaxation to prior inflation cannot </a:t>
            </a:r>
            <a:r>
              <a:rPr lang="en-US" altLang="ja-JP" baseline="0" dirty="0" smtClean="0"/>
              <a:t>enlarge perturbations because </a:t>
            </a:r>
            <a:r>
              <a:rPr lang="en-US" altLang="ja-JP" baseline="0" dirty="0"/>
              <a:t>forecasted ensemble perturbations are completely 0.</a:t>
            </a:r>
          </a:p>
          <a:p>
            <a:pPr eaLnBrk="1" hangingPunct="1"/>
            <a:r>
              <a:rPr lang="en-US" altLang="ja-JP" baseline="0" dirty="0"/>
              <a:t>Additive inflation, which introduces additional random perturbations, also cannot solve this problem because covariance between the atmospheric state and random perturbations of reflectivity is 0 after 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So, we</a:t>
            </a:r>
            <a:r>
              <a:rPr kumimoji="1" lang="en-US" altLang="ja-JP" baseline="0" dirty="0"/>
              <a:t> propose </a:t>
            </a:r>
            <a:r>
              <a:rPr kumimoji="1" lang="en-US" altLang="ja-JP" baseline="0" dirty="0" smtClean="0"/>
              <a:t>introducing </a:t>
            </a:r>
            <a:r>
              <a:rPr kumimoji="1" lang="en-US" altLang="ja-JP" baseline="0" dirty="0"/>
              <a:t>additive </a:t>
            </a:r>
            <a:r>
              <a:rPr kumimoji="1" lang="en-US" altLang="ja-JP" baseline="0" dirty="0" smtClean="0"/>
              <a:t>perturbations only to focus forecasted reflectivity, delta ZH, </a:t>
            </a:r>
            <a:r>
              <a:rPr kumimoji="1" lang="en-US" altLang="ja-JP" baseline="0" dirty="0"/>
              <a:t>which is non-random and reasonably correlated with the atmospheric state.</a:t>
            </a:r>
          </a:p>
        </p:txBody>
      </p:sp>
      <p:sp>
        <p:nvSpPr>
          <p:cNvPr id="111620" name="スライド番号プレースホルダ 3"/>
          <p:cNvSpPr>
            <a:spLocks noGrp="1"/>
          </p:cNvSpPr>
          <p:nvPr>
            <p:ph type="sldNum" sz="quarter" idx="5"/>
          </p:nvPr>
        </p:nvSpPr>
        <p:spPr>
          <a:noFill/>
        </p:spPr>
        <p:txBody>
          <a:bodyPr/>
          <a:lstStyle/>
          <a:p>
            <a:fld id="{9C3D3F57-9C48-4D45-A705-92622A299BE9}" type="slidenum">
              <a:rPr lang="en-US" altLang="ja-JP" smtClean="0">
                <a:ea typeface="ＭＳ Ｐゴシック" charset="-128"/>
              </a:rPr>
              <a:pPr/>
              <a:t>3</a:t>
            </a:fld>
            <a:endParaRPr lang="en-US" altLang="ja-JP">
              <a:ea typeface="ＭＳ Ｐゴシック" charset="-128"/>
            </a:endParaRPr>
          </a:p>
        </p:txBody>
      </p:sp>
    </p:spTree>
    <p:extLst>
      <p:ext uri="{BB962C8B-B14F-4D97-AF65-F5344CB8AC3E}">
        <p14:creationId xmlns:p14="http://schemas.microsoft.com/office/powerpoint/2010/main" val="2699833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kumimoji="1" lang="en-US" altLang="ja-JP" baseline="0" dirty="0"/>
              <a:t>If we assume that reflectivity is the function of wind, temperature, and water vapor mixing ratio, </a:t>
            </a:r>
            <a:r>
              <a:rPr kumimoji="1" lang="en-US" altLang="ja-JP" baseline="0" dirty="0" smtClean="0"/>
              <a:t>and that these variables are independent each other, reflectivity perturbations </a:t>
            </a:r>
            <a:r>
              <a:rPr kumimoji="1" lang="en-US" altLang="ja-JP" baseline="0" dirty="0"/>
              <a:t>can be written like this.</a:t>
            </a:r>
          </a:p>
          <a:p>
            <a:pPr eaLnBrk="1" hangingPunct="1"/>
            <a:r>
              <a:rPr kumimoji="1" lang="en-US" altLang="ja-JP" baseline="0" dirty="0"/>
              <a:t>These </a:t>
            </a:r>
            <a:r>
              <a:rPr kumimoji="1" lang="en-US" altLang="ja-JP" baseline="0" dirty="0" smtClean="0"/>
              <a:t>ensemble perturbations </a:t>
            </a:r>
            <a:r>
              <a:rPr kumimoji="1" lang="en-US" altLang="ja-JP" baseline="0" dirty="0"/>
              <a:t>are introduced before assimilation </a:t>
            </a:r>
            <a:r>
              <a:rPr kumimoji="1" lang="en-US" altLang="ja-JP" baseline="0" dirty="0" smtClean="0"/>
              <a:t>only if </a:t>
            </a:r>
            <a:r>
              <a:rPr kumimoji="1" lang="en-US" altLang="ja-JP" baseline="0" dirty="0"/>
              <a:t>rainfall is not forecasted at obs. </a:t>
            </a:r>
            <a:r>
              <a:rPr kumimoji="1" lang="en-US" altLang="ja-JP" baseline="0" dirty="0" smtClean="0"/>
              <a:t>points </a:t>
            </a:r>
            <a:r>
              <a:rPr kumimoji="1" lang="en-US" altLang="ja-JP" baseline="0" dirty="0"/>
              <a:t>in all </a:t>
            </a:r>
            <a:r>
              <a:rPr kumimoji="1" lang="en-US" altLang="ja-JP" baseline="0" dirty="0" smtClean="0"/>
              <a:t>members; for </a:t>
            </a:r>
            <a:r>
              <a:rPr kumimoji="1" lang="en-US" altLang="ja-JP" baseline="0" dirty="0"/>
              <a:t>example, here and here.</a:t>
            </a:r>
          </a:p>
          <a:p>
            <a:pPr eaLnBrk="1" hangingPunct="1"/>
            <a:r>
              <a:rPr kumimoji="1" lang="en-US" altLang="ja-JP" baseline="0" dirty="0" smtClean="0"/>
              <a:t>These delta u, v, w, T, qv are ensemble perturbations of atmospheric state in each member and these coefficients are calculated as slope of regression lines.</a:t>
            </a:r>
          </a:p>
          <a:p>
            <a:pPr eaLnBrk="1" hangingPunct="1"/>
            <a:r>
              <a:rPr kumimoji="1" lang="en-US" altLang="ja-JP" baseline="0" dirty="0" smtClean="0"/>
              <a:t>For example, this is the slope of regression line of </a:t>
            </a:r>
            <a:r>
              <a:rPr kumimoji="1" lang="en-US" altLang="ja-JP" baseline="0" dirty="0"/>
              <a:t>water vapor for reflectivity </a:t>
            </a:r>
            <a:r>
              <a:rPr kumimoji="1" lang="en-US" altLang="ja-JP" baseline="0" dirty="0" smtClean="0"/>
              <a:t>calculated with </a:t>
            </a:r>
            <a:r>
              <a:rPr kumimoji="1" lang="en-US" altLang="ja-JP" baseline="0" dirty="0"/>
              <a:t>all grid in each vertical level at the </a:t>
            </a:r>
            <a:r>
              <a:rPr kumimoji="1" lang="en-US" altLang="ja-JP" baseline="0" dirty="0" smtClean="0"/>
              <a:t>analysis time.</a:t>
            </a:r>
            <a:endParaRPr kumimoji="1" lang="en-US" altLang="ja-JP"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Using this slope and </a:t>
            </a:r>
            <a:r>
              <a:rPr kumimoji="1" lang="en-US" altLang="ja-JP" baseline="0" dirty="0" smtClean="0"/>
              <a:t>this ensemble perturbation of water vapor, </a:t>
            </a:r>
            <a:r>
              <a:rPr kumimoji="1" lang="en-US" altLang="ja-JP" baseline="0" dirty="0"/>
              <a:t>this term is </a:t>
            </a:r>
            <a:r>
              <a:rPr kumimoji="1" lang="en-US" altLang="ja-JP" baseline="0" dirty="0" smtClean="0"/>
              <a:t>calculated at each obs. point.</a:t>
            </a:r>
            <a:endParaRPr kumimoji="1" lang="en-US" altLang="ja-JP" baseline="0" dirty="0"/>
          </a:p>
          <a:p>
            <a:pPr eaLnBrk="1" hangingPunct="1"/>
            <a:r>
              <a:rPr kumimoji="1" lang="en-US" altLang="ja-JP" baseline="0" dirty="0" smtClean="0"/>
              <a:t>These </a:t>
            </a:r>
            <a:r>
              <a:rPr kumimoji="1" lang="en-US" altLang="ja-JP" baseline="0" dirty="0"/>
              <a:t>additional perturbations </a:t>
            </a:r>
            <a:r>
              <a:rPr kumimoji="1" lang="en-US" altLang="ja-JP" baseline="0" dirty="0" smtClean="0"/>
              <a:t>created with this way are </a:t>
            </a:r>
            <a:r>
              <a:rPr kumimoji="1" lang="en-US" altLang="ja-JP" baseline="0" dirty="0"/>
              <a:t>not random but correlated with the atmospheric state.</a:t>
            </a:r>
          </a:p>
          <a:p>
            <a:pPr eaLnBrk="1" hangingPunct="1"/>
            <a:r>
              <a:rPr kumimoji="1" lang="en-US" altLang="ja-JP" baseline="0" dirty="0"/>
              <a:t>So, the atmospheric state can be modified by reflectivity assimilation.</a:t>
            </a:r>
          </a:p>
        </p:txBody>
      </p:sp>
      <p:sp>
        <p:nvSpPr>
          <p:cNvPr id="4" name="スライド番号プレースホルダー 3"/>
          <p:cNvSpPr>
            <a:spLocks noGrp="1"/>
          </p:cNvSpPr>
          <p:nvPr>
            <p:ph type="sldNum" sz="quarter" idx="10"/>
          </p:nvPr>
        </p:nvSpPr>
        <p:spPr/>
        <p:txBody>
          <a:bodyPr/>
          <a:lstStyle/>
          <a:p>
            <a:fld id="{87F149A8-F134-408E-A664-ABCC2B1B2093}" type="slidenum">
              <a:rPr kumimoji="1" lang="ja-JP" altLang="en-US" smtClean="0"/>
              <a:t>4</a:t>
            </a:fld>
            <a:endParaRPr kumimoji="1" lang="ja-JP" altLang="en-US"/>
          </a:p>
        </p:txBody>
      </p:sp>
    </p:spTree>
    <p:extLst>
      <p:ext uri="{BB962C8B-B14F-4D97-AF65-F5344CB8AC3E}">
        <p14:creationId xmlns:p14="http://schemas.microsoft.com/office/powerpoint/2010/main" val="531171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lang="en-US" altLang="ja-JP"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To confirm the effect</a:t>
            </a:r>
            <a:r>
              <a:rPr lang="en-US" altLang="ja-JP" baseline="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of this perturbation, we performed assimilation experiments.</a:t>
            </a:r>
          </a:p>
          <a:p>
            <a:r>
              <a:rPr lang="en-US" altLang="ja-JP"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As</a:t>
            </a:r>
            <a:r>
              <a:rPr lang="en-US" altLang="ja-JP" baseline="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 target of</a:t>
            </a:r>
            <a:r>
              <a:rPr lang="en-US" altLang="ja-JP"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this study, we chose the tornadic supercell in 6</a:t>
            </a:r>
            <a:r>
              <a:rPr lang="en-US" altLang="ja-JP" baseline="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May 2012.</a:t>
            </a:r>
          </a:p>
          <a:p>
            <a:r>
              <a:rPr lang="en-US" altLang="ja-JP"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I</a:t>
            </a:r>
            <a:r>
              <a:rPr lang="en-US" altLang="ja-JP" baseline="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n this case,</a:t>
            </a:r>
            <a:r>
              <a:rPr lang="en-US" altLang="ja-JP"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3 tornadoes were generated almost simultaneously, and</a:t>
            </a:r>
            <a:r>
              <a:rPr lang="en-US" altLang="ja-JP" baseline="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s</a:t>
            </a:r>
            <a:r>
              <a:rPr lang="en-US" altLang="ja-JP"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outh one is estimated F3.</a:t>
            </a:r>
          </a:p>
          <a:p>
            <a:r>
              <a:rPr lang="en-US" altLang="ja-JP"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Development of this supercell</a:t>
            </a:r>
            <a:r>
              <a:rPr lang="en-US" altLang="ja-JP" baseline="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was observed in detail by </a:t>
            </a:r>
            <a:r>
              <a:rPr lang="en-US" altLang="ja-JP" baseline="0" dirty="0" smtClean="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the C-band </a:t>
            </a:r>
            <a:r>
              <a:rPr lang="en-US" altLang="ja-JP" baseline="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solid-state </a:t>
            </a:r>
            <a:r>
              <a:rPr lang="en-US" altLang="ja-JP" baseline="0" dirty="0" err="1">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polarimetric</a:t>
            </a:r>
            <a:r>
              <a:rPr lang="en-US" altLang="ja-JP" baseline="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radar </a:t>
            </a:r>
            <a:r>
              <a:rPr lang="en-US" altLang="ja-JP" baseline="0" dirty="0" smtClean="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operated in our research institute from </a:t>
            </a:r>
            <a:r>
              <a:rPr lang="en-US" altLang="ja-JP" baseline="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about 15 km.</a:t>
            </a:r>
          </a:p>
          <a:p>
            <a:r>
              <a:rPr lang="en-US" altLang="ja-JP"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So,</a:t>
            </a:r>
            <a:r>
              <a:rPr lang="en-US" altLang="ja-JP" baseline="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this case is very suitable for investigating the assimilation impact of radar reflectivity.</a:t>
            </a:r>
            <a:endParaRPr lang="en-US" altLang="ja-JP"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4" name="スライド番号プレースホルダー 3"/>
          <p:cNvSpPr>
            <a:spLocks noGrp="1"/>
          </p:cNvSpPr>
          <p:nvPr>
            <p:ph type="sldNum" sz="quarter" idx="10"/>
          </p:nvPr>
        </p:nvSpPr>
        <p:spPr/>
        <p:txBody>
          <a:bodyPr/>
          <a:lstStyle/>
          <a:p>
            <a:fld id="{B212D320-56FA-449A-AFB8-18FA0899AA31}" type="slidenum">
              <a:rPr kumimoji="1" lang="ja-JP" altLang="en-US" smtClean="0"/>
              <a:t>5</a:t>
            </a:fld>
            <a:endParaRPr kumimoji="1" lang="ja-JP" altLang="en-US"/>
          </a:p>
        </p:txBody>
      </p:sp>
    </p:spTree>
    <p:extLst>
      <p:ext uri="{BB962C8B-B14F-4D97-AF65-F5344CB8AC3E}">
        <p14:creationId xmlns:p14="http://schemas.microsoft.com/office/powerpoint/2010/main" val="1102097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We used 50-member LETKF and these are</a:t>
            </a:r>
            <a:r>
              <a:rPr kumimoji="1" lang="en-US" altLang="ja-JP" dirty="0" smtClean="0"/>
              <a:t> </a:t>
            </a:r>
            <a:r>
              <a:rPr kumimoji="1" lang="en-US" altLang="ja-JP" dirty="0"/>
              <a:t>experimental design and calculation </a:t>
            </a:r>
            <a:r>
              <a:rPr kumimoji="1" lang="en-US" altLang="ja-JP" dirty="0" smtClean="0"/>
              <a:t>domain</a:t>
            </a:r>
            <a:r>
              <a:rPr kumimoji="1" lang="en-US" altLang="ja-JP" baseline="0" dirty="0" smtClean="0"/>
              <a:t>.</a:t>
            </a:r>
            <a:endParaRPr kumimoji="1" lang="en-US" altLang="ja-JP" baseline="0" dirty="0"/>
          </a:p>
          <a:p>
            <a:r>
              <a:rPr kumimoji="1" lang="en-US" altLang="ja-JP" baseline="0" dirty="0"/>
              <a:t>In 15-km LETKF, hourly operational </a:t>
            </a:r>
            <a:r>
              <a:rPr kumimoji="1" lang="en-US" altLang="ja-JP" baseline="0" dirty="0" smtClean="0"/>
              <a:t>conventional observations </a:t>
            </a:r>
            <a:r>
              <a:rPr kumimoji="1" lang="en-US" altLang="ja-JP" baseline="0" dirty="0"/>
              <a:t>are assimilated every 6 hours.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a:t>Next, in 5-km LETKF, 10-min radar Doppler velocity and surface observations are assimilated every 1 hour.</a:t>
            </a:r>
            <a:endParaRPr kumimoji="1" lang="ja-JP" altLang="en-US" dirty="0"/>
          </a:p>
          <a:p>
            <a:r>
              <a:rPr kumimoji="1" lang="en-US" altLang="ja-JP" dirty="0"/>
              <a:t>After that, in 1-km</a:t>
            </a:r>
            <a:r>
              <a:rPr kumimoji="1" lang="en-US" altLang="ja-JP" baseline="0" dirty="0"/>
              <a:t> LETKF, reflectivity of the </a:t>
            </a:r>
            <a:r>
              <a:rPr kumimoji="1" lang="en-US" altLang="ja-JP" baseline="0" dirty="0" err="1"/>
              <a:t>polarimetric</a:t>
            </a:r>
            <a:r>
              <a:rPr kumimoji="1" lang="en-US" altLang="ja-JP" baseline="0" dirty="0"/>
              <a:t> radar is </a:t>
            </a:r>
            <a:r>
              <a:rPr kumimoji="1" lang="en-US" altLang="ja-JP" baseline="0" dirty="0" smtClean="0"/>
              <a:t>additionally </a:t>
            </a:r>
            <a:r>
              <a:rPr kumimoji="1" lang="en-US" altLang="ja-JP" baseline="0" dirty="0"/>
              <a:t>assimilated every 10 min using the additional state-dependent </a:t>
            </a:r>
            <a:r>
              <a:rPr kumimoji="1" lang="en-US" altLang="ja-JP" baseline="0" dirty="0" smtClean="0"/>
              <a:t>perturbations introduced in previous slides.</a:t>
            </a:r>
            <a:endParaRPr kumimoji="1" lang="en-US" altLang="ja-JP" baseline="0" dirty="0"/>
          </a:p>
          <a:p>
            <a:r>
              <a:rPr kumimoji="1" lang="en-US" altLang="ja-JP" dirty="0"/>
              <a:t>After 3 forecast-analysis cycle,</a:t>
            </a:r>
            <a:r>
              <a:rPr kumimoji="1" lang="en-US" altLang="ja-JP" baseline="0" dirty="0"/>
              <a:t> extended ensemble forecasts were performed</a:t>
            </a:r>
            <a:r>
              <a:rPr kumimoji="1" lang="en-US" altLang="ja-JP" dirty="0"/>
              <a:t> from 1130JST</a:t>
            </a:r>
            <a:r>
              <a:rPr kumimoji="1" lang="en-US" altLang="ja-JP" baseline="0" dirty="0"/>
              <a:t>.</a:t>
            </a:r>
            <a:endParaRPr kumimoji="1" lang="ja-JP" altLang="en-US" dirty="0"/>
          </a:p>
        </p:txBody>
      </p:sp>
      <p:sp>
        <p:nvSpPr>
          <p:cNvPr id="4" name="スライド番号プレースホルダー 3"/>
          <p:cNvSpPr>
            <a:spLocks noGrp="1"/>
          </p:cNvSpPr>
          <p:nvPr>
            <p:ph type="sldNum" sz="quarter" idx="10"/>
          </p:nvPr>
        </p:nvSpPr>
        <p:spPr/>
        <p:txBody>
          <a:bodyPr/>
          <a:lstStyle/>
          <a:p>
            <a:fld id="{87F149A8-F134-408E-A664-ABCC2B1B2093}" type="slidenum">
              <a:rPr kumimoji="1" lang="ja-JP" altLang="en-US" smtClean="0"/>
              <a:t>6</a:t>
            </a:fld>
            <a:endParaRPr kumimoji="1" lang="ja-JP" altLang="en-US"/>
          </a:p>
        </p:txBody>
      </p:sp>
    </p:spTree>
    <p:extLst>
      <p:ext uri="{BB962C8B-B14F-4D97-AF65-F5344CB8AC3E}">
        <p14:creationId xmlns:p14="http://schemas.microsoft.com/office/powerpoint/2010/main" val="382784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used JMA non-hydrostatic model as </a:t>
            </a:r>
            <a:r>
              <a:rPr kumimoji="1" lang="en-US" altLang="ja-JP" dirty="0"/>
              <a:t>the forecast</a:t>
            </a:r>
            <a:r>
              <a:rPr kumimoji="1" lang="en-US" altLang="ja-JP" baseline="0" dirty="0"/>
              <a:t> </a:t>
            </a:r>
            <a:r>
              <a:rPr kumimoji="1" lang="en-US" altLang="ja-JP" baseline="0" dirty="0" smtClean="0"/>
              <a:t>model, and in this model, </a:t>
            </a:r>
            <a:r>
              <a:rPr kumimoji="1" lang="en-US" altLang="ja-JP" baseline="0" dirty="0"/>
              <a:t>single moment cloud microphysics is used.</a:t>
            </a:r>
          </a:p>
          <a:p>
            <a:r>
              <a:rPr kumimoji="1" lang="en-US" altLang="ja-JP" baseline="0" dirty="0"/>
              <a:t>In this scheme, reflectivity is calculated </a:t>
            </a:r>
            <a:r>
              <a:rPr kumimoji="1" lang="en-US" altLang="ja-JP" dirty="0"/>
              <a:t>only from forecasted</a:t>
            </a:r>
            <a:r>
              <a:rPr kumimoji="1" lang="en-US" altLang="ja-JP" baseline="0" dirty="0"/>
              <a:t> </a:t>
            </a:r>
            <a:r>
              <a:rPr kumimoji="1" lang="en-US" altLang="ja-JP" dirty="0"/>
              <a:t>density RHO and mixing ratio of rain</a:t>
            </a:r>
            <a:r>
              <a:rPr kumimoji="1" lang="en-US" altLang="ja-JP" baseline="0" dirty="0"/>
              <a:t> </a:t>
            </a:r>
            <a:r>
              <a:rPr kumimoji="1" lang="en-US" altLang="ja-JP" dirty="0"/>
              <a:t>QR,</a:t>
            </a:r>
            <a:r>
              <a:rPr kumimoji="1" lang="en-US" altLang="ja-JP" baseline="0" dirty="0"/>
              <a:t> snow QS, and </a:t>
            </a:r>
            <a:r>
              <a:rPr kumimoji="1" lang="en-US" altLang="ja-JP" baseline="0" dirty="0" err="1"/>
              <a:t>graupel</a:t>
            </a:r>
            <a:r>
              <a:rPr kumimoji="1" lang="en-US" altLang="ja-JP" baseline="0" dirty="0"/>
              <a:t> QG like this.</a:t>
            </a:r>
          </a:p>
          <a:p>
            <a:r>
              <a:rPr kumimoji="1" lang="en-US" altLang="ja-JP" dirty="0"/>
              <a:t>The</a:t>
            </a:r>
            <a:r>
              <a:rPr kumimoji="1" lang="en-US" altLang="ja-JP" baseline="0" dirty="0"/>
              <a:t> o</a:t>
            </a:r>
            <a:r>
              <a:rPr kumimoji="1" lang="en-US" altLang="ja-JP" dirty="0"/>
              <a:t>ther </a:t>
            </a:r>
            <a:r>
              <a:rPr kumimoji="1" lang="en-US" altLang="ja-JP" dirty="0" smtClean="0"/>
              <a:t>parameters</a:t>
            </a:r>
            <a:r>
              <a:rPr kumimoji="1" lang="en-US" altLang="ja-JP" baseline="0" dirty="0" smtClean="0"/>
              <a:t> written here are </a:t>
            </a:r>
            <a:r>
              <a:rPr kumimoji="1" lang="en-US" altLang="ja-JP" baseline="0" dirty="0"/>
              <a:t>constant.</a:t>
            </a:r>
            <a:endParaRPr kumimoji="1" lang="en-US" altLang="ja-JP" dirty="0"/>
          </a:p>
          <a:p>
            <a:r>
              <a:rPr kumimoji="1" lang="en-US" altLang="ja-JP" dirty="0"/>
              <a:t>If temperature</a:t>
            </a:r>
            <a:r>
              <a:rPr kumimoji="1" lang="en-US" altLang="ja-JP" baseline="0" dirty="0"/>
              <a:t> is more than 0 degree </a:t>
            </a:r>
            <a:r>
              <a:rPr kumimoji="1" lang="en-US" altLang="ja-JP" baseline="0" dirty="0" err="1"/>
              <a:t>celsius</a:t>
            </a:r>
            <a:r>
              <a:rPr kumimoji="1" lang="en-US" altLang="ja-JP" baseline="0" dirty="0"/>
              <a:t>, here is set to 1.</a:t>
            </a:r>
          </a:p>
          <a:p>
            <a:r>
              <a:rPr kumimoji="1" lang="en-US" altLang="ja-JP" baseline="0" dirty="0"/>
              <a:t>It corresponds to the bright band.</a:t>
            </a:r>
          </a:p>
          <a:p>
            <a:r>
              <a:rPr kumimoji="1" lang="en-US" altLang="ja-JP" dirty="0"/>
              <a:t>This forecasted reflectivity </a:t>
            </a:r>
            <a:r>
              <a:rPr kumimoji="1" lang="en-US" altLang="ja-JP" dirty="0" err="1" smtClean="0"/>
              <a:t>ZHf</a:t>
            </a:r>
            <a:r>
              <a:rPr kumimoji="1" lang="en-US" altLang="ja-JP" baseline="0" dirty="0" smtClean="0"/>
              <a:t> </a:t>
            </a:r>
            <a:r>
              <a:rPr kumimoji="1" lang="en-US" altLang="ja-JP" dirty="0"/>
              <a:t>is compared</a:t>
            </a:r>
            <a:r>
              <a:rPr kumimoji="1" lang="en-US" altLang="ja-JP" baseline="0" dirty="0"/>
              <a:t> with each observation </a:t>
            </a:r>
            <a:r>
              <a:rPr kumimoji="1" lang="en-US" altLang="ja-JP" baseline="0" dirty="0" err="1" smtClean="0"/>
              <a:t>ZHobs</a:t>
            </a:r>
            <a:r>
              <a:rPr kumimoji="1" lang="en-US" altLang="ja-JP" baseline="0" dirty="0" smtClean="0"/>
              <a:t>.</a:t>
            </a:r>
            <a:endParaRPr kumimoji="1" lang="en-US" altLang="ja-JP" baseline="0" dirty="0"/>
          </a:p>
          <a:p>
            <a:r>
              <a:rPr kumimoji="1" lang="en-US" altLang="ja-JP" baseline="0" dirty="0"/>
              <a:t>Observation error variance is set to 5dBZ.</a:t>
            </a:r>
          </a:p>
          <a:p>
            <a:r>
              <a:rPr kumimoji="1" lang="en-US" altLang="ja-JP" baseline="0" dirty="0"/>
              <a:t>Rain attenuation is corrected by differential phase PHI-DP </a:t>
            </a:r>
            <a:r>
              <a:rPr kumimoji="1" lang="en-US" altLang="ja-JP" baseline="0" dirty="0" smtClean="0"/>
              <a:t>with this empirical equation.</a:t>
            </a:r>
            <a:endParaRPr kumimoji="1" lang="en-US" altLang="ja-JP" baseline="0" dirty="0"/>
          </a:p>
          <a:p>
            <a:r>
              <a:rPr kumimoji="1" lang="en-US" altLang="ja-JP" baseline="0" dirty="0"/>
              <a:t>After that, it is interpolated to 2-km grid before assimilation.</a:t>
            </a:r>
          </a:p>
          <a:p>
            <a:r>
              <a:rPr kumimoji="1" lang="en-US" altLang="ja-JP" baseline="0" dirty="0"/>
              <a:t>At points of less than 15dBZ, 0dBZ is assimilated.</a:t>
            </a:r>
          </a:p>
        </p:txBody>
      </p:sp>
      <p:sp>
        <p:nvSpPr>
          <p:cNvPr id="4" name="スライド番号プレースホルダー 3"/>
          <p:cNvSpPr>
            <a:spLocks noGrp="1"/>
          </p:cNvSpPr>
          <p:nvPr>
            <p:ph type="sldNum" sz="quarter" idx="10"/>
          </p:nvPr>
        </p:nvSpPr>
        <p:spPr/>
        <p:txBody>
          <a:bodyPr/>
          <a:lstStyle/>
          <a:p>
            <a:fld id="{87F149A8-F134-408E-A664-ABCC2B1B2093}" type="slidenum">
              <a:rPr kumimoji="1" lang="ja-JP" altLang="en-US" smtClean="0"/>
              <a:t>7</a:t>
            </a:fld>
            <a:endParaRPr kumimoji="1" lang="ja-JP" altLang="en-US"/>
          </a:p>
        </p:txBody>
      </p:sp>
    </p:spTree>
    <p:extLst>
      <p:ext uri="{BB962C8B-B14F-4D97-AF65-F5344CB8AC3E}">
        <p14:creationId xmlns:p14="http://schemas.microsoft.com/office/powerpoint/2010/main" val="261171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Here is the</a:t>
            </a:r>
            <a:r>
              <a:rPr kumimoji="1" lang="en-US" altLang="ja-JP" baseline="0" dirty="0" smtClean="0"/>
              <a:t> result of the assimilation experiment.</a:t>
            </a:r>
            <a:endParaRPr kumimoji="1" lang="en-US" altLang="ja-JP" dirty="0" smtClean="0"/>
          </a:p>
          <a:p>
            <a:r>
              <a:rPr kumimoji="1" lang="en-US" altLang="ja-JP" dirty="0" smtClean="0"/>
              <a:t>This </a:t>
            </a:r>
            <a:r>
              <a:rPr kumimoji="1" lang="en-US" altLang="ja-JP" dirty="0"/>
              <a:t>is vertical</a:t>
            </a:r>
            <a:r>
              <a:rPr kumimoji="1" lang="en-US" altLang="ja-JP" baseline="0" dirty="0"/>
              <a:t> profile of slope of </a:t>
            </a:r>
            <a:r>
              <a:rPr kumimoji="1" lang="en-US" altLang="ja-JP" dirty="0"/>
              <a:t>regression line </a:t>
            </a:r>
            <a:r>
              <a:rPr kumimoji="1" lang="en-US" altLang="ja-JP" baseline="0" dirty="0" smtClean="0"/>
              <a:t>in</a:t>
            </a:r>
            <a:r>
              <a:rPr kumimoji="1" lang="en-US" altLang="ja-JP" dirty="0" smtClean="0"/>
              <a:t> the first</a:t>
            </a:r>
            <a:r>
              <a:rPr kumimoji="1" lang="en-US" altLang="ja-JP" baseline="0" dirty="0" smtClean="0"/>
              <a:t> assimilation cycle, which is </a:t>
            </a:r>
            <a:r>
              <a:rPr kumimoji="1" lang="en-US" altLang="ja-JP" dirty="0" smtClean="0"/>
              <a:t>calculated with </a:t>
            </a:r>
            <a:r>
              <a:rPr kumimoji="1" lang="en-US" altLang="ja-JP" baseline="0" dirty="0" smtClean="0"/>
              <a:t>all grid of whole calculation domain in each vertical level.</a:t>
            </a:r>
            <a:endParaRPr kumimoji="1" lang="en-US" altLang="ja-JP" baseline="0" dirty="0"/>
          </a:p>
          <a:p>
            <a:r>
              <a:rPr kumimoji="1" lang="en-US" altLang="ja-JP" baseline="0" dirty="0" smtClean="0"/>
              <a:t>As you can see, slopes </a:t>
            </a:r>
            <a:r>
              <a:rPr kumimoji="1" lang="en-US" altLang="ja-JP" baseline="0" dirty="0"/>
              <a:t>about meridional wind, vertical wind, and water vapor are positive.</a:t>
            </a:r>
          </a:p>
          <a:p>
            <a:r>
              <a:rPr kumimoji="1" lang="en-US" altLang="ja-JP" baseline="0" dirty="0"/>
              <a:t>So, large reflectivity is correspond to large meridional wind, vertical wind, and water vapor.</a:t>
            </a:r>
          </a:p>
          <a:p>
            <a:r>
              <a:rPr kumimoji="1" lang="en-US" altLang="ja-JP" baseline="0" dirty="0" smtClean="0"/>
              <a:t>This is reasonable relationship, and based </a:t>
            </a:r>
            <a:r>
              <a:rPr kumimoji="1" lang="en-US" altLang="ja-JP" baseline="0" dirty="0"/>
              <a:t>on this slope, perturbation is created.</a:t>
            </a:r>
          </a:p>
        </p:txBody>
      </p:sp>
      <p:sp>
        <p:nvSpPr>
          <p:cNvPr id="4" name="スライド番号プレースホルダー 3"/>
          <p:cNvSpPr>
            <a:spLocks noGrp="1"/>
          </p:cNvSpPr>
          <p:nvPr>
            <p:ph type="sldNum" sz="quarter" idx="10"/>
          </p:nvPr>
        </p:nvSpPr>
        <p:spPr/>
        <p:txBody>
          <a:bodyPr/>
          <a:lstStyle/>
          <a:p>
            <a:fld id="{3A8B948C-D216-475A-9879-AB083C5D5A2C}" type="slidenum">
              <a:rPr kumimoji="1" lang="ja-JP" altLang="en-US" smtClean="0"/>
              <a:pPr/>
              <a:t>8</a:t>
            </a:fld>
            <a:endParaRPr kumimoji="1" lang="ja-JP" altLang="en-US"/>
          </a:p>
        </p:txBody>
      </p:sp>
    </p:spTree>
    <p:extLst>
      <p:ext uri="{BB962C8B-B14F-4D97-AF65-F5344CB8AC3E}">
        <p14:creationId xmlns:p14="http://schemas.microsoft.com/office/powerpoint/2010/main" val="1075016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AD2D2B0-6022-4009-A180-98D1E7D817CC}" type="datetime1">
              <a:rPr kumimoji="1" lang="ja-JP" altLang="en-US" smtClean="0"/>
              <a:t>2018/5/6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9" name="スライド番号プレースホルダー 5"/>
          <p:cNvSpPr>
            <a:spLocks noGrp="1"/>
          </p:cNvSpPr>
          <p:nvPr>
            <p:ph type="sldNum" sz="quarter" idx="12"/>
          </p:nvPr>
        </p:nvSpPr>
        <p:spPr>
          <a:xfrm>
            <a:off x="7020272" y="47627"/>
            <a:ext cx="2057400" cy="365125"/>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800">
                <a:solidFill>
                  <a:schemeClr val="bg1"/>
                </a:solidFill>
              </a:defRPr>
            </a:lvl1pPr>
          </a:lstStyle>
          <a:p>
            <a:fld id="{237FFAAC-5755-4B67-AF6A-D0AA0AEBE3B1}" type="slidenum">
              <a:rPr lang="en-US" altLang="ja-JP" smtClean="0"/>
              <a:pPr/>
              <a:t>‹#›</a:t>
            </a:fld>
            <a:r>
              <a:rPr lang="en-US" altLang="ja-JP" dirty="0"/>
              <a:t>/36</a:t>
            </a:r>
            <a:endParaRPr lang="ja-JP" altLang="en-US" dirty="0"/>
          </a:p>
        </p:txBody>
      </p:sp>
    </p:spTree>
    <p:extLst>
      <p:ext uri="{BB962C8B-B14F-4D97-AF65-F5344CB8AC3E}">
        <p14:creationId xmlns:p14="http://schemas.microsoft.com/office/powerpoint/2010/main" val="2185440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8E39AFA-EDDF-4D71-9762-7F66E6050CE8}" type="datetime1">
              <a:rPr kumimoji="1" lang="ja-JP" altLang="en-US" smtClean="0"/>
              <a:t>2018/5/6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11ACA40-D240-4D4F-8A7F-DDAEA45231B9}" type="slidenum">
              <a:rPr kumimoji="1" lang="ja-JP" altLang="en-US" smtClean="0"/>
              <a:pPr/>
              <a:t>‹#›</a:t>
            </a:fld>
            <a:endParaRPr kumimoji="1" lang="ja-JP" altLang="en-US"/>
          </a:p>
        </p:txBody>
      </p:sp>
    </p:spTree>
    <p:extLst>
      <p:ext uri="{BB962C8B-B14F-4D97-AF65-F5344CB8AC3E}">
        <p14:creationId xmlns:p14="http://schemas.microsoft.com/office/powerpoint/2010/main" val="2025262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E82C2C1-06CD-4CE3-9A96-028208C896CA}" type="datetime1">
              <a:rPr kumimoji="1" lang="ja-JP" altLang="en-US" smtClean="0"/>
              <a:t>2018/5/6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11ACA40-D240-4D4F-8A7F-DDAEA45231B9}" type="slidenum">
              <a:rPr kumimoji="1" lang="ja-JP" altLang="en-US" smtClean="0"/>
              <a:pPr/>
              <a:t>‹#›</a:t>
            </a:fld>
            <a:endParaRPr kumimoji="1" lang="ja-JP" altLang="en-US"/>
          </a:p>
        </p:txBody>
      </p:sp>
    </p:spTree>
    <p:extLst>
      <p:ext uri="{BB962C8B-B14F-4D97-AF65-F5344CB8AC3E}">
        <p14:creationId xmlns:p14="http://schemas.microsoft.com/office/powerpoint/2010/main" val="2342986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8524FF5-1770-4A1D-A9BA-B89938C786B2}" type="datetime1">
              <a:rPr kumimoji="1" lang="ja-JP" altLang="en-US" smtClean="0"/>
              <a:t>2018/5/6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20272" y="47627"/>
            <a:ext cx="2057400" cy="365125"/>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800">
                <a:solidFill>
                  <a:schemeClr val="bg1"/>
                </a:solidFill>
              </a:defRPr>
            </a:lvl1pPr>
          </a:lstStyle>
          <a:p>
            <a:fld id="{237FFAAC-5755-4B67-AF6A-D0AA0AEBE3B1}" type="slidenum">
              <a:rPr lang="en-US" altLang="ja-JP" smtClean="0"/>
              <a:pPr/>
              <a:t>‹#›</a:t>
            </a:fld>
            <a:r>
              <a:rPr lang="en-US" altLang="ja-JP" dirty="0"/>
              <a:t>/36</a:t>
            </a:r>
            <a:endParaRPr lang="ja-JP" altLang="en-US" dirty="0"/>
          </a:p>
        </p:txBody>
      </p:sp>
    </p:spTree>
    <p:extLst>
      <p:ext uri="{BB962C8B-B14F-4D97-AF65-F5344CB8AC3E}">
        <p14:creationId xmlns:p14="http://schemas.microsoft.com/office/powerpoint/2010/main" val="3885236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A51B058-F2C3-4875-9539-17F7F4CC98F3}" type="datetime1">
              <a:rPr kumimoji="1" lang="ja-JP" altLang="en-US" smtClean="0"/>
              <a:t>2018/5/6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11ACA40-D240-4D4F-8A7F-DDAEA45231B9}" type="slidenum">
              <a:rPr kumimoji="1" lang="ja-JP" altLang="en-US" smtClean="0"/>
              <a:pPr/>
              <a:t>‹#›</a:t>
            </a:fld>
            <a:endParaRPr kumimoji="1" lang="ja-JP" altLang="en-US"/>
          </a:p>
        </p:txBody>
      </p:sp>
    </p:spTree>
    <p:extLst>
      <p:ext uri="{BB962C8B-B14F-4D97-AF65-F5344CB8AC3E}">
        <p14:creationId xmlns:p14="http://schemas.microsoft.com/office/powerpoint/2010/main" val="1571692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7BDC369-B894-472E-A4D2-40690DEDA408}" type="datetime1">
              <a:rPr kumimoji="1" lang="ja-JP" altLang="en-US" smtClean="0"/>
              <a:t>2018/5/6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11ACA40-D240-4D4F-8A7F-DDAEA45231B9}" type="slidenum">
              <a:rPr kumimoji="1" lang="ja-JP" altLang="en-US" smtClean="0"/>
              <a:pPr/>
              <a:t>‹#›</a:t>
            </a:fld>
            <a:endParaRPr kumimoji="1" lang="ja-JP" altLang="en-US"/>
          </a:p>
        </p:txBody>
      </p:sp>
    </p:spTree>
    <p:extLst>
      <p:ext uri="{BB962C8B-B14F-4D97-AF65-F5344CB8AC3E}">
        <p14:creationId xmlns:p14="http://schemas.microsoft.com/office/powerpoint/2010/main" val="2407970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D584A39-DBB3-47D5-AD88-2EFD01376305}" type="datetime1">
              <a:rPr kumimoji="1" lang="ja-JP" altLang="en-US" smtClean="0"/>
              <a:t>2018/5/6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11ACA40-D240-4D4F-8A7F-DDAEA45231B9}" type="slidenum">
              <a:rPr kumimoji="1" lang="ja-JP" altLang="en-US" smtClean="0"/>
              <a:pPr/>
              <a:t>‹#›</a:t>
            </a:fld>
            <a:endParaRPr kumimoji="1" lang="ja-JP" altLang="en-US"/>
          </a:p>
        </p:txBody>
      </p:sp>
    </p:spTree>
    <p:extLst>
      <p:ext uri="{BB962C8B-B14F-4D97-AF65-F5344CB8AC3E}">
        <p14:creationId xmlns:p14="http://schemas.microsoft.com/office/powerpoint/2010/main" val="3917261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7404171-AACF-4094-AFAB-50322DC5A36F}" type="datetime1">
              <a:rPr kumimoji="1" lang="ja-JP" altLang="en-US" smtClean="0"/>
              <a:t>2018/5/6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11ACA40-D240-4D4F-8A7F-DDAEA45231B9}" type="slidenum">
              <a:rPr kumimoji="1" lang="ja-JP" altLang="en-US" smtClean="0"/>
              <a:pPr/>
              <a:t>‹#›</a:t>
            </a:fld>
            <a:endParaRPr kumimoji="1" lang="ja-JP" altLang="en-US"/>
          </a:p>
        </p:txBody>
      </p:sp>
    </p:spTree>
    <p:extLst>
      <p:ext uri="{BB962C8B-B14F-4D97-AF65-F5344CB8AC3E}">
        <p14:creationId xmlns:p14="http://schemas.microsoft.com/office/powerpoint/2010/main" val="4076146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3D2D8FA-6FBF-4CFD-9BE1-8BE149672DE8}" type="datetime1">
              <a:rPr kumimoji="1" lang="ja-JP" altLang="en-US" smtClean="0"/>
              <a:t>2018/5/6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20272" y="47627"/>
            <a:ext cx="2057400" cy="365125"/>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800">
                <a:solidFill>
                  <a:schemeClr val="bg1"/>
                </a:solidFill>
              </a:defRPr>
            </a:lvl1pPr>
          </a:lstStyle>
          <a:p>
            <a:fld id="{237FFAAC-5755-4B67-AF6A-D0AA0AEBE3B1}" type="slidenum">
              <a:rPr lang="en-US" altLang="ja-JP" smtClean="0"/>
              <a:pPr/>
              <a:t>‹#›</a:t>
            </a:fld>
            <a:r>
              <a:rPr lang="en-US" altLang="ja-JP" dirty="0"/>
              <a:t>/36</a:t>
            </a:r>
            <a:endParaRPr lang="ja-JP" altLang="en-US" dirty="0"/>
          </a:p>
        </p:txBody>
      </p:sp>
    </p:spTree>
    <p:extLst>
      <p:ext uri="{BB962C8B-B14F-4D97-AF65-F5344CB8AC3E}">
        <p14:creationId xmlns:p14="http://schemas.microsoft.com/office/powerpoint/2010/main" val="1499692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2997C2D-B5CB-4ECA-AA0D-20C0A428AAF9}" type="datetime1">
              <a:rPr kumimoji="1" lang="ja-JP" altLang="en-US" smtClean="0"/>
              <a:t>2018/5/6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11ACA40-D240-4D4F-8A7F-DDAEA45231B9}" type="slidenum">
              <a:rPr kumimoji="1" lang="ja-JP" altLang="en-US" smtClean="0"/>
              <a:pPr/>
              <a:t>‹#›</a:t>
            </a:fld>
            <a:endParaRPr kumimoji="1" lang="ja-JP" altLang="en-US"/>
          </a:p>
        </p:txBody>
      </p:sp>
    </p:spTree>
    <p:extLst>
      <p:ext uri="{BB962C8B-B14F-4D97-AF65-F5344CB8AC3E}">
        <p14:creationId xmlns:p14="http://schemas.microsoft.com/office/powerpoint/2010/main" val="319871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11FC065-29A2-442F-9016-FEA3F1574DB3}" type="datetime1">
              <a:rPr kumimoji="1" lang="ja-JP" altLang="en-US" smtClean="0"/>
              <a:t>2018/5/6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11ACA40-D240-4D4F-8A7F-DDAEA45231B9}" type="slidenum">
              <a:rPr kumimoji="1" lang="ja-JP" altLang="en-US" smtClean="0"/>
              <a:pPr/>
              <a:t>‹#›</a:t>
            </a:fld>
            <a:endParaRPr kumimoji="1" lang="ja-JP" altLang="en-US"/>
          </a:p>
        </p:txBody>
      </p:sp>
    </p:spTree>
    <p:extLst>
      <p:ext uri="{BB962C8B-B14F-4D97-AF65-F5344CB8AC3E}">
        <p14:creationId xmlns:p14="http://schemas.microsoft.com/office/powerpoint/2010/main" val="1232774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C9B3C4-6FDA-452A-9944-EAB88D164C82}" type="datetime1">
              <a:rPr kumimoji="1" lang="ja-JP" altLang="en-US" smtClean="0"/>
              <a:t>2018/5/6</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1ACA40-D240-4D4F-8A7F-DDAEA45231B9}" type="slidenum">
              <a:rPr kumimoji="1" lang="ja-JP" altLang="en-US" smtClean="0"/>
              <a:pPr/>
              <a:t>‹#›</a:t>
            </a:fld>
            <a:endParaRPr kumimoji="1" lang="ja-JP" altLang="en-US"/>
          </a:p>
        </p:txBody>
      </p:sp>
    </p:spTree>
    <p:extLst>
      <p:ext uri="{BB962C8B-B14F-4D97-AF65-F5344CB8AC3E}">
        <p14:creationId xmlns:p14="http://schemas.microsoft.com/office/powerpoint/2010/main" val="10400022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3.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27.bin"/><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gif"/></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18.xml"/><Relationship Id="rId7"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8.jpeg"/><Relationship Id="rId5" Type="http://schemas.openxmlformats.org/officeDocument/2006/relationships/image" Target="../media/image13.wmf"/><Relationship Id="rId10" Type="http://schemas.openxmlformats.org/officeDocument/2006/relationships/image" Target="../media/image52.jpeg"/><Relationship Id="rId4" Type="http://schemas.openxmlformats.org/officeDocument/2006/relationships/oleObject" Target="../embeddings/oleObject28.bin"/><Relationship Id="rId9" Type="http://schemas.openxmlformats.org/officeDocument/2006/relationships/image" Target="../media/image5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3.wmf"/><Relationship Id="rId5" Type="http://schemas.openxmlformats.org/officeDocument/2006/relationships/oleObject" Target="../embeddings/oleObject29.bin"/><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21.xml"/><Relationship Id="rId7"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13.wmf"/><Relationship Id="rId4" Type="http://schemas.openxmlformats.org/officeDocument/2006/relationships/image" Target="../media/image55.jpeg"/><Relationship Id="rId9" Type="http://schemas.openxmlformats.org/officeDocument/2006/relationships/oleObject" Target="../embeddings/oleObject30.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3.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31.bin"/><Relationship Id="rId5" Type="http://schemas.openxmlformats.org/officeDocument/2006/relationships/image" Target="../media/image61.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3.wmf"/><Relationship Id="rId5" Type="http://schemas.openxmlformats.org/officeDocument/2006/relationships/oleObject" Target="../embeddings/oleObject32.bin"/><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6.gif"/><Relationship Id="rId5" Type="http://schemas.openxmlformats.org/officeDocument/2006/relationships/image" Target="../media/image65.gif"/><Relationship Id="rId4" Type="http://schemas.openxmlformats.org/officeDocument/2006/relationships/image" Target="../media/image64.gif"/></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wmf"/><Relationship Id="rId5" Type="http://schemas.openxmlformats.org/officeDocument/2006/relationships/image" Target="../media/image1.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wmf"/></Relationships>
</file>

<file path=ppt/slides/_rels/slide3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9.wmf"/><Relationship Id="rId18" Type="http://schemas.openxmlformats.org/officeDocument/2006/relationships/oleObject" Target="../embeddings/oleObject12.bin"/><Relationship Id="rId3" Type="http://schemas.openxmlformats.org/officeDocument/2006/relationships/notesSlide" Target="../notesSlides/notesSlide4.xml"/><Relationship Id="rId21" Type="http://schemas.openxmlformats.org/officeDocument/2006/relationships/image" Target="../media/image12.wmf"/><Relationship Id="rId7" Type="http://schemas.openxmlformats.org/officeDocument/2006/relationships/image" Target="../media/image6.wmf"/><Relationship Id="rId12" Type="http://schemas.openxmlformats.org/officeDocument/2006/relationships/oleObject" Target="../embeddings/oleObject9.bin"/><Relationship Id="rId17" Type="http://schemas.openxmlformats.org/officeDocument/2006/relationships/image" Target="../media/image11.wmf"/><Relationship Id="rId2" Type="http://schemas.openxmlformats.org/officeDocument/2006/relationships/slideLayout" Target="../slideLayouts/slideLayout2.xml"/><Relationship Id="rId16" Type="http://schemas.openxmlformats.org/officeDocument/2006/relationships/oleObject" Target="../embeddings/oleObject11.bin"/><Relationship Id="rId20" Type="http://schemas.openxmlformats.org/officeDocument/2006/relationships/oleObject" Target="../embeddings/oleObject13.bin"/><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8.wmf"/><Relationship Id="rId5" Type="http://schemas.openxmlformats.org/officeDocument/2006/relationships/image" Target="../media/image5.wmf"/><Relationship Id="rId15" Type="http://schemas.openxmlformats.org/officeDocument/2006/relationships/image" Target="../media/image10.wmf"/><Relationship Id="rId10" Type="http://schemas.openxmlformats.org/officeDocument/2006/relationships/oleObject" Target="../embeddings/oleObject8.bin"/><Relationship Id="rId19" Type="http://schemas.openxmlformats.org/officeDocument/2006/relationships/image" Target="../media/image3.wmf"/><Relationship Id="rId4" Type="http://schemas.openxmlformats.org/officeDocument/2006/relationships/oleObject" Target="../embeddings/oleObject5.bin"/><Relationship Id="rId9" Type="http://schemas.openxmlformats.org/officeDocument/2006/relationships/image" Target="../media/image7.wmf"/><Relationship Id="rId14" Type="http://schemas.openxmlformats.org/officeDocument/2006/relationships/oleObject" Target="../embeddings/oleObject10.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3.wmf"/><Relationship Id="rId5" Type="http://schemas.openxmlformats.org/officeDocument/2006/relationships/oleObject" Target="../embeddings/oleObject14.bin"/><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24.wmf"/><Relationship Id="rId18" Type="http://schemas.openxmlformats.org/officeDocument/2006/relationships/oleObject" Target="../embeddings/oleObject22.bin"/><Relationship Id="rId3" Type="http://schemas.openxmlformats.org/officeDocument/2006/relationships/notesSlide" Target="../notesSlides/notesSlide8.xml"/><Relationship Id="rId21" Type="http://schemas.openxmlformats.org/officeDocument/2006/relationships/image" Target="../media/image28.wmf"/><Relationship Id="rId7" Type="http://schemas.openxmlformats.org/officeDocument/2006/relationships/image" Target="../media/image21.wmf"/><Relationship Id="rId12" Type="http://schemas.openxmlformats.org/officeDocument/2006/relationships/oleObject" Target="../embeddings/oleObject19.bin"/><Relationship Id="rId17" Type="http://schemas.openxmlformats.org/officeDocument/2006/relationships/image" Target="../media/image26.wmf"/><Relationship Id="rId25" Type="http://schemas.openxmlformats.org/officeDocument/2006/relationships/image" Target="../media/image30.wmf"/><Relationship Id="rId2" Type="http://schemas.openxmlformats.org/officeDocument/2006/relationships/slideLayout" Target="../slideLayouts/slideLayout2.xml"/><Relationship Id="rId16" Type="http://schemas.openxmlformats.org/officeDocument/2006/relationships/oleObject" Target="../embeddings/oleObject21.bin"/><Relationship Id="rId20" Type="http://schemas.openxmlformats.org/officeDocument/2006/relationships/oleObject" Target="../embeddings/oleObject23.bin"/><Relationship Id="rId1" Type="http://schemas.openxmlformats.org/officeDocument/2006/relationships/vmlDrawing" Target="../drawings/vmlDrawing4.vml"/><Relationship Id="rId6" Type="http://schemas.openxmlformats.org/officeDocument/2006/relationships/oleObject" Target="../embeddings/oleObject16.bin"/><Relationship Id="rId11" Type="http://schemas.openxmlformats.org/officeDocument/2006/relationships/image" Target="../media/image23.emf"/><Relationship Id="rId24" Type="http://schemas.openxmlformats.org/officeDocument/2006/relationships/oleObject" Target="../embeddings/oleObject25.bin"/><Relationship Id="rId5" Type="http://schemas.openxmlformats.org/officeDocument/2006/relationships/image" Target="../media/image20.wmf"/><Relationship Id="rId15" Type="http://schemas.openxmlformats.org/officeDocument/2006/relationships/image" Target="../media/image25.wmf"/><Relationship Id="rId23" Type="http://schemas.openxmlformats.org/officeDocument/2006/relationships/image" Target="../media/image29.wmf"/><Relationship Id="rId10" Type="http://schemas.openxmlformats.org/officeDocument/2006/relationships/oleObject" Target="../embeddings/oleObject18.bin"/><Relationship Id="rId19" Type="http://schemas.openxmlformats.org/officeDocument/2006/relationships/image" Target="../media/image27.wmf"/><Relationship Id="rId4" Type="http://schemas.openxmlformats.org/officeDocument/2006/relationships/oleObject" Target="../embeddings/oleObject15.bin"/><Relationship Id="rId9" Type="http://schemas.openxmlformats.org/officeDocument/2006/relationships/image" Target="../media/image22.wmf"/><Relationship Id="rId14" Type="http://schemas.openxmlformats.org/officeDocument/2006/relationships/oleObject" Target="../embeddings/oleObject20.bin"/><Relationship Id="rId22" Type="http://schemas.openxmlformats.org/officeDocument/2006/relationships/oleObject" Target="../embeddings/oleObject24.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3.wmf"/><Relationship Id="rId5" Type="http://schemas.openxmlformats.org/officeDocument/2006/relationships/oleObject" Target="../embeddings/oleObject26.bin"/><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052737"/>
            <a:ext cx="9144000" cy="2016224"/>
          </a:xfrm>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US" altLang="ja-JP" sz="3600" b="1" dirty="0"/>
              <a:t>State-dependent Additive Covariance Inflation for Radar Reflectivity Assimilation</a:t>
            </a:r>
            <a:endParaRPr lang="ja-JP" altLang="en-US" b="1" dirty="0">
              <a:latin typeface="メイリオ" panose="020B0604030504040204" pitchFamily="50" charset="-128"/>
              <a:ea typeface="メイリオ" panose="020B0604030504040204" pitchFamily="50" charset="-128"/>
            </a:endParaRPr>
          </a:p>
        </p:txBody>
      </p:sp>
      <p:sp>
        <p:nvSpPr>
          <p:cNvPr id="3" name="サブタイトル 2"/>
          <p:cNvSpPr>
            <a:spLocks noGrp="1"/>
          </p:cNvSpPr>
          <p:nvPr>
            <p:ph type="subTitle" idx="1"/>
          </p:nvPr>
        </p:nvSpPr>
        <p:spPr>
          <a:xfrm>
            <a:off x="0" y="3429000"/>
            <a:ext cx="9144000" cy="3096344"/>
          </a:xfrm>
        </p:spPr>
        <p:txBody>
          <a:bodyPr>
            <a:normAutofit fontScale="77500" lnSpcReduction="20000"/>
          </a:bodyPr>
          <a:lstStyle/>
          <a:p>
            <a:r>
              <a:rPr lang="en-US" altLang="ja-JP" sz="3800" dirty="0">
                <a:latin typeface="メイリオ" panose="020B0604030504040204" pitchFamily="50" charset="-128"/>
                <a:ea typeface="メイリオ" panose="020B0604030504040204" pitchFamily="50" charset="-128"/>
              </a:rPr>
              <a:t> </a:t>
            </a:r>
            <a:r>
              <a:rPr lang="zh-TW" altLang="en-US" sz="3800" baseline="30000" dirty="0">
                <a:ea typeface="メイリオ" panose="020B0604030504040204" pitchFamily="50" charset="-128"/>
              </a:rPr>
              <a:t>*</a:t>
            </a:r>
            <a:r>
              <a:rPr lang="en-US" altLang="zh-TW" sz="3800" baseline="30000" dirty="0">
                <a:ea typeface="メイリオ" panose="020B0604030504040204" pitchFamily="50" charset="-128"/>
              </a:rPr>
              <a:t>1</a:t>
            </a:r>
            <a:r>
              <a:rPr lang="fi-FI" altLang="zh-TW" sz="3800" dirty="0">
                <a:ea typeface="メイリオ" panose="020B0604030504040204" pitchFamily="50" charset="-128"/>
              </a:rPr>
              <a:t>Yokota. S., </a:t>
            </a:r>
            <a:r>
              <a:rPr lang="en-US" altLang="zh-TW" sz="3800" baseline="30000" dirty="0">
                <a:ea typeface="メイリオ" panose="020B0604030504040204" pitchFamily="50" charset="-128"/>
              </a:rPr>
              <a:t>1,2</a:t>
            </a:r>
            <a:r>
              <a:rPr lang="fi-FI" altLang="zh-TW" sz="3800" dirty="0">
                <a:ea typeface="メイリオ" panose="020B0604030504040204" pitchFamily="50" charset="-128"/>
              </a:rPr>
              <a:t>H. Seko, </a:t>
            </a:r>
            <a:r>
              <a:rPr lang="en-US" altLang="zh-TW" sz="3800" baseline="30000" dirty="0">
                <a:ea typeface="メイリオ" panose="020B0604030504040204" pitchFamily="50" charset="-128"/>
              </a:rPr>
              <a:t>3,1</a:t>
            </a:r>
            <a:r>
              <a:rPr lang="fi-FI" altLang="zh-TW" sz="3800" dirty="0">
                <a:ea typeface="メイリオ" panose="020B0604030504040204" pitchFamily="50" charset="-128"/>
              </a:rPr>
              <a:t>M. Kunii,</a:t>
            </a:r>
            <a:r>
              <a:rPr lang="ja-JP" altLang="en-US" sz="3800" dirty="0">
                <a:ea typeface="メイリオ" panose="020B0604030504040204" pitchFamily="50" charset="-128"/>
              </a:rPr>
              <a:t> </a:t>
            </a:r>
            <a:r>
              <a:rPr lang="en-US" altLang="zh-TW" sz="3800" baseline="30000" dirty="0">
                <a:ea typeface="メイリオ" panose="020B0604030504040204" pitchFamily="50" charset="-128"/>
              </a:rPr>
              <a:t>4,1</a:t>
            </a:r>
            <a:r>
              <a:rPr lang="fi-FI" altLang="zh-TW" sz="3800" dirty="0">
                <a:ea typeface="メイリオ" panose="020B0604030504040204" pitchFamily="50" charset="-128"/>
              </a:rPr>
              <a:t>H. Yamauchi, </a:t>
            </a:r>
            <a:r>
              <a:rPr lang="en-US" altLang="zh-TW" sz="3800" baseline="30000" dirty="0">
                <a:ea typeface="メイリオ" panose="020B0604030504040204" pitchFamily="50" charset="-128"/>
              </a:rPr>
              <a:t>1</a:t>
            </a:r>
            <a:r>
              <a:rPr lang="fi-FI" altLang="zh-TW" sz="3800" dirty="0">
                <a:ea typeface="メイリオ" panose="020B0604030504040204" pitchFamily="50" charset="-128"/>
              </a:rPr>
              <a:t>E. Sato</a:t>
            </a:r>
          </a:p>
          <a:p>
            <a:endParaRPr lang="en-US" altLang="zh-TW" sz="2600" dirty="0">
              <a:ea typeface="メイリオ" panose="020B0604030504040204" pitchFamily="50" charset="-128"/>
            </a:endParaRPr>
          </a:p>
          <a:p>
            <a:r>
              <a:rPr lang="en-US" altLang="zh-TW" sz="2600" baseline="30000" dirty="0">
                <a:ea typeface="メイリオ" panose="020B0604030504040204" pitchFamily="50" charset="-128"/>
              </a:rPr>
              <a:t>1</a:t>
            </a:r>
            <a:r>
              <a:rPr lang="en-US" altLang="zh-TW" sz="2600" dirty="0">
                <a:ea typeface="メイリオ" panose="020B0604030504040204" pitchFamily="50" charset="-128"/>
              </a:rPr>
              <a:t>Meteorological Research Institute, JMA</a:t>
            </a:r>
          </a:p>
          <a:p>
            <a:r>
              <a:rPr lang="en-US" altLang="zh-TW" sz="2600" baseline="30000" dirty="0">
                <a:ea typeface="メイリオ" panose="020B0604030504040204" pitchFamily="50" charset="-128"/>
              </a:rPr>
              <a:t>2</a:t>
            </a:r>
            <a:r>
              <a:rPr lang="en-US" altLang="zh-TW" sz="2600" dirty="0">
                <a:ea typeface="メイリオ" panose="020B0604030504040204" pitchFamily="50" charset="-128"/>
              </a:rPr>
              <a:t>Japan Agency for Marine-Earth Science and Technology</a:t>
            </a:r>
          </a:p>
          <a:p>
            <a:r>
              <a:rPr lang="en-US" altLang="zh-TW" sz="2600" baseline="30000" dirty="0">
                <a:ea typeface="メイリオ" panose="020B0604030504040204" pitchFamily="50" charset="-128"/>
              </a:rPr>
              <a:t>3</a:t>
            </a:r>
            <a:r>
              <a:rPr lang="en-US" altLang="zh-TW" sz="2600" dirty="0">
                <a:ea typeface="メイリオ" panose="020B0604030504040204" pitchFamily="50" charset="-128"/>
              </a:rPr>
              <a:t>Numerical Prediction Division, Forecast Department, JMA</a:t>
            </a:r>
          </a:p>
          <a:p>
            <a:r>
              <a:rPr lang="en-US" altLang="zh-TW" sz="2600" baseline="30000" dirty="0">
                <a:ea typeface="メイリオ" panose="020B0604030504040204" pitchFamily="50" charset="-128"/>
              </a:rPr>
              <a:t>4</a:t>
            </a:r>
            <a:r>
              <a:rPr lang="en-US" altLang="zh-TW" sz="2600" dirty="0">
                <a:ea typeface="メイリオ" panose="020B0604030504040204" pitchFamily="50" charset="-128"/>
              </a:rPr>
              <a:t>Administration Division, Observation Department, JMA</a:t>
            </a:r>
          </a:p>
          <a:p>
            <a:endParaRPr kumimoji="1" lang="en-US" altLang="ja-JP" sz="2600" dirty="0">
              <a:ea typeface="メイリオ" panose="020B0604030504040204" pitchFamily="50" charset="-128"/>
            </a:endParaRPr>
          </a:p>
          <a:p>
            <a:r>
              <a:rPr lang="en-US" altLang="ja-JP" sz="2600" dirty="0" smtClean="0">
                <a:ea typeface="メイリオ" panose="020B0604030504040204" pitchFamily="50" charset="-128"/>
              </a:rPr>
              <a:t>2018/5/8</a:t>
            </a:r>
            <a:r>
              <a:rPr lang="ja-JP" altLang="en-US" sz="2600" dirty="0">
                <a:ea typeface="メイリオ" panose="020B0604030504040204" pitchFamily="50" charset="-128"/>
              </a:rPr>
              <a:t>　</a:t>
            </a:r>
            <a:r>
              <a:rPr lang="en-US" altLang="ja-JP" sz="2600" dirty="0" err="1">
                <a:ea typeface="メイリオ" panose="020B0604030504040204" pitchFamily="50" charset="-128"/>
              </a:rPr>
              <a:t>EnKF</a:t>
            </a:r>
            <a:r>
              <a:rPr lang="en-US" altLang="ja-JP" sz="2600" dirty="0">
                <a:ea typeface="メイリオ" panose="020B0604030504040204" pitchFamily="50" charset="-128"/>
              </a:rPr>
              <a:t> workshop</a:t>
            </a:r>
            <a:endParaRPr lang="ja-JP" altLang="en-US" sz="2600" dirty="0">
              <a:ea typeface="メイリオ" panose="020B0604030504040204" pitchFamily="50" charset="-128"/>
            </a:endParaRPr>
          </a:p>
        </p:txBody>
      </p:sp>
    </p:spTree>
    <p:extLst>
      <p:ext uri="{BB962C8B-B14F-4D97-AF65-F5344CB8AC3E}">
        <p14:creationId xmlns:p14="http://schemas.microsoft.com/office/powerpoint/2010/main" val="297834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 Characteristic</a:t>
            </a:r>
            <a:r>
              <a:rPr lang="ja-JP" altLang="en-US" sz="3200" b="1" dirty="0"/>
              <a:t> </a:t>
            </a:r>
            <a:r>
              <a:rPr lang="en-US" altLang="ja-JP" sz="3200" b="1" dirty="0"/>
              <a:t>of</a:t>
            </a:r>
            <a:r>
              <a:rPr lang="ja-JP" altLang="en-US" sz="3200" b="1" dirty="0"/>
              <a:t> </a:t>
            </a:r>
            <a:r>
              <a:rPr lang="en-US" altLang="ja-JP" sz="3200" b="1" dirty="0"/>
              <a:t>Added </a:t>
            </a:r>
            <a:r>
              <a:rPr lang="en-US" altLang="ja-JP" sz="3200" i="1" dirty="0" err="1">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32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32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3200" dirty="0">
              <a:solidFill>
                <a:srgbClr val="FFFF00"/>
              </a:solidFill>
            </a:endParaRPr>
          </a:p>
        </p:txBody>
      </p:sp>
      <p:sp>
        <p:nvSpPr>
          <p:cNvPr id="5"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9</a:t>
            </a:fld>
            <a:r>
              <a:rPr lang="en-US" altLang="ja-JP" sz="1600" dirty="0"/>
              <a:t>/16</a:t>
            </a:r>
            <a:endParaRPr lang="ja-JP" altLang="en-US" sz="1600" dirty="0"/>
          </a:p>
        </p:txBody>
      </p:sp>
      <p:sp>
        <p:nvSpPr>
          <p:cNvPr id="16" name="正方形/長方形 15"/>
          <p:cNvSpPr/>
          <p:nvPr/>
        </p:nvSpPr>
        <p:spPr>
          <a:xfrm>
            <a:off x="323528" y="1556792"/>
            <a:ext cx="2548678" cy="923330"/>
          </a:xfrm>
          <a:prstGeom prst="rect">
            <a:avLst/>
          </a:prstGeom>
        </p:spPr>
        <p:txBody>
          <a:bodyPr wrap="square">
            <a:spAutoFit/>
          </a:bodyPr>
          <a:lstStyle/>
          <a:p>
            <a:r>
              <a:rPr lang="en-US" altLang="ja-JP" dirty="0"/>
              <a:t>Each term of standard deviation of </a:t>
            </a:r>
            <a:r>
              <a:rPr kumimoji="0" lang="en-US" altLang="ja-JP" i="1" kern="0" dirty="0" err="1">
                <a:latin typeface="Times New Roman" panose="02020603050405020304" pitchFamily="18" charset="0"/>
                <a:ea typeface="Arial Unicode MS" panose="020B0604020202020204" pitchFamily="50" charset="-128"/>
                <a:cs typeface="Times New Roman" panose="02020603050405020304" pitchFamily="18" charset="0"/>
              </a:rPr>
              <a:t>δ</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baseline="30000" dirty="0">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i</a:t>
            </a:r>
            <a:r>
              <a:rPr lang="en-US" altLang="ja-JP" baseline="30000" dirty="0">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dirty="0"/>
              <a:t> </a:t>
            </a: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dB</a:t>
            </a:r>
            <a:r>
              <a:rPr lang="en-US" altLang="ja-JP" i="1" dirty="0" err="1">
                <a:latin typeface="Times New Roman" panose="02020603050405020304" pitchFamily="18" charset="0"/>
                <a:cs typeface="Times New Roman" panose="02020603050405020304" pitchFamily="18" charset="0"/>
              </a:rPr>
              <a:t>Z</a:t>
            </a:r>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 </a:t>
            </a:r>
            <a:r>
              <a:rPr lang="en-US" altLang="ja-JP" dirty="0"/>
              <a:t>in 1110JST @5-km AGL</a:t>
            </a:r>
            <a:endParaRPr lang="ja-JP" altLang="en-US" dirty="0">
              <a:latin typeface="Times New Roman" panose="02020603050405020304" pitchFamily="18" charset="0"/>
              <a:cs typeface="Times New Roman" panose="02020603050405020304" pitchFamily="18" charset="0"/>
            </a:endParaRPr>
          </a:p>
        </p:txBody>
      </p:sp>
      <p:sp>
        <p:nvSpPr>
          <p:cNvPr id="30" name="正方形/長方形 29"/>
          <p:cNvSpPr/>
          <p:nvPr/>
        </p:nvSpPr>
        <p:spPr>
          <a:xfrm>
            <a:off x="4788264" y="976313"/>
            <a:ext cx="4262589" cy="418300"/>
          </a:xfrm>
          <a:prstGeom prst="rect">
            <a:avLst/>
          </a:prstGeom>
          <a:solidFill>
            <a:srgbClr val="FFFF00"/>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endParaRPr lang="en-US" altLang="ja-JP" sz="1400" dirty="0">
              <a:ea typeface="Arial Unicode MS" panose="020B0604020202020204" pitchFamily="50" charset="-128"/>
              <a:cs typeface="Arial Unicode MS" panose="020B0604020202020204" pitchFamily="50" charset="-128"/>
            </a:endParaRPr>
          </a:p>
        </p:txBody>
      </p:sp>
      <p:sp>
        <p:nvSpPr>
          <p:cNvPr id="44" name="角丸四角形吹き出し 43"/>
          <p:cNvSpPr/>
          <p:nvPr/>
        </p:nvSpPr>
        <p:spPr>
          <a:xfrm>
            <a:off x="323528" y="2551105"/>
            <a:ext cx="2736304" cy="792088"/>
          </a:xfrm>
          <a:prstGeom prst="wedgeRoundRectCallout">
            <a:avLst>
              <a:gd name="adj1" fmla="val -11274"/>
              <a:gd name="adj2" fmla="val -11377"/>
              <a:gd name="adj3" fmla="val 16667"/>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en-US" altLang="ja-JP" sz="2400" dirty="0"/>
              <a:t>Contributions of </a:t>
            </a:r>
            <a:r>
              <a:rPr lang="en-US" altLang="ja-JP" sz="24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δv</a:t>
            </a:r>
            <a:r>
              <a:rPr lang="en-US" altLang="ja-JP" sz="24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ja-JP" altLang="en-US" sz="24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400" dirty="0"/>
              <a:t>and </a:t>
            </a:r>
            <a:r>
              <a:rPr lang="en-US" altLang="ja-JP" sz="24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δq</a:t>
            </a:r>
            <a:r>
              <a:rPr lang="en-US" altLang="ja-JP" sz="24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400" i="1" baseline="30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400" dirty="0"/>
              <a:t>are larger</a:t>
            </a:r>
            <a:endParaRPr lang="ja-JP" altLang="en-US" sz="24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8" name="正方形/長方形 37"/>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(2012/5/6)</a:t>
            </a:r>
          </a:p>
        </p:txBody>
      </p:sp>
      <p:pic>
        <p:nvPicPr>
          <p:cNvPr id="7" name="図 6" descr="ZHHcor_20120506021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1236" y="4149080"/>
            <a:ext cx="5763252" cy="2708920"/>
          </a:xfrm>
          <a:prstGeom prst="rect">
            <a:avLst/>
          </a:prstGeom>
        </p:spPr>
      </p:pic>
      <p:pic>
        <p:nvPicPr>
          <p:cNvPr id="8" name="図 7" descr="ZHHptb_20120506021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2115" y="1462609"/>
            <a:ext cx="5755157" cy="2686471"/>
          </a:xfrm>
          <a:prstGeom prst="rect">
            <a:avLst/>
          </a:prstGeom>
        </p:spPr>
      </p:pic>
      <p:sp>
        <p:nvSpPr>
          <p:cNvPr id="39" name="正方形/長方形 38"/>
          <p:cNvSpPr/>
          <p:nvPr/>
        </p:nvSpPr>
        <p:spPr>
          <a:xfrm>
            <a:off x="323528" y="4077072"/>
            <a:ext cx="2952328" cy="923330"/>
          </a:xfrm>
          <a:prstGeom prst="rect">
            <a:avLst/>
          </a:prstGeom>
        </p:spPr>
        <p:txBody>
          <a:bodyPr wrap="square">
            <a:spAutoFit/>
          </a:bodyPr>
          <a:lstStyle/>
          <a:p>
            <a:r>
              <a:rPr lang="en-US" altLang="ja-JP" dirty="0"/>
              <a:t>Correlation </a:t>
            </a:r>
            <a:r>
              <a:rPr lang="en-US" altLang="ja-JP" dirty="0">
                <a:ea typeface="Arial Unicode MS" panose="020B0604020202020204" pitchFamily="50" charset="-128"/>
                <a:cs typeface="Arial Unicode MS" panose="020B0604020202020204" pitchFamily="50" charset="-128"/>
              </a:rPr>
              <a:t>between</a:t>
            </a:r>
          </a:p>
          <a:p>
            <a:r>
              <a:rPr lang="en-US" altLang="ja-JP" b="1" dirty="0" err="1">
                <a:latin typeface="Times New Roman" panose="02020603050405020304" pitchFamily="18" charset="0"/>
                <a:ea typeface="Arial Unicode MS" panose="020B0604020202020204" pitchFamily="50" charset="-128"/>
                <a:cs typeface="Times New Roman" panose="02020603050405020304" pitchFamily="18" charset="0"/>
              </a:rPr>
              <a:t>x</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u</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dirty="0">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w</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T</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i="1" baseline="-25000" dirty="0" err="1">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latin typeface="Times New Roman" panose="02020603050405020304" pitchFamily="18" charset="0"/>
                <a:ea typeface="Arial Unicode MS" panose="020B0604020202020204" pitchFamily="50" charset="-128"/>
                <a:cs typeface="Times New Roman" panose="02020603050405020304" pitchFamily="18" charset="0"/>
              </a:rPr>
              <a:t>)</a:t>
            </a:r>
            <a:r>
              <a:rPr kumimoji="0" lang="en-US" altLang="ja-JP" kern="0" dirty="0">
                <a:latin typeface="Arial Unicode MS" panose="020B0604020202020204" pitchFamily="50" charset="-128"/>
                <a:ea typeface="Arial Unicode MS" panose="020B0604020202020204" pitchFamily="50" charset="-128"/>
                <a:cs typeface="Arial Unicode MS" panose="020B0604020202020204" pitchFamily="50" charset="-128"/>
              </a:rPr>
              <a:t> </a:t>
            </a:r>
            <a:r>
              <a:rPr kumimoji="0" lang="en-US" altLang="ja-JP" kern="0" dirty="0">
                <a:ea typeface="Arial Unicode MS" panose="020B0604020202020204" pitchFamily="50" charset="-128"/>
                <a:cs typeface="Arial Unicode MS" panose="020B0604020202020204" pitchFamily="50" charset="-128"/>
              </a:rPr>
              <a:t>and </a:t>
            </a:r>
            <a:r>
              <a:rPr kumimoji="0" lang="en-US" altLang="ja-JP" i="1" kern="0" dirty="0" err="1">
                <a:latin typeface="Times New Roman" panose="02020603050405020304" pitchFamily="18" charset="0"/>
                <a:ea typeface="Arial Unicode MS" panose="020B0604020202020204" pitchFamily="50" charset="-128"/>
                <a:cs typeface="Times New Roman" panose="02020603050405020304" pitchFamily="18" charset="0"/>
              </a:rPr>
              <a:t>δ</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latin typeface="Arial Unicode MS" panose="020B0604020202020204" pitchFamily="50" charset="-128"/>
                <a:ea typeface="Arial Unicode MS" panose="020B0604020202020204" pitchFamily="50" charset="-128"/>
                <a:cs typeface="Arial Unicode MS" panose="020B0604020202020204" pitchFamily="50" charset="-128"/>
              </a:rPr>
              <a:t> </a:t>
            </a:r>
          </a:p>
          <a:p>
            <a:r>
              <a:rPr lang="en-US" altLang="ja-JP" dirty="0"/>
              <a:t>in 1110JST @5-km AGL</a:t>
            </a:r>
            <a:endParaRPr lang="ja-JP" altLang="en-US" dirty="0"/>
          </a:p>
        </p:txBody>
      </p:sp>
      <p:sp>
        <p:nvSpPr>
          <p:cNvPr id="40" name="角丸四角形吹き出し 39"/>
          <p:cNvSpPr/>
          <p:nvPr/>
        </p:nvSpPr>
        <p:spPr>
          <a:xfrm>
            <a:off x="323528" y="5157192"/>
            <a:ext cx="2520279" cy="720080"/>
          </a:xfrm>
          <a:prstGeom prst="wedgeRoundRectCallout">
            <a:avLst>
              <a:gd name="adj1" fmla="val -11274"/>
              <a:gd name="adj2" fmla="val -11377"/>
              <a:gd name="adj3" fmla="val 16667"/>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en-US" altLang="ja-JP" sz="2400" dirty="0"/>
              <a:t>Large correlation of </a:t>
            </a:r>
            <a:r>
              <a:rPr lang="en-US" altLang="ja-JP" sz="24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δv</a:t>
            </a:r>
            <a:r>
              <a:rPr lang="en-US" altLang="ja-JP" sz="24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ja-JP" altLang="en-US" sz="24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400" dirty="0"/>
              <a:t>and </a:t>
            </a:r>
            <a:r>
              <a:rPr lang="en-US" altLang="ja-JP" sz="24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δq</a:t>
            </a:r>
            <a:r>
              <a:rPr lang="en-US" altLang="ja-JP" sz="24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15" name="正方形/長方形 14"/>
          <p:cNvSpPr/>
          <p:nvPr/>
        </p:nvSpPr>
        <p:spPr>
          <a:xfrm>
            <a:off x="3834107" y="3039343"/>
            <a:ext cx="396262"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u</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17" name="正方形/長方形 16"/>
          <p:cNvSpPr/>
          <p:nvPr/>
        </p:nvSpPr>
        <p:spPr>
          <a:xfrm>
            <a:off x="7314942" y="3039341"/>
            <a:ext cx="487634"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400" i="1" baseline="-25000" dirty="0" err="1">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18" name="正方形/長方形 17"/>
          <p:cNvSpPr/>
          <p:nvPr/>
        </p:nvSpPr>
        <p:spPr>
          <a:xfrm>
            <a:off x="6497294" y="3039342"/>
            <a:ext cx="413896"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T</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19" name="正方形/長方形 18"/>
          <p:cNvSpPr/>
          <p:nvPr/>
        </p:nvSpPr>
        <p:spPr>
          <a:xfrm>
            <a:off x="5569766" y="3039343"/>
            <a:ext cx="447558"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w</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0" name="正方形/長方形 19"/>
          <p:cNvSpPr/>
          <p:nvPr/>
        </p:nvSpPr>
        <p:spPr>
          <a:xfrm>
            <a:off x="4747075" y="3039343"/>
            <a:ext cx="378630"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1" name="正方形/長方形 20"/>
          <p:cNvSpPr/>
          <p:nvPr/>
        </p:nvSpPr>
        <p:spPr>
          <a:xfrm>
            <a:off x="4325505" y="5775647"/>
            <a:ext cx="396262"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u</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2" name="正方形/長方形 21"/>
          <p:cNvSpPr/>
          <p:nvPr/>
        </p:nvSpPr>
        <p:spPr>
          <a:xfrm>
            <a:off x="7883537" y="5775645"/>
            <a:ext cx="487634"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400" i="1" baseline="-25000" dirty="0" err="1">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3" name="正方形/長方形 22"/>
          <p:cNvSpPr/>
          <p:nvPr/>
        </p:nvSpPr>
        <p:spPr>
          <a:xfrm>
            <a:off x="7047918" y="5775646"/>
            <a:ext cx="413896"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T</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4" name="正方形/長方形 23"/>
          <p:cNvSpPr/>
          <p:nvPr/>
        </p:nvSpPr>
        <p:spPr>
          <a:xfrm>
            <a:off x="6101421" y="5775647"/>
            <a:ext cx="447558"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w</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5" name="正方形/長方形 24"/>
          <p:cNvSpPr/>
          <p:nvPr/>
        </p:nvSpPr>
        <p:spPr>
          <a:xfrm>
            <a:off x="5256237" y="5775647"/>
            <a:ext cx="378630"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6" name="正方形/長方形 25"/>
          <p:cNvSpPr/>
          <p:nvPr/>
        </p:nvSpPr>
        <p:spPr>
          <a:xfrm>
            <a:off x="7812360" y="3111351"/>
            <a:ext cx="956352" cy="461665"/>
          </a:xfrm>
          <a:prstGeom prst="rect">
            <a:avLst/>
          </a:prstGeom>
          <a:noFill/>
          <a:ln>
            <a:noFill/>
          </a:ln>
        </p:spPr>
        <p:txBody>
          <a:bodyPr wrap="none">
            <a:spAutoFit/>
          </a:bodyPr>
          <a:lstStyle/>
          <a:p>
            <a:r>
              <a:rPr lang="en-US" altLang="ja-JP" sz="2400" dirty="0">
                <a:solidFill>
                  <a:srgbClr val="0000FF"/>
                </a:solidFill>
                <a:ea typeface="Arial Unicode MS" panose="020B0604020202020204" pitchFamily="50" charset="-128"/>
                <a:cs typeface="Times New Roman" panose="02020603050405020304" pitchFamily="18" charset="0"/>
              </a:rPr>
              <a:t>TOTAL</a:t>
            </a:r>
            <a:endParaRPr lang="ja-JP" altLang="en-US" sz="2400" baseline="-25000" dirty="0">
              <a:solidFill>
                <a:srgbClr val="0000FF"/>
              </a:solidFill>
              <a:ea typeface="Arial Unicode MS" panose="020B0604020202020204" pitchFamily="50" charset="-128"/>
              <a:cs typeface="Times New Roman" panose="02020603050405020304" pitchFamily="18" charset="0"/>
            </a:endParaRPr>
          </a:p>
        </p:txBody>
      </p:sp>
      <p:sp>
        <p:nvSpPr>
          <p:cNvPr id="27" name="角丸四角形 26"/>
          <p:cNvSpPr/>
          <p:nvPr/>
        </p:nvSpPr>
        <p:spPr>
          <a:xfrm>
            <a:off x="5292080" y="1004340"/>
            <a:ext cx="648072" cy="36933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6042444" y="1004340"/>
            <a:ext cx="648072" cy="36933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28"/>
          <p:cNvSpPr/>
          <p:nvPr/>
        </p:nvSpPr>
        <p:spPr>
          <a:xfrm>
            <a:off x="6798568" y="1000130"/>
            <a:ext cx="648072" cy="36933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 31"/>
          <p:cNvSpPr/>
          <p:nvPr/>
        </p:nvSpPr>
        <p:spPr>
          <a:xfrm>
            <a:off x="7564959" y="1004589"/>
            <a:ext cx="648072" cy="36933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32"/>
          <p:cNvSpPr/>
          <p:nvPr/>
        </p:nvSpPr>
        <p:spPr>
          <a:xfrm>
            <a:off x="8356807" y="1000892"/>
            <a:ext cx="648072" cy="36933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1" name="オブジェクト 30"/>
          <p:cNvGraphicFramePr>
            <a:graphicFrameLocks noChangeAspect="1"/>
          </p:cNvGraphicFramePr>
          <p:nvPr>
            <p:extLst>
              <p:ext uri="{D42A27DB-BD31-4B8C-83A1-F6EECF244321}">
                <p14:modId xmlns:p14="http://schemas.microsoft.com/office/powerpoint/2010/main" val="2057847663"/>
              </p:ext>
            </p:extLst>
          </p:nvPr>
        </p:nvGraphicFramePr>
        <p:xfrm>
          <a:off x="4788024" y="978925"/>
          <a:ext cx="4255522" cy="414804"/>
        </p:xfrm>
        <a:graphic>
          <a:graphicData uri="http://schemas.openxmlformats.org/presentationml/2006/ole">
            <mc:AlternateContent xmlns:mc="http://schemas.openxmlformats.org/markup-compatibility/2006">
              <mc:Choice xmlns:v="urn:schemas-microsoft-com:vml" Requires="v">
                <p:oleObj spid="_x0000_s35958" name="数式" r:id="rId6" imgW="4368600" imgH="469800" progId="Equation.3">
                  <p:embed/>
                </p:oleObj>
              </mc:Choice>
              <mc:Fallback>
                <p:oleObj name="数式" r:id="rId6" imgW="4368600" imgH="469800" progId="Equation.3">
                  <p:embed/>
                  <p:pic>
                    <p:nvPicPr>
                      <p:cNvPr id="0" name=""/>
                      <p:cNvPicPr/>
                      <p:nvPr/>
                    </p:nvPicPr>
                    <p:blipFill>
                      <a:blip r:embed="rId7"/>
                      <a:stretch>
                        <a:fillRect/>
                      </a:stretch>
                    </p:blipFill>
                    <p:spPr>
                      <a:xfrm>
                        <a:off x="4788024" y="978925"/>
                        <a:ext cx="4255522" cy="414804"/>
                      </a:xfrm>
                      <a:prstGeom prst="rect">
                        <a:avLst/>
                      </a:prstGeom>
                      <a:noFill/>
                      <a:ln w="38100">
                        <a:noFill/>
                      </a:ln>
                    </p:spPr>
                  </p:pic>
                </p:oleObj>
              </mc:Fallback>
            </mc:AlternateContent>
          </a:graphicData>
        </a:graphic>
      </p:graphicFrame>
    </p:spTree>
    <p:extLst>
      <p:ext uri="{BB962C8B-B14F-4D97-AF65-F5344CB8AC3E}">
        <p14:creationId xmlns:p14="http://schemas.microsoft.com/office/powerpoint/2010/main" val="300158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9" grpId="0"/>
      <p:bldP spid="40" grpId="0" animBg="1"/>
      <p:bldP spid="21" grpId="0" animBg="1"/>
      <p:bldP spid="22" grpId="0" animBg="1"/>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2800" dirty="0"/>
              <a:t/>
            </a:r>
            <a:br>
              <a:rPr lang="en-US" altLang="ja-JP" sz="2800" dirty="0"/>
            </a:br>
            <a:r>
              <a:rPr lang="en-US" altLang="ja-JP" sz="2800" dirty="0"/>
              <a:t>	</a:t>
            </a:r>
            <a:r>
              <a:rPr lang="en-US" altLang="ja-JP" sz="2800" b="1" dirty="0"/>
              <a:t>Modification of Atmospheric State by Additional </a:t>
            </a:r>
            <a:r>
              <a:rPr lang="en-US" altLang="ja-JP" sz="2800" i="1" dirty="0" err="1">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28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8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800" dirty="0">
              <a:solidFill>
                <a:srgbClr val="FFFF00"/>
              </a:solidFill>
            </a:endParaRPr>
          </a:p>
        </p:txBody>
      </p:sp>
      <p:sp>
        <p:nvSpPr>
          <p:cNvPr id="5"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10</a:t>
            </a:fld>
            <a:r>
              <a:rPr lang="en-US" altLang="ja-JP" sz="1600" dirty="0"/>
              <a:t>/16</a:t>
            </a:r>
            <a:endParaRPr lang="ja-JP" altLang="en-US" sz="1600" dirty="0"/>
          </a:p>
        </p:txBody>
      </p:sp>
      <p:sp>
        <p:nvSpPr>
          <p:cNvPr id="38" name="正方形/長方形 37"/>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(2012/5/6)</a:t>
            </a:r>
          </a:p>
        </p:txBody>
      </p:sp>
      <p:pic>
        <p:nvPicPr>
          <p:cNvPr id="9" name="図 8" descr="ainc_2012050602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8" y="1528410"/>
            <a:ext cx="6945116" cy="5339226"/>
          </a:xfrm>
          <a:prstGeom prst="rect">
            <a:avLst/>
          </a:prstGeom>
        </p:spPr>
      </p:pic>
      <p:sp>
        <p:nvSpPr>
          <p:cNvPr id="39" name="正方形/長方形 38"/>
          <p:cNvSpPr/>
          <p:nvPr/>
        </p:nvSpPr>
        <p:spPr>
          <a:xfrm>
            <a:off x="1943200" y="981147"/>
            <a:ext cx="7200800" cy="369332"/>
          </a:xfrm>
          <a:prstGeom prst="rect">
            <a:avLst/>
          </a:prstGeom>
        </p:spPr>
        <p:txBody>
          <a:bodyPr wrap="square">
            <a:spAutoFit/>
          </a:bodyPr>
          <a:lstStyle/>
          <a:p>
            <a:r>
              <a:rPr lang="en-US" altLang="ja-JP" dirty="0"/>
              <a:t>Analysis increment </a:t>
            </a:r>
            <a:r>
              <a:rPr lang="en-US" altLang="ja-JP" dirty="0">
                <a:latin typeface="Times New Roman" panose="02020603050405020304" pitchFamily="18" charset="0"/>
                <a:cs typeface="Times New Roman" panose="02020603050405020304" pitchFamily="18" charset="0"/>
              </a:rPr>
              <a:t>(</a:t>
            </a:r>
            <a:r>
              <a:rPr lang="en-US" altLang="ja-JP" b="1" dirty="0" err="1">
                <a:latin typeface="Times New Roman" panose="02020603050405020304" pitchFamily="18" charset="0"/>
                <a:ea typeface="Arial Unicode MS" panose="020B0604020202020204" pitchFamily="50" charset="-128"/>
                <a:cs typeface="Times New Roman" panose="02020603050405020304" pitchFamily="18" charset="0"/>
              </a:rPr>
              <a:t>x</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a</a:t>
            </a:r>
            <a:r>
              <a:rPr kumimoji="0" lang="en-US" altLang="ja-JP" kern="0" dirty="0">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b="1" dirty="0" err="1">
                <a:latin typeface="Times New Roman" panose="02020603050405020304" pitchFamily="18" charset="0"/>
                <a:ea typeface="Arial Unicode MS" panose="020B0604020202020204" pitchFamily="50" charset="-128"/>
                <a:cs typeface="Times New Roman" panose="02020603050405020304" pitchFamily="18" charset="0"/>
              </a:rPr>
              <a:t>x</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latin typeface="Times New Roman" panose="02020603050405020304" pitchFamily="18" charset="0"/>
                <a:cs typeface="Times New Roman" panose="02020603050405020304" pitchFamily="18" charset="0"/>
              </a:rPr>
              <a:t>)</a:t>
            </a:r>
            <a:r>
              <a:rPr lang="en-US" altLang="ja-JP" b="1" dirty="0">
                <a:latin typeface="Times New Roman" panose="02020603050405020304" pitchFamily="18" charset="0"/>
                <a:cs typeface="Times New Roman" panose="02020603050405020304" pitchFamily="18" charset="0"/>
              </a:rPr>
              <a:t> </a:t>
            </a:r>
            <a:r>
              <a:rPr lang="en-US" altLang="ja-JP" dirty="0"/>
              <a:t>in 1110JST @5-km AGL</a:t>
            </a:r>
            <a:r>
              <a:rPr lang="ja-JP" altLang="en-US" dirty="0"/>
              <a:t> </a:t>
            </a:r>
            <a:r>
              <a:rPr lang="ja-JP" altLang="en-US" sz="1600" dirty="0">
                <a:solidFill>
                  <a:srgbClr val="0000FF"/>
                </a:solidFill>
              </a:rPr>
              <a:t>（</a:t>
            </a:r>
            <a:r>
              <a:rPr lang="en-US" altLang="ja-JP" sz="1600" dirty="0">
                <a:solidFill>
                  <a:srgbClr val="0000FF"/>
                </a:solidFill>
              </a:rPr>
              <a:t>Contour shows </a:t>
            </a:r>
            <a:r>
              <a:rPr lang="en-US" altLang="ja-JP" sz="1600" i="1" dirty="0" err="1">
                <a:solidFill>
                  <a:srgbClr val="0000FF"/>
                </a:solidFill>
                <a:latin typeface="Times New Roman" panose="02020603050405020304" pitchFamily="18" charset="0"/>
                <a:cs typeface="Times New Roman" panose="02020603050405020304" pitchFamily="18" charset="0"/>
              </a:rPr>
              <a:t>Z</a:t>
            </a:r>
            <a:r>
              <a:rPr lang="en-US" altLang="ja-JP" sz="1600" i="1" baseline="-25000" dirty="0" err="1">
                <a:solidFill>
                  <a:srgbClr val="0000FF"/>
                </a:solidFill>
                <a:latin typeface="Times New Roman" panose="02020603050405020304" pitchFamily="18" charset="0"/>
                <a:cs typeface="Times New Roman" panose="02020603050405020304" pitchFamily="18" charset="0"/>
              </a:rPr>
              <a:t>H</a:t>
            </a:r>
            <a:r>
              <a:rPr lang="en-US" altLang="ja-JP" sz="1600" i="1" baseline="30000" dirty="0" err="1">
                <a:solidFill>
                  <a:srgbClr val="0000FF"/>
                </a:solidFill>
                <a:latin typeface="Times New Roman" panose="02020603050405020304" pitchFamily="18" charset="0"/>
                <a:cs typeface="Times New Roman" panose="02020603050405020304" pitchFamily="18" charset="0"/>
              </a:rPr>
              <a:t>f</a:t>
            </a:r>
            <a:r>
              <a:rPr lang="en-US" altLang="ja-JP" sz="1600" i="1" dirty="0">
                <a:solidFill>
                  <a:srgbClr val="0000FF"/>
                </a:solidFill>
                <a:latin typeface="Times New Roman" panose="02020603050405020304" pitchFamily="18" charset="0"/>
                <a:cs typeface="Times New Roman" panose="02020603050405020304" pitchFamily="18" charset="0"/>
              </a:rPr>
              <a:t>=</a:t>
            </a:r>
            <a:r>
              <a:rPr lang="en-US" altLang="ja-JP" sz="1600" dirty="0">
                <a:solidFill>
                  <a:srgbClr val="0000FF"/>
                </a:solidFill>
                <a:latin typeface="Times New Roman" panose="02020603050405020304" pitchFamily="18" charset="0"/>
                <a:cs typeface="Times New Roman" panose="02020603050405020304" pitchFamily="18" charset="0"/>
              </a:rPr>
              <a:t>0dB</a:t>
            </a:r>
            <a:r>
              <a:rPr lang="en-US" altLang="ja-JP" sz="1600" i="1" dirty="0">
                <a:solidFill>
                  <a:srgbClr val="0000FF"/>
                </a:solidFill>
                <a:latin typeface="Times New Roman" panose="02020603050405020304" pitchFamily="18" charset="0"/>
                <a:cs typeface="Times New Roman" panose="02020603050405020304" pitchFamily="18" charset="0"/>
              </a:rPr>
              <a:t>Z</a:t>
            </a:r>
            <a:r>
              <a:rPr lang="ja-JP" altLang="en-US" sz="1600" dirty="0">
                <a:solidFill>
                  <a:srgbClr val="0000FF"/>
                </a:solidFill>
              </a:rPr>
              <a:t>）</a:t>
            </a:r>
          </a:p>
        </p:txBody>
      </p:sp>
      <p:sp>
        <p:nvSpPr>
          <p:cNvPr id="40" name="角丸四角形吹き出し 39"/>
          <p:cNvSpPr/>
          <p:nvPr/>
        </p:nvSpPr>
        <p:spPr>
          <a:xfrm>
            <a:off x="6300192" y="1628800"/>
            <a:ext cx="2664296" cy="1584176"/>
          </a:xfrm>
          <a:prstGeom prst="wedgeRoundRectCallout">
            <a:avLst>
              <a:gd name="adj1" fmla="val -11274"/>
              <a:gd name="adj2" fmla="val -11377"/>
              <a:gd name="adj3" fmla="val 16667"/>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en-US" altLang="ja-JP" sz="2400" dirty="0"/>
              <a:t>Positive increment of </a:t>
            </a:r>
            <a:r>
              <a:rPr lang="en-US" altLang="ja-JP" sz="24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δv</a:t>
            </a:r>
            <a:r>
              <a:rPr lang="en-US" altLang="ja-JP" sz="24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ja-JP" altLang="en-US" sz="24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400" dirty="0"/>
              <a:t>and </a:t>
            </a:r>
            <a:r>
              <a:rPr lang="en-US" altLang="ja-JP" sz="24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δq</a:t>
            </a:r>
            <a:r>
              <a:rPr lang="en-US" altLang="ja-JP" sz="24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4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400" dirty="0"/>
              <a:t>where rainfall is not forecasted</a:t>
            </a:r>
            <a:endParaRPr lang="ja-JP" altLang="en-US" sz="2400" dirty="0"/>
          </a:p>
        </p:txBody>
      </p:sp>
      <p:sp>
        <p:nvSpPr>
          <p:cNvPr id="41" name="正方形/長方形 40"/>
          <p:cNvSpPr/>
          <p:nvPr/>
        </p:nvSpPr>
        <p:spPr>
          <a:xfrm>
            <a:off x="35496" y="1101394"/>
            <a:ext cx="1944216" cy="646331"/>
          </a:xfrm>
          <a:prstGeom prst="rect">
            <a:avLst/>
          </a:prstGeom>
          <a:solidFill>
            <a:srgbClr val="FFFFFF">
              <a:alpha val="70000"/>
            </a:srgbClr>
          </a:solidFill>
        </p:spPr>
        <p:txBody>
          <a:bodyPr wrap="square">
            <a:spAutoFit/>
          </a:bodyPr>
          <a:lstStyle/>
          <a:p>
            <a:r>
              <a:rPr lang="en-US" altLang="ja-JP" i="1" dirty="0" err="1">
                <a:solidFill>
                  <a:srgbClr val="0000FF"/>
                </a:solidFill>
                <a:latin typeface="Times New Roman" panose="02020603050405020304" pitchFamily="18" charset="0"/>
                <a:cs typeface="Times New Roman" panose="02020603050405020304" pitchFamily="18" charset="0"/>
              </a:rPr>
              <a:t>Z</a:t>
            </a:r>
            <a:r>
              <a:rPr lang="en-US" altLang="ja-JP" i="1" baseline="-25000" dirty="0" err="1">
                <a:solidFill>
                  <a:srgbClr val="0000FF"/>
                </a:solidFill>
                <a:latin typeface="Times New Roman" panose="02020603050405020304" pitchFamily="18" charset="0"/>
                <a:cs typeface="Times New Roman" panose="02020603050405020304" pitchFamily="18" charset="0"/>
              </a:rPr>
              <a:t>H</a:t>
            </a:r>
            <a:r>
              <a:rPr lang="en-US" altLang="ja-JP" baseline="30000" dirty="0" err="1">
                <a:solidFill>
                  <a:srgbClr val="0000FF"/>
                </a:solidFill>
                <a:latin typeface="Times New Roman" panose="02020603050405020304" pitchFamily="18" charset="0"/>
                <a:cs typeface="Times New Roman" panose="02020603050405020304" pitchFamily="18" charset="0"/>
              </a:rPr>
              <a:t>obs</a:t>
            </a:r>
            <a:r>
              <a:rPr lang="en-US" altLang="ja-JP" dirty="0">
                <a:solidFill>
                  <a:srgbClr val="0000FF"/>
                </a:solidFill>
              </a:rPr>
              <a:t> assimilated with perturbations</a:t>
            </a:r>
            <a:endParaRPr lang="ja-JP" altLang="en-US" dirty="0"/>
          </a:p>
        </p:txBody>
      </p:sp>
      <p:sp>
        <p:nvSpPr>
          <p:cNvPr id="42" name="正方形/長方形 41"/>
          <p:cNvSpPr/>
          <p:nvPr/>
        </p:nvSpPr>
        <p:spPr>
          <a:xfrm>
            <a:off x="3109155" y="1484784"/>
            <a:ext cx="940852"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u</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a</a:t>
            </a:r>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−u</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3" name="正方形/長方形 42"/>
          <p:cNvSpPr/>
          <p:nvPr/>
        </p:nvSpPr>
        <p:spPr>
          <a:xfrm>
            <a:off x="5269395" y="1484784"/>
            <a:ext cx="886781"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a</a:t>
            </a:r>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7" name="正方形/長方形 46"/>
          <p:cNvSpPr/>
          <p:nvPr/>
        </p:nvSpPr>
        <p:spPr>
          <a:xfrm>
            <a:off x="3109155" y="4149080"/>
            <a:ext cx="974516" cy="461665"/>
          </a:xfrm>
          <a:prstGeom prst="rect">
            <a:avLst/>
          </a:prstGeom>
          <a:solidFill>
            <a:srgbClr val="FFFFFF">
              <a:alpha val="67000"/>
            </a:srgbClr>
          </a:solidFill>
          <a:ln>
            <a:solidFill>
              <a:schemeClr val="tx1"/>
            </a:solidFill>
          </a:ln>
        </p:spPr>
        <p:txBody>
          <a:bodyPr wrap="none">
            <a:spAutoFit/>
          </a:bodyPr>
          <a:lstStyle/>
          <a:p>
            <a:r>
              <a:rPr lang="en-US" altLang="ja-JP" sz="2400" i="1" dirty="0">
                <a:latin typeface="Times New Roman" panose="02020603050405020304" pitchFamily="18" charset="0"/>
                <a:ea typeface="Arial Unicode MS" panose="020B0604020202020204" pitchFamily="50" charset="-128"/>
                <a:cs typeface="Times New Roman" panose="02020603050405020304" pitchFamily="18" charset="0"/>
              </a:rPr>
              <a:t>T</a:t>
            </a:r>
            <a:r>
              <a:rPr lang="en-US" altLang="ja-JP" sz="2400" i="1" baseline="30000" dirty="0">
                <a:latin typeface="Times New Roman" panose="02020603050405020304" pitchFamily="18" charset="0"/>
                <a:ea typeface="Arial Unicode MS" panose="020B0604020202020204" pitchFamily="50" charset="-128"/>
                <a:cs typeface="Times New Roman" panose="02020603050405020304" pitchFamily="18" charset="0"/>
              </a:rPr>
              <a:t>a</a:t>
            </a:r>
            <a:r>
              <a:rPr lang="en-US" altLang="ja-JP" sz="2400" i="1" dirty="0">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T</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8" name="正方形/長方形 47"/>
          <p:cNvSpPr/>
          <p:nvPr/>
        </p:nvSpPr>
        <p:spPr>
          <a:xfrm>
            <a:off x="5269395" y="4149080"/>
            <a:ext cx="1113259"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400" i="1" baseline="-25000" dirty="0" err="1">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a</a:t>
            </a:r>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400" i="1" baseline="-25000" dirty="0" err="1">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9" name="正方形/長方形 48"/>
          <p:cNvSpPr/>
          <p:nvPr/>
        </p:nvSpPr>
        <p:spPr>
          <a:xfrm>
            <a:off x="804899" y="4149080"/>
            <a:ext cx="1018949"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w</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a</a:t>
            </a:r>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−w</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Tree>
    <p:extLst>
      <p:ext uri="{BB962C8B-B14F-4D97-AF65-F5344CB8AC3E}">
        <p14:creationId xmlns:p14="http://schemas.microsoft.com/office/powerpoint/2010/main" val="387520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rain_ZHHinfl1_05min.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1510853"/>
            <a:ext cx="2376264" cy="3070276"/>
          </a:xfrm>
          <a:prstGeom prst="rect">
            <a:avLst/>
          </a:prstGeom>
        </p:spPr>
      </p:pic>
      <p:pic>
        <p:nvPicPr>
          <p:cNvPr id="3" name="図 2" descr="rain_ZHHinfl3_05min.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3" y="1510853"/>
            <a:ext cx="2376263" cy="3070275"/>
          </a:xfrm>
          <a:prstGeom prst="rect">
            <a:avLst/>
          </a:prstGeom>
        </p:spPr>
      </p:pic>
      <p:pic>
        <p:nvPicPr>
          <p:cNvPr id="5" name="図 4" descr="rain_ZHHinfl4_05min.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1" y="1510850"/>
            <a:ext cx="2376265" cy="3070278"/>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33" y="1506639"/>
            <a:ext cx="2379523" cy="3074487"/>
          </a:xfrm>
          <a:prstGeom prst="rect">
            <a:avLst/>
          </a:prstGeom>
        </p:spPr>
      </p:pic>
      <p:sp>
        <p:nvSpPr>
          <p:cNvPr id="4"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 Change of Rainfall</a:t>
            </a:r>
            <a:r>
              <a:rPr lang="ja-JP" altLang="en-US" sz="3200" b="1" dirty="0"/>
              <a:t> </a:t>
            </a:r>
            <a:r>
              <a:rPr lang="en-US" altLang="ja-JP" sz="3200" b="1" dirty="0"/>
              <a:t>Forecast</a:t>
            </a:r>
            <a:r>
              <a:rPr lang="ja-JP" altLang="en-US" sz="3200" b="1" dirty="0"/>
              <a:t> </a:t>
            </a:r>
            <a:r>
              <a:rPr lang="en-US" altLang="ja-JP" sz="3200" b="1" dirty="0"/>
              <a:t>by Additional </a:t>
            </a:r>
            <a:r>
              <a:rPr lang="en-US" altLang="ja-JP" sz="3200" i="1" dirty="0" err="1">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32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32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3200" dirty="0">
              <a:solidFill>
                <a:srgbClr val="FFFF00"/>
              </a:solidFill>
            </a:endParaRPr>
          </a:p>
        </p:txBody>
      </p:sp>
      <p:sp>
        <p:nvSpPr>
          <p:cNvPr id="23"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11</a:t>
            </a:fld>
            <a:r>
              <a:rPr lang="en-US" altLang="ja-JP" sz="1600" dirty="0"/>
              <a:t>/16</a:t>
            </a:r>
            <a:endParaRPr lang="ja-JP" altLang="en-US" sz="1600" dirty="0"/>
          </a:p>
        </p:txBody>
      </p:sp>
      <p:sp>
        <p:nvSpPr>
          <p:cNvPr id="22" name="正方形/長方形 21"/>
          <p:cNvSpPr/>
          <p:nvPr/>
        </p:nvSpPr>
        <p:spPr>
          <a:xfrm>
            <a:off x="79107" y="1004340"/>
            <a:ext cx="2476669" cy="646331"/>
          </a:xfrm>
          <a:prstGeom prst="rect">
            <a:avLst/>
          </a:prstGeom>
        </p:spPr>
        <p:txBody>
          <a:bodyPr wrap="square">
            <a:spAutoFit/>
          </a:bodyPr>
          <a:lstStyle/>
          <a:p>
            <a:r>
              <a:rPr lang="en-US" altLang="ja-JP" b="1" dirty="0"/>
              <a:t>Rainfall in 1130-1300JST</a:t>
            </a:r>
          </a:p>
          <a:p>
            <a:r>
              <a:rPr lang="en-US" altLang="ja-JP" b="1" dirty="0"/>
              <a:t> (mm/hour)</a:t>
            </a:r>
            <a:endParaRPr lang="ja-JP" altLang="en-US" b="1" dirty="0"/>
          </a:p>
        </p:txBody>
      </p:sp>
      <p:sp>
        <p:nvSpPr>
          <p:cNvPr id="25" name="正方形/長方形 24"/>
          <p:cNvSpPr/>
          <p:nvPr/>
        </p:nvSpPr>
        <p:spPr>
          <a:xfrm>
            <a:off x="1243548" y="3284984"/>
            <a:ext cx="1339408" cy="646331"/>
          </a:xfrm>
          <a:prstGeom prst="rect">
            <a:avLst/>
          </a:prstGeom>
        </p:spPr>
        <p:txBody>
          <a:bodyPr wrap="square">
            <a:spAutoFit/>
          </a:bodyPr>
          <a:lstStyle/>
          <a:p>
            <a:pPr algn="ctr"/>
            <a:r>
              <a:rPr lang="en-US" altLang="ja-JP" dirty="0"/>
              <a:t>JMA Radar observation</a:t>
            </a:r>
          </a:p>
        </p:txBody>
      </p:sp>
      <p:sp>
        <p:nvSpPr>
          <p:cNvPr id="27" name="正方形/長方形 26"/>
          <p:cNvSpPr/>
          <p:nvPr/>
        </p:nvSpPr>
        <p:spPr>
          <a:xfrm>
            <a:off x="4577680" y="908721"/>
            <a:ext cx="2442592" cy="646331"/>
          </a:xfrm>
          <a:prstGeom prst="rect">
            <a:avLst/>
          </a:prstGeom>
        </p:spPr>
        <p:txBody>
          <a:bodyPr wrap="square">
            <a:spAutoFit/>
          </a:bodyPr>
          <a:lstStyle/>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without additional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8" name="正方形/長方形 27"/>
          <p:cNvSpPr/>
          <p:nvPr/>
        </p:nvSpPr>
        <p:spPr>
          <a:xfrm>
            <a:off x="2555776" y="1115452"/>
            <a:ext cx="2196644" cy="369332"/>
          </a:xfrm>
          <a:prstGeom prst="rect">
            <a:avLst/>
          </a:prstGeom>
        </p:spPr>
        <p:txBody>
          <a:bodyPr wrap="square">
            <a:spAutoFit/>
          </a:bodyPr>
          <a:lstStyle/>
          <a:p>
            <a:pPr lvl="0"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Not 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9" name="正方形/長方形 28"/>
          <p:cNvSpPr/>
          <p:nvPr/>
        </p:nvSpPr>
        <p:spPr>
          <a:xfrm>
            <a:off x="6912769" y="908720"/>
            <a:ext cx="2123727" cy="646331"/>
          </a:xfrm>
          <a:prstGeom prst="rect">
            <a:avLst/>
          </a:prstGeom>
        </p:spPr>
        <p:txBody>
          <a:bodyPr wrap="square">
            <a:spAutoFit/>
          </a:bodyPr>
          <a:lstStyle/>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with additional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1" name="正方形/長方形 30"/>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(2012/5/6)</a:t>
            </a:r>
          </a:p>
        </p:txBody>
      </p:sp>
    </p:spTree>
    <p:extLst>
      <p:ext uri="{BB962C8B-B14F-4D97-AF65-F5344CB8AC3E}">
        <p14:creationId xmlns:p14="http://schemas.microsoft.com/office/powerpoint/2010/main" val="23431493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rain_201205060330_ZHHinfl1_05mi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3" y="1510850"/>
            <a:ext cx="2376264" cy="3070277"/>
          </a:xfrm>
          <a:prstGeom prst="rect">
            <a:avLst/>
          </a:prstGeom>
        </p:spPr>
      </p:pic>
      <p:pic>
        <p:nvPicPr>
          <p:cNvPr id="8" name="図 7" descr="rain_201205060330_ZHHinfl3_05mi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3" y="1510850"/>
            <a:ext cx="2376264" cy="3070277"/>
          </a:xfrm>
          <a:prstGeom prst="rect">
            <a:avLst/>
          </a:prstGeom>
        </p:spPr>
      </p:pic>
      <p:pic>
        <p:nvPicPr>
          <p:cNvPr id="5" name="図 4" descr="rain_201205060330_ZHHinfl4_05min.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3" y="1510850"/>
            <a:ext cx="2376264" cy="3070277"/>
          </a:xfrm>
          <a:prstGeom prst="rect">
            <a:avLst/>
          </a:prstGeom>
        </p:spPr>
      </p:pic>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33" y="1506639"/>
            <a:ext cx="2379523" cy="3074488"/>
          </a:xfrm>
          <a:prstGeom prst="rect">
            <a:avLst/>
          </a:prstGeom>
        </p:spPr>
      </p:pic>
      <p:sp>
        <p:nvSpPr>
          <p:cNvPr id="28" name="正方形/長方形 27"/>
          <p:cNvSpPr/>
          <p:nvPr/>
        </p:nvSpPr>
        <p:spPr>
          <a:xfrm>
            <a:off x="79108" y="1004340"/>
            <a:ext cx="2552616" cy="646331"/>
          </a:xfrm>
          <a:prstGeom prst="rect">
            <a:avLst/>
          </a:prstGeom>
        </p:spPr>
        <p:txBody>
          <a:bodyPr wrap="square">
            <a:spAutoFit/>
          </a:bodyPr>
          <a:lstStyle/>
          <a:p>
            <a:r>
              <a:rPr lang="en-US" altLang="ja-JP" b="1" dirty="0"/>
              <a:t>Rainfall in 1225-1230JST</a:t>
            </a:r>
          </a:p>
          <a:p>
            <a:r>
              <a:rPr lang="en-US" altLang="ja-JP" b="1" dirty="0"/>
              <a:t> (mm/hour)</a:t>
            </a:r>
            <a:endParaRPr lang="ja-JP" altLang="en-US" b="1" dirty="0"/>
          </a:p>
        </p:txBody>
      </p:sp>
      <p:sp>
        <p:nvSpPr>
          <p:cNvPr id="4"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 Change of Rainfall</a:t>
            </a:r>
            <a:r>
              <a:rPr lang="ja-JP" altLang="en-US" sz="3200" b="1" dirty="0"/>
              <a:t> </a:t>
            </a:r>
            <a:r>
              <a:rPr lang="en-US" altLang="ja-JP" sz="3200" b="1" dirty="0"/>
              <a:t>Forecast</a:t>
            </a:r>
            <a:r>
              <a:rPr lang="ja-JP" altLang="en-US" sz="3200" b="1" dirty="0"/>
              <a:t> </a:t>
            </a:r>
            <a:r>
              <a:rPr lang="en-US" altLang="ja-JP" sz="3200" b="1" dirty="0"/>
              <a:t>by Additional </a:t>
            </a:r>
            <a:r>
              <a:rPr lang="en-US" altLang="ja-JP" sz="3200" i="1" dirty="0" err="1">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32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32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3200" dirty="0">
              <a:solidFill>
                <a:srgbClr val="FFFF00"/>
              </a:solidFill>
            </a:endParaRPr>
          </a:p>
        </p:txBody>
      </p:sp>
      <p:sp>
        <p:nvSpPr>
          <p:cNvPr id="23"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12</a:t>
            </a:fld>
            <a:r>
              <a:rPr lang="en-US" altLang="ja-JP" sz="1600" dirty="0"/>
              <a:t>/16</a:t>
            </a:r>
            <a:endParaRPr lang="ja-JP" altLang="en-US" sz="1600" dirty="0"/>
          </a:p>
        </p:txBody>
      </p:sp>
      <p:sp>
        <p:nvSpPr>
          <p:cNvPr id="21" name="正方形/長方形 20"/>
          <p:cNvSpPr/>
          <p:nvPr/>
        </p:nvSpPr>
        <p:spPr>
          <a:xfrm>
            <a:off x="4577680" y="908721"/>
            <a:ext cx="2442592" cy="646331"/>
          </a:xfrm>
          <a:prstGeom prst="rect">
            <a:avLst/>
          </a:prstGeom>
        </p:spPr>
        <p:txBody>
          <a:bodyPr wrap="square">
            <a:spAutoFit/>
          </a:bodyPr>
          <a:lstStyle/>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without additional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2" name="正方形/長方形 21"/>
          <p:cNvSpPr/>
          <p:nvPr/>
        </p:nvSpPr>
        <p:spPr>
          <a:xfrm>
            <a:off x="2555776" y="1115452"/>
            <a:ext cx="2196644" cy="369332"/>
          </a:xfrm>
          <a:prstGeom prst="rect">
            <a:avLst/>
          </a:prstGeom>
        </p:spPr>
        <p:txBody>
          <a:bodyPr wrap="square">
            <a:spAutoFit/>
          </a:bodyPr>
          <a:lstStyle/>
          <a:p>
            <a:pPr lvl="0"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Not 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1" name="正方形/長方形 30"/>
          <p:cNvSpPr/>
          <p:nvPr/>
        </p:nvSpPr>
        <p:spPr>
          <a:xfrm>
            <a:off x="6912769" y="908720"/>
            <a:ext cx="2123727" cy="646331"/>
          </a:xfrm>
          <a:prstGeom prst="rect">
            <a:avLst/>
          </a:prstGeom>
        </p:spPr>
        <p:txBody>
          <a:bodyPr wrap="square">
            <a:spAutoFit/>
          </a:bodyPr>
          <a:lstStyle/>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with additional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6" name="正方形/長方形 35"/>
          <p:cNvSpPr/>
          <p:nvPr/>
        </p:nvSpPr>
        <p:spPr>
          <a:xfrm>
            <a:off x="1243548" y="3284984"/>
            <a:ext cx="1339408" cy="646331"/>
          </a:xfrm>
          <a:prstGeom prst="rect">
            <a:avLst/>
          </a:prstGeom>
        </p:spPr>
        <p:txBody>
          <a:bodyPr wrap="square">
            <a:spAutoFit/>
          </a:bodyPr>
          <a:lstStyle/>
          <a:p>
            <a:pPr algn="ctr"/>
            <a:r>
              <a:rPr lang="en-US" altLang="ja-JP" dirty="0"/>
              <a:t>JMA Radar observation</a:t>
            </a:r>
          </a:p>
        </p:txBody>
      </p:sp>
      <p:sp>
        <p:nvSpPr>
          <p:cNvPr id="32" name="角丸四角形吹き出し 31"/>
          <p:cNvSpPr/>
          <p:nvPr/>
        </p:nvSpPr>
        <p:spPr>
          <a:xfrm>
            <a:off x="179513" y="5229200"/>
            <a:ext cx="2304256" cy="1225880"/>
          </a:xfrm>
          <a:prstGeom prst="wedgeRoundRectCallout">
            <a:avLst>
              <a:gd name="adj1" fmla="val 9746"/>
              <a:gd name="adj2" fmla="val -249789"/>
              <a:gd name="adj3" fmla="val 16667"/>
            </a:avLst>
          </a:prstGeom>
          <a:solidFill>
            <a:srgbClr val="FFFFFF">
              <a:alpha val="50196"/>
            </a:srgbClr>
          </a:solidFill>
        </p:spPr>
        <p:style>
          <a:lnRef idx="2">
            <a:schemeClr val="dk1"/>
          </a:lnRef>
          <a:fillRef idx="1">
            <a:schemeClr val="lt1"/>
          </a:fillRef>
          <a:effectRef idx="0">
            <a:schemeClr val="dk1"/>
          </a:effectRef>
          <a:fontRef idx="minor">
            <a:schemeClr val="dk1"/>
          </a:fontRef>
        </p:style>
        <p:txBody>
          <a:bodyPr rtlCol="0" anchor="ctr"/>
          <a:lstStyle/>
          <a:p>
            <a:pPr lvl="0" defTabSz="914400"/>
            <a:r>
              <a:rPr kumimoji="0" lang="en-US" altLang="ja-JP" sz="2400" kern="0" dirty="0">
                <a:solidFill>
                  <a:prstClr val="black"/>
                </a:solidFill>
                <a:ea typeface="Arial Unicode MS" panose="020B0604020202020204" pitchFamily="50" charset="-128"/>
                <a:cs typeface="Arial Unicode MS" panose="020B0604020202020204" pitchFamily="50" charset="-128"/>
              </a:rPr>
              <a:t>F3 tornado was generated here at this time</a:t>
            </a:r>
            <a:endParaRPr kumimoji="0" lang="ja-JP" altLang="en-US" sz="2400" kern="0" dirty="0">
              <a:solidFill>
                <a:prstClr val="black"/>
              </a:solidFill>
              <a:ea typeface="Arial Unicode MS" panose="020B0604020202020204" pitchFamily="50" charset="-128"/>
              <a:cs typeface="Arial Unicode MS" panose="020B0604020202020204" pitchFamily="50" charset="-128"/>
            </a:endParaRPr>
          </a:p>
        </p:txBody>
      </p:sp>
      <p:sp>
        <p:nvSpPr>
          <p:cNvPr id="33" name="角丸四角形吹き出し 32"/>
          <p:cNvSpPr/>
          <p:nvPr/>
        </p:nvSpPr>
        <p:spPr>
          <a:xfrm>
            <a:off x="6698378" y="5229200"/>
            <a:ext cx="2338118" cy="1225880"/>
          </a:xfrm>
          <a:prstGeom prst="wedgeRoundRectCallout">
            <a:avLst>
              <a:gd name="adj1" fmla="val 8913"/>
              <a:gd name="adj2" fmla="val -249487"/>
              <a:gd name="adj3" fmla="val 16667"/>
            </a:avLst>
          </a:prstGeom>
          <a:solidFill>
            <a:srgbClr val="FFFFFF">
              <a:alpha val="50196"/>
            </a:srgbClr>
          </a:solidFill>
        </p:spPr>
        <p:style>
          <a:lnRef idx="2">
            <a:schemeClr val="dk1"/>
          </a:lnRef>
          <a:fillRef idx="1">
            <a:schemeClr val="lt1"/>
          </a:fillRef>
          <a:effectRef idx="0">
            <a:schemeClr val="dk1"/>
          </a:effectRef>
          <a:fontRef idx="minor">
            <a:schemeClr val="dk1"/>
          </a:fontRef>
        </p:style>
        <p:txBody>
          <a:bodyPr rtlCol="0" anchor="ctr"/>
          <a:lstStyle/>
          <a:p>
            <a:pPr lvl="0" defTabSz="914400"/>
            <a:r>
              <a:rPr lang="en-US" altLang="ja-JP" sz="2400" dirty="0">
                <a:solidFill>
                  <a:srgbClr val="FF0000"/>
                </a:solidFill>
                <a:ea typeface="Arial Unicode MS" panose="020B0604020202020204" pitchFamily="50" charset="-128"/>
                <a:cs typeface="Arial Unicode MS" panose="020B0604020202020204" pitchFamily="50" charset="-128"/>
              </a:rPr>
              <a:t>Strong rainfall was successfully forecasted</a:t>
            </a:r>
            <a:endParaRPr kumimoji="0" lang="en-US" altLang="ja-JP" sz="2400" kern="0" dirty="0">
              <a:solidFill>
                <a:srgbClr val="FF0000"/>
              </a:solidFill>
              <a:ea typeface="Arial Unicode MS" panose="020B0604020202020204" pitchFamily="50" charset="-128"/>
              <a:cs typeface="Arial Unicode MS" panose="020B0604020202020204" pitchFamily="50" charset="-128"/>
            </a:endParaRPr>
          </a:p>
        </p:txBody>
      </p:sp>
      <p:sp>
        <p:nvSpPr>
          <p:cNvPr id="37" name="正方形/長方形 36"/>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(2012/5/6)</a:t>
            </a:r>
          </a:p>
        </p:txBody>
      </p:sp>
    </p:spTree>
    <p:extLst>
      <p:ext uri="{BB962C8B-B14F-4D97-AF65-F5344CB8AC3E}">
        <p14:creationId xmlns:p14="http://schemas.microsoft.com/office/powerpoint/2010/main" val="32472960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rain_201205060330_ZHHinfl1_05mi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3" y="1510850"/>
            <a:ext cx="2376264" cy="3070277"/>
          </a:xfrm>
          <a:prstGeom prst="rect">
            <a:avLst/>
          </a:prstGeom>
        </p:spPr>
      </p:pic>
      <p:pic>
        <p:nvPicPr>
          <p:cNvPr id="20" name="図 19" descr="rain_201205060330_ZHHinfl3_05mi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3" y="1510850"/>
            <a:ext cx="2376264" cy="3070277"/>
          </a:xfrm>
          <a:prstGeom prst="rect">
            <a:avLst/>
          </a:prstGeom>
        </p:spPr>
      </p:pic>
      <p:pic>
        <p:nvPicPr>
          <p:cNvPr id="21" name="図 20" descr="rain_201205060330_ZHHinfl4_05min.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3" y="1510850"/>
            <a:ext cx="2376264" cy="3070277"/>
          </a:xfrm>
          <a:prstGeom prst="rect">
            <a:avLst/>
          </a:prstGeom>
        </p:spPr>
      </p:pic>
      <p:pic>
        <p:nvPicPr>
          <p:cNvPr id="52" name="図 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33" y="1506639"/>
            <a:ext cx="2379523" cy="3074488"/>
          </a:xfrm>
          <a:prstGeom prst="rect">
            <a:avLst/>
          </a:prstGeom>
        </p:spPr>
      </p:pic>
      <p:pic>
        <p:nvPicPr>
          <p:cNvPr id="2" name="図 1" descr="FSS_201205060330.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576" y="4061859"/>
            <a:ext cx="8388424" cy="2796141"/>
          </a:xfrm>
          <a:prstGeom prst="rect">
            <a:avLst/>
          </a:prstGeom>
        </p:spPr>
      </p:pic>
      <p:sp>
        <p:nvSpPr>
          <p:cNvPr id="4"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b="1" dirty="0"/>
              <a:t/>
            </a:r>
            <a:br>
              <a:rPr lang="en-US" altLang="ja-JP" sz="3200" b="1" dirty="0"/>
            </a:br>
            <a:r>
              <a:rPr lang="en-US" altLang="ja-JP" sz="3200" b="1" dirty="0"/>
              <a:t>	Fractions</a:t>
            </a:r>
            <a:r>
              <a:rPr lang="ja-JP" altLang="en-US" sz="3200" b="1" dirty="0"/>
              <a:t> </a:t>
            </a:r>
            <a:r>
              <a:rPr lang="en-US" altLang="ja-JP" sz="3200" b="1" dirty="0"/>
              <a:t>Skill</a:t>
            </a:r>
            <a:r>
              <a:rPr lang="ja-JP" altLang="en-US" sz="3200" b="1" dirty="0"/>
              <a:t> </a:t>
            </a:r>
            <a:r>
              <a:rPr lang="en-US" altLang="ja-JP" sz="3200" b="1" dirty="0"/>
              <a:t>Score</a:t>
            </a:r>
            <a:r>
              <a:rPr lang="ja-JP" altLang="en-US" sz="3200" b="1" dirty="0"/>
              <a:t> </a:t>
            </a:r>
            <a:r>
              <a:rPr lang="en-US" altLang="ja-JP" sz="3200" b="1" dirty="0"/>
              <a:t>Verification</a:t>
            </a:r>
            <a:endParaRPr lang="ja-JP" altLang="en-US" sz="3200" b="1" dirty="0">
              <a:solidFill>
                <a:srgbClr val="FFFF00"/>
              </a:solidFill>
            </a:endParaRPr>
          </a:p>
        </p:txBody>
      </p:sp>
      <p:sp>
        <p:nvSpPr>
          <p:cNvPr id="36"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13</a:t>
            </a:fld>
            <a:r>
              <a:rPr lang="en-US" altLang="ja-JP" sz="1600" dirty="0"/>
              <a:t>/16</a:t>
            </a:r>
            <a:endParaRPr lang="ja-JP" altLang="en-US" sz="1600" dirty="0"/>
          </a:p>
        </p:txBody>
      </p:sp>
      <p:sp>
        <p:nvSpPr>
          <p:cNvPr id="18" name="正方形/長方形 17"/>
          <p:cNvSpPr/>
          <p:nvPr/>
        </p:nvSpPr>
        <p:spPr>
          <a:xfrm>
            <a:off x="79107" y="908720"/>
            <a:ext cx="3124741" cy="646331"/>
          </a:xfrm>
          <a:prstGeom prst="rect">
            <a:avLst/>
          </a:prstGeom>
        </p:spPr>
        <p:txBody>
          <a:bodyPr wrap="square">
            <a:spAutoFit/>
          </a:bodyPr>
          <a:lstStyle/>
          <a:p>
            <a:r>
              <a:rPr lang="en-US" altLang="ja-JP" b="1" dirty="0"/>
              <a:t>To compare rainfall estimated by JMA radars at 1230JST </a:t>
            </a:r>
            <a:endParaRPr lang="ja-JP" altLang="en-US" b="1" dirty="0"/>
          </a:p>
        </p:txBody>
      </p:sp>
      <p:sp>
        <p:nvSpPr>
          <p:cNvPr id="41" name="正方形/長方形 40"/>
          <p:cNvSpPr/>
          <p:nvPr/>
        </p:nvSpPr>
        <p:spPr>
          <a:xfrm>
            <a:off x="4577680" y="908721"/>
            <a:ext cx="2442592" cy="646331"/>
          </a:xfrm>
          <a:prstGeom prst="rect">
            <a:avLst/>
          </a:prstGeom>
        </p:spPr>
        <p:txBody>
          <a:bodyPr wrap="square">
            <a:spAutoFit/>
          </a:bodyPr>
          <a:lstStyle/>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without additional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3" name="正方形/長方形 42"/>
          <p:cNvSpPr/>
          <p:nvPr/>
        </p:nvSpPr>
        <p:spPr>
          <a:xfrm>
            <a:off x="2555776" y="1115452"/>
            <a:ext cx="2196644" cy="369332"/>
          </a:xfrm>
          <a:prstGeom prst="rect">
            <a:avLst/>
          </a:prstGeom>
        </p:spPr>
        <p:txBody>
          <a:bodyPr wrap="square">
            <a:spAutoFit/>
          </a:bodyPr>
          <a:lstStyle/>
          <a:p>
            <a:pPr lvl="0"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Not 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5" name="正方形/長方形 44"/>
          <p:cNvSpPr/>
          <p:nvPr/>
        </p:nvSpPr>
        <p:spPr>
          <a:xfrm>
            <a:off x="6912769" y="908720"/>
            <a:ext cx="2123727" cy="646331"/>
          </a:xfrm>
          <a:prstGeom prst="rect">
            <a:avLst/>
          </a:prstGeom>
        </p:spPr>
        <p:txBody>
          <a:bodyPr wrap="square">
            <a:spAutoFit/>
          </a:bodyPr>
          <a:lstStyle/>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with additional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cxnSp>
        <p:nvCxnSpPr>
          <p:cNvPr id="46" name="直線矢印コネクタ 45"/>
          <p:cNvCxnSpPr/>
          <p:nvPr/>
        </p:nvCxnSpPr>
        <p:spPr>
          <a:xfrm flipH="1">
            <a:off x="2210303" y="3594122"/>
            <a:ext cx="857545" cy="80000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47" name="直線矢印コネクタ 46"/>
          <p:cNvCxnSpPr/>
          <p:nvPr/>
        </p:nvCxnSpPr>
        <p:spPr>
          <a:xfrm flipH="1">
            <a:off x="4915017" y="3573776"/>
            <a:ext cx="572157" cy="80000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48" name="直線矢印コネクタ 47"/>
          <p:cNvCxnSpPr/>
          <p:nvPr/>
        </p:nvCxnSpPr>
        <p:spPr>
          <a:xfrm flipH="1">
            <a:off x="7888140" y="3457278"/>
            <a:ext cx="86492" cy="93685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53" name="正方形/長方形 52"/>
          <p:cNvSpPr/>
          <p:nvPr/>
        </p:nvSpPr>
        <p:spPr>
          <a:xfrm>
            <a:off x="1243548" y="3284984"/>
            <a:ext cx="1339408" cy="646331"/>
          </a:xfrm>
          <a:prstGeom prst="rect">
            <a:avLst/>
          </a:prstGeom>
        </p:spPr>
        <p:txBody>
          <a:bodyPr wrap="square">
            <a:spAutoFit/>
          </a:bodyPr>
          <a:lstStyle/>
          <a:p>
            <a:pPr algn="ctr"/>
            <a:r>
              <a:rPr lang="en-US" altLang="ja-JP" dirty="0"/>
              <a:t>JMA Radar observation</a:t>
            </a:r>
          </a:p>
        </p:txBody>
      </p:sp>
      <p:sp>
        <p:nvSpPr>
          <p:cNvPr id="54" name="正方形/長方形 53"/>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(2012/5/6)</a:t>
            </a:r>
          </a:p>
        </p:txBody>
      </p:sp>
      <p:sp>
        <p:nvSpPr>
          <p:cNvPr id="22" name="正方形/長方形 21"/>
          <p:cNvSpPr/>
          <p:nvPr/>
        </p:nvSpPr>
        <p:spPr>
          <a:xfrm>
            <a:off x="179512" y="4335577"/>
            <a:ext cx="792087" cy="369332"/>
          </a:xfrm>
          <a:prstGeom prst="rect">
            <a:avLst/>
          </a:prstGeom>
          <a:solidFill>
            <a:schemeClr val="bg1"/>
          </a:solidFill>
        </p:spPr>
        <p:txBody>
          <a:bodyPr wrap="square">
            <a:spAutoFit/>
          </a:bodyPr>
          <a:lstStyle/>
          <a:p>
            <a:pPr algn="ctr"/>
            <a:r>
              <a:rPr lang="en-US" altLang="ja-JP" dirty="0"/>
              <a:t>strong</a:t>
            </a:r>
          </a:p>
        </p:txBody>
      </p:sp>
      <p:sp>
        <p:nvSpPr>
          <p:cNvPr id="23" name="正方形/長方形 22"/>
          <p:cNvSpPr/>
          <p:nvPr/>
        </p:nvSpPr>
        <p:spPr>
          <a:xfrm>
            <a:off x="179512" y="6093296"/>
            <a:ext cx="792088" cy="369332"/>
          </a:xfrm>
          <a:prstGeom prst="rect">
            <a:avLst/>
          </a:prstGeom>
          <a:solidFill>
            <a:schemeClr val="bg1"/>
          </a:solidFill>
        </p:spPr>
        <p:txBody>
          <a:bodyPr wrap="square">
            <a:spAutoFit/>
          </a:bodyPr>
          <a:lstStyle/>
          <a:p>
            <a:pPr algn="ctr"/>
            <a:r>
              <a:rPr lang="en-US" altLang="ja-JP" dirty="0"/>
              <a:t>weak</a:t>
            </a:r>
          </a:p>
        </p:txBody>
      </p:sp>
      <p:cxnSp>
        <p:nvCxnSpPr>
          <p:cNvPr id="5" name="直線矢印コネクタ 4"/>
          <p:cNvCxnSpPr/>
          <p:nvPr/>
        </p:nvCxnSpPr>
        <p:spPr>
          <a:xfrm>
            <a:off x="755576" y="4653136"/>
            <a:ext cx="0" cy="153240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648072" y="6453336"/>
            <a:ext cx="899592" cy="369332"/>
          </a:xfrm>
          <a:prstGeom prst="rect">
            <a:avLst/>
          </a:prstGeom>
          <a:noFill/>
        </p:spPr>
        <p:txBody>
          <a:bodyPr wrap="square">
            <a:spAutoFit/>
          </a:bodyPr>
          <a:lstStyle/>
          <a:p>
            <a:pPr algn="ctr"/>
            <a:r>
              <a:rPr lang="en-US" altLang="ja-JP" dirty="0"/>
              <a:t>small</a:t>
            </a:r>
          </a:p>
        </p:txBody>
      </p:sp>
      <p:sp>
        <p:nvSpPr>
          <p:cNvPr id="25" name="正方形/長方形 24"/>
          <p:cNvSpPr/>
          <p:nvPr/>
        </p:nvSpPr>
        <p:spPr>
          <a:xfrm>
            <a:off x="2739270" y="6482293"/>
            <a:ext cx="899592" cy="369332"/>
          </a:xfrm>
          <a:prstGeom prst="rect">
            <a:avLst/>
          </a:prstGeom>
          <a:noFill/>
        </p:spPr>
        <p:txBody>
          <a:bodyPr wrap="square">
            <a:spAutoFit/>
          </a:bodyPr>
          <a:lstStyle/>
          <a:p>
            <a:pPr algn="ctr"/>
            <a:r>
              <a:rPr lang="en-US" altLang="ja-JP" dirty="0"/>
              <a:t>large</a:t>
            </a:r>
          </a:p>
        </p:txBody>
      </p:sp>
      <p:cxnSp>
        <p:nvCxnSpPr>
          <p:cNvPr id="26" name="直線矢印コネクタ 25"/>
          <p:cNvCxnSpPr/>
          <p:nvPr/>
        </p:nvCxnSpPr>
        <p:spPr>
          <a:xfrm flipV="1">
            <a:off x="1353716" y="6597352"/>
            <a:ext cx="1562100" cy="572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3453418" y="6468114"/>
            <a:ext cx="899592" cy="369332"/>
          </a:xfrm>
          <a:prstGeom prst="rect">
            <a:avLst/>
          </a:prstGeom>
          <a:noFill/>
        </p:spPr>
        <p:txBody>
          <a:bodyPr wrap="square">
            <a:spAutoFit/>
          </a:bodyPr>
          <a:lstStyle/>
          <a:p>
            <a:pPr algn="ctr"/>
            <a:r>
              <a:rPr lang="en-US" altLang="ja-JP" dirty="0"/>
              <a:t>small</a:t>
            </a:r>
          </a:p>
        </p:txBody>
      </p:sp>
      <p:sp>
        <p:nvSpPr>
          <p:cNvPr id="31" name="正方形/長方形 30"/>
          <p:cNvSpPr/>
          <p:nvPr/>
        </p:nvSpPr>
        <p:spPr>
          <a:xfrm>
            <a:off x="5544616" y="6497071"/>
            <a:ext cx="899592" cy="369332"/>
          </a:xfrm>
          <a:prstGeom prst="rect">
            <a:avLst/>
          </a:prstGeom>
          <a:noFill/>
        </p:spPr>
        <p:txBody>
          <a:bodyPr wrap="square">
            <a:spAutoFit/>
          </a:bodyPr>
          <a:lstStyle/>
          <a:p>
            <a:pPr algn="ctr"/>
            <a:r>
              <a:rPr lang="en-US" altLang="ja-JP" dirty="0"/>
              <a:t>large</a:t>
            </a:r>
          </a:p>
        </p:txBody>
      </p:sp>
      <p:cxnSp>
        <p:nvCxnSpPr>
          <p:cNvPr id="32" name="直線矢印コネクタ 31"/>
          <p:cNvCxnSpPr/>
          <p:nvPr/>
        </p:nvCxnSpPr>
        <p:spPr>
          <a:xfrm flipV="1">
            <a:off x="4159062" y="6612130"/>
            <a:ext cx="1562100" cy="572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6234499" y="6470998"/>
            <a:ext cx="899592" cy="369332"/>
          </a:xfrm>
          <a:prstGeom prst="rect">
            <a:avLst/>
          </a:prstGeom>
          <a:noFill/>
        </p:spPr>
        <p:txBody>
          <a:bodyPr wrap="square">
            <a:spAutoFit/>
          </a:bodyPr>
          <a:lstStyle/>
          <a:p>
            <a:pPr algn="ctr"/>
            <a:r>
              <a:rPr lang="en-US" altLang="ja-JP" dirty="0"/>
              <a:t>small</a:t>
            </a:r>
          </a:p>
        </p:txBody>
      </p:sp>
      <p:sp>
        <p:nvSpPr>
          <p:cNvPr id="34" name="正方形/長方形 33"/>
          <p:cNvSpPr/>
          <p:nvPr/>
        </p:nvSpPr>
        <p:spPr>
          <a:xfrm>
            <a:off x="8325697" y="6499955"/>
            <a:ext cx="899592" cy="369332"/>
          </a:xfrm>
          <a:prstGeom prst="rect">
            <a:avLst/>
          </a:prstGeom>
          <a:noFill/>
        </p:spPr>
        <p:txBody>
          <a:bodyPr wrap="square">
            <a:spAutoFit/>
          </a:bodyPr>
          <a:lstStyle/>
          <a:p>
            <a:pPr algn="ctr"/>
            <a:r>
              <a:rPr lang="en-US" altLang="ja-JP" dirty="0"/>
              <a:t>large</a:t>
            </a:r>
          </a:p>
        </p:txBody>
      </p:sp>
      <p:cxnSp>
        <p:nvCxnSpPr>
          <p:cNvPr id="35" name="直線矢印コネクタ 34"/>
          <p:cNvCxnSpPr/>
          <p:nvPr/>
        </p:nvCxnSpPr>
        <p:spPr>
          <a:xfrm flipV="1">
            <a:off x="6940143" y="6615014"/>
            <a:ext cx="1562100" cy="572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4730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FSS_lgth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986" y="1340768"/>
            <a:ext cx="7469014" cy="5517232"/>
          </a:xfrm>
          <a:prstGeom prst="rect">
            <a:avLst/>
          </a:prstGeom>
        </p:spPr>
      </p:pic>
      <p:sp>
        <p:nvSpPr>
          <p:cNvPr id="18" name="正方形/長方形 17"/>
          <p:cNvSpPr/>
          <p:nvPr/>
        </p:nvSpPr>
        <p:spPr>
          <a:xfrm>
            <a:off x="79107" y="910461"/>
            <a:ext cx="7389907" cy="646331"/>
          </a:xfrm>
          <a:prstGeom prst="rect">
            <a:avLst/>
          </a:prstGeom>
        </p:spPr>
        <p:txBody>
          <a:bodyPr wrap="square">
            <a:spAutoFit/>
          </a:bodyPr>
          <a:lstStyle/>
          <a:p>
            <a:r>
              <a:rPr lang="en-US" altLang="ja-JP" b="1" dirty="0"/>
              <a:t>Verification using rainfall estimated by JMA radars between 1130-1300JST</a:t>
            </a:r>
          </a:p>
          <a:p>
            <a:r>
              <a:rPr lang="en-US" altLang="ja-JP" b="1" dirty="0">
                <a:solidFill>
                  <a:srgbClr val="FF0000"/>
                </a:solidFill>
              </a:rPr>
              <a:t>(horizontal scale=20km)</a:t>
            </a:r>
            <a:endParaRPr lang="ja-JP" altLang="en-US" b="1" dirty="0">
              <a:solidFill>
                <a:srgbClr val="FF0000"/>
              </a:solidFill>
            </a:endParaRPr>
          </a:p>
        </p:txBody>
      </p:sp>
      <p:sp>
        <p:nvSpPr>
          <p:cNvPr id="11"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b="1" dirty="0"/>
              <a:t/>
            </a:r>
            <a:br>
              <a:rPr lang="en-US" altLang="ja-JP" sz="3200" b="1" dirty="0"/>
            </a:br>
            <a:r>
              <a:rPr lang="en-US" altLang="ja-JP" sz="3200" b="1" dirty="0"/>
              <a:t>	Fractions</a:t>
            </a:r>
            <a:r>
              <a:rPr lang="ja-JP" altLang="en-US" sz="3200" b="1" dirty="0"/>
              <a:t> </a:t>
            </a:r>
            <a:r>
              <a:rPr lang="en-US" altLang="ja-JP" sz="3200" b="1" dirty="0"/>
              <a:t>Skill</a:t>
            </a:r>
            <a:r>
              <a:rPr lang="ja-JP" altLang="en-US" sz="3200" b="1" dirty="0"/>
              <a:t> </a:t>
            </a:r>
            <a:r>
              <a:rPr lang="en-US" altLang="ja-JP" sz="3200" b="1" dirty="0"/>
              <a:t>Score</a:t>
            </a:r>
            <a:r>
              <a:rPr lang="ja-JP" altLang="en-US" sz="3200" b="1" dirty="0"/>
              <a:t> </a:t>
            </a:r>
            <a:r>
              <a:rPr lang="en-US" altLang="ja-JP" sz="3200" b="1" dirty="0"/>
              <a:t>Verification</a:t>
            </a:r>
            <a:endParaRPr lang="ja-JP" altLang="en-US" sz="3200" b="1" dirty="0">
              <a:solidFill>
                <a:srgbClr val="FFFF00"/>
              </a:solidFill>
            </a:endParaRPr>
          </a:p>
        </p:txBody>
      </p:sp>
      <p:sp>
        <p:nvSpPr>
          <p:cNvPr id="12"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14</a:t>
            </a:fld>
            <a:r>
              <a:rPr lang="en-US" altLang="ja-JP" sz="1600" dirty="0"/>
              <a:t>/16</a:t>
            </a:r>
            <a:endParaRPr lang="ja-JP" altLang="en-US" sz="1600" dirty="0"/>
          </a:p>
        </p:txBody>
      </p:sp>
      <p:sp>
        <p:nvSpPr>
          <p:cNvPr id="19" name="正方形/長方形 18"/>
          <p:cNvSpPr/>
          <p:nvPr/>
        </p:nvSpPr>
        <p:spPr>
          <a:xfrm>
            <a:off x="4211960" y="1268761"/>
            <a:ext cx="2442592" cy="646331"/>
          </a:xfrm>
          <a:prstGeom prst="rect">
            <a:avLst/>
          </a:prstGeom>
          <a:solidFill>
            <a:schemeClr val="bg1"/>
          </a:solidFill>
        </p:spPr>
        <p:txBody>
          <a:bodyPr wrap="square">
            <a:spAutoFit/>
          </a:bodyPr>
          <a:lstStyle/>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without additional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0" name="正方形/長方形 19"/>
          <p:cNvSpPr/>
          <p:nvPr/>
        </p:nvSpPr>
        <p:spPr>
          <a:xfrm>
            <a:off x="1943199" y="1556792"/>
            <a:ext cx="2196644" cy="369332"/>
          </a:xfrm>
          <a:prstGeom prst="rect">
            <a:avLst/>
          </a:prstGeom>
          <a:solidFill>
            <a:schemeClr val="bg1"/>
          </a:solidFill>
        </p:spPr>
        <p:txBody>
          <a:bodyPr wrap="square">
            <a:spAutoFit/>
          </a:bodyPr>
          <a:lstStyle/>
          <a:p>
            <a:pPr lvl="0"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Not 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1" name="正方形/長方形 20"/>
          <p:cNvSpPr/>
          <p:nvPr/>
        </p:nvSpPr>
        <p:spPr>
          <a:xfrm>
            <a:off x="6876256" y="1268760"/>
            <a:ext cx="2123727" cy="646331"/>
          </a:xfrm>
          <a:prstGeom prst="rect">
            <a:avLst/>
          </a:prstGeom>
          <a:solidFill>
            <a:schemeClr val="bg1"/>
          </a:solidFill>
        </p:spPr>
        <p:txBody>
          <a:bodyPr wrap="square">
            <a:spAutoFit/>
          </a:bodyPr>
          <a:lstStyle/>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with additional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3" name="正方形/長方形 22"/>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(2012/5/6)</a:t>
            </a:r>
          </a:p>
        </p:txBody>
      </p:sp>
      <p:sp>
        <p:nvSpPr>
          <p:cNvPr id="13" name="角丸四角形吹き出し 12"/>
          <p:cNvSpPr/>
          <p:nvPr/>
        </p:nvSpPr>
        <p:spPr>
          <a:xfrm>
            <a:off x="72009" y="4194130"/>
            <a:ext cx="1871190" cy="1539126"/>
          </a:xfrm>
          <a:prstGeom prst="wedgeRoundRectCallout">
            <a:avLst>
              <a:gd name="adj1" fmla="val -11274"/>
              <a:gd name="adj2" fmla="val -11377"/>
              <a:gd name="adj3" fmla="val 16667"/>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en-US" altLang="ja-JP" sz="2000" dirty="0"/>
              <a:t>Improvement starts from the initial time and remains for 90 min.</a:t>
            </a:r>
            <a:endParaRPr lang="ja-JP" altLang="en-US" sz="2000" dirty="0"/>
          </a:p>
        </p:txBody>
      </p:sp>
      <p:sp>
        <p:nvSpPr>
          <p:cNvPr id="14" name="正方形/長方形 13"/>
          <p:cNvSpPr/>
          <p:nvPr/>
        </p:nvSpPr>
        <p:spPr>
          <a:xfrm>
            <a:off x="1670966" y="6352371"/>
            <a:ext cx="899592" cy="369332"/>
          </a:xfrm>
          <a:prstGeom prst="rect">
            <a:avLst/>
          </a:prstGeom>
          <a:noFill/>
        </p:spPr>
        <p:txBody>
          <a:bodyPr wrap="square">
            <a:spAutoFit/>
          </a:bodyPr>
          <a:lstStyle/>
          <a:p>
            <a:pPr algn="ctr"/>
            <a:r>
              <a:rPr lang="en-US" altLang="ja-JP" dirty="0"/>
              <a:t>weak</a:t>
            </a:r>
          </a:p>
        </p:txBody>
      </p:sp>
      <p:sp>
        <p:nvSpPr>
          <p:cNvPr id="15" name="正方形/長方形 14"/>
          <p:cNvSpPr/>
          <p:nvPr/>
        </p:nvSpPr>
        <p:spPr>
          <a:xfrm>
            <a:off x="3275856" y="6372036"/>
            <a:ext cx="899592" cy="369332"/>
          </a:xfrm>
          <a:prstGeom prst="rect">
            <a:avLst/>
          </a:prstGeom>
          <a:noFill/>
        </p:spPr>
        <p:txBody>
          <a:bodyPr wrap="square">
            <a:spAutoFit/>
          </a:bodyPr>
          <a:lstStyle/>
          <a:p>
            <a:pPr algn="ctr"/>
            <a:r>
              <a:rPr lang="en-US" altLang="ja-JP" dirty="0"/>
              <a:t>strong</a:t>
            </a:r>
          </a:p>
        </p:txBody>
      </p:sp>
      <p:cxnSp>
        <p:nvCxnSpPr>
          <p:cNvPr id="16" name="直線矢印コネクタ 15"/>
          <p:cNvCxnSpPr/>
          <p:nvPr/>
        </p:nvCxnSpPr>
        <p:spPr>
          <a:xfrm>
            <a:off x="2401576" y="6525344"/>
            <a:ext cx="1018296"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4150070" y="6365951"/>
            <a:ext cx="899592" cy="369332"/>
          </a:xfrm>
          <a:prstGeom prst="rect">
            <a:avLst/>
          </a:prstGeom>
          <a:noFill/>
        </p:spPr>
        <p:txBody>
          <a:bodyPr wrap="square">
            <a:spAutoFit/>
          </a:bodyPr>
          <a:lstStyle/>
          <a:p>
            <a:pPr algn="ctr"/>
            <a:r>
              <a:rPr lang="en-US" altLang="ja-JP" dirty="0"/>
              <a:t>weak</a:t>
            </a:r>
          </a:p>
        </p:txBody>
      </p:sp>
      <p:sp>
        <p:nvSpPr>
          <p:cNvPr id="22" name="正方形/長方形 21"/>
          <p:cNvSpPr/>
          <p:nvPr/>
        </p:nvSpPr>
        <p:spPr>
          <a:xfrm>
            <a:off x="5754960" y="6385616"/>
            <a:ext cx="899592" cy="369332"/>
          </a:xfrm>
          <a:prstGeom prst="rect">
            <a:avLst/>
          </a:prstGeom>
          <a:noFill/>
        </p:spPr>
        <p:txBody>
          <a:bodyPr wrap="square">
            <a:spAutoFit/>
          </a:bodyPr>
          <a:lstStyle/>
          <a:p>
            <a:pPr algn="ctr"/>
            <a:r>
              <a:rPr lang="en-US" altLang="ja-JP" dirty="0"/>
              <a:t>strong</a:t>
            </a:r>
          </a:p>
        </p:txBody>
      </p:sp>
      <p:cxnSp>
        <p:nvCxnSpPr>
          <p:cNvPr id="24" name="直線矢印コネクタ 23"/>
          <p:cNvCxnSpPr/>
          <p:nvPr/>
        </p:nvCxnSpPr>
        <p:spPr>
          <a:xfrm>
            <a:off x="4880680" y="6538924"/>
            <a:ext cx="1018296"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6639518" y="6371742"/>
            <a:ext cx="899592" cy="369332"/>
          </a:xfrm>
          <a:prstGeom prst="rect">
            <a:avLst/>
          </a:prstGeom>
          <a:noFill/>
        </p:spPr>
        <p:txBody>
          <a:bodyPr wrap="square">
            <a:spAutoFit/>
          </a:bodyPr>
          <a:lstStyle/>
          <a:p>
            <a:pPr algn="ctr"/>
            <a:r>
              <a:rPr lang="en-US" altLang="ja-JP" dirty="0"/>
              <a:t>weak</a:t>
            </a:r>
          </a:p>
        </p:txBody>
      </p:sp>
      <p:sp>
        <p:nvSpPr>
          <p:cNvPr id="26" name="正方形/長方形 25"/>
          <p:cNvSpPr/>
          <p:nvPr/>
        </p:nvSpPr>
        <p:spPr>
          <a:xfrm>
            <a:off x="8244408" y="6391407"/>
            <a:ext cx="899592" cy="369332"/>
          </a:xfrm>
          <a:prstGeom prst="rect">
            <a:avLst/>
          </a:prstGeom>
          <a:noFill/>
        </p:spPr>
        <p:txBody>
          <a:bodyPr wrap="square">
            <a:spAutoFit/>
          </a:bodyPr>
          <a:lstStyle/>
          <a:p>
            <a:pPr algn="ctr"/>
            <a:r>
              <a:rPr lang="en-US" altLang="ja-JP" dirty="0"/>
              <a:t>strong</a:t>
            </a:r>
          </a:p>
        </p:txBody>
      </p:sp>
      <p:cxnSp>
        <p:nvCxnSpPr>
          <p:cNvPr id="27" name="直線矢印コネクタ 26"/>
          <p:cNvCxnSpPr/>
          <p:nvPr/>
        </p:nvCxnSpPr>
        <p:spPr>
          <a:xfrm>
            <a:off x="7370128" y="6544715"/>
            <a:ext cx="1018296"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78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 xmlns:a16="http://schemas.microsoft.com/office/drawing/2014/main" id="{BDED364E-2E65-4D39-9ECD-45B5A2F50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1" y="2249976"/>
            <a:ext cx="3275857" cy="3133737"/>
          </a:xfrm>
          <a:prstGeom prst="rect">
            <a:avLst/>
          </a:prstGeom>
        </p:spPr>
      </p:pic>
      <p:pic>
        <p:nvPicPr>
          <p:cNvPr id="29" name="図 28">
            <a:extLst>
              <a:ext uri="{FF2B5EF4-FFF2-40B4-BE49-F238E27FC236}">
                <a16:creationId xmlns="" xmlns:a16="http://schemas.microsoft.com/office/drawing/2014/main" id="{0E44374D-A789-4FDB-B3AA-5E4CC57BCA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3106" y="2248176"/>
            <a:ext cx="3275858" cy="3133738"/>
          </a:xfrm>
          <a:prstGeom prst="rect">
            <a:avLst/>
          </a:prstGeom>
        </p:spPr>
      </p:pic>
      <p:pic>
        <p:nvPicPr>
          <p:cNvPr id="31" name="図 30">
            <a:extLst>
              <a:ext uri="{FF2B5EF4-FFF2-40B4-BE49-F238E27FC236}">
                <a16:creationId xmlns="" xmlns:a16="http://schemas.microsoft.com/office/drawing/2014/main" id="{85915F65-F87E-445C-8930-9AA3D07527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248177"/>
            <a:ext cx="3275856" cy="3133736"/>
          </a:xfrm>
          <a:prstGeom prst="rect">
            <a:avLst/>
          </a:prstGeom>
        </p:spPr>
      </p:pic>
      <p:sp>
        <p:nvSpPr>
          <p:cNvPr id="18" name="正方形/長方形 17"/>
          <p:cNvSpPr/>
          <p:nvPr/>
        </p:nvSpPr>
        <p:spPr>
          <a:xfrm>
            <a:off x="79107" y="1012666"/>
            <a:ext cx="8669357" cy="707886"/>
          </a:xfrm>
          <a:prstGeom prst="rect">
            <a:avLst/>
          </a:prstGeom>
        </p:spPr>
        <p:txBody>
          <a:bodyPr wrap="square">
            <a:spAutoFit/>
          </a:bodyPr>
          <a:lstStyle/>
          <a:p>
            <a:r>
              <a:rPr lang="en-US" altLang="ja-JP" sz="2000" b="1" dirty="0"/>
              <a:t>Probability that high-vorticity area (&gt;0.01/s) appears within the radius of 10km in 1200-1300JST @z*=1km using 51 ensemble members</a:t>
            </a:r>
          </a:p>
        </p:txBody>
      </p:sp>
      <p:sp>
        <p:nvSpPr>
          <p:cNvPr id="11"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2800" b="1" dirty="0"/>
              <a:t/>
            </a:r>
            <a:br>
              <a:rPr lang="en-US" altLang="ja-JP" sz="2800" b="1" dirty="0"/>
            </a:br>
            <a:r>
              <a:rPr lang="en-US" altLang="ja-JP" sz="2800" b="1" dirty="0"/>
              <a:t>	Probabilistic Forecasts of Low-level Mesocyclones </a:t>
            </a:r>
            <a:endParaRPr lang="ja-JP" altLang="en-US" sz="2800" b="1" dirty="0">
              <a:solidFill>
                <a:srgbClr val="FFFF00"/>
              </a:solidFill>
            </a:endParaRPr>
          </a:p>
        </p:txBody>
      </p:sp>
      <p:sp>
        <p:nvSpPr>
          <p:cNvPr id="12"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15</a:t>
            </a:fld>
            <a:r>
              <a:rPr lang="en-US" altLang="ja-JP" sz="1600" dirty="0"/>
              <a:t>/16</a:t>
            </a:r>
            <a:endParaRPr lang="ja-JP" altLang="en-US" sz="1600" dirty="0"/>
          </a:p>
        </p:txBody>
      </p:sp>
      <p:sp>
        <p:nvSpPr>
          <p:cNvPr id="19" name="正方形/長方形 18"/>
          <p:cNvSpPr/>
          <p:nvPr/>
        </p:nvSpPr>
        <p:spPr>
          <a:xfrm>
            <a:off x="3491880" y="1702549"/>
            <a:ext cx="2442592" cy="646331"/>
          </a:xfrm>
          <a:prstGeom prst="rect">
            <a:avLst/>
          </a:prstGeom>
          <a:noFill/>
        </p:spPr>
        <p:txBody>
          <a:bodyPr wrap="square">
            <a:spAutoFit/>
          </a:bodyPr>
          <a:lstStyle/>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without additional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0" name="正方形/長方形 19"/>
          <p:cNvSpPr/>
          <p:nvPr/>
        </p:nvSpPr>
        <p:spPr>
          <a:xfrm>
            <a:off x="683568" y="1979547"/>
            <a:ext cx="2196644" cy="369332"/>
          </a:xfrm>
          <a:prstGeom prst="rect">
            <a:avLst/>
          </a:prstGeom>
          <a:noFill/>
        </p:spPr>
        <p:txBody>
          <a:bodyPr wrap="square">
            <a:spAutoFit/>
          </a:bodyPr>
          <a:lstStyle/>
          <a:p>
            <a:pPr lvl="0"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Not 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1" name="正方形/長方形 20"/>
          <p:cNvSpPr/>
          <p:nvPr/>
        </p:nvSpPr>
        <p:spPr>
          <a:xfrm>
            <a:off x="6444207" y="1702548"/>
            <a:ext cx="2123727" cy="646331"/>
          </a:xfrm>
          <a:prstGeom prst="rect">
            <a:avLst/>
          </a:prstGeom>
          <a:noFill/>
        </p:spPr>
        <p:txBody>
          <a:bodyPr wrap="square">
            <a:spAutoFit/>
          </a:bodyPr>
          <a:lstStyle/>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with additional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3" name="正方形/長方形 22"/>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(2012/5/6)</a:t>
            </a:r>
          </a:p>
        </p:txBody>
      </p:sp>
      <p:sp>
        <p:nvSpPr>
          <p:cNvPr id="33" name="角丸四角形吹き出し 20">
            <a:extLst>
              <a:ext uri="{FF2B5EF4-FFF2-40B4-BE49-F238E27FC236}">
                <a16:creationId xmlns="" xmlns:a16="http://schemas.microsoft.com/office/drawing/2014/main" id="{F6B21C1D-F472-44A3-B7C5-B9221DBE8120}"/>
              </a:ext>
            </a:extLst>
          </p:cNvPr>
          <p:cNvSpPr/>
          <p:nvPr/>
        </p:nvSpPr>
        <p:spPr>
          <a:xfrm>
            <a:off x="2267744" y="4149080"/>
            <a:ext cx="1800200" cy="648072"/>
          </a:xfrm>
          <a:prstGeom prst="wedgeRoundRectCallout">
            <a:avLst>
              <a:gd name="adj1" fmla="val -46118"/>
              <a:gd name="adj2" fmla="val -81215"/>
              <a:gd name="adj3" fmla="val 16667"/>
            </a:avLst>
          </a:prstGeom>
          <a:solidFill>
            <a:srgbClr val="FFFFFF">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tx1"/>
                </a:solidFill>
                <a:cs typeface="Arial Unicode MS"/>
              </a:rPr>
              <a:t>Black lines: Damaged area</a:t>
            </a:r>
          </a:p>
        </p:txBody>
      </p:sp>
      <p:sp>
        <p:nvSpPr>
          <p:cNvPr id="34" name="角丸四角形吹き出し 20">
            <a:extLst>
              <a:ext uri="{FF2B5EF4-FFF2-40B4-BE49-F238E27FC236}">
                <a16:creationId xmlns="" xmlns:a16="http://schemas.microsoft.com/office/drawing/2014/main" id="{698C7177-6AC1-406F-BB26-D122FC03AF35}"/>
              </a:ext>
            </a:extLst>
          </p:cNvPr>
          <p:cNvSpPr/>
          <p:nvPr/>
        </p:nvSpPr>
        <p:spPr>
          <a:xfrm>
            <a:off x="179512" y="5569242"/>
            <a:ext cx="1800200" cy="648072"/>
          </a:xfrm>
          <a:prstGeom prst="wedgeRoundRectCallout">
            <a:avLst>
              <a:gd name="adj1" fmla="val 40950"/>
              <a:gd name="adj2" fmla="val -278948"/>
              <a:gd name="adj3" fmla="val 16667"/>
            </a:avLst>
          </a:prstGeom>
          <a:solidFill>
            <a:srgbClr val="FFFFFF">
              <a:alpha val="69804"/>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rgbClr val="0000FF"/>
                </a:solidFill>
                <a:cs typeface="Arial Unicode MS"/>
              </a:rPr>
              <a:t>Earlier than the actual case</a:t>
            </a:r>
          </a:p>
        </p:txBody>
      </p:sp>
      <p:sp>
        <p:nvSpPr>
          <p:cNvPr id="35" name="角丸四角形吹き出し 20">
            <a:extLst>
              <a:ext uri="{FF2B5EF4-FFF2-40B4-BE49-F238E27FC236}">
                <a16:creationId xmlns="" xmlns:a16="http://schemas.microsoft.com/office/drawing/2014/main" id="{EC29DA18-86CF-4363-A655-5D54D2D5DC97}"/>
              </a:ext>
            </a:extLst>
          </p:cNvPr>
          <p:cNvSpPr/>
          <p:nvPr/>
        </p:nvSpPr>
        <p:spPr>
          <a:xfrm>
            <a:off x="3814951" y="5561247"/>
            <a:ext cx="756084" cy="328102"/>
          </a:xfrm>
          <a:prstGeom prst="wedgeRoundRectCallout">
            <a:avLst>
              <a:gd name="adj1" fmla="val 15195"/>
              <a:gd name="adj2" fmla="val -774287"/>
              <a:gd name="adj3" fmla="val 16667"/>
            </a:avLst>
          </a:prstGeom>
          <a:solidFill>
            <a:srgbClr val="FFFFFF">
              <a:alpha val="69804"/>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rgbClr val="0000FF"/>
                </a:solidFill>
                <a:cs typeface="Arial Unicode MS"/>
              </a:rPr>
              <a:t>False</a:t>
            </a:r>
          </a:p>
        </p:txBody>
      </p:sp>
      <p:sp>
        <p:nvSpPr>
          <p:cNvPr id="36" name="角丸四角形吹き出し 20">
            <a:extLst>
              <a:ext uri="{FF2B5EF4-FFF2-40B4-BE49-F238E27FC236}">
                <a16:creationId xmlns="" xmlns:a16="http://schemas.microsoft.com/office/drawing/2014/main" id="{473D7092-D262-4E95-A737-0B2F247A8BCF}"/>
              </a:ext>
            </a:extLst>
          </p:cNvPr>
          <p:cNvSpPr/>
          <p:nvPr/>
        </p:nvSpPr>
        <p:spPr>
          <a:xfrm>
            <a:off x="6588224" y="5574811"/>
            <a:ext cx="1656184" cy="322533"/>
          </a:xfrm>
          <a:prstGeom prst="wedgeRoundRectCallout">
            <a:avLst>
              <a:gd name="adj1" fmla="val 39317"/>
              <a:gd name="adj2" fmla="val -584190"/>
              <a:gd name="adj3" fmla="val 16667"/>
            </a:avLst>
          </a:prstGeom>
          <a:solidFill>
            <a:srgbClr val="FFFFFF">
              <a:alpha val="69804"/>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rgbClr val="FF0000"/>
                </a:solidFill>
                <a:cs typeface="Arial Unicode MS"/>
              </a:rPr>
              <a:t>More realistic</a:t>
            </a:r>
          </a:p>
        </p:txBody>
      </p:sp>
    </p:spTree>
    <p:extLst>
      <p:ext uri="{BB962C8B-B14F-4D97-AF65-F5344CB8AC3E}">
        <p14:creationId xmlns:p14="http://schemas.microsoft.com/office/powerpoint/2010/main" val="17820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1196752"/>
            <a:ext cx="8640960" cy="4830251"/>
          </a:xfrm>
        </p:spPr>
        <p:txBody>
          <a:bodyPr>
            <a:normAutofit fontScale="92500" lnSpcReduction="20000"/>
          </a:bodyPr>
          <a:lstStyle/>
          <a:p>
            <a:r>
              <a:rPr kumimoji="1" lang="en-US" altLang="ja-JP" sz="2800" b="1" dirty="0"/>
              <a:t>Summary</a:t>
            </a:r>
          </a:p>
          <a:p>
            <a:pPr lvl="1"/>
            <a:r>
              <a:rPr lang="en-US" altLang="ja-JP" sz="2600" dirty="0"/>
              <a:t>To improve rainfall forecast by “direct” assimilation of </a:t>
            </a:r>
            <a:r>
              <a:rPr lang="en-US" altLang="ja-JP" sz="2600" i="1" dirty="0">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2600" i="1" baseline="-25000" dirty="0">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600" dirty="0"/>
              <a:t>, atmospheric state should be modified based on </a:t>
            </a:r>
            <a:r>
              <a:rPr lang="en-US" altLang="ja-JP" sz="2600" b="1" u="sng" dirty="0"/>
              <a:t>correlation between the Atmospheric State and Hydrometeor</a:t>
            </a:r>
          </a:p>
          <a:p>
            <a:pPr lvl="1"/>
            <a:endParaRPr lang="en-US" altLang="ja-JP" sz="1900" dirty="0"/>
          </a:p>
          <a:p>
            <a:pPr lvl="1"/>
            <a:r>
              <a:rPr lang="en-US" altLang="ja-JP" sz="2600" dirty="0"/>
              <a:t>However, there is no impact of assimilation of </a:t>
            </a:r>
            <a:r>
              <a:rPr lang="en-US" altLang="ja-JP" sz="2600" i="1" dirty="0">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2600" i="1" baseline="-25000" dirty="0">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600" dirty="0"/>
              <a:t> at points where rainfall is not forecasted</a:t>
            </a:r>
          </a:p>
          <a:p>
            <a:pPr lvl="1"/>
            <a:endParaRPr lang="en-US" altLang="ja-JP" sz="1900" dirty="0"/>
          </a:p>
          <a:p>
            <a:pPr marL="342900" lvl="1" indent="0">
              <a:buNone/>
            </a:pPr>
            <a:r>
              <a:rPr kumimoji="1" lang="ja-JP" altLang="en-US" sz="2600" dirty="0"/>
              <a:t>→ </a:t>
            </a:r>
            <a:r>
              <a:rPr lang="en-US" altLang="ja-JP" sz="2600" dirty="0"/>
              <a:t>We suggest to </a:t>
            </a:r>
            <a:r>
              <a:rPr lang="en-US" altLang="ja-JP" sz="2600" b="1" u="sng" dirty="0">
                <a:solidFill>
                  <a:srgbClr val="FF0000"/>
                </a:solidFill>
              </a:rPr>
              <a:t>add </a:t>
            </a:r>
            <a:r>
              <a:rPr lang="en-US" altLang="ja-JP" sz="2600" i="1" u="sng"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26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600" b="1" u="sng" dirty="0">
                <a:solidFill>
                  <a:srgbClr val="FF0000"/>
                </a:solidFill>
              </a:rPr>
              <a:t> perturbations correlated with the atmospheric state</a:t>
            </a:r>
            <a:r>
              <a:rPr lang="en-US" altLang="ja-JP" sz="2600" dirty="0"/>
              <a:t> before assimilation at points where rainfall was not forecasted. </a:t>
            </a:r>
            <a:r>
              <a:rPr lang="en-US" altLang="ja-JP" sz="2200" dirty="0"/>
              <a:t>(It has possibly to improve short-term rainfall forecast.)</a:t>
            </a:r>
          </a:p>
          <a:p>
            <a:pPr marL="342900" lvl="1" indent="0">
              <a:buNone/>
            </a:pPr>
            <a:endParaRPr lang="en-US" altLang="ja-JP" sz="1900" dirty="0">
              <a:solidFill>
                <a:srgbClr val="FF0000"/>
              </a:solidFill>
            </a:endParaRPr>
          </a:p>
          <a:p>
            <a:r>
              <a:rPr kumimoji="1" lang="en-US" altLang="ja-JP" sz="2800" b="1" dirty="0"/>
              <a:t>Future issues</a:t>
            </a:r>
          </a:p>
          <a:p>
            <a:pPr lvl="1"/>
            <a:r>
              <a:rPr kumimoji="1" lang="en-US" altLang="ja-JP" sz="2200" dirty="0"/>
              <a:t>Applying to other cases (local rainfall, snow, and so on)</a:t>
            </a:r>
          </a:p>
          <a:p>
            <a:pPr lvl="1"/>
            <a:r>
              <a:rPr lang="en-US" altLang="ja-JP" sz="2200" dirty="0"/>
              <a:t>Improving making perturbations when the number of samples is small</a:t>
            </a:r>
          </a:p>
          <a:p>
            <a:pPr lvl="1"/>
            <a:r>
              <a:rPr lang="en-US" altLang="ja-JP" sz="2200" dirty="0"/>
              <a:t>Improving attenuation correction of s</a:t>
            </a:r>
            <a:r>
              <a:rPr kumimoji="1" lang="en-US" altLang="ja-JP" sz="2200" dirty="0"/>
              <a:t>now and </a:t>
            </a:r>
            <a:r>
              <a:rPr kumimoji="1" lang="en-US" altLang="ja-JP" sz="2200" dirty="0" err="1"/>
              <a:t>graupel</a:t>
            </a:r>
            <a:endParaRPr kumimoji="1" lang="en-US" altLang="ja-JP" sz="2200" dirty="0"/>
          </a:p>
        </p:txBody>
      </p:sp>
      <p:sp>
        <p:nvSpPr>
          <p:cNvPr id="4" name="スライド番号プレースホルダー 3"/>
          <p:cNvSpPr>
            <a:spLocks noGrp="1"/>
          </p:cNvSpPr>
          <p:nvPr>
            <p:ph type="sldNum" sz="quarter" idx="12"/>
          </p:nvPr>
        </p:nvSpPr>
        <p:spPr/>
        <p:txBody>
          <a:bodyPr/>
          <a:lstStyle/>
          <a:p>
            <a:fld id="{237FFAAC-5755-4B67-AF6A-D0AA0AEBE3B1}" type="slidenum">
              <a:rPr lang="en-US" altLang="ja-JP" smtClean="0"/>
              <a:pPr/>
              <a:t>16</a:t>
            </a:fld>
            <a:r>
              <a:rPr lang="en-US" altLang="ja-JP"/>
              <a:t>/36</a:t>
            </a:r>
            <a:endParaRPr lang="ja-JP" altLang="en-US" dirty="0"/>
          </a:p>
        </p:txBody>
      </p:sp>
      <p:sp>
        <p:nvSpPr>
          <p:cNvPr id="6" name="タイトル 1"/>
          <p:cNvSpPr txBox="1">
            <a:spLocks/>
          </p:cNvSpPr>
          <p:nvPr/>
        </p:nvSpPr>
        <p:spPr>
          <a:xfrm>
            <a:off x="0" y="0"/>
            <a:ext cx="9144000" cy="908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dirty="0"/>
              <a:t/>
            </a:r>
            <a:br>
              <a:rPr lang="en-US" altLang="ja-JP" dirty="0"/>
            </a:br>
            <a:r>
              <a:rPr lang="en-US" altLang="ja-JP" dirty="0"/>
              <a:t>	</a:t>
            </a:r>
            <a:r>
              <a:rPr lang="en-US" altLang="ja-JP" b="1" dirty="0"/>
              <a:t>Summary</a:t>
            </a:r>
            <a:endParaRPr lang="ja-JP" altLang="en-US" b="1" dirty="0">
              <a:solidFill>
                <a:srgbClr val="FFFF00"/>
              </a:solidFill>
            </a:endParaRPr>
          </a:p>
        </p:txBody>
      </p:sp>
      <p:sp>
        <p:nvSpPr>
          <p:cNvPr id="7"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16</a:t>
            </a:fld>
            <a:r>
              <a:rPr lang="en-US" altLang="ja-JP" sz="1600" dirty="0"/>
              <a:t>/16</a:t>
            </a:r>
            <a:endParaRPr lang="ja-JP" altLang="en-US" sz="1600" dirty="0"/>
          </a:p>
        </p:txBody>
      </p:sp>
      <p:sp>
        <p:nvSpPr>
          <p:cNvPr id="2" name="正方形/長方形 1"/>
          <p:cNvSpPr/>
          <p:nvPr/>
        </p:nvSpPr>
        <p:spPr>
          <a:xfrm>
            <a:off x="251520" y="6027003"/>
            <a:ext cx="8640960" cy="830997"/>
          </a:xfrm>
          <a:prstGeom prst="rect">
            <a:avLst/>
          </a:prstGeom>
          <a:solidFill>
            <a:schemeClr val="bg1">
              <a:lumMod val="95000"/>
            </a:schemeClr>
          </a:solidFill>
        </p:spPr>
        <p:txBody>
          <a:bodyPr wrap="square">
            <a:spAutoFit/>
          </a:bodyPr>
          <a:lstStyle/>
          <a:p>
            <a:r>
              <a:rPr lang="en-US" altLang="ja-JP" sz="1200" b="1" u="sng" dirty="0">
                <a:solidFill>
                  <a:schemeClr val="tx1">
                    <a:lumMod val="75000"/>
                    <a:lumOff val="25000"/>
                  </a:schemeClr>
                </a:solidFill>
                <a:cs typeface="Times New Roman" panose="02020603050405020304" pitchFamily="18" charset="0"/>
              </a:rPr>
              <a:t>Acknowledgements</a:t>
            </a:r>
            <a:r>
              <a:rPr lang="en-US" altLang="ja-JP" sz="1200" dirty="0">
                <a:solidFill>
                  <a:schemeClr val="tx1">
                    <a:lumMod val="75000"/>
                    <a:lumOff val="25000"/>
                  </a:schemeClr>
                </a:solidFill>
                <a:cs typeface="Times New Roman" panose="02020603050405020304" pitchFamily="18" charset="0"/>
              </a:rPr>
              <a:t>: This work was supported in part by “Social and Scientific Priority Issues (Theme 4) to Be Tackled by Using Post K Computer of the FLAGSHIP2020 Project” (ID: hp160229</a:t>
            </a:r>
            <a:r>
              <a:rPr lang="en-US" altLang="ja-JP" sz="1200">
                <a:solidFill>
                  <a:schemeClr val="tx1">
                    <a:lumMod val="75000"/>
                    <a:lumOff val="25000"/>
                  </a:schemeClr>
                </a:solidFill>
                <a:cs typeface="Times New Roman" panose="02020603050405020304" pitchFamily="18" charset="0"/>
              </a:rPr>
              <a:t>, </a:t>
            </a:r>
            <a:r>
              <a:rPr lang="en-US" altLang="ja-JP" sz="1200" smtClean="0">
                <a:solidFill>
                  <a:schemeClr val="tx1">
                    <a:lumMod val="75000"/>
                    <a:lumOff val="25000"/>
                  </a:schemeClr>
                </a:solidFill>
                <a:cs typeface="Times New Roman" panose="02020603050405020304" pitchFamily="18" charset="0"/>
              </a:rPr>
              <a:t>hp170246, hp180194</a:t>
            </a:r>
            <a:r>
              <a:rPr lang="en-US" altLang="ja-JP" sz="1200" dirty="0">
                <a:solidFill>
                  <a:schemeClr val="tx1">
                    <a:lumMod val="75000"/>
                    <a:lumOff val="25000"/>
                  </a:schemeClr>
                </a:solidFill>
                <a:cs typeface="Times New Roman" panose="02020603050405020304" pitchFamily="18" charset="0"/>
              </a:rPr>
              <a:t>), </a:t>
            </a:r>
            <a:r>
              <a:rPr lang="en-US" altLang="ja-JP" sz="1200" dirty="0">
                <a:solidFill>
                  <a:schemeClr val="tx1">
                    <a:lumMod val="75000"/>
                    <a:lumOff val="25000"/>
                  </a:schemeClr>
                </a:solidFill>
                <a:cs typeface="Times New Roman" panose="02020603050405020304" pitchFamily="18" charset="0"/>
              </a:rPr>
              <a:t>“Tokyo Metropolitan Area Convection Study for Extreme Weather Resilient Cities (TOMACS),” and JSPS KAKENHI Grant Number JP16K17804 and JP16H04054. Radar data were provided from JMA and Ministry of Land, Infrastructure, Transport and Tourism. Surface data were provided from JMA and NTT DOCOMO, Inc.</a:t>
            </a:r>
          </a:p>
        </p:txBody>
      </p:sp>
    </p:spTree>
    <p:extLst>
      <p:ext uri="{BB962C8B-B14F-4D97-AF65-F5344CB8AC3E}">
        <p14:creationId xmlns:p14="http://schemas.microsoft.com/office/powerpoint/2010/main" val="24229180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758B856B-C012-45BC-8843-6FFE3820EC32}"/>
              </a:ext>
            </a:extLst>
          </p:cNvPr>
          <p:cNvSpPr>
            <a:spLocks noGrp="1"/>
          </p:cNvSpPr>
          <p:nvPr>
            <p:ph type="title"/>
          </p:nvPr>
        </p:nvSpPr>
        <p:spPr/>
        <p:txBody>
          <a:bodyPr/>
          <a:lstStyle/>
          <a:p>
            <a:r>
              <a:rPr kumimoji="1" lang="en-US" altLang="ja-JP" dirty="0" smtClean="0"/>
              <a:t>Supplement</a:t>
            </a:r>
            <a:endParaRPr kumimoji="1" lang="ja-JP" altLang="en-US" dirty="0"/>
          </a:p>
        </p:txBody>
      </p:sp>
      <p:sp>
        <p:nvSpPr>
          <p:cNvPr id="3" name="コンテンツ プレースホルダー 2">
            <a:extLst>
              <a:ext uri="{FF2B5EF4-FFF2-40B4-BE49-F238E27FC236}">
                <a16:creationId xmlns="" xmlns:a16="http://schemas.microsoft.com/office/drawing/2014/main" id="{96422C11-72E8-497E-BF36-92A0A7BC2CF9}"/>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 xmlns:a16="http://schemas.microsoft.com/office/drawing/2014/main" id="{49A58DA3-3F1B-4124-A94F-D2055B56BD8A}"/>
              </a:ext>
            </a:extLst>
          </p:cNvPr>
          <p:cNvSpPr>
            <a:spLocks noGrp="1"/>
          </p:cNvSpPr>
          <p:nvPr>
            <p:ph type="sldNum" sz="quarter" idx="12"/>
          </p:nvPr>
        </p:nvSpPr>
        <p:spPr/>
        <p:txBody>
          <a:bodyPr/>
          <a:lstStyle/>
          <a:p>
            <a:fld id="{237FFAAC-5755-4B67-AF6A-D0AA0AEBE3B1}" type="slidenum">
              <a:rPr lang="en-US" altLang="ja-JP" smtClean="0"/>
              <a:pPr/>
              <a:t>17</a:t>
            </a:fld>
            <a:r>
              <a:rPr lang="en-US" altLang="ja-JP"/>
              <a:t>/36</a:t>
            </a:r>
            <a:endParaRPr lang="ja-JP" altLang="en-US" dirty="0"/>
          </a:p>
        </p:txBody>
      </p:sp>
    </p:spTree>
    <p:extLst>
      <p:ext uri="{BB962C8B-B14F-4D97-AF65-F5344CB8AC3E}">
        <p14:creationId xmlns:p14="http://schemas.microsoft.com/office/powerpoint/2010/main" val="2659483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 Characteristic</a:t>
            </a:r>
            <a:r>
              <a:rPr lang="ja-JP" altLang="en-US" sz="3200" b="1" dirty="0"/>
              <a:t> </a:t>
            </a:r>
            <a:r>
              <a:rPr lang="en-US" altLang="ja-JP" sz="3200" b="1" dirty="0"/>
              <a:t>of</a:t>
            </a:r>
            <a:r>
              <a:rPr lang="ja-JP" altLang="en-US" sz="3200" b="1" dirty="0"/>
              <a:t> </a:t>
            </a:r>
            <a:r>
              <a:rPr lang="en-US" altLang="ja-JP" sz="3200" b="1" dirty="0"/>
              <a:t>Added </a:t>
            </a:r>
            <a:r>
              <a:rPr lang="en-US" altLang="ja-JP" sz="3200" i="1" dirty="0" err="1">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32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32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3200" dirty="0">
              <a:solidFill>
                <a:srgbClr val="FFFF00"/>
              </a:solidFill>
            </a:endParaRPr>
          </a:p>
        </p:txBody>
      </p:sp>
      <p:sp>
        <p:nvSpPr>
          <p:cNvPr id="5"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18</a:t>
            </a:fld>
            <a:r>
              <a:rPr lang="en-US" altLang="ja-JP" sz="1600" dirty="0"/>
              <a:t>/16</a:t>
            </a:r>
            <a:endParaRPr lang="ja-JP" altLang="en-US" sz="1600" dirty="0"/>
          </a:p>
        </p:txBody>
      </p:sp>
      <p:sp>
        <p:nvSpPr>
          <p:cNvPr id="55" name="正方形/長方形 54"/>
          <p:cNvSpPr/>
          <p:nvPr/>
        </p:nvSpPr>
        <p:spPr>
          <a:xfrm>
            <a:off x="79107" y="1004340"/>
            <a:ext cx="4814266" cy="646331"/>
          </a:xfrm>
          <a:prstGeom prst="rect">
            <a:avLst/>
          </a:prstGeom>
        </p:spPr>
        <p:txBody>
          <a:bodyPr wrap="square">
            <a:spAutoFit/>
          </a:bodyPr>
          <a:lstStyle/>
          <a:p>
            <a:r>
              <a:rPr kumimoji="0" lang="en-US" altLang="ja-JP" kern="0" dirty="0">
                <a:ea typeface="Arial Unicode MS" panose="020B0604020202020204" pitchFamily="50" charset="-128"/>
                <a:cs typeface="Arial Unicode MS" panose="020B0604020202020204" pitchFamily="50" charset="-128"/>
              </a:rPr>
              <a:t>Slope of regression line </a:t>
            </a:r>
            <a:r>
              <a:rPr kumimoji="0" lang="en-US" altLang="ja-JP" kern="0" dirty="0">
                <a:latin typeface="Times New Roman" panose="02020603050405020304" pitchFamily="18" charset="0"/>
                <a:ea typeface="Arial Unicode MS" panose="020B0604020202020204" pitchFamily="50" charset="-128"/>
                <a:cs typeface="Times New Roman" panose="02020603050405020304" pitchFamily="18" charset="0"/>
              </a:rPr>
              <a:t>(</a:t>
            </a:r>
            <a:r>
              <a:rPr kumimoji="0" lang="en-US" altLang="ja-JP" i="1" kern="0" dirty="0" err="1">
                <a:latin typeface="Times New Roman" panose="02020603050405020304" pitchFamily="18" charset="0"/>
                <a:ea typeface="Arial Unicode MS" panose="020B0604020202020204" pitchFamily="50" charset="-128"/>
                <a:cs typeface="Times New Roman" panose="02020603050405020304" pitchFamily="18" charset="0"/>
              </a:rPr>
              <a:t>δ</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latin typeface="Arial Unicode MS" panose="020B0604020202020204" pitchFamily="50" charset="-128"/>
                <a:ea typeface="Arial Unicode MS" panose="020B0604020202020204" pitchFamily="50" charset="-128"/>
                <a:cs typeface="Arial Unicode MS" panose="020B0604020202020204" pitchFamily="50" charset="-128"/>
              </a:rPr>
              <a:t>/</a:t>
            </a:r>
            <a:r>
              <a:rPr kumimoji="0" lang="en-US" altLang="ja-JP" i="1" kern="0" dirty="0" err="1">
                <a:latin typeface="Times New Roman" panose="02020603050405020304" pitchFamily="18" charset="0"/>
                <a:ea typeface="Arial Unicode MS" panose="020B0604020202020204" pitchFamily="50" charset="-128"/>
                <a:cs typeface="Times New Roman" panose="02020603050405020304" pitchFamily="18" charset="0"/>
              </a:rPr>
              <a:t>δ</a:t>
            </a:r>
            <a:r>
              <a:rPr lang="en-US" altLang="ja-JP" b="1" dirty="0" err="1">
                <a:latin typeface="Times New Roman" panose="02020603050405020304" pitchFamily="18" charset="0"/>
                <a:ea typeface="Arial Unicode MS" panose="020B0604020202020204" pitchFamily="50" charset="-128"/>
                <a:cs typeface="Times New Roman" panose="02020603050405020304" pitchFamily="18" charset="0"/>
              </a:rPr>
              <a:t>x</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dirty="0"/>
              <a:t>based on scatter plots of </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t> and </a:t>
            </a:r>
            <a:r>
              <a:rPr lang="en-US" altLang="ja-JP" b="1" dirty="0" err="1">
                <a:latin typeface="Times New Roman" panose="02020603050405020304" pitchFamily="18" charset="0"/>
                <a:ea typeface="Arial Unicode MS" panose="020B0604020202020204" pitchFamily="50" charset="-128"/>
                <a:cs typeface="Times New Roman" panose="02020603050405020304" pitchFamily="18" charset="0"/>
              </a:rPr>
              <a:t>x</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t> in 1110JST @5-km AGL</a:t>
            </a:r>
            <a:endParaRPr lang="ja-JP" altLang="en-US" dirty="0"/>
          </a:p>
        </p:txBody>
      </p:sp>
      <p:sp>
        <p:nvSpPr>
          <p:cNvPr id="30" name="正方形/長方形 29"/>
          <p:cNvSpPr/>
          <p:nvPr/>
        </p:nvSpPr>
        <p:spPr>
          <a:xfrm>
            <a:off x="4788264" y="976313"/>
            <a:ext cx="4262589" cy="418300"/>
          </a:xfrm>
          <a:prstGeom prst="rect">
            <a:avLst/>
          </a:prstGeom>
          <a:solidFill>
            <a:srgbClr val="FFFF00"/>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endParaRPr lang="en-US" altLang="ja-JP" sz="1400" dirty="0">
              <a:ea typeface="Arial Unicode MS" panose="020B0604020202020204" pitchFamily="50" charset="-128"/>
              <a:cs typeface="Arial Unicode MS" panose="020B0604020202020204" pitchFamily="50" charset="-128"/>
            </a:endParaRPr>
          </a:p>
        </p:txBody>
      </p:sp>
      <p:sp>
        <p:nvSpPr>
          <p:cNvPr id="38" name="正方形/長方形 37"/>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(2012/5/6)</a:t>
            </a:r>
          </a:p>
        </p:txBody>
      </p:sp>
      <p:sp>
        <p:nvSpPr>
          <p:cNvPr id="2" name="角丸四角形 1"/>
          <p:cNvSpPr/>
          <p:nvPr/>
        </p:nvSpPr>
        <p:spPr>
          <a:xfrm>
            <a:off x="5292080" y="1004340"/>
            <a:ext cx="288032" cy="36933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6066783" y="1004340"/>
            <a:ext cx="288032" cy="36933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6798568" y="1000130"/>
            <a:ext cx="288032" cy="36933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7564959" y="1004589"/>
            <a:ext cx="288032" cy="36933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8356807" y="1000892"/>
            <a:ext cx="288032" cy="36933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1" name="オブジェクト 30"/>
          <p:cNvGraphicFramePr>
            <a:graphicFrameLocks noChangeAspect="1"/>
          </p:cNvGraphicFramePr>
          <p:nvPr>
            <p:extLst/>
          </p:nvPr>
        </p:nvGraphicFramePr>
        <p:xfrm>
          <a:off x="4788024" y="978925"/>
          <a:ext cx="4255522" cy="414804"/>
        </p:xfrm>
        <a:graphic>
          <a:graphicData uri="http://schemas.openxmlformats.org/presentationml/2006/ole">
            <mc:AlternateContent xmlns:mc="http://schemas.openxmlformats.org/markup-compatibility/2006">
              <mc:Choice xmlns:v="urn:schemas-microsoft-com:vml" Requires="v">
                <p:oleObj spid="_x0000_s42020" name="数式" r:id="rId4" imgW="4368600" imgH="469800" progId="Equation.3">
                  <p:embed/>
                </p:oleObj>
              </mc:Choice>
              <mc:Fallback>
                <p:oleObj name="数式" r:id="rId4" imgW="4368600" imgH="469800" progId="Equation.3">
                  <p:embed/>
                  <p:pic>
                    <p:nvPicPr>
                      <p:cNvPr id="31" name="オブジェクト 30"/>
                      <p:cNvPicPr/>
                      <p:nvPr/>
                    </p:nvPicPr>
                    <p:blipFill>
                      <a:blip r:embed="rId5"/>
                      <a:stretch>
                        <a:fillRect/>
                      </a:stretch>
                    </p:blipFill>
                    <p:spPr>
                      <a:xfrm>
                        <a:off x="4788024" y="978925"/>
                        <a:ext cx="4255522" cy="414804"/>
                      </a:xfrm>
                      <a:prstGeom prst="rect">
                        <a:avLst/>
                      </a:prstGeom>
                      <a:noFill/>
                      <a:ln w="38100">
                        <a:noFill/>
                      </a:ln>
                    </p:spPr>
                  </p:pic>
                </p:oleObj>
              </mc:Fallback>
            </mc:AlternateContent>
          </a:graphicData>
        </a:graphic>
      </p:graphicFrame>
      <p:pic>
        <p:nvPicPr>
          <p:cNvPr id="7" name="図 6">
            <a:extLst>
              <a:ext uri="{FF2B5EF4-FFF2-40B4-BE49-F238E27FC236}">
                <a16:creationId xmlns="" xmlns:a16="http://schemas.microsoft.com/office/drawing/2014/main" id="{D5737BCE-0133-4173-B190-09D78D6192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8304" y="3017975"/>
            <a:ext cx="1827532" cy="3501008"/>
          </a:xfrm>
          <a:prstGeom prst="rect">
            <a:avLst/>
          </a:prstGeom>
        </p:spPr>
      </p:pic>
      <p:pic>
        <p:nvPicPr>
          <p:cNvPr id="9" name="図 8">
            <a:extLst>
              <a:ext uri="{FF2B5EF4-FFF2-40B4-BE49-F238E27FC236}">
                <a16:creationId xmlns="" xmlns:a16="http://schemas.microsoft.com/office/drawing/2014/main" id="{23A215F2-12E5-4157-977D-20578BFC56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0772" y="3017975"/>
            <a:ext cx="1827532" cy="3501891"/>
          </a:xfrm>
          <a:prstGeom prst="rect">
            <a:avLst/>
          </a:prstGeom>
        </p:spPr>
      </p:pic>
      <p:pic>
        <p:nvPicPr>
          <p:cNvPr id="11" name="図 10">
            <a:extLst>
              <a:ext uri="{FF2B5EF4-FFF2-40B4-BE49-F238E27FC236}">
                <a16:creationId xmlns="" xmlns:a16="http://schemas.microsoft.com/office/drawing/2014/main" id="{9B87E237-D4DE-4E59-A21A-B803086357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3240" y="3017090"/>
            <a:ext cx="1827532" cy="3501891"/>
          </a:xfrm>
          <a:prstGeom prst="rect">
            <a:avLst/>
          </a:prstGeom>
        </p:spPr>
      </p:pic>
      <p:pic>
        <p:nvPicPr>
          <p:cNvPr id="15" name="図 14">
            <a:extLst>
              <a:ext uri="{FF2B5EF4-FFF2-40B4-BE49-F238E27FC236}">
                <a16:creationId xmlns="" xmlns:a16="http://schemas.microsoft.com/office/drawing/2014/main" id="{CC343BE8-3FCC-47E3-9D92-88642C4773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5707" y="3017091"/>
            <a:ext cx="1827533" cy="3501892"/>
          </a:xfrm>
          <a:prstGeom prst="rect">
            <a:avLst/>
          </a:prstGeom>
        </p:spPr>
      </p:pic>
      <p:pic>
        <p:nvPicPr>
          <p:cNvPr id="17" name="図 16">
            <a:extLst>
              <a:ext uri="{FF2B5EF4-FFF2-40B4-BE49-F238E27FC236}">
                <a16:creationId xmlns="" xmlns:a16="http://schemas.microsoft.com/office/drawing/2014/main" id="{35400419-3828-428A-8F43-64ADD90CC8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017087"/>
            <a:ext cx="1825707" cy="3501893"/>
          </a:xfrm>
          <a:prstGeom prst="rect">
            <a:avLst/>
          </a:prstGeom>
        </p:spPr>
      </p:pic>
      <p:cxnSp>
        <p:nvCxnSpPr>
          <p:cNvPr id="24" name="直線コネクタ 23">
            <a:extLst>
              <a:ext uri="{FF2B5EF4-FFF2-40B4-BE49-F238E27FC236}">
                <a16:creationId xmlns="" xmlns:a16="http://schemas.microsoft.com/office/drawing/2014/main" id="{0FEA3596-ED2D-4175-BE54-A441668F3A15}"/>
              </a:ext>
            </a:extLst>
          </p:cNvPr>
          <p:cNvCxnSpPr>
            <a:cxnSpLocks/>
          </p:cNvCxnSpPr>
          <p:nvPr/>
        </p:nvCxnSpPr>
        <p:spPr>
          <a:xfrm flipH="1" flipV="1">
            <a:off x="103031" y="5920114"/>
            <a:ext cx="1673538" cy="299584"/>
          </a:xfrm>
          <a:prstGeom prst="line">
            <a:avLst/>
          </a:prstGeom>
          <a:ln w="38100" cmpd="sng">
            <a:solidFill>
              <a:srgbClr val="FF0000">
                <a:alpha val="50196"/>
              </a:srgb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 xmlns:a16="http://schemas.microsoft.com/office/drawing/2014/main" id="{940146F6-29FF-422C-99EB-0541AB50420D}"/>
              </a:ext>
            </a:extLst>
          </p:cNvPr>
          <p:cNvCxnSpPr>
            <a:cxnSpLocks/>
          </p:cNvCxnSpPr>
          <p:nvPr/>
        </p:nvCxnSpPr>
        <p:spPr>
          <a:xfrm flipV="1">
            <a:off x="1928738" y="5144841"/>
            <a:ext cx="1673538" cy="1689557"/>
          </a:xfrm>
          <a:prstGeom prst="line">
            <a:avLst/>
          </a:prstGeom>
          <a:ln w="38100" cmpd="sng">
            <a:solidFill>
              <a:srgbClr val="FF0000">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 xmlns:a16="http://schemas.microsoft.com/office/drawing/2014/main" id="{CFFA5AC2-A0BB-423C-A0F0-CC6EFC70CB5E}"/>
              </a:ext>
            </a:extLst>
          </p:cNvPr>
          <p:cNvCxnSpPr>
            <a:cxnSpLocks/>
          </p:cNvCxnSpPr>
          <p:nvPr/>
        </p:nvCxnSpPr>
        <p:spPr>
          <a:xfrm flipV="1">
            <a:off x="3750930" y="5488101"/>
            <a:ext cx="1690394" cy="1130273"/>
          </a:xfrm>
          <a:prstGeom prst="line">
            <a:avLst/>
          </a:prstGeom>
          <a:ln w="38100" cmpd="sng">
            <a:solidFill>
              <a:srgbClr val="FF0000">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 xmlns:a16="http://schemas.microsoft.com/office/drawing/2014/main" id="{2C613A4E-366E-40AA-A38F-06797C40BD6F}"/>
              </a:ext>
            </a:extLst>
          </p:cNvPr>
          <p:cNvCxnSpPr>
            <a:cxnSpLocks/>
          </p:cNvCxnSpPr>
          <p:nvPr/>
        </p:nvCxnSpPr>
        <p:spPr>
          <a:xfrm>
            <a:off x="5582992" y="5564561"/>
            <a:ext cx="1685864" cy="909797"/>
          </a:xfrm>
          <a:prstGeom prst="line">
            <a:avLst/>
          </a:prstGeom>
          <a:ln w="38100" cmpd="sng">
            <a:solidFill>
              <a:srgbClr val="FF0000">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 xmlns:a16="http://schemas.microsoft.com/office/drawing/2014/main" id="{D3AF64FC-D9A2-4FAE-8FCD-1D5F25AC7926}"/>
              </a:ext>
            </a:extLst>
          </p:cNvPr>
          <p:cNvCxnSpPr>
            <a:cxnSpLocks/>
          </p:cNvCxnSpPr>
          <p:nvPr/>
        </p:nvCxnSpPr>
        <p:spPr>
          <a:xfrm flipV="1">
            <a:off x="7406148" y="5610262"/>
            <a:ext cx="1686337" cy="769663"/>
          </a:xfrm>
          <a:prstGeom prst="line">
            <a:avLst/>
          </a:prstGeom>
          <a:ln w="38100" cmpd="sng">
            <a:solidFill>
              <a:srgbClr val="FF0000">
                <a:alpha val="50196"/>
              </a:srgbClr>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 xmlns:a16="http://schemas.microsoft.com/office/drawing/2014/main" id="{F6D07689-6DF0-40DF-AB32-4074EB64132C}"/>
              </a:ext>
            </a:extLst>
          </p:cNvPr>
          <p:cNvSpPr/>
          <p:nvPr/>
        </p:nvSpPr>
        <p:spPr>
          <a:xfrm>
            <a:off x="1019242" y="3103396"/>
            <a:ext cx="825867" cy="369332"/>
          </a:xfrm>
          <a:prstGeom prst="rect">
            <a:avLst/>
          </a:prstGeom>
        </p:spPr>
        <p:txBody>
          <a:bodyPr wrap="none">
            <a:spAutoFit/>
          </a:bodyPr>
          <a:lstStyle/>
          <a:p>
            <a:r>
              <a:rPr kumimoji="0" lang="en-US" altLang="ja-JP" kern="0" dirty="0">
                <a:solidFill>
                  <a:srgbClr val="0000FF"/>
                </a:solidFill>
                <a:ea typeface="Arial Unicode MS" panose="020B0604020202020204" pitchFamily="50" charset="-128"/>
              </a:rPr>
              <a:t>–0.093</a:t>
            </a:r>
            <a:endParaRPr lang="ja-JP" altLang="en-US" dirty="0">
              <a:solidFill>
                <a:srgbClr val="0000FF"/>
              </a:solidFill>
            </a:endParaRPr>
          </a:p>
        </p:txBody>
      </p:sp>
      <p:sp>
        <p:nvSpPr>
          <p:cNvPr id="50" name="正方形/長方形 49">
            <a:extLst>
              <a:ext uri="{FF2B5EF4-FFF2-40B4-BE49-F238E27FC236}">
                <a16:creationId xmlns="" xmlns:a16="http://schemas.microsoft.com/office/drawing/2014/main" id="{71199D20-979C-4330-8F00-B4332F9310EF}"/>
              </a:ext>
            </a:extLst>
          </p:cNvPr>
          <p:cNvSpPr/>
          <p:nvPr/>
        </p:nvSpPr>
        <p:spPr>
          <a:xfrm>
            <a:off x="8276891" y="3100711"/>
            <a:ext cx="825867" cy="369332"/>
          </a:xfrm>
          <a:prstGeom prst="rect">
            <a:avLst/>
          </a:prstGeom>
        </p:spPr>
        <p:txBody>
          <a:bodyPr wrap="none">
            <a:spAutoFit/>
          </a:bodyPr>
          <a:lstStyle/>
          <a:p>
            <a:r>
              <a:rPr kumimoji="0" lang="en-US" altLang="ja-JP" kern="0" dirty="0">
                <a:solidFill>
                  <a:srgbClr val="FF0000"/>
                </a:solidFill>
                <a:ea typeface="Arial Unicode MS" panose="020B0604020202020204" pitchFamily="50" charset="-128"/>
              </a:rPr>
              <a:t>+0.262</a:t>
            </a:r>
            <a:endParaRPr lang="ja-JP" altLang="en-US" dirty="0">
              <a:solidFill>
                <a:srgbClr val="FF0000"/>
              </a:solidFill>
            </a:endParaRPr>
          </a:p>
        </p:txBody>
      </p:sp>
      <p:sp>
        <p:nvSpPr>
          <p:cNvPr id="51" name="正方形/長方形 50">
            <a:extLst>
              <a:ext uri="{FF2B5EF4-FFF2-40B4-BE49-F238E27FC236}">
                <a16:creationId xmlns="" xmlns:a16="http://schemas.microsoft.com/office/drawing/2014/main" id="{A7ED1011-3A15-4C47-ABE0-46CB5F792D87}"/>
              </a:ext>
            </a:extLst>
          </p:cNvPr>
          <p:cNvSpPr/>
          <p:nvPr/>
        </p:nvSpPr>
        <p:spPr>
          <a:xfrm>
            <a:off x="6488340" y="3100711"/>
            <a:ext cx="825867" cy="369332"/>
          </a:xfrm>
          <a:prstGeom prst="rect">
            <a:avLst/>
          </a:prstGeom>
        </p:spPr>
        <p:txBody>
          <a:bodyPr wrap="none">
            <a:spAutoFit/>
          </a:bodyPr>
          <a:lstStyle/>
          <a:p>
            <a:r>
              <a:rPr kumimoji="0" lang="en-US" altLang="ja-JP" kern="0" dirty="0">
                <a:solidFill>
                  <a:srgbClr val="0000FF"/>
                </a:solidFill>
                <a:ea typeface="Arial Unicode MS" panose="020B0604020202020204" pitchFamily="50" charset="-128"/>
              </a:rPr>
              <a:t>–0.171</a:t>
            </a:r>
            <a:endParaRPr lang="ja-JP" altLang="en-US" dirty="0">
              <a:solidFill>
                <a:srgbClr val="0000FF"/>
              </a:solidFill>
            </a:endParaRPr>
          </a:p>
        </p:txBody>
      </p:sp>
      <p:sp>
        <p:nvSpPr>
          <p:cNvPr id="52" name="正方形/長方形 51">
            <a:extLst>
              <a:ext uri="{FF2B5EF4-FFF2-40B4-BE49-F238E27FC236}">
                <a16:creationId xmlns="" xmlns:a16="http://schemas.microsoft.com/office/drawing/2014/main" id="{7BC435A5-C193-4056-A047-C809FFB96E76}"/>
              </a:ext>
            </a:extLst>
          </p:cNvPr>
          <p:cNvSpPr/>
          <p:nvPr/>
        </p:nvSpPr>
        <p:spPr>
          <a:xfrm>
            <a:off x="2783106" y="3100711"/>
            <a:ext cx="825867" cy="369332"/>
          </a:xfrm>
          <a:prstGeom prst="rect">
            <a:avLst/>
          </a:prstGeom>
        </p:spPr>
        <p:txBody>
          <a:bodyPr wrap="none">
            <a:spAutoFit/>
          </a:bodyPr>
          <a:lstStyle/>
          <a:p>
            <a:r>
              <a:rPr kumimoji="0" lang="en-US" altLang="ja-JP" kern="0" dirty="0">
                <a:solidFill>
                  <a:srgbClr val="FF0000"/>
                </a:solidFill>
                <a:ea typeface="Arial Unicode MS" panose="020B0604020202020204" pitchFamily="50" charset="-128"/>
              </a:rPr>
              <a:t>+0.461</a:t>
            </a:r>
            <a:endParaRPr lang="ja-JP" altLang="en-US" dirty="0">
              <a:solidFill>
                <a:srgbClr val="FF0000"/>
              </a:solidFill>
            </a:endParaRPr>
          </a:p>
        </p:txBody>
      </p:sp>
      <p:sp>
        <p:nvSpPr>
          <p:cNvPr id="53" name="正方形/長方形 52">
            <a:extLst>
              <a:ext uri="{FF2B5EF4-FFF2-40B4-BE49-F238E27FC236}">
                <a16:creationId xmlns="" xmlns:a16="http://schemas.microsoft.com/office/drawing/2014/main" id="{CBFDB5AE-DCD2-4729-B503-24E1041B2CA5}"/>
              </a:ext>
            </a:extLst>
          </p:cNvPr>
          <p:cNvSpPr/>
          <p:nvPr/>
        </p:nvSpPr>
        <p:spPr>
          <a:xfrm>
            <a:off x="4618568" y="3100756"/>
            <a:ext cx="825867" cy="369332"/>
          </a:xfrm>
          <a:prstGeom prst="rect">
            <a:avLst/>
          </a:prstGeom>
        </p:spPr>
        <p:txBody>
          <a:bodyPr wrap="none">
            <a:spAutoFit/>
          </a:bodyPr>
          <a:lstStyle/>
          <a:p>
            <a:r>
              <a:rPr kumimoji="0" lang="en-US" altLang="ja-JP" kern="0" dirty="0">
                <a:solidFill>
                  <a:srgbClr val="FF0000"/>
                </a:solidFill>
                <a:ea typeface="Arial Unicode MS" panose="020B0604020202020204" pitchFamily="50" charset="-128"/>
              </a:rPr>
              <a:t>+0.095</a:t>
            </a:r>
            <a:endParaRPr lang="ja-JP" altLang="en-US" dirty="0">
              <a:solidFill>
                <a:srgbClr val="FF0000"/>
              </a:solidFill>
            </a:endParaRPr>
          </a:p>
        </p:txBody>
      </p:sp>
      <p:sp>
        <p:nvSpPr>
          <p:cNvPr id="56" name="正方形/長方形 55">
            <a:extLst>
              <a:ext uri="{FF2B5EF4-FFF2-40B4-BE49-F238E27FC236}">
                <a16:creationId xmlns="" xmlns:a16="http://schemas.microsoft.com/office/drawing/2014/main" id="{73C2E8B2-05FF-4CC4-9416-042287C51C5C}"/>
              </a:ext>
            </a:extLst>
          </p:cNvPr>
          <p:cNvSpPr/>
          <p:nvPr/>
        </p:nvSpPr>
        <p:spPr>
          <a:xfrm>
            <a:off x="-48111" y="2800030"/>
            <a:ext cx="686406" cy="338554"/>
          </a:xfrm>
          <a:prstGeom prst="rect">
            <a:avLst/>
          </a:prstGeom>
          <a:ln w="19050">
            <a:noFill/>
          </a:ln>
        </p:spPr>
        <p:txBody>
          <a:bodyPr wrap="none">
            <a:spAutoFit/>
          </a:bodyPr>
          <a:lstStyle/>
          <a:p>
            <a:pPr defTabSz="914400"/>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dirty="0" err="1">
                <a:latin typeface="Times New Roman" panose="02020603050405020304" pitchFamily="18" charset="0"/>
                <a:ea typeface="Arial Unicode MS" panose="020B0604020202020204" pitchFamily="50" charset="-128"/>
                <a:cs typeface="Times New Roman" panose="02020603050405020304" pitchFamily="18" charset="0"/>
              </a:rPr>
              <a:t>dB</a:t>
            </a:r>
            <a:r>
              <a:rPr lang="en-US" altLang="ja-JP" sz="1600"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a:t>
            </a:r>
            <a:endParaRPr lang="ja-JP" altLang="en-US" sz="1600"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57" name="正方形/長方形 56">
            <a:extLst>
              <a:ext uri="{FF2B5EF4-FFF2-40B4-BE49-F238E27FC236}">
                <a16:creationId xmlns="" xmlns:a16="http://schemas.microsoft.com/office/drawing/2014/main" id="{37BDE509-B5DB-45FD-B101-C335D430F4FD}"/>
              </a:ext>
            </a:extLst>
          </p:cNvPr>
          <p:cNvSpPr/>
          <p:nvPr/>
        </p:nvSpPr>
        <p:spPr>
          <a:xfrm>
            <a:off x="1063186" y="6373874"/>
            <a:ext cx="752129" cy="338554"/>
          </a:xfrm>
          <a:prstGeom prst="rect">
            <a:avLst/>
          </a:prstGeom>
          <a:ln w="19050">
            <a:noFill/>
          </a:ln>
        </p:spPr>
        <p:txBody>
          <a:bodyPr wrap="none">
            <a:spAutoFit/>
          </a:bodyPr>
          <a:lstStyle/>
          <a:p>
            <a:pPr defTabSz="914400"/>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(m s</a:t>
            </a:r>
            <a:r>
              <a:rPr lang="en-US" altLang="ja-JP" sz="1600" baseline="30000" dirty="0">
                <a:latin typeface="Times New Roman" panose="02020603050405020304" pitchFamily="18" charset="0"/>
                <a:ea typeface="Arial Unicode MS" panose="020B0604020202020204" pitchFamily="50" charset="-128"/>
                <a:cs typeface="Times New Roman" panose="02020603050405020304" pitchFamily="18" charset="0"/>
              </a:rPr>
              <a:t>–1</a:t>
            </a:r>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a:t>
            </a:r>
            <a:endParaRPr lang="ja-JP" altLang="en-US" sz="1600"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58" name="正方形/長方形 57">
            <a:extLst>
              <a:ext uri="{FF2B5EF4-FFF2-40B4-BE49-F238E27FC236}">
                <a16:creationId xmlns="" xmlns:a16="http://schemas.microsoft.com/office/drawing/2014/main" id="{9F0B7F3A-5321-4BEC-8DB0-AB613A9232C7}"/>
              </a:ext>
            </a:extLst>
          </p:cNvPr>
          <p:cNvSpPr/>
          <p:nvPr/>
        </p:nvSpPr>
        <p:spPr>
          <a:xfrm>
            <a:off x="8374740" y="6373106"/>
            <a:ext cx="819455" cy="338554"/>
          </a:xfrm>
          <a:prstGeom prst="rect">
            <a:avLst/>
          </a:prstGeom>
          <a:ln w="19050">
            <a:noFill/>
          </a:ln>
        </p:spPr>
        <p:txBody>
          <a:bodyPr wrap="none">
            <a:spAutoFit/>
          </a:bodyPr>
          <a:lstStyle/>
          <a:p>
            <a:pPr defTabSz="914400"/>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(g kg</a:t>
            </a:r>
            <a:r>
              <a:rPr lang="en-US" altLang="ja-JP" sz="1600" baseline="30000" dirty="0">
                <a:latin typeface="Times New Roman" panose="02020603050405020304" pitchFamily="18" charset="0"/>
                <a:ea typeface="Arial Unicode MS" panose="020B0604020202020204" pitchFamily="50" charset="-128"/>
                <a:cs typeface="Times New Roman" panose="02020603050405020304" pitchFamily="18" charset="0"/>
              </a:rPr>
              <a:t>–1</a:t>
            </a:r>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a:t>
            </a:r>
            <a:endParaRPr lang="ja-JP" altLang="en-US" sz="1600"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59" name="正方形/長方形 58">
            <a:extLst>
              <a:ext uri="{FF2B5EF4-FFF2-40B4-BE49-F238E27FC236}">
                <a16:creationId xmlns="" xmlns:a16="http://schemas.microsoft.com/office/drawing/2014/main" id="{5B566A71-D147-4570-9577-10570289C009}"/>
              </a:ext>
            </a:extLst>
          </p:cNvPr>
          <p:cNvSpPr/>
          <p:nvPr/>
        </p:nvSpPr>
        <p:spPr>
          <a:xfrm>
            <a:off x="7013404" y="6367540"/>
            <a:ext cx="470000" cy="338554"/>
          </a:xfrm>
          <a:prstGeom prst="rect">
            <a:avLst/>
          </a:prstGeom>
          <a:ln w="19050">
            <a:noFill/>
          </a:ln>
        </p:spPr>
        <p:txBody>
          <a:bodyPr wrap="none">
            <a:spAutoFit/>
          </a:bodyPr>
          <a:lstStyle/>
          <a:p>
            <a:pPr defTabSz="914400"/>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(K)</a:t>
            </a:r>
            <a:endParaRPr lang="ja-JP" altLang="en-US" sz="1600"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60" name="正方形/長方形 59">
            <a:extLst>
              <a:ext uri="{FF2B5EF4-FFF2-40B4-BE49-F238E27FC236}">
                <a16:creationId xmlns="" xmlns:a16="http://schemas.microsoft.com/office/drawing/2014/main" id="{DDD7663D-7F71-4324-971B-DA2A2EB44562}"/>
              </a:ext>
            </a:extLst>
          </p:cNvPr>
          <p:cNvSpPr/>
          <p:nvPr/>
        </p:nvSpPr>
        <p:spPr>
          <a:xfrm>
            <a:off x="4845783" y="6340120"/>
            <a:ext cx="752129" cy="338554"/>
          </a:xfrm>
          <a:prstGeom prst="rect">
            <a:avLst/>
          </a:prstGeom>
          <a:ln w="19050">
            <a:noFill/>
          </a:ln>
        </p:spPr>
        <p:txBody>
          <a:bodyPr wrap="none">
            <a:spAutoFit/>
          </a:bodyPr>
          <a:lstStyle/>
          <a:p>
            <a:pPr defTabSz="914400"/>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(m s</a:t>
            </a:r>
            <a:r>
              <a:rPr lang="en-US" altLang="ja-JP" sz="1600" baseline="30000" dirty="0">
                <a:latin typeface="Times New Roman" panose="02020603050405020304" pitchFamily="18" charset="0"/>
                <a:ea typeface="Arial Unicode MS" panose="020B0604020202020204" pitchFamily="50" charset="-128"/>
                <a:cs typeface="Times New Roman" panose="02020603050405020304" pitchFamily="18" charset="0"/>
              </a:rPr>
              <a:t>–1</a:t>
            </a:r>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a:t>
            </a:r>
            <a:endParaRPr lang="ja-JP" altLang="en-US" sz="1600"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61" name="正方形/長方形 60">
            <a:extLst>
              <a:ext uri="{FF2B5EF4-FFF2-40B4-BE49-F238E27FC236}">
                <a16:creationId xmlns="" xmlns:a16="http://schemas.microsoft.com/office/drawing/2014/main" id="{4503C709-2E66-4DA2-8F30-93D154235287}"/>
              </a:ext>
            </a:extLst>
          </p:cNvPr>
          <p:cNvSpPr/>
          <p:nvPr/>
        </p:nvSpPr>
        <p:spPr>
          <a:xfrm>
            <a:off x="2934235" y="6360122"/>
            <a:ext cx="752129" cy="338554"/>
          </a:xfrm>
          <a:prstGeom prst="rect">
            <a:avLst/>
          </a:prstGeom>
          <a:ln w="19050">
            <a:noFill/>
          </a:ln>
        </p:spPr>
        <p:txBody>
          <a:bodyPr wrap="none">
            <a:spAutoFit/>
          </a:bodyPr>
          <a:lstStyle/>
          <a:p>
            <a:pPr defTabSz="914400"/>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(m s</a:t>
            </a:r>
            <a:r>
              <a:rPr lang="en-US" altLang="ja-JP" sz="1600" baseline="30000" dirty="0">
                <a:latin typeface="Times New Roman" panose="02020603050405020304" pitchFamily="18" charset="0"/>
                <a:ea typeface="Arial Unicode MS" panose="020B0604020202020204" pitchFamily="50" charset="-128"/>
                <a:cs typeface="Times New Roman" panose="02020603050405020304" pitchFamily="18" charset="0"/>
              </a:rPr>
              <a:t>–1</a:t>
            </a:r>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a:t>
            </a:r>
            <a:endParaRPr lang="ja-JP" altLang="en-US" sz="1600"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62" name="正方形/長方形 61">
            <a:extLst>
              <a:ext uri="{FF2B5EF4-FFF2-40B4-BE49-F238E27FC236}">
                <a16:creationId xmlns="" xmlns:a16="http://schemas.microsoft.com/office/drawing/2014/main" id="{FB000FBF-95B9-4AF8-A7D0-75C9E458F34E}"/>
              </a:ext>
            </a:extLst>
          </p:cNvPr>
          <p:cNvSpPr/>
          <p:nvPr/>
        </p:nvSpPr>
        <p:spPr>
          <a:xfrm>
            <a:off x="7359483" y="2492896"/>
            <a:ext cx="898003" cy="338554"/>
          </a:xfrm>
          <a:prstGeom prst="rect">
            <a:avLst/>
          </a:prstGeom>
          <a:ln w="19050">
            <a:solidFill>
              <a:srgbClr val="FF0000"/>
            </a:solidFill>
          </a:ln>
        </p:spPr>
        <p:txBody>
          <a:bodyPr wrap="none">
            <a:spAutoFit/>
          </a:bodyPr>
          <a:lstStyle/>
          <a:p>
            <a:pPr defTabSz="914400"/>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63" name="正方形/長方形 62">
            <a:extLst>
              <a:ext uri="{FF2B5EF4-FFF2-40B4-BE49-F238E27FC236}">
                <a16:creationId xmlns="" xmlns:a16="http://schemas.microsoft.com/office/drawing/2014/main" id="{36F6E3FB-8B6A-48B4-92FC-8ADC1317E8FE}"/>
              </a:ext>
            </a:extLst>
          </p:cNvPr>
          <p:cNvSpPr/>
          <p:nvPr/>
        </p:nvSpPr>
        <p:spPr>
          <a:xfrm>
            <a:off x="5588184" y="2494796"/>
            <a:ext cx="848309" cy="338554"/>
          </a:xfrm>
          <a:prstGeom prst="rect">
            <a:avLst/>
          </a:prstGeom>
          <a:ln w="19050">
            <a:solidFill>
              <a:srgbClr val="0000FF"/>
            </a:solidFill>
          </a:ln>
        </p:spPr>
        <p:txBody>
          <a:bodyPr wrap="none">
            <a:spAutoFit/>
          </a:bodyPr>
          <a:lstStyle/>
          <a:p>
            <a:pPr defTabSz="914400"/>
            <a:r>
              <a:rPr lang="ja-JP" altLang="en-US"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T</a:t>
            </a:r>
            <a:r>
              <a:rPr lang="en-US" altLang="ja-JP" sz="16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64" name="正方形/長方形 63">
            <a:extLst>
              <a:ext uri="{FF2B5EF4-FFF2-40B4-BE49-F238E27FC236}">
                <a16:creationId xmlns="" xmlns:a16="http://schemas.microsoft.com/office/drawing/2014/main" id="{11363C42-1CB2-426F-8D08-D61A20C768CB}"/>
              </a:ext>
            </a:extLst>
          </p:cNvPr>
          <p:cNvSpPr/>
          <p:nvPr/>
        </p:nvSpPr>
        <p:spPr>
          <a:xfrm>
            <a:off x="1914860" y="2492896"/>
            <a:ext cx="825867" cy="338554"/>
          </a:xfrm>
          <a:prstGeom prst="rect">
            <a:avLst/>
          </a:prstGeom>
          <a:ln w="19050">
            <a:solidFill>
              <a:srgbClr val="FF0000"/>
            </a:solidFill>
          </a:ln>
        </p:spPr>
        <p:txBody>
          <a:bodyPr wrap="none">
            <a:spAutoFit/>
          </a:bodyPr>
          <a:lstStyle/>
          <a:p>
            <a:pPr defTabSz="914400"/>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65" name="正方形/長方形 64">
            <a:extLst>
              <a:ext uri="{FF2B5EF4-FFF2-40B4-BE49-F238E27FC236}">
                <a16:creationId xmlns="" xmlns:a16="http://schemas.microsoft.com/office/drawing/2014/main" id="{63A713B1-2BC8-4714-AE1F-AE2BF79574C7}"/>
              </a:ext>
            </a:extLst>
          </p:cNvPr>
          <p:cNvSpPr/>
          <p:nvPr/>
        </p:nvSpPr>
        <p:spPr>
          <a:xfrm>
            <a:off x="3747166" y="2492896"/>
            <a:ext cx="870751" cy="338554"/>
          </a:xfrm>
          <a:prstGeom prst="rect">
            <a:avLst/>
          </a:prstGeom>
          <a:ln w="19050">
            <a:solidFill>
              <a:srgbClr val="FF0000"/>
            </a:solidFill>
          </a:ln>
        </p:spPr>
        <p:txBody>
          <a:bodyPr wrap="none">
            <a:spAutoFit/>
          </a:bodyPr>
          <a:lstStyle/>
          <a:p>
            <a:pPr defTabSz="914400"/>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w</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66" name="正方形/長方形 65">
            <a:extLst>
              <a:ext uri="{FF2B5EF4-FFF2-40B4-BE49-F238E27FC236}">
                <a16:creationId xmlns="" xmlns:a16="http://schemas.microsoft.com/office/drawing/2014/main" id="{6D1F721A-4B03-43EB-858F-494D3BF48180}"/>
              </a:ext>
            </a:extLst>
          </p:cNvPr>
          <p:cNvSpPr/>
          <p:nvPr/>
        </p:nvSpPr>
        <p:spPr>
          <a:xfrm>
            <a:off x="107504" y="2497612"/>
            <a:ext cx="837089" cy="338554"/>
          </a:xfrm>
          <a:prstGeom prst="rect">
            <a:avLst/>
          </a:prstGeom>
          <a:ln w="19050">
            <a:solidFill>
              <a:srgbClr val="0000FF"/>
            </a:solidFill>
          </a:ln>
        </p:spPr>
        <p:txBody>
          <a:bodyPr wrap="none">
            <a:spAutoFit/>
          </a:bodyPr>
          <a:lstStyle/>
          <a:p>
            <a:pPr defTabSz="914400"/>
            <a:r>
              <a:rPr lang="ja-JP" altLang="en-US"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u</a:t>
            </a:r>
            <a:r>
              <a:rPr lang="en-US" altLang="ja-JP" sz="16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67" name="角丸四角形吹き出し 44">
            <a:extLst>
              <a:ext uri="{FF2B5EF4-FFF2-40B4-BE49-F238E27FC236}">
                <a16:creationId xmlns="" xmlns:a16="http://schemas.microsoft.com/office/drawing/2014/main" id="{E35BBEA3-8C35-4ACB-85B1-0923CD71652B}"/>
              </a:ext>
            </a:extLst>
          </p:cNvPr>
          <p:cNvSpPr/>
          <p:nvPr/>
        </p:nvSpPr>
        <p:spPr>
          <a:xfrm>
            <a:off x="971600" y="1916832"/>
            <a:ext cx="1224136" cy="499545"/>
          </a:xfrm>
          <a:prstGeom prst="wedgeRoundRectCallout">
            <a:avLst>
              <a:gd name="adj1" fmla="val -14302"/>
              <a:gd name="adj2" fmla="val 199089"/>
              <a:gd name="adj3" fmla="val 16667"/>
            </a:avLst>
          </a:prstGeom>
          <a:ln/>
        </p:spPr>
        <p:style>
          <a:lnRef idx="2">
            <a:schemeClr val="dk1"/>
          </a:lnRef>
          <a:fillRef idx="1">
            <a:schemeClr val="lt1"/>
          </a:fillRef>
          <a:effectRef idx="0">
            <a:schemeClr val="dk1"/>
          </a:effectRef>
          <a:fontRef idx="minor">
            <a:schemeClr val="dk1"/>
          </a:fontRef>
        </p:style>
        <p:txBody>
          <a:bodyPr rtlCol="0" anchor="ctr"/>
          <a:lstStyle/>
          <a:p>
            <a:pPr lvl="0"/>
            <a:r>
              <a:rPr kumimoji="0" lang="en-US" altLang="ja-JP" sz="1600" kern="0" dirty="0">
                <a:solidFill>
                  <a:schemeClr val="tx1"/>
                </a:solidFill>
              </a:rPr>
              <a:t>Correlation </a:t>
            </a:r>
          </a:p>
          <a:p>
            <a:pPr lvl="0"/>
            <a:r>
              <a:rPr kumimoji="0" lang="en-US" altLang="ja-JP" sz="1600" kern="0" dirty="0">
                <a:solidFill>
                  <a:schemeClr val="tx1"/>
                </a:solidFill>
              </a:rPr>
              <a:t>coefficient</a:t>
            </a:r>
            <a:endParaRPr lang="ja-JP" altLang="en-US" sz="1600" i="1" baseline="-25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Tree>
    <p:extLst>
      <p:ext uri="{BB962C8B-B14F-4D97-AF65-F5344CB8AC3E}">
        <p14:creationId xmlns:p14="http://schemas.microsoft.com/office/powerpoint/2010/main" val="405223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吹き出し 6"/>
          <p:cNvSpPr/>
          <p:nvPr/>
        </p:nvSpPr>
        <p:spPr>
          <a:xfrm>
            <a:off x="1331640" y="5096935"/>
            <a:ext cx="7416824" cy="1224136"/>
          </a:xfrm>
          <a:prstGeom prst="wedgeRoundRectCallout">
            <a:avLst>
              <a:gd name="adj1" fmla="val -52810"/>
              <a:gd name="adj2" fmla="val -5191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altLang="ja-JP" sz="2400" dirty="0"/>
              <a:t>[3DVar] given climatologically </a:t>
            </a:r>
            <a:r>
              <a:rPr lang="en-US" altLang="ja-JP" dirty="0"/>
              <a:t>(difficult to be estimated)</a:t>
            </a:r>
          </a:p>
          <a:p>
            <a:r>
              <a:rPr lang="en-US" altLang="ja-JP" sz="2400" dirty="0"/>
              <a:t>[4DVar] calculated by linear model </a:t>
            </a:r>
            <a:r>
              <a:rPr lang="en-US" altLang="ja-JP" dirty="0"/>
              <a:t>(difficult to make the model)</a:t>
            </a:r>
          </a:p>
          <a:p>
            <a:r>
              <a:rPr lang="en-US" altLang="ja-JP" sz="2400" dirty="0"/>
              <a:t>[</a:t>
            </a:r>
            <a:r>
              <a:rPr lang="en-US" altLang="ja-JP" sz="2400" dirty="0" err="1"/>
              <a:t>EnKF</a:t>
            </a:r>
            <a:r>
              <a:rPr lang="en-US" altLang="ja-JP" sz="2400" dirty="0"/>
              <a:t>] calculated by </a:t>
            </a:r>
            <a:r>
              <a:rPr lang="en-US" altLang="ja-JP" sz="2400" dirty="0">
                <a:solidFill>
                  <a:srgbClr val="FF0000"/>
                </a:solidFill>
              </a:rPr>
              <a:t>ensemble forecasts </a:t>
            </a:r>
            <a:r>
              <a:rPr lang="en-US" altLang="ja-JP" dirty="0"/>
              <a:t>(not difficult, but …)</a:t>
            </a:r>
          </a:p>
        </p:txBody>
      </p:sp>
      <p:sp>
        <p:nvSpPr>
          <p:cNvPr id="24" name="タイトル 1"/>
          <p:cNvSpPr txBox="1">
            <a:spLocks/>
          </p:cNvSpPr>
          <p:nvPr/>
        </p:nvSpPr>
        <p:spPr>
          <a:xfrm>
            <a:off x="0" y="0"/>
            <a:ext cx="9144000" cy="908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How to Assimilate Radar Reflectivity Directly</a:t>
            </a:r>
            <a:endParaRPr lang="ja-JP" altLang="en-US" sz="3200" b="1" dirty="0"/>
          </a:p>
        </p:txBody>
      </p:sp>
      <p:sp>
        <p:nvSpPr>
          <p:cNvPr id="4" name="正方形/長方形 3"/>
          <p:cNvSpPr/>
          <p:nvPr/>
        </p:nvSpPr>
        <p:spPr>
          <a:xfrm>
            <a:off x="495601" y="3835920"/>
            <a:ext cx="8252863" cy="1200329"/>
          </a:xfrm>
          <a:prstGeom prst="rect">
            <a:avLst/>
          </a:prstGeom>
        </p:spPr>
        <p:txBody>
          <a:bodyPr wrap="square">
            <a:spAutoFit/>
          </a:bodyPr>
          <a:lstStyle/>
          <a:p>
            <a:r>
              <a:rPr lang="en-US" altLang="ja-JP" sz="2400" dirty="0"/>
              <a:t>   To improve rainfall forecast by “direct” assimilation of radar reflectivity, atmospheric state should be modified based on </a:t>
            </a:r>
            <a:r>
              <a:rPr lang="en-US" altLang="ja-JP" sz="2400" b="1" u="sng" dirty="0"/>
              <a:t>correlation between the </a:t>
            </a:r>
            <a:r>
              <a:rPr lang="en-US" altLang="ja-JP" sz="2400" b="1" u="sng" dirty="0">
                <a:solidFill>
                  <a:srgbClr val="008000"/>
                </a:solidFill>
              </a:rPr>
              <a:t>Atmospheric State</a:t>
            </a:r>
            <a:r>
              <a:rPr lang="en-US" altLang="ja-JP" sz="2400" b="1" u="sng" dirty="0"/>
              <a:t> and </a:t>
            </a:r>
            <a:r>
              <a:rPr lang="en-US" altLang="ja-JP" sz="2400" b="1" u="sng" dirty="0">
                <a:solidFill>
                  <a:srgbClr val="0000FF"/>
                </a:solidFill>
              </a:rPr>
              <a:t>Hydrometeor</a:t>
            </a:r>
            <a:r>
              <a:rPr lang="en-US" altLang="ja-JP" sz="2200" b="1" u="sng" dirty="0"/>
              <a:t> </a:t>
            </a:r>
          </a:p>
        </p:txBody>
      </p:sp>
      <p:sp>
        <p:nvSpPr>
          <p:cNvPr id="23"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1</a:t>
            </a:fld>
            <a:r>
              <a:rPr lang="en-US" altLang="ja-JP" sz="1600" dirty="0"/>
              <a:t>/16</a:t>
            </a:r>
            <a:endParaRPr lang="ja-JP" altLang="en-US" sz="1600" dirty="0"/>
          </a:p>
        </p:txBody>
      </p:sp>
      <p:sp>
        <p:nvSpPr>
          <p:cNvPr id="3" name="正方形/長方形 2"/>
          <p:cNvSpPr/>
          <p:nvPr/>
        </p:nvSpPr>
        <p:spPr>
          <a:xfrm>
            <a:off x="425860" y="1196752"/>
            <a:ext cx="2520280" cy="1065943"/>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dirty="0">
                <a:solidFill>
                  <a:schemeClr val="accent6">
                    <a:lumMod val="50000"/>
                  </a:schemeClr>
                </a:solidFill>
              </a:rPr>
              <a:t>Atmospheric State</a:t>
            </a:r>
          </a:p>
          <a:p>
            <a:pPr algn="ctr"/>
            <a:r>
              <a:rPr lang="en-US" altLang="ja-JP" sz="2000" dirty="0">
                <a:solidFill>
                  <a:schemeClr val="accent6">
                    <a:lumMod val="50000"/>
                  </a:schemeClr>
                </a:solidFill>
              </a:rPr>
              <a:t>(wind, temperature, pressure, humidity)</a:t>
            </a:r>
          </a:p>
        </p:txBody>
      </p:sp>
      <p:sp>
        <p:nvSpPr>
          <p:cNvPr id="25" name="正方形/長方形 24"/>
          <p:cNvSpPr/>
          <p:nvPr/>
        </p:nvSpPr>
        <p:spPr>
          <a:xfrm>
            <a:off x="5970476" y="1197409"/>
            <a:ext cx="2520280" cy="1065943"/>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dirty="0">
                <a:solidFill>
                  <a:schemeClr val="accent5">
                    <a:lumMod val="50000"/>
                  </a:schemeClr>
                </a:solidFill>
              </a:rPr>
              <a:t>Hydrometeor</a:t>
            </a:r>
          </a:p>
          <a:p>
            <a:pPr algn="ctr"/>
            <a:r>
              <a:rPr lang="en-US" altLang="ja-JP" sz="2000" dirty="0">
                <a:solidFill>
                  <a:schemeClr val="accent5">
                    <a:lumMod val="50000"/>
                  </a:schemeClr>
                </a:solidFill>
              </a:rPr>
              <a:t>(cloud water, cloud ice, rain, snow, </a:t>
            </a:r>
            <a:r>
              <a:rPr lang="en-US" altLang="ja-JP" sz="2000" dirty="0" err="1">
                <a:solidFill>
                  <a:schemeClr val="accent5">
                    <a:lumMod val="50000"/>
                  </a:schemeClr>
                </a:solidFill>
              </a:rPr>
              <a:t>graupel</a:t>
            </a:r>
            <a:r>
              <a:rPr lang="en-US" altLang="ja-JP" sz="2000" dirty="0">
                <a:solidFill>
                  <a:schemeClr val="accent5">
                    <a:lumMod val="50000"/>
                  </a:schemeClr>
                </a:solidFill>
              </a:rPr>
              <a:t>)</a:t>
            </a:r>
          </a:p>
        </p:txBody>
      </p:sp>
      <p:cxnSp>
        <p:nvCxnSpPr>
          <p:cNvPr id="19" name="直線矢印コネクタ 18"/>
          <p:cNvCxnSpPr>
            <a:stCxn id="3" idx="3"/>
            <a:endCxn id="25" idx="1"/>
          </p:cNvCxnSpPr>
          <p:nvPr/>
        </p:nvCxnSpPr>
        <p:spPr>
          <a:xfrm>
            <a:off x="2946140" y="1729724"/>
            <a:ext cx="3024336" cy="6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endCxn id="25" idx="2"/>
          </p:cNvCxnSpPr>
          <p:nvPr/>
        </p:nvCxnSpPr>
        <p:spPr>
          <a:xfrm flipV="1">
            <a:off x="7230616" y="2263352"/>
            <a:ext cx="0" cy="4320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endCxn id="3" idx="2"/>
          </p:cNvCxnSpPr>
          <p:nvPr/>
        </p:nvCxnSpPr>
        <p:spPr>
          <a:xfrm flipV="1">
            <a:off x="1686000" y="2262695"/>
            <a:ext cx="0" cy="4278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1958888" y="2202715"/>
            <a:ext cx="987251" cy="400110"/>
          </a:xfrm>
          <a:prstGeom prst="rect">
            <a:avLst/>
          </a:prstGeom>
        </p:spPr>
        <p:txBody>
          <a:bodyPr wrap="square">
            <a:spAutoFit/>
          </a:bodyPr>
          <a:lstStyle/>
          <a:p>
            <a:r>
              <a:rPr lang="en-US" altLang="ja-JP" sz="2000" b="1" dirty="0">
                <a:solidFill>
                  <a:schemeClr val="accent6">
                    <a:lumMod val="50000"/>
                  </a:schemeClr>
                </a:solidFill>
              </a:rPr>
              <a:t>Cause</a:t>
            </a:r>
            <a:endParaRPr lang="en-US" altLang="ja-JP" sz="2000" dirty="0">
              <a:solidFill>
                <a:schemeClr val="accent6">
                  <a:lumMod val="50000"/>
                </a:schemeClr>
              </a:solidFill>
            </a:endParaRPr>
          </a:p>
        </p:txBody>
      </p:sp>
      <p:sp>
        <p:nvSpPr>
          <p:cNvPr id="35" name="正方形/長方形 34"/>
          <p:cNvSpPr/>
          <p:nvPr/>
        </p:nvSpPr>
        <p:spPr>
          <a:xfrm>
            <a:off x="425860" y="2646214"/>
            <a:ext cx="3138028" cy="830997"/>
          </a:xfrm>
          <a:prstGeom prst="rect">
            <a:avLst/>
          </a:prstGeom>
        </p:spPr>
        <p:txBody>
          <a:bodyPr wrap="square">
            <a:spAutoFit/>
          </a:bodyPr>
          <a:lstStyle/>
          <a:p>
            <a:r>
              <a:rPr lang="en-US" altLang="ja-JP" sz="2400" b="1" dirty="0">
                <a:solidFill>
                  <a:srgbClr val="FF0000"/>
                </a:solidFill>
              </a:rPr>
              <a:t>should be modified by reflectivity assimilation</a:t>
            </a:r>
          </a:p>
        </p:txBody>
      </p:sp>
      <p:sp>
        <p:nvSpPr>
          <p:cNvPr id="36" name="正方形/長方形 35"/>
          <p:cNvSpPr/>
          <p:nvPr/>
        </p:nvSpPr>
        <p:spPr>
          <a:xfrm>
            <a:off x="5970475" y="2690551"/>
            <a:ext cx="2705981" cy="461665"/>
          </a:xfrm>
          <a:prstGeom prst="rect">
            <a:avLst/>
          </a:prstGeom>
        </p:spPr>
        <p:txBody>
          <a:bodyPr wrap="square">
            <a:spAutoFit/>
          </a:bodyPr>
          <a:lstStyle/>
          <a:p>
            <a:r>
              <a:rPr lang="en-US" altLang="ja-JP" sz="2400" b="1" dirty="0"/>
              <a:t>observed by radars</a:t>
            </a:r>
          </a:p>
        </p:txBody>
      </p:sp>
      <p:sp>
        <p:nvSpPr>
          <p:cNvPr id="37" name="正方形/長方形 36"/>
          <p:cNvSpPr/>
          <p:nvPr/>
        </p:nvSpPr>
        <p:spPr>
          <a:xfrm>
            <a:off x="7503504" y="2202715"/>
            <a:ext cx="987251" cy="400110"/>
          </a:xfrm>
          <a:prstGeom prst="rect">
            <a:avLst/>
          </a:prstGeom>
        </p:spPr>
        <p:txBody>
          <a:bodyPr wrap="square">
            <a:spAutoFit/>
          </a:bodyPr>
          <a:lstStyle/>
          <a:p>
            <a:r>
              <a:rPr lang="en-US" altLang="ja-JP" sz="2000" b="1" dirty="0">
                <a:solidFill>
                  <a:srgbClr val="002060"/>
                </a:solidFill>
              </a:rPr>
              <a:t>Result</a:t>
            </a:r>
            <a:endParaRPr lang="en-US" altLang="ja-JP" sz="2000" dirty="0">
              <a:solidFill>
                <a:srgbClr val="002060"/>
              </a:solidFill>
            </a:endParaRPr>
          </a:p>
        </p:txBody>
      </p:sp>
      <p:sp>
        <p:nvSpPr>
          <p:cNvPr id="38" name="正方形/長方形 37"/>
          <p:cNvSpPr/>
          <p:nvPr/>
        </p:nvSpPr>
        <p:spPr>
          <a:xfrm>
            <a:off x="3885056" y="1392368"/>
            <a:ext cx="1110444" cy="400110"/>
          </a:xfrm>
          <a:prstGeom prst="rect">
            <a:avLst/>
          </a:prstGeom>
        </p:spPr>
        <p:txBody>
          <a:bodyPr wrap="square">
            <a:spAutoFit/>
          </a:bodyPr>
          <a:lstStyle/>
          <a:p>
            <a:pPr algn="ctr"/>
            <a:r>
              <a:rPr lang="en-US" altLang="ja-JP" sz="2000" b="1" dirty="0"/>
              <a:t>Forecast</a:t>
            </a:r>
            <a:endParaRPr lang="en-US" altLang="ja-JP" sz="2000" dirty="0"/>
          </a:p>
        </p:txBody>
      </p:sp>
      <p:sp>
        <p:nvSpPr>
          <p:cNvPr id="28" name="正方形/長方形 27"/>
          <p:cNvSpPr/>
          <p:nvPr/>
        </p:nvSpPr>
        <p:spPr>
          <a:xfrm>
            <a:off x="79107" y="64597"/>
            <a:ext cx="1540566"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Introduction</a:t>
            </a:r>
          </a:p>
        </p:txBody>
      </p:sp>
    </p:spTree>
    <p:extLst>
      <p:ext uri="{BB962C8B-B14F-4D97-AF65-F5344CB8AC3E}">
        <p14:creationId xmlns:p14="http://schemas.microsoft.com/office/powerpoint/2010/main" val="267154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FSS_thrs1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3091" y="1340768"/>
            <a:ext cx="7490909" cy="5517232"/>
          </a:xfrm>
          <a:prstGeom prst="rect">
            <a:avLst/>
          </a:prstGeom>
        </p:spPr>
      </p:pic>
      <p:sp>
        <p:nvSpPr>
          <p:cNvPr id="15"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b="1" dirty="0"/>
              <a:t/>
            </a:r>
            <a:br>
              <a:rPr lang="en-US" altLang="ja-JP" sz="3200" b="1" dirty="0"/>
            </a:br>
            <a:r>
              <a:rPr lang="en-US" altLang="ja-JP" sz="3200" b="1" dirty="0"/>
              <a:t>	Fractions</a:t>
            </a:r>
            <a:r>
              <a:rPr lang="ja-JP" altLang="en-US" sz="3200" b="1" dirty="0"/>
              <a:t> </a:t>
            </a:r>
            <a:r>
              <a:rPr lang="en-US" altLang="ja-JP" sz="3200" b="1" dirty="0"/>
              <a:t>Skill</a:t>
            </a:r>
            <a:r>
              <a:rPr lang="ja-JP" altLang="en-US" sz="3200" b="1" dirty="0"/>
              <a:t> </a:t>
            </a:r>
            <a:r>
              <a:rPr lang="en-US" altLang="ja-JP" sz="3200" b="1" dirty="0"/>
              <a:t>Score</a:t>
            </a:r>
            <a:r>
              <a:rPr lang="ja-JP" altLang="en-US" sz="3200" b="1" dirty="0"/>
              <a:t> </a:t>
            </a:r>
            <a:r>
              <a:rPr lang="en-US" altLang="ja-JP" sz="3200" b="1" dirty="0"/>
              <a:t>Verification</a:t>
            </a:r>
            <a:endParaRPr lang="ja-JP" altLang="en-US" sz="3200" b="1" dirty="0">
              <a:solidFill>
                <a:srgbClr val="FFFF00"/>
              </a:solidFill>
            </a:endParaRPr>
          </a:p>
        </p:txBody>
      </p:sp>
      <p:sp>
        <p:nvSpPr>
          <p:cNvPr id="19"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19</a:t>
            </a:fld>
            <a:r>
              <a:rPr lang="en-US" altLang="ja-JP" sz="1600" dirty="0"/>
              <a:t>/16</a:t>
            </a:r>
            <a:endParaRPr lang="ja-JP" altLang="en-US" sz="1600" dirty="0"/>
          </a:p>
        </p:txBody>
      </p:sp>
      <p:sp>
        <p:nvSpPr>
          <p:cNvPr id="21" name="正方形/長方形 20"/>
          <p:cNvSpPr/>
          <p:nvPr/>
        </p:nvSpPr>
        <p:spPr>
          <a:xfrm>
            <a:off x="4211960" y="1268761"/>
            <a:ext cx="2442592" cy="646331"/>
          </a:xfrm>
          <a:prstGeom prst="rect">
            <a:avLst/>
          </a:prstGeom>
          <a:solidFill>
            <a:schemeClr val="bg1"/>
          </a:solidFill>
        </p:spPr>
        <p:txBody>
          <a:bodyPr wrap="square">
            <a:spAutoFit/>
          </a:bodyPr>
          <a:lstStyle/>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without additional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3" name="正方形/長方形 22"/>
          <p:cNvSpPr/>
          <p:nvPr/>
        </p:nvSpPr>
        <p:spPr>
          <a:xfrm>
            <a:off x="1943199" y="1556792"/>
            <a:ext cx="2196644" cy="369332"/>
          </a:xfrm>
          <a:prstGeom prst="rect">
            <a:avLst/>
          </a:prstGeom>
          <a:solidFill>
            <a:schemeClr val="bg1"/>
          </a:solidFill>
        </p:spPr>
        <p:txBody>
          <a:bodyPr wrap="square">
            <a:spAutoFit/>
          </a:bodyPr>
          <a:lstStyle/>
          <a:p>
            <a:pPr lvl="0"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Not 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4" name="正方形/長方形 23"/>
          <p:cNvSpPr/>
          <p:nvPr/>
        </p:nvSpPr>
        <p:spPr>
          <a:xfrm>
            <a:off x="6876256" y="1268760"/>
            <a:ext cx="2123727" cy="646331"/>
          </a:xfrm>
          <a:prstGeom prst="rect">
            <a:avLst/>
          </a:prstGeom>
          <a:solidFill>
            <a:schemeClr val="bg1"/>
          </a:solidFill>
        </p:spPr>
        <p:txBody>
          <a:bodyPr wrap="square">
            <a:spAutoFit/>
          </a:bodyPr>
          <a:lstStyle/>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with additional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8" name="正方形/長方形 27"/>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(2012/5/6)</a:t>
            </a:r>
          </a:p>
        </p:txBody>
      </p:sp>
      <p:sp>
        <p:nvSpPr>
          <p:cNvPr id="10" name="正方形/長方形 9"/>
          <p:cNvSpPr/>
          <p:nvPr/>
        </p:nvSpPr>
        <p:spPr>
          <a:xfrm>
            <a:off x="79107" y="910461"/>
            <a:ext cx="7389907" cy="646331"/>
          </a:xfrm>
          <a:prstGeom prst="rect">
            <a:avLst/>
          </a:prstGeom>
        </p:spPr>
        <p:txBody>
          <a:bodyPr wrap="square">
            <a:spAutoFit/>
          </a:bodyPr>
          <a:lstStyle/>
          <a:p>
            <a:r>
              <a:rPr lang="en-US" altLang="ja-JP" b="1" dirty="0"/>
              <a:t>Verification using rainfall estimated by JMA radars between 1130-1300JST</a:t>
            </a:r>
          </a:p>
          <a:p>
            <a:r>
              <a:rPr lang="en-US" altLang="ja-JP" b="1" dirty="0">
                <a:solidFill>
                  <a:srgbClr val="FF0000"/>
                </a:solidFill>
              </a:rPr>
              <a:t>(threshold=10mm/</a:t>
            </a:r>
            <a:r>
              <a:rPr lang="en-US" altLang="ja-JP" b="1" dirty="0" err="1">
                <a:solidFill>
                  <a:srgbClr val="FF0000"/>
                </a:solidFill>
              </a:rPr>
              <a:t>hr</a:t>
            </a:r>
            <a:r>
              <a:rPr lang="en-US" altLang="ja-JP" b="1" dirty="0">
                <a:solidFill>
                  <a:srgbClr val="FF0000"/>
                </a:solidFill>
              </a:rPr>
              <a:t>)</a:t>
            </a:r>
            <a:endParaRPr lang="ja-JP" altLang="en-US" b="1" dirty="0">
              <a:solidFill>
                <a:srgbClr val="FF0000"/>
              </a:solidFill>
            </a:endParaRPr>
          </a:p>
        </p:txBody>
      </p:sp>
    </p:spTree>
    <p:extLst>
      <p:ext uri="{BB962C8B-B14F-4D97-AF65-F5344CB8AC3E}">
        <p14:creationId xmlns:p14="http://schemas.microsoft.com/office/powerpoint/2010/main" val="3540918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Box 1583"/>
          <p:cNvSpPr txBox="1">
            <a:spLocks noChangeArrowheads="1"/>
          </p:cNvSpPr>
          <p:nvPr/>
        </p:nvSpPr>
        <p:spPr bwMode="auto">
          <a:xfrm>
            <a:off x="0" y="5380779"/>
            <a:ext cx="91440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r>
              <a:rPr lang="ja-JP" altLang="en-US" sz="1800" b="0" dirty="0">
                <a:solidFill>
                  <a:schemeClr val="bg1">
                    <a:lumMod val="50000"/>
                  </a:schemeClr>
                </a:solidFill>
                <a:latin typeface="+mn-lt"/>
                <a:ea typeface="+mn-ea"/>
                <a:cs typeface="Arial Unicode MS" panose="020B0604020202020204" pitchFamily="50" charset="-128"/>
              </a:rPr>
              <a:t>　現業観測：</a:t>
            </a:r>
            <a:r>
              <a:rPr lang="en-US" altLang="ja-JP" sz="1800" b="0" dirty="0">
                <a:solidFill>
                  <a:schemeClr val="bg1">
                    <a:lumMod val="50000"/>
                  </a:schemeClr>
                </a:solidFill>
                <a:latin typeface="+mn-lt"/>
                <a:ea typeface="+mn-ea"/>
                <a:cs typeface="Arial Unicode MS" panose="020B0604020202020204" pitchFamily="50" charset="-128"/>
              </a:rPr>
              <a:t>	</a:t>
            </a:r>
            <a:r>
              <a:rPr lang="ja-JP" altLang="en-US" sz="1800" b="0" dirty="0">
                <a:solidFill>
                  <a:schemeClr val="bg1">
                    <a:lumMod val="50000"/>
                  </a:schemeClr>
                </a:solidFill>
                <a:latin typeface="+mn-lt"/>
                <a:ea typeface="+mn-ea"/>
                <a:cs typeface="Arial Unicode MS" panose="020B0604020202020204" pitchFamily="50" charset="-128"/>
              </a:rPr>
              <a:t>地上観測 </a:t>
            </a:r>
            <a:r>
              <a:rPr lang="en-US" altLang="ja-JP" sz="1800" b="0" dirty="0">
                <a:solidFill>
                  <a:schemeClr val="bg1">
                    <a:lumMod val="50000"/>
                  </a:schemeClr>
                </a:solidFill>
                <a:latin typeface="+mn-lt"/>
                <a:ea typeface="+mn-ea"/>
                <a:cs typeface="Arial Unicode MS" panose="020B0604020202020204" pitchFamily="50" charset="-128"/>
              </a:rPr>
              <a:t>(</a:t>
            </a:r>
            <a:r>
              <a:rPr lang="ja-JP" altLang="en-US" sz="1800" b="0" dirty="0">
                <a:solidFill>
                  <a:schemeClr val="bg1">
                    <a:lumMod val="50000"/>
                  </a:schemeClr>
                </a:solidFill>
                <a:latin typeface="+mn-lt"/>
                <a:ea typeface="+mn-ea"/>
                <a:cs typeface="Arial Unicode MS" panose="020B0604020202020204" pitchFamily="50" charset="-128"/>
              </a:rPr>
              <a:t>気圧</a:t>
            </a:r>
            <a:r>
              <a:rPr lang="en-US" altLang="ja-JP" sz="1800" b="0" dirty="0">
                <a:solidFill>
                  <a:schemeClr val="bg1">
                    <a:lumMod val="50000"/>
                  </a:schemeClr>
                </a:solidFill>
                <a:latin typeface="+mn-lt"/>
                <a:ea typeface="+mn-ea"/>
                <a:cs typeface="Arial Unicode MS" panose="020B0604020202020204" pitchFamily="50" charset="-128"/>
              </a:rPr>
              <a:t>), </a:t>
            </a:r>
            <a:r>
              <a:rPr lang="ja-JP" altLang="en-US" sz="1800" b="0" dirty="0">
                <a:solidFill>
                  <a:schemeClr val="bg1">
                    <a:lumMod val="50000"/>
                  </a:schemeClr>
                </a:solidFill>
                <a:latin typeface="+mn-lt"/>
                <a:ea typeface="+mn-ea"/>
                <a:cs typeface="Arial Unicode MS" panose="020B0604020202020204" pitchFamily="50" charset="-128"/>
              </a:rPr>
              <a:t>ラジオゾンデ</a:t>
            </a:r>
            <a:r>
              <a:rPr lang="en-US" altLang="ja-JP" sz="1800" b="0" dirty="0">
                <a:solidFill>
                  <a:schemeClr val="bg1">
                    <a:lumMod val="50000"/>
                  </a:schemeClr>
                </a:solidFill>
                <a:latin typeface="+mn-lt"/>
                <a:ea typeface="+mn-ea"/>
                <a:cs typeface="Arial Unicode MS" panose="020B0604020202020204" pitchFamily="50" charset="-128"/>
              </a:rPr>
              <a:t> (</a:t>
            </a:r>
            <a:r>
              <a:rPr lang="ja-JP" altLang="en-US" sz="1800" b="0" dirty="0">
                <a:solidFill>
                  <a:schemeClr val="bg1">
                    <a:lumMod val="50000"/>
                  </a:schemeClr>
                </a:solidFill>
                <a:latin typeface="+mn-lt"/>
                <a:ea typeface="+mn-ea"/>
                <a:cs typeface="Arial Unicode MS" panose="020B0604020202020204" pitchFamily="50" charset="-128"/>
              </a:rPr>
              <a:t>風</a:t>
            </a:r>
            <a:r>
              <a:rPr lang="en-US" altLang="ja-JP" sz="1800" b="0" dirty="0">
                <a:solidFill>
                  <a:schemeClr val="bg1">
                    <a:lumMod val="50000"/>
                  </a:schemeClr>
                </a:solidFill>
                <a:latin typeface="+mn-lt"/>
                <a:ea typeface="+mn-ea"/>
                <a:cs typeface="Arial Unicode MS" panose="020B0604020202020204" pitchFamily="50" charset="-128"/>
              </a:rPr>
              <a:t>, </a:t>
            </a:r>
            <a:r>
              <a:rPr lang="ja-JP" altLang="en-US" sz="1800" b="0" dirty="0">
                <a:solidFill>
                  <a:schemeClr val="bg1">
                    <a:lumMod val="50000"/>
                  </a:schemeClr>
                </a:solidFill>
                <a:latin typeface="+mn-lt"/>
                <a:ea typeface="+mn-ea"/>
                <a:cs typeface="Arial Unicode MS" panose="020B0604020202020204" pitchFamily="50" charset="-128"/>
              </a:rPr>
              <a:t>湿度</a:t>
            </a:r>
            <a:r>
              <a:rPr lang="en-US" altLang="ja-JP" sz="1800" b="0" dirty="0">
                <a:solidFill>
                  <a:schemeClr val="bg1">
                    <a:lumMod val="50000"/>
                  </a:schemeClr>
                </a:solidFill>
                <a:latin typeface="+mn-lt"/>
                <a:ea typeface="+mn-ea"/>
                <a:cs typeface="Arial Unicode MS" panose="020B0604020202020204" pitchFamily="50" charset="-128"/>
              </a:rPr>
              <a:t>,</a:t>
            </a:r>
            <a:r>
              <a:rPr lang="ja-JP" altLang="en-US" sz="1800" b="0" dirty="0">
                <a:solidFill>
                  <a:schemeClr val="bg1">
                    <a:lumMod val="50000"/>
                  </a:schemeClr>
                </a:solidFill>
                <a:latin typeface="+mn-lt"/>
                <a:ea typeface="+mn-ea"/>
                <a:cs typeface="Arial Unicode MS" panose="020B0604020202020204" pitchFamily="50" charset="-128"/>
              </a:rPr>
              <a:t> 気温</a:t>
            </a:r>
            <a:r>
              <a:rPr lang="en-US" altLang="ja-JP" sz="1800" b="0" dirty="0">
                <a:solidFill>
                  <a:schemeClr val="bg1">
                    <a:lumMod val="50000"/>
                  </a:schemeClr>
                </a:solidFill>
                <a:latin typeface="+mn-lt"/>
                <a:ea typeface="+mn-ea"/>
                <a:cs typeface="Arial Unicode MS" panose="020B0604020202020204" pitchFamily="50" charset="-128"/>
              </a:rPr>
              <a:t>), </a:t>
            </a:r>
            <a:r>
              <a:rPr lang="ja-JP" altLang="en-US" sz="1800" b="0" dirty="0">
                <a:solidFill>
                  <a:schemeClr val="bg1">
                    <a:lumMod val="50000"/>
                  </a:schemeClr>
                </a:solidFill>
                <a:latin typeface="+mn-lt"/>
                <a:ea typeface="+mn-ea"/>
                <a:cs typeface="Arial Unicode MS" panose="020B0604020202020204" pitchFamily="50" charset="-128"/>
              </a:rPr>
              <a:t>航空機観測</a:t>
            </a:r>
            <a:r>
              <a:rPr lang="en-US" altLang="ja-JP" sz="1800" b="0" dirty="0">
                <a:solidFill>
                  <a:schemeClr val="bg1">
                    <a:lumMod val="50000"/>
                  </a:schemeClr>
                </a:solidFill>
                <a:latin typeface="+mn-lt"/>
                <a:cs typeface="Arial Unicode MS" panose="020B0604020202020204" pitchFamily="50" charset="-128"/>
              </a:rPr>
              <a:t> (</a:t>
            </a:r>
            <a:r>
              <a:rPr lang="ja-JP" altLang="en-US" sz="1800" b="0" dirty="0">
                <a:solidFill>
                  <a:schemeClr val="bg1">
                    <a:lumMod val="50000"/>
                  </a:schemeClr>
                </a:solidFill>
                <a:latin typeface="+mn-lt"/>
                <a:cs typeface="Arial Unicode MS" panose="020B0604020202020204" pitchFamily="50" charset="-128"/>
              </a:rPr>
              <a:t>風</a:t>
            </a:r>
            <a:r>
              <a:rPr lang="en-US" altLang="ja-JP" sz="1800" b="0" dirty="0">
                <a:solidFill>
                  <a:schemeClr val="bg1">
                    <a:lumMod val="50000"/>
                  </a:schemeClr>
                </a:solidFill>
                <a:latin typeface="+mn-lt"/>
                <a:cs typeface="Arial Unicode MS" panose="020B0604020202020204" pitchFamily="50" charset="-128"/>
              </a:rPr>
              <a:t>, </a:t>
            </a:r>
            <a:r>
              <a:rPr lang="ja-JP" altLang="en-US" sz="1800" b="0" dirty="0">
                <a:solidFill>
                  <a:schemeClr val="bg1">
                    <a:lumMod val="50000"/>
                  </a:schemeClr>
                </a:solidFill>
                <a:latin typeface="+mn-lt"/>
                <a:cs typeface="Arial Unicode MS" panose="020B0604020202020204" pitchFamily="50" charset="-128"/>
              </a:rPr>
              <a:t>気温</a:t>
            </a:r>
            <a:r>
              <a:rPr lang="en-US" altLang="ja-JP" sz="1800" b="0" dirty="0">
                <a:solidFill>
                  <a:schemeClr val="bg1">
                    <a:lumMod val="50000"/>
                  </a:schemeClr>
                </a:solidFill>
                <a:latin typeface="+mn-lt"/>
                <a:cs typeface="Arial Unicode MS" panose="020B0604020202020204" pitchFamily="50" charset="-128"/>
              </a:rPr>
              <a:t>), </a:t>
            </a:r>
          </a:p>
          <a:p>
            <a:pPr eaLnBrk="1" hangingPunct="1"/>
            <a:r>
              <a:rPr lang="en-US" altLang="ja-JP" sz="1800" b="0" dirty="0">
                <a:solidFill>
                  <a:schemeClr val="bg1">
                    <a:lumMod val="50000"/>
                  </a:schemeClr>
                </a:solidFill>
                <a:latin typeface="+mn-lt"/>
                <a:cs typeface="Arial Unicode MS" panose="020B0604020202020204" pitchFamily="50" charset="-128"/>
              </a:rPr>
              <a:t>		</a:t>
            </a:r>
            <a:r>
              <a:rPr lang="ja-JP" altLang="en-US" sz="1800" b="0" dirty="0">
                <a:solidFill>
                  <a:schemeClr val="bg1">
                    <a:lumMod val="50000"/>
                  </a:schemeClr>
                </a:solidFill>
                <a:latin typeface="+mn-lt"/>
                <a:cs typeface="Arial Unicode MS" panose="020B0604020202020204" pitchFamily="50" charset="-128"/>
              </a:rPr>
              <a:t>レーダー</a:t>
            </a:r>
            <a:r>
              <a:rPr lang="en-US" altLang="ja-JP" sz="1800" b="0" dirty="0">
                <a:solidFill>
                  <a:schemeClr val="bg1">
                    <a:lumMod val="50000"/>
                  </a:schemeClr>
                </a:solidFill>
                <a:latin typeface="+mn-lt"/>
                <a:cs typeface="Arial Unicode MS" panose="020B0604020202020204" pitchFamily="50" charset="-128"/>
              </a:rPr>
              <a:t> (</a:t>
            </a:r>
            <a:r>
              <a:rPr lang="ja-JP" altLang="en-US" sz="1800" b="0" dirty="0">
                <a:solidFill>
                  <a:schemeClr val="bg1">
                    <a:lumMod val="50000"/>
                  </a:schemeClr>
                </a:solidFill>
                <a:latin typeface="+mn-lt"/>
                <a:cs typeface="Arial Unicode MS" panose="020B0604020202020204" pitchFamily="50" charset="-128"/>
              </a:rPr>
              <a:t>風</a:t>
            </a:r>
            <a:r>
              <a:rPr lang="en-US" altLang="ja-JP" sz="1800" b="0" dirty="0">
                <a:solidFill>
                  <a:schemeClr val="bg1">
                    <a:lumMod val="50000"/>
                  </a:schemeClr>
                </a:solidFill>
                <a:latin typeface="+mn-lt"/>
                <a:cs typeface="Arial Unicode MS" panose="020B0604020202020204" pitchFamily="50" charset="-128"/>
              </a:rPr>
              <a:t>, </a:t>
            </a:r>
            <a:r>
              <a:rPr lang="ja-JP" altLang="en-US" sz="1800" b="0" dirty="0">
                <a:solidFill>
                  <a:schemeClr val="bg1">
                    <a:lumMod val="50000"/>
                  </a:schemeClr>
                </a:solidFill>
                <a:latin typeface="+mn-lt"/>
                <a:cs typeface="Arial Unicode MS" panose="020B0604020202020204" pitchFamily="50" charset="-128"/>
              </a:rPr>
              <a:t>湿度</a:t>
            </a:r>
            <a:r>
              <a:rPr lang="en-US" altLang="ja-JP" sz="1800" b="0" dirty="0">
                <a:solidFill>
                  <a:schemeClr val="bg1">
                    <a:lumMod val="50000"/>
                  </a:schemeClr>
                </a:solidFill>
                <a:latin typeface="+mn-lt"/>
                <a:cs typeface="Arial Unicode MS" panose="020B0604020202020204" pitchFamily="50" charset="-128"/>
              </a:rPr>
              <a:t>), </a:t>
            </a:r>
            <a:r>
              <a:rPr lang="ja-JP" altLang="en-US" sz="1800" b="0" dirty="0">
                <a:solidFill>
                  <a:schemeClr val="bg1">
                    <a:lumMod val="50000"/>
                  </a:schemeClr>
                </a:solidFill>
                <a:latin typeface="+mn-lt"/>
                <a:cs typeface="Arial Unicode MS" panose="020B0604020202020204" pitchFamily="50" charset="-128"/>
              </a:rPr>
              <a:t>ウインドプロファイラ</a:t>
            </a:r>
            <a:r>
              <a:rPr lang="en-US" altLang="ja-JP" sz="1800" b="0" dirty="0">
                <a:solidFill>
                  <a:schemeClr val="bg1">
                    <a:lumMod val="50000"/>
                  </a:schemeClr>
                </a:solidFill>
                <a:latin typeface="+mn-lt"/>
                <a:ea typeface="+mn-ea"/>
                <a:cs typeface="Arial Unicode MS" panose="020B0604020202020204" pitchFamily="50" charset="-128"/>
              </a:rPr>
              <a:t> (</a:t>
            </a:r>
            <a:r>
              <a:rPr lang="ja-JP" altLang="en-US" sz="1800" b="0" dirty="0">
                <a:solidFill>
                  <a:schemeClr val="bg1">
                    <a:lumMod val="50000"/>
                  </a:schemeClr>
                </a:solidFill>
                <a:latin typeface="+mn-lt"/>
                <a:ea typeface="+mn-ea"/>
                <a:cs typeface="Arial Unicode MS" panose="020B0604020202020204" pitchFamily="50" charset="-128"/>
              </a:rPr>
              <a:t>風</a:t>
            </a:r>
            <a:r>
              <a:rPr lang="en-US" altLang="ja-JP" sz="1800" b="0" dirty="0">
                <a:solidFill>
                  <a:schemeClr val="bg1">
                    <a:lumMod val="50000"/>
                  </a:schemeClr>
                </a:solidFill>
                <a:latin typeface="+mn-lt"/>
                <a:ea typeface="+mn-ea"/>
                <a:cs typeface="Arial Unicode MS" panose="020B0604020202020204" pitchFamily="50" charset="-128"/>
              </a:rPr>
              <a:t>)</a:t>
            </a:r>
          </a:p>
          <a:p>
            <a:pPr eaLnBrk="1" hangingPunct="1"/>
            <a:r>
              <a:rPr lang="ja-JP" altLang="en-US" sz="1800" b="0" dirty="0">
                <a:solidFill>
                  <a:schemeClr val="bg1">
                    <a:lumMod val="50000"/>
                  </a:schemeClr>
                </a:solidFill>
                <a:latin typeface="+mn-lt"/>
                <a:ea typeface="+mn-ea"/>
                <a:cs typeface="Arial Unicode MS" panose="020B0604020202020204" pitchFamily="50" charset="-128"/>
              </a:rPr>
              <a:t>　レーダー観測：</a:t>
            </a:r>
            <a:r>
              <a:rPr lang="en-US" altLang="ja-JP" sz="1800" b="0" dirty="0">
                <a:solidFill>
                  <a:schemeClr val="bg1">
                    <a:lumMod val="50000"/>
                  </a:schemeClr>
                </a:solidFill>
                <a:latin typeface="+mn-lt"/>
                <a:ea typeface="+mn-ea"/>
                <a:cs typeface="Arial Unicode MS" panose="020B0604020202020204" pitchFamily="50" charset="-128"/>
              </a:rPr>
              <a:t>	</a:t>
            </a:r>
            <a:r>
              <a:rPr lang="ja-JP" altLang="en-US" sz="1800" b="0" dirty="0">
                <a:solidFill>
                  <a:schemeClr val="bg1">
                    <a:lumMod val="50000"/>
                  </a:schemeClr>
                </a:solidFill>
                <a:latin typeface="+mn-lt"/>
                <a:ea typeface="+mn-ea"/>
                <a:cs typeface="Arial Unicode MS" panose="020B0604020202020204" pitchFamily="50" charset="-128"/>
              </a:rPr>
              <a:t>東京・羽田・成田・</a:t>
            </a:r>
            <a:r>
              <a:rPr lang="en-US" altLang="ja-JP" sz="1800" dirty="0">
                <a:solidFill>
                  <a:srgbClr val="FF0000"/>
                </a:solidFill>
                <a:latin typeface="+mn-lt"/>
                <a:cs typeface="Arial Unicode MS" panose="020B0604020202020204" pitchFamily="50" charset="-128"/>
              </a:rPr>
              <a:t>XRAIN(</a:t>
            </a:r>
            <a:r>
              <a:rPr lang="ja-JP" altLang="en-US" sz="1800" dirty="0">
                <a:solidFill>
                  <a:srgbClr val="FF0000"/>
                </a:solidFill>
                <a:latin typeface="+mn-lt"/>
                <a:cs typeface="Arial Unicode MS" panose="020B0604020202020204" pitchFamily="50" charset="-128"/>
              </a:rPr>
              <a:t>関東・新横浜・香貫山・富士宮・静岡北</a:t>
            </a:r>
            <a:r>
              <a:rPr lang="en-US" altLang="ja-JP" sz="1800" dirty="0">
                <a:solidFill>
                  <a:srgbClr val="FF0000"/>
                </a:solidFill>
                <a:latin typeface="+mn-lt"/>
                <a:cs typeface="Arial Unicode MS" panose="020B0604020202020204" pitchFamily="50" charset="-128"/>
              </a:rPr>
              <a:t>)</a:t>
            </a:r>
            <a:r>
              <a:rPr lang="ja-JP" altLang="en-US" sz="1800" b="0" dirty="0" err="1">
                <a:solidFill>
                  <a:schemeClr val="bg1">
                    <a:lumMod val="50000"/>
                  </a:schemeClr>
                </a:solidFill>
                <a:latin typeface="+mn-lt"/>
                <a:ea typeface="+mn-ea"/>
                <a:cs typeface="Arial Unicode MS" panose="020B0604020202020204" pitchFamily="50" charset="-128"/>
              </a:rPr>
              <a:t>の動径</a:t>
            </a:r>
            <a:r>
              <a:rPr lang="ja-JP" altLang="en-US" sz="1800" b="0" dirty="0">
                <a:solidFill>
                  <a:schemeClr val="bg1">
                    <a:lumMod val="50000"/>
                  </a:schemeClr>
                </a:solidFill>
                <a:latin typeface="+mn-lt"/>
                <a:ea typeface="+mn-ea"/>
                <a:cs typeface="Arial Unicode MS" panose="020B0604020202020204" pitchFamily="50" charset="-128"/>
              </a:rPr>
              <a:t>風</a:t>
            </a:r>
            <a:r>
              <a:rPr lang="en-US" altLang="ja-JP" sz="1800" b="0" dirty="0">
                <a:solidFill>
                  <a:schemeClr val="bg1">
                    <a:lumMod val="50000"/>
                  </a:schemeClr>
                </a:solidFill>
                <a:latin typeface="+mn-lt"/>
                <a:ea typeface="+mn-ea"/>
                <a:cs typeface="Arial Unicode MS" panose="020B0604020202020204" pitchFamily="50" charset="-128"/>
              </a:rPr>
              <a:t>, </a:t>
            </a:r>
          </a:p>
          <a:p>
            <a:pPr eaLnBrk="1" hangingPunct="1"/>
            <a:r>
              <a:rPr lang="en-US" altLang="ja-JP" sz="1800" b="0" dirty="0">
                <a:solidFill>
                  <a:schemeClr val="bg1">
                    <a:lumMod val="50000"/>
                  </a:schemeClr>
                </a:solidFill>
                <a:latin typeface="+mn-lt"/>
                <a:ea typeface="+mn-ea"/>
                <a:cs typeface="Arial Unicode MS" panose="020B0604020202020204" pitchFamily="50" charset="-128"/>
              </a:rPr>
              <a:t>		</a:t>
            </a:r>
            <a:r>
              <a:rPr lang="en-US" altLang="ja-JP" sz="1800" dirty="0">
                <a:solidFill>
                  <a:srgbClr val="FF0000"/>
                </a:solidFill>
                <a:latin typeface="+mn-lt"/>
                <a:ea typeface="+mn-ea"/>
                <a:cs typeface="Arial Unicode MS" panose="020B0604020202020204" pitchFamily="50" charset="-128"/>
              </a:rPr>
              <a:t>XRAIN</a:t>
            </a:r>
            <a:r>
              <a:rPr lang="ja-JP" altLang="en-US" sz="1800" b="0" dirty="0" err="1">
                <a:solidFill>
                  <a:schemeClr val="bg1">
                    <a:lumMod val="50000"/>
                  </a:schemeClr>
                </a:solidFill>
                <a:latin typeface="+mn-lt"/>
                <a:ea typeface="+mn-ea"/>
                <a:cs typeface="Arial Unicode MS" panose="020B0604020202020204" pitchFamily="50" charset="-128"/>
              </a:rPr>
              <a:t>の偏</a:t>
            </a:r>
            <a:r>
              <a:rPr lang="ja-JP" altLang="en-US" sz="1800" b="0" dirty="0">
                <a:solidFill>
                  <a:schemeClr val="bg1">
                    <a:lumMod val="50000"/>
                  </a:schemeClr>
                </a:solidFill>
                <a:latin typeface="+mn-lt"/>
                <a:ea typeface="+mn-ea"/>
                <a:cs typeface="Arial Unicode MS" panose="020B0604020202020204" pitchFamily="50" charset="-128"/>
              </a:rPr>
              <a:t>波間位相差で減衰補正した</a:t>
            </a:r>
            <a:r>
              <a:rPr lang="ja-JP" altLang="en-US" sz="1800" b="0" dirty="0">
                <a:solidFill>
                  <a:schemeClr val="bg1">
                    <a:lumMod val="50000"/>
                  </a:schemeClr>
                </a:solidFill>
                <a:cs typeface="Arial Unicode MS" panose="020B0604020202020204" pitchFamily="50" charset="-128"/>
              </a:rPr>
              <a:t>反射強度</a:t>
            </a:r>
            <a:endParaRPr lang="en-US" altLang="ja-JP" sz="1800" b="0" dirty="0">
              <a:solidFill>
                <a:schemeClr val="bg1">
                  <a:lumMod val="50000"/>
                </a:schemeClr>
              </a:solidFill>
              <a:latin typeface="+mn-lt"/>
              <a:ea typeface="+mn-ea"/>
              <a:cs typeface="Arial Unicode MS" panose="020B0604020202020204" pitchFamily="50" charset="-128"/>
            </a:endParaRPr>
          </a:p>
          <a:p>
            <a:pPr eaLnBrk="1" hangingPunct="1"/>
            <a:r>
              <a:rPr lang="ja-JP" altLang="en-US" sz="1800" b="0" dirty="0">
                <a:solidFill>
                  <a:schemeClr val="bg1">
                    <a:lumMod val="50000"/>
                  </a:schemeClr>
                </a:solidFill>
                <a:latin typeface="+mn-lt"/>
                <a:ea typeface="+mn-ea"/>
                <a:cs typeface="Arial Unicode MS" panose="020B0604020202020204" pitchFamily="50" charset="-128"/>
              </a:rPr>
              <a:t>　地上観測：</a:t>
            </a:r>
            <a:r>
              <a:rPr lang="en-US" altLang="ja-JP" sz="1800" b="0" dirty="0">
                <a:solidFill>
                  <a:schemeClr val="bg1">
                    <a:lumMod val="50000"/>
                  </a:schemeClr>
                </a:solidFill>
                <a:latin typeface="+mn-lt"/>
                <a:ea typeface="+mn-ea"/>
                <a:cs typeface="Arial Unicode MS" panose="020B0604020202020204" pitchFamily="50" charset="-128"/>
              </a:rPr>
              <a:t>	</a:t>
            </a:r>
            <a:r>
              <a:rPr lang="ja-JP" altLang="en-US" sz="1800" b="0" dirty="0">
                <a:solidFill>
                  <a:schemeClr val="bg1">
                    <a:lumMod val="50000"/>
                  </a:schemeClr>
                </a:solidFill>
                <a:latin typeface="+mn-lt"/>
                <a:cs typeface="Arial Unicode MS" panose="020B0604020202020204" pitchFamily="50" charset="-128"/>
              </a:rPr>
              <a:t>気象官署・アメダス・</a:t>
            </a:r>
            <a:r>
              <a:rPr lang="en-US" altLang="ja-JP" sz="1800" b="0" dirty="0">
                <a:solidFill>
                  <a:schemeClr val="bg1">
                    <a:lumMod val="50000"/>
                  </a:schemeClr>
                </a:solidFill>
                <a:latin typeface="+mn-lt"/>
                <a:cs typeface="Arial Unicode MS" panose="020B0604020202020204" pitchFamily="50" charset="-128"/>
              </a:rPr>
              <a:t>NTT</a:t>
            </a:r>
            <a:r>
              <a:rPr lang="ja-JP" altLang="en-US" sz="1800" b="0" dirty="0">
                <a:solidFill>
                  <a:schemeClr val="bg1">
                    <a:lumMod val="50000"/>
                  </a:schemeClr>
                </a:solidFill>
                <a:latin typeface="+mn-lt"/>
                <a:cs typeface="Arial Unicode MS" panose="020B0604020202020204" pitchFamily="50" charset="-128"/>
              </a:rPr>
              <a:t>ドコモ環境センサーネットワークの</a:t>
            </a:r>
            <a:r>
              <a:rPr lang="ja-JP" altLang="en-US" sz="1800" b="0" dirty="0">
                <a:solidFill>
                  <a:schemeClr val="bg1">
                    <a:lumMod val="50000"/>
                  </a:schemeClr>
                </a:solidFill>
                <a:latin typeface="+mn-lt"/>
                <a:ea typeface="+mn-ea"/>
                <a:cs typeface="Arial Unicode MS" panose="020B0604020202020204" pitchFamily="50" charset="-128"/>
              </a:rPr>
              <a:t>風</a:t>
            </a:r>
            <a:r>
              <a:rPr lang="en-US" altLang="ja-JP" sz="1800" b="0" dirty="0">
                <a:solidFill>
                  <a:schemeClr val="bg1">
                    <a:lumMod val="50000"/>
                  </a:schemeClr>
                </a:solidFill>
                <a:latin typeface="+mn-lt"/>
                <a:ea typeface="+mn-ea"/>
                <a:cs typeface="Arial Unicode MS" panose="020B0604020202020204" pitchFamily="50" charset="-128"/>
              </a:rPr>
              <a:t>, </a:t>
            </a:r>
            <a:r>
              <a:rPr lang="ja-JP" altLang="en-US" sz="1800" b="0" dirty="0">
                <a:solidFill>
                  <a:schemeClr val="bg1">
                    <a:lumMod val="50000"/>
                  </a:schemeClr>
                </a:solidFill>
                <a:latin typeface="+mn-lt"/>
                <a:ea typeface="+mn-ea"/>
                <a:cs typeface="Arial Unicode MS" panose="020B0604020202020204" pitchFamily="50" charset="-128"/>
              </a:rPr>
              <a:t>気温</a:t>
            </a:r>
            <a:r>
              <a:rPr lang="en-US" altLang="ja-JP" sz="1800" b="0" dirty="0">
                <a:solidFill>
                  <a:schemeClr val="bg1">
                    <a:lumMod val="50000"/>
                  </a:schemeClr>
                </a:solidFill>
                <a:latin typeface="+mn-lt"/>
                <a:ea typeface="+mn-ea"/>
                <a:cs typeface="Arial Unicode MS" panose="020B0604020202020204" pitchFamily="50" charset="-128"/>
              </a:rPr>
              <a:t>,</a:t>
            </a:r>
            <a:r>
              <a:rPr lang="ja-JP" altLang="en-US" sz="1800" b="0" dirty="0">
                <a:solidFill>
                  <a:schemeClr val="bg1">
                    <a:lumMod val="50000"/>
                  </a:schemeClr>
                </a:solidFill>
                <a:latin typeface="+mn-lt"/>
                <a:ea typeface="+mn-ea"/>
                <a:cs typeface="Arial Unicode MS" panose="020B0604020202020204" pitchFamily="50" charset="-128"/>
              </a:rPr>
              <a:t> 湿度</a:t>
            </a:r>
            <a:endParaRPr lang="en-US" altLang="ja-JP" sz="1800" b="0" dirty="0">
              <a:solidFill>
                <a:schemeClr val="bg1">
                  <a:lumMod val="50000"/>
                </a:schemeClr>
              </a:solidFill>
              <a:latin typeface="+mn-lt"/>
              <a:ea typeface="+mn-ea"/>
              <a:cs typeface="Arial Unicode MS" panose="020B0604020202020204" pitchFamily="50" charset="-128"/>
            </a:endParaRPr>
          </a:p>
        </p:txBody>
      </p:sp>
      <p:sp>
        <p:nvSpPr>
          <p:cNvPr id="204" name="Oval 1361"/>
          <p:cNvSpPr>
            <a:spLocks noChangeArrowheads="1"/>
          </p:cNvSpPr>
          <p:nvPr/>
        </p:nvSpPr>
        <p:spPr bwMode="auto">
          <a:xfrm>
            <a:off x="6970423" y="2457338"/>
            <a:ext cx="124306" cy="296921"/>
          </a:xfrm>
          <a:prstGeom prst="ellipse">
            <a:avLst/>
          </a:prstGeom>
          <a:solidFill>
            <a:srgbClr val="FF00FF"/>
          </a:solidFill>
          <a:ln w="9525">
            <a:solidFill>
              <a:schemeClr val="tx1"/>
            </a:solidFill>
            <a:round/>
            <a:headEnd/>
            <a:tailEnd/>
          </a:ln>
        </p:spPr>
        <p:txBody>
          <a:bodyPr wrap="none" anchor="ctr"/>
          <a:lstStyle/>
          <a:p>
            <a:endParaRPr lang="ja-JP" altLang="en-US" sz="1350">
              <a:latin typeface="+mn-ea"/>
            </a:endParaRPr>
          </a:p>
        </p:txBody>
      </p:sp>
      <p:sp>
        <p:nvSpPr>
          <p:cNvPr id="206" name="Oval 1361"/>
          <p:cNvSpPr>
            <a:spLocks noChangeArrowheads="1"/>
          </p:cNvSpPr>
          <p:nvPr/>
        </p:nvSpPr>
        <p:spPr bwMode="auto">
          <a:xfrm>
            <a:off x="7363632" y="2445738"/>
            <a:ext cx="124306" cy="296921"/>
          </a:xfrm>
          <a:prstGeom prst="ellipse">
            <a:avLst/>
          </a:prstGeom>
          <a:solidFill>
            <a:srgbClr val="FF00FF"/>
          </a:solidFill>
          <a:ln w="9525">
            <a:solidFill>
              <a:schemeClr val="tx1"/>
            </a:solidFill>
            <a:round/>
            <a:headEnd/>
            <a:tailEnd/>
          </a:ln>
        </p:spPr>
        <p:txBody>
          <a:bodyPr wrap="none" anchor="ctr"/>
          <a:lstStyle/>
          <a:p>
            <a:endParaRPr lang="ja-JP" altLang="en-US" sz="1350">
              <a:latin typeface="+mn-ea"/>
            </a:endParaRPr>
          </a:p>
        </p:txBody>
      </p:sp>
      <p:sp>
        <p:nvSpPr>
          <p:cNvPr id="202" name="正方形/長方形 201"/>
          <p:cNvSpPr/>
          <p:nvPr/>
        </p:nvSpPr>
        <p:spPr>
          <a:xfrm>
            <a:off x="1754486" y="1386473"/>
            <a:ext cx="7065986" cy="316930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Oval 1589"/>
          <p:cNvSpPr>
            <a:spLocks noChangeArrowheads="1"/>
          </p:cNvSpPr>
          <p:nvPr/>
        </p:nvSpPr>
        <p:spPr bwMode="auto">
          <a:xfrm>
            <a:off x="6073597" y="1601529"/>
            <a:ext cx="204834" cy="445381"/>
          </a:xfrm>
          <a:prstGeom prst="ellipse">
            <a:avLst/>
          </a:prstGeom>
          <a:solidFill>
            <a:srgbClr val="3399FF"/>
          </a:solidFill>
          <a:ln w="9525">
            <a:solidFill>
              <a:srgbClr val="000000"/>
            </a:solidFill>
            <a:round/>
            <a:headEnd/>
            <a:tailEnd/>
          </a:ln>
        </p:spPr>
        <p:txBody>
          <a:bodyPr lIns="55721" tIns="6668" rIns="55721" bIns="6668"/>
          <a:lstStyle/>
          <a:p>
            <a:endParaRPr lang="ja-JP" altLang="en-US" sz="1350">
              <a:latin typeface="+mn-ea"/>
            </a:endParaRPr>
          </a:p>
        </p:txBody>
      </p:sp>
      <p:sp>
        <p:nvSpPr>
          <p:cNvPr id="109" name="Oval 1361"/>
          <p:cNvSpPr>
            <a:spLocks noChangeArrowheads="1"/>
          </p:cNvSpPr>
          <p:nvPr/>
        </p:nvSpPr>
        <p:spPr bwMode="auto">
          <a:xfrm>
            <a:off x="6582739" y="2452876"/>
            <a:ext cx="124306" cy="296921"/>
          </a:xfrm>
          <a:prstGeom prst="ellipse">
            <a:avLst/>
          </a:prstGeom>
          <a:solidFill>
            <a:srgbClr val="FF00FF"/>
          </a:solidFill>
          <a:ln w="9525">
            <a:solidFill>
              <a:schemeClr val="tx1"/>
            </a:solidFill>
            <a:round/>
            <a:headEnd/>
            <a:tailEnd/>
          </a:ln>
        </p:spPr>
        <p:txBody>
          <a:bodyPr wrap="none" anchor="ctr"/>
          <a:lstStyle/>
          <a:p>
            <a:endParaRPr lang="ja-JP" altLang="en-US" sz="1350">
              <a:latin typeface="+mn-ea"/>
            </a:endParaRPr>
          </a:p>
        </p:txBody>
      </p:sp>
      <p:sp>
        <p:nvSpPr>
          <p:cNvPr id="118" name="AutoShape 1342"/>
          <p:cNvSpPr>
            <a:spLocks noChangeArrowheads="1"/>
          </p:cNvSpPr>
          <p:nvPr/>
        </p:nvSpPr>
        <p:spPr bwMode="auto">
          <a:xfrm flipV="1">
            <a:off x="6331666" y="1634747"/>
            <a:ext cx="2349727" cy="371975"/>
          </a:xfrm>
          <a:prstGeom prst="rightArrow">
            <a:avLst>
              <a:gd name="adj1" fmla="val 46667"/>
              <a:gd name="adj2" fmla="val 50002"/>
            </a:avLst>
          </a:prstGeom>
          <a:solidFill>
            <a:srgbClr val="99CCFF"/>
          </a:solidFill>
          <a:ln w="9525">
            <a:solidFill>
              <a:srgbClr val="000000"/>
            </a:solidFill>
            <a:miter lim="800000"/>
            <a:headEnd/>
            <a:tailEnd/>
          </a:ln>
        </p:spPr>
        <p:txBody>
          <a:bodyPr rot="10800000" lIns="55721" tIns="6668" rIns="55721" bIns="6668"/>
          <a:lstStyle/>
          <a:p>
            <a:endParaRPr lang="ja-JP" altLang="en-US" sz="1350">
              <a:latin typeface="+mn-ea"/>
            </a:endParaRPr>
          </a:p>
        </p:txBody>
      </p:sp>
      <p:sp>
        <p:nvSpPr>
          <p:cNvPr id="119" name="Oval 1357"/>
          <p:cNvSpPr>
            <a:spLocks noChangeArrowheads="1"/>
          </p:cNvSpPr>
          <p:nvPr/>
        </p:nvSpPr>
        <p:spPr bwMode="auto">
          <a:xfrm>
            <a:off x="5778809" y="2455030"/>
            <a:ext cx="140891" cy="296921"/>
          </a:xfrm>
          <a:prstGeom prst="ellipse">
            <a:avLst/>
          </a:prstGeom>
          <a:solidFill>
            <a:srgbClr val="FF00FF"/>
          </a:solidFill>
          <a:ln w="9525">
            <a:solidFill>
              <a:schemeClr val="tx1"/>
            </a:solidFill>
            <a:round/>
            <a:headEnd/>
            <a:tailEnd/>
          </a:ln>
        </p:spPr>
        <p:txBody>
          <a:bodyPr wrap="none" anchor="ctr"/>
          <a:lstStyle/>
          <a:p>
            <a:endParaRPr lang="ja-JP" altLang="en-US" sz="1350">
              <a:latin typeface="+mn-ea"/>
            </a:endParaRPr>
          </a:p>
        </p:txBody>
      </p:sp>
      <p:sp>
        <p:nvSpPr>
          <p:cNvPr id="120" name="Oval 1359"/>
          <p:cNvSpPr>
            <a:spLocks noChangeArrowheads="1"/>
          </p:cNvSpPr>
          <p:nvPr/>
        </p:nvSpPr>
        <p:spPr bwMode="auto">
          <a:xfrm>
            <a:off x="5012636" y="2455030"/>
            <a:ext cx="144018" cy="296921"/>
          </a:xfrm>
          <a:prstGeom prst="ellipse">
            <a:avLst/>
          </a:prstGeom>
          <a:solidFill>
            <a:srgbClr val="FF00FF"/>
          </a:solidFill>
          <a:ln w="9525">
            <a:solidFill>
              <a:schemeClr val="tx1"/>
            </a:solidFill>
            <a:round/>
            <a:headEnd/>
            <a:tailEnd/>
          </a:ln>
        </p:spPr>
        <p:txBody>
          <a:bodyPr wrap="none" anchor="ctr"/>
          <a:lstStyle/>
          <a:p>
            <a:endParaRPr lang="ja-JP" altLang="en-US" sz="1350">
              <a:latin typeface="+mn-ea"/>
            </a:endParaRPr>
          </a:p>
        </p:txBody>
      </p:sp>
      <p:sp>
        <p:nvSpPr>
          <p:cNvPr id="121" name="Oval 1360"/>
          <p:cNvSpPr>
            <a:spLocks noChangeArrowheads="1"/>
          </p:cNvSpPr>
          <p:nvPr/>
        </p:nvSpPr>
        <p:spPr bwMode="auto">
          <a:xfrm>
            <a:off x="5392595" y="2455030"/>
            <a:ext cx="145583" cy="296921"/>
          </a:xfrm>
          <a:prstGeom prst="ellipse">
            <a:avLst/>
          </a:prstGeom>
          <a:solidFill>
            <a:srgbClr val="FF00FF"/>
          </a:solidFill>
          <a:ln w="9525">
            <a:solidFill>
              <a:schemeClr val="tx1"/>
            </a:solidFill>
            <a:round/>
            <a:headEnd/>
            <a:tailEnd/>
          </a:ln>
        </p:spPr>
        <p:txBody>
          <a:bodyPr wrap="none" anchor="ctr"/>
          <a:lstStyle/>
          <a:p>
            <a:endParaRPr lang="ja-JP" altLang="en-US" sz="1350">
              <a:latin typeface="+mn-ea"/>
            </a:endParaRPr>
          </a:p>
        </p:txBody>
      </p:sp>
      <p:sp>
        <p:nvSpPr>
          <p:cNvPr id="122" name="Oval 1361"/>
          <p:cNvSpPr>
            <a:spLocks noChangeArrowheads="1"/>
          </p:cNvSpPr>
          <p:nvPr/>
        </p:nvSpPr>
        <p:spPr bwMode="auto">
          <a:xfrm>
            <a:off x="4267739" y="2455030"/>
            <a:ext cx="124306" cy="296921"/>
          </a:xfrm>
          <a:prstGeom prst="ellipse">
            <a:avLst/>
          </a:prstGeom>
          <a:solidFill>
            <a:srgbClr val="FF00FF"/>
          </a:solidFill>
          <a:ln w="9525">
            <a:solidFill>
              <a:schemeClr val="tx1"/>
            </a:solidFill>
            <a:round/>
            <a:headEnd/>
            <a:tailEnd/>
          </a:ln>
        </p:spPr>
        <p:txBody>
          <a:bodyPr wrap="none" anchor="ctr"/>
          <a:lstStyle/>
          <a:p>
            <a:endParaRPr lang="ja-JP" altLang="en-US" sz="1350">
              <a:latin typeface="+mn-ea"/>
            </a:endParaRPr>
          </a:p>
        </p:txBody>
      </p:sp>
      <p:sp>
        <p:nvSpPr>
          <p:cNvPr id="123" name="Oval 1362"/>
          <p:cNvSpPr>
            <a:spLocks noChangeArrowheads="1"/>
          </p:cNvSpPr>
          <p:nvPr/>
        </p:nvSpPr>
        <p:spPr bwMode="auto">
          <a:xfrm>
            <a:off x="4633626" y="2455030"/>
            <a:ext cx="138378" cy="296921"/>
          </a:xfrm>
          <a:prstGeom prst="ellipse">
            <a:avLst/>
          </a:prstGeom>
          <a:solidFill>
            <a:srgbClr val="FF00FF"/>
          </a:solidFill>
          <a:ln w="9525">
            <a:solidFill>
              <a:schemeClr val="tx1"/>
            </a:solidFill>
            <a:round/>
            <a:headEnd/>
            <a:tailEnd/>
          </a:ln>
        </p:spPr>
        <p:txBody>
          <a:bodyPr wrap="none" anchor="ctr"/>
          <a:lstStyle/>
          <a:p>
            <a:endParaRPr lang="ja-JP" altLang="en-US" sz="1350">
              <a:latin typeface="+mn-ea"/>
            </a:endParaRPr>
          </a:p>
        </p:txBody>
      </p:sp>
      <p:sp>
        <p:nvSpPr>
          <p:cNvPr id="124" name="AutoShape 1421"/>
          <p:cNvSpPr>
            <a:spLocks noChangeArrowheads="1"/>
          </p:cNvSpPr>
          <p:nvPr/>
        </p:nvSpPr>
        <p:spPr bwMode="auto">
          <a:xfrm flipV="1">
            <a:off x="5553814" y="2414617"/>
            <a:ext cx="281451" cy="371975"/>
          </a:xfrm>
          <a:prstGeom prst="rightArrow">
            <a:avLst>
              <a:gd name="adj1" fmla="val 46667"/>
              <a:gd name="adj2" fmla="val 50002"/>
            </a:avLst>
          </a:prstGeom>
          <a:solidFill>
            <a:srgbClr val="FF99FF"/>
          </a:solidFill>
          <a:ln w="9525">
            <a:solidFill>
              <a:srgbClr val="000000"/>
            </a:solidFill>
            <a:miter lim="800000"/>
            <a:headEnd/>
            <a:tailEnd/>
          </a:ln>
        </p:spPr>
        <p:txBody>
          <a:bodyPr rot="10800000" lIns="55721" tIns="6668" rIns="55721" bIns="6668"/>
          <a:lstStyle/>
          <a:p>
            <a:endParaRPr lang="ja-JP" altLang="en-US" sz="1350">
              <a:latin typeface="+mn-ea"/>
            </a:endParaRPr>
          </a:p>
        </p:txBody>
      </p:sp>
      <p:sp>
        <p:nvSpPr>
          <p:cNvPr id="125" name="AutoShape 1431"/>
          <p:cNvSpPr>
            <a:spLocks noChangeArrowheads="1"/>
          </p:cNvSpPr>
          <p:nvPr/>
        </p:nvSpPr>
        <p:spPr bwMode="auto">
          <a:xfrm flipV="1">
            <a:off x="4792331" y="2414617"/>
            <a:ext cx="279888" cy="371975"/>
          </a:xfrm>
          <a:prstGeom prst="rightArrow">
            <a:avLst>
              <a:gd name="adj1" fmla="val 46667"/>
              <a:gd name="adj2" fmla="val 50002"/>
            </a:avLst>
          </a:prstGeom>
          <a:solidFill>
            <a:srgbClr val="FF99FF"/>
          </a:solidFill>
          <a:ln w="9525">
            <a:solidFill>
              <a:srgbClr val="000000"/>
            </a:solidFill>
            <a:miter lim="800000"/>
            <a:headEnd/>
            <a:tailEnd/>
          </a:ln>
        </p:spPr>
        <p:txBody>
          <a:bodyPr rot="10800000" lIns="55721" tIns="6668" rIns="55721" bIns="6668"/>
          <a:lstStyle/>
          <a:p>
            <a:endParaRPr lang="ja-JP" altLang="en-US" sz="1350">
              <a:latin typeface="+mn-ea"/>
            </a:endParaRPr>
          </a:p>
        </p:txBody>
      </p:sp>
      <p:sp>
        <p:nvSpPr>
          <p:cNvPr id="126" name="AutoShape 1436"/>
          <p:cNvSpPr>
            <a:spLocks noChangeArrowheads="1"/>
          </p:cNvSpPr>
          <p:nvPr/>
        </p:nvSpPr>
        <p:spPr bwMode="auto">
          <a:xfrm flipV="1">
            <a:off x="5176982" y="2414617"/>
            <a:ext cx="281451" cy="371975"/>
          </a:xfrm>
          <a:prstGeom prst="rightArrow">
            <a:avLst>
              <a:gd name="adj1" fmla="val 46667"/>
              <a:gd name="adj2" fmla="val 50002"/>
            </a:avLst>
          </a:prstGeom>
          <a:solidFill>
            <a:srgbClr val="FF99FF"/>
          </a:solidFill>
          <a:ln w="9525">
            <a:solidFill>
              <a:srgbClr val="000000"/>
            </a:solidFill>
            <a:miter lim="800000"/>
            <a:headEnd/>
            <a:tailEnd/>
          </a:ln>
        </p:spPr>
        <p:txBody>
          <a:bodyPr rot="10800000" lIns="55721" tIns="6668" rIns="55721" bIns="6668"/>
          <a:lstStyle/>
          <a:p>
            <a:endParaRPr lang="ja-JP" altLang="en-US" sz="1350">
              <a:latin typeface="+mn-ea"/>
            </a:endParaRPr>
          </a:p>
        </p:txBody>
      </p:sp>
      <p:sp>
        <p:nvSpPr>
          <p:cNvPr id="127" name="AutoShape 1441"/>
          <p:cNvSpPr>
            <a:spLocks noChangeArrowheads="1"/>
          </p:cNvSpPr>
          <p:nvPr/>
        </p:nvSpPr>
        <p:spPr bwMode="auto">
          <a:xfrm flipV="1">
            <a:off x="4026159" y="2414617"/>
            <a:ext cx="279888" cy="371975"/>
          </a:xfrm>
          <a:prstGeom prst="rightArrow">
            <a:avLst>
              <a:gd name="adj1" fmla="val 46667"/>
              <a:gd name="adj2" fmla="val 50002"/>
            </a:avLst>
          </a:prstGeom>
          <a:solidFill>
            <a:srgbClr val="FF99FF"/>
          </a:solidFill>
          <a:ln w="9525">
            <a:solidFill>
              <a:srgbClr val="000000"/>
            </a:solidFill>
            <a:miter lim="800000"/>
            <a:headEnd/>
            <a:tailEnd/>
          </a:ln>
        </p:spPr>
        <p:txBody>
          <a:bodyPr rot="10800000" lIns="55721" tIns="6668" rIns="55721" bIns="6668"/>
          <a:lstStyle/>
          <a:p>
            <a:endParaRPr lang="ja-JP" altLang="en-US" sz="1350">
              <a:latin typeface="+mn-ea"/>
            </a:endParaRPr>
          </a:p>
        </p:txBody>
      </p:sp>
      <p:sp>
        <p:nvSpPr>
          <p:cNvPr id="128" name="AutoShape 1446"/>
          <p:cNvSpPr>
            <a:spLocks noChangeArrowheads="1"/>
          </p:cNvSpPr>
          <p:nvPr/>
        </p:nvSpPr>
        <p:spPr bwMode="auto">
          <a:xfrm flipV="1">
            <a:off x="4412373" y="2414617"/>
            <a:ext cx="279888" cy="371975"/>
          </a:xfrm>
          <a:prstGeom prst="rightArrow">
            <a:avLst>
              <a:gd name="adj1" fmla="val 46667"/>
              <a:gd name="adj2" fmla="val 50002"/>
            </a:avLst>
          </a:prstGeom>
          <a:solidFill>
            <a:srgbClr val="FF99FF"/>
          </a:solidFill>
          <a:ln w="9525">
            <a:solidFill>
              <a:srgbClr val="000000"/>
            </a:solidFill>
            <a:miter lim="800000"/>
            <a:headEnd/>
            <a:tailEnd/>
          </a:ln>
        </p:spPr>
        <p:txBody>
          <a:bodyPr rot="10800000" lIns="55721" tIns="6668" rIns="55721" bIns="6668"/>
          <a:lstStyle/>
          <a:p>
            <a:endParaRPr lang="ja-JP" altLang="en-US" sz="1350">
              <a:latin typeface="+mn-ea"/>
            </a:endParaRPr>
          </a:p>
        </p:txBody>
      </p:sp>
      <p:sp>
        <p:nvSpPr>
          <p:cNvPr id="131" name="Text Box 1587"/>
          <p:cNvSpPr txBox="1">
            <a:spLocks noChangeArrowheads="1"/>
          </p:cNvSpPr>
          <p:nvPr/>
        </p:nvSpPr>
        <p:spPr bwMode="auto">
          <a:xfrm rot="5400000">
            <a:off x="3483765" y="2305437"/>
            <a:ext cx="787994"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900" b="0" dirty="0">
                <a:latin typeface="+mn-lt"/>
                <a:ea typeface="+mn-ea"/>
              </a:rPr>
              <a:t>Downscaling</a:t>
            </a:r>
            <a:endParaRPr lang="ja-JP" altLang="en-US" sz="900" b="0" dirty="0">
              <a:latin typeface="+mn-lt"/>
              <a:ea typeface="+mn-ea"/>
            </a:endParaRPr>
          </a:p>
        </p:txBody>
      </p:sp>
      <p:sp>
        <p:nvSpPr>
          <p:cNvPr id="134" name="Text Box 288"/>
          <p:cNvSpPr txBox="1">
            <a:spLocks noChangeArrowheads="1"/>
          </p:cNvSpPr>
          <p:nvPr/>
        </p:nvSpPr>
        <p:spPr bwMode="auto">
          <a:xfrm>
            <a:off x="5562147" y="1374289"/>
            <a:ext cx="136905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dirty="0">
                <a:latin typeface="+mn-lt"/>
                <a:ea typeface="Arial Unicode MS" panose="020B0604020202020204" pitchFamily="50" charset="-128"/>
                <a:cs typeface="Arial Unicode MS" panose="020B0604020202020204" pitchFamily="50" charset="-128"/>
              </a:rPr>
              <a:t>9/2, 09JST</a:t>
            </a:r>
            <a:endParaRPr lang="ja-JP" altLang="en-US" sz="1400" dirty="0">
              <a:latin typeface="+mn-lt"/>
              <a:ea typeface="Arial Unicode MS" panose="020B0604020202020204" pitchFamily="50" charset="-128"/>
              <a:cs typeface="Arial Unicode MS" panose="020B0604020202020204" pitchFamily="50" charset="-128"/>
            </a:endParaRPr>
          </a:p>
        </p:txBody>
      </p:sp>
      <p:sp>
        <p:nvSpPr>
          <p:cNvPr id="135" name="Text Box 289"/>
          <p:cNvSpPr txBox="1">
            <a:spLocks noChangeArrowheads="1"/>
          </p:cNvSpPr>
          <p:nvPr/>
        </p:nvSpPr>
        <p:spPr bwMode="auto">
          <a:xfrm>
            <a:off x="7680805" y="1375358"/>
            <a:ext cx="98117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dirty="0">
                <a:latin typeface="+mn-lt"/>
                <a:ea typeface="Arial Unicode MS" panose="020B0604020202020204" pitchFamily="50" charset="-128"/>
                <a:cs typeface="Arial Unicode MS" panose="020B0604020202020204" pitchFamily="50" charset="-128"/>
              </a:rPr>
              <a:t>9/2, 15JST</a:t>
            </a:r>
            <a:endParaRPr lang="ja-JP" altLang="en-US" sz="1400" dirty="0">
              <a:latin typeface="+mn-lt"/>
              <a:ea typeface="Arial Unicode MS" panose="020B0604020202020204" pitchFamily="50" charset="-128"/>
              <a:cs typeface="Arial Unicode MS" panose="020B0604020202020204" pitchFamily="50" charset="-128"/>
            </a:endParaRPr>
          </a:p>
        </p:txBody>
      </p:sp>
      <p:sp>
        <p:nvSpPr>
          <p:cNvPr id="136" name="Text Box 291"/>
          <p:cNvSpPr txBox="1">
            <a:spLocks noChangeArrowheads="1"/>
          </p:cNvSpPr>
          <p:nvPr/>
        </p:nvSpPr>
        <p:spPr bwMode="auto">
          <a:xfrm>
            <a:off x="3262442" y="1375359"/>
            <a:ext cx="98936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dirty="0">
                <a:latin typeface="+mn-lt"/>
                <a:ea typeface="Arial Unicode MS" panose="020B0604020202020204" pitchFamily="50" charset="-128"/>
                <a:cs typeface="Arial Unicode MS" panose="020B0604020202020204" pitchFamily="50" charset="-128"/>
              </a:rPr>
              <a:t>9/2, 03JST</a:t>
            </a:r>
            <a:endParaRPr lang="ja-JP" altLang="en-US" sz="1400" dirty="0">
              <a:latin typeface="+mn-lt"/>
              <a:ea typeface="Arial Unicode MS" panose="020B0604020202020204" pitchFamily="50" charset="-128"/>
              <a:cs typeface="Arial Unicode MS" panose="020B0604020202020204" pitchFamily="50" charset="-128"/>
            </a:endParaRPr>
          </a:p>
        </p:txBody>
      </p:sp>
      <p:sp>
        <p:nvSpPr>
          <p:cNvPr id="138" name="Text Box 288"/>
          <p:cNvSpPr txBox="1">
            <a:spLocks noChangeArrowheads="1"/>
          </p:cNvSpPr>
          <p:nvPr/>
        </p:nvSpPr>
        <p:spPr bwMode="auto">
          <a:xfrm>
            <a:off x="7306725" y="3317288"/>
            <a:ext cx="79366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dirty="0">
                <a:latin typeface="+mn-lt"/>
                <a:ea typeface="Arial Unicode MS" panose="020B0604020202020204" pitchFamily="50" charset="-128"/>
                <a:cs typeface="Arial Unicode MS" panose="020B0604020202020204" pitchFamily="50" charset="-128"/>
              </a:rPr>
              <a:t>9/2 13JST</a:t>
            </a:r>
            <a:r>
              <a:rPr lang="ja-JP" altLang="en-US" sz="1400" dirty="0">
                <a:latin typeface="+mn-lt"/>
                <a:ea typeface="Arial Unicode MS" panose="020B0604020202020204" pitchFamily="50" charset="-128"/>
                <a:cs typeface="Arial Unicode MS" panose="020B0604020202020204" pitchFamily="50" charset="-128"/>
              </a:rPr>
              <a:t>～</a:t>
            </a:r>
          </a:p>
        </p:txBody>
      </p:sp>
      <p:sp>
        <p:nvSpPr>
          <p:cNvPr id="149" name="AutoShape 1441"/>
          <p:cNvSpPr>
            <a:spLocks noChangeArrowheads="1"/>
          </p:cNvSpPr>
          <p:nvPr/>
        </p:nvSpPr>
        <p:spPr bwMode="auto">
          <a:xfrm flipV="1">
            <a:off x="6341158" y="2412463"/>
            <a:ext cx="279888" cy="371975"/>
          </a:xfrm>
          <a:prstGeom prst="rightArrow">
            <a:avLst>
              <a:gd name="adj1" fmla="val 46667"/>
              <a:gd name="adj2" fmla="val 50002"/>
            </a:avLst>
          </a:prstGeom>
          <a:solidFill>
            <a:srgbClr val="FF99FF"/>
          </a:solidFill>
          <a:ln w="9525">
            <a:solidFill>
              <a:srgbClr val="000000"/>
            </a:solidFill>
            <a:miter lim="800000"/>
            <a:headEnd/>
            <a:tailEnd/>
          </a:ln>
        </p:spPr>
        <p:txBody>
          <a:bodyPr rot="10800000" lIns="55721" tIns="6668" rIns="55721" bIns="6668"/>
          <a:lstStyle/>
          <a:p>
            <a:endParaRPr lang="ja-JP" altLang="en-US" sz="1350">
              <a:latin typeface="+mn-ea"/>
            </a:endParaRPr>
          </a:p>
        </p:txBody>
      </p:sp>
      <p:sp>
        <p:nvSpPr>
          <p:cNvPr id="151" name="Oval 1358"/>
          <p:cNvSpPr>
            <a:spLocks noChangeArrowheads="1"/>
          </p:cNvSpPr>
          <p:nvPr/>
        </p:nvSpPr>
        <p:spPr bwMode="auto">
          <a:xfrm>
            <a:off x="6159717" y="2455030"/>
            <a:ext cx="139943" cy="296921"/>
          </a:xfrm>
          <a:prstGeom prst="ellipse">
            <a:avLst/>
          </a:prstGeom>
          <a:solidFill>
            <a:srgbClr val="FF00FF"/>
          </a:solidFill>
          <a:ln w="9525">
            <a:solidFill>
              <a:schemeClr val="tx1"/>
            </a:solidFill>
            <a:round/>
            <a:headEnd/>
            <a:tailEnd/>
          </a:ln>
        </p:spPr>
        <p:txBody>
          <a:bodyPr wrap="none" anchor="ctr"/>
          <a:lstStyle/>
          <a:p>
            <a:endParaRPr lang="ja-JP" altLang="en-US" sz="1350">
              <a:latin typeface="+mn-ea"/>
            </a:endParaRPr>
          </a:p>
        </p:txBody>
      </p:sp>
      <p:sp>
        <p:nvSpPr>
          <p:cNvPr id="152" name="AutoShape 1426"/>
          <p:cNvSpPr>
            <a:spLocks noChangeArrowheads="1"/>
          </p:cNvSpPr>
          <p:nvPr/>
        </p:nvSpPr>
        <p:spPr bwMode="auto">
          <a:xfrm flipV="1">
            <a:off x="5938464" y="2414617"/>
            <a:ext cx="279888" cy="371975"/>
          </a:xfrm>
          <a:prstGeom prst="rightArrow">
            <a:avLst>
              <a:gd name="adj1" fmla="val 46667"/>
              <a:gd name="adj2" fmla="val 50002"/>
            </a:avLst>
          </a:prstGeom>
          <a:solidFill>
            <a:srgbClr val="FF99FF"/>
          </a:solidFill>
          <a:ln w="9525">
            <a:solidFill>
              <a:srgbClr val="000000"/>
            </a:solidFill>
            <a:miter lim="800000"/>
            <a:headEnd/>
            <a:tailEnd/>
          </a:ln>
        </p:spPr>
        <p:txBody>
          <a:bodyPr rot="10800000" lIns="55721" tIns="6668" rIns="55721" bIns="6668"/>
          <a:lstStyle/>
          <a:p>
            <a:endParaRPr lang="ja-JP" altLang="en-US" sz="1350">
              <a:latin typeface="+mn-ea"/>
            </a:endParaRPr>
          </a:p>
        </p:txBody>
      </p:sp>
      <p:sp>
        <p:nvSpPr>
          <p:cNvPr id="153" name="Oval 1589"/>
          <p:cNvSpPr>
            <a:spLocks noChangeArrowheads="1"/>
          </p:cNvSpPr>
          <p:nvPr/>
        </p:nvSpPr>
        <p:spPr bwMode="auto">
          <a:xfrm>
            <a:off x="3769300" y="1592094"/>
            <a:ext cx="204834" cy="445381"/>
          </a:xfrm>
          <a:prstGeom prst="ellipse">
            <a:avLst/>
          </a:prstGeom>
          <a:solidFill>
            <a:srgbClr val="3399FF"/>
          </a:solidFill>
          <a:ln w="9525">
            <a:solidFill>
              <a:srgbClr val="000000"/>
            </a:solidFill>
            <a:round/>
            <a:headEnd/>
            <a:tailEnd/>
          </a:ln>
        </p:spPr>
        <p:txBody>
          <a:bodyPr lIns="55721" tIns="6668" rIns="55721" bIns="6668"/>
          <a:lstStyle/>
          <a:p>
            <a:endParaRPr lang="ja-JP" altLang="en-US" sz="1350">
              <a:latin typeface="+mn-ea"/>
            </a:endParaRPr>
          </a:p>
        </p:txBody>
      </p:sp>
      <p:sp>
        <p:nvSpPr>
          <p:cNvPr id="158" name="Text Box 289"/>
          <p:cNvSpPr txBox="1">
            <a:spLocks noChangeArrowheads="1"/>
          </p:cNvSpPr>
          <p:nvPr/>
        </p:nvSpPr>
        <p:spPr bwMode="auto">
          <a:xfrm>
            <a:off x="1770110" y="1443664"/>
            <a:ext cx="121465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dirty="0">
                <a:latin typeface="+mn-lt"/>
                <a:ea typeface="Arial Unicode MS" panose="020B0604020202020204" pitchFamily="50" charset="-128"/>
                <a:cs typeface="Arial Unicode MS" panose="020B0604020202020204" pitchFamily="50" charset="-128"/>
              </a:rPr>
              <a:t>8/30, 09JST</a:t>
            </a:r>
            <a:r>
              <a:rPr lang="ja-JP" altLang="en-US" sz="1400" dirty="0">
                <a:latin typeface="+mn-lt"/>
                <a:ea typeface="Arial Unicode MS" panose="020B0604020202020204" pitchFamily="50" charset="-128"/>
                <a:cs typeface="Arial Unicode MS" panose="020B0604020202020204" pitchFamily="50" charset="-128"/>
              </a:rPr>
              <a:t>～</a:t>
            </a:r>
            <a:endParaRPr lang="en-US" altLang="ja-JP" sz="1400" dirty="0">
              <a:latin typeface="+mn-lt"/>
              <a:ea typeface="Arial Unicode MS" panose="020B0604020202020204" pitchFamily="50" charset="-128"/>
              <a:cs typeface="Arial Unicode MS" panose="020B0604020202020204" pitchFamily="50" charset="-128"/>
            </a:endParaRPr>
          </a:p>
        </p:txBody>
      </p:sp>
      <p:sp>
        <p:nvSpPr>
          <p:cNvPr id="162" name="AutoShape 1330"/>
          <p:cNvSpPr>
            <a:spLocks noChangeArrowheads="1"/>
          </p:cNvSpPr>
          <p:nvPr/>
        </p:nvSpPr>
        <p:spPr bwMode="auto">
          <a:xfrm flipV="1">
            <a:off x="4023817" y="1634982"/>
            <a:ext cx="2190769" cy="371975"/>
          </a:xfrm>
          <a:prstGeom prst="rightArrow">
            <a:avLst>
              <a:gd name="adj1" fmla="val 46667"/>
              <a:gd name="adj2" fmla="val 50002"/>
            </a:avLst>
          </a:prstGeom>
          <a:solidFill>
            <a:srgbClr val="99CCFF"/>
          </a:solidFill>
          <a:ln w="9525">
            <a:solidFill>
              <a:srgbClr val="000000"/>
            </a:solidFill>
            <a:miter lim="800000"/>
            <a:headEnd/>
            <a:tailEnd/>
          </a:ln>
        </p:spPr>
        <p:txBody>
          <a:bodyPr rot="10800000" lIns="55721" tIns="6668" rIns="55721" bIns="6668"/>
          <a:lstStyle/>
          <a:p>
            <a:endParaRPr lang="ja-JP" altLang="en-US" sz="1350">
              <a:latin typeface="+mn-ea"/>
            </a:endParaRPr>
          </a:p>
        </p:txBody>
      </p:sp>
      <p:sp>
        <p:nvSpPr>
          <p:cNvPr id="164" name="Freeform 1573"/>
          <p:cNvSpPr>
            <a:spLocks/>
          </p:cNvSpPr>
          <p:nvPr/>
        </p:nvSpPr>
        <p:spPr bwMode="auto">
          <a:xfrm>
            <a:off x="3882517" y="1814784"/>
            <a:ext cx="196258" cy="793805"/>
          </a:xfrm>
          <a:custGeom>
            <a:avLst/>
            <a:gdLst>
              <a:gd name="T0" fmla="*/ 0 w 420"/>
              <a:gd name="T1" fmla="*/ 0 h 1924"/>
              <a:gd name="T2" fmla="*/ 189 w 420"/>
              <a:gd name="T3" fmla="*/ 245 h 1924"/>
              <a:gd name="T4" fmla="*/ 204 w 420"/>
              <a:gd name="T5" fmla="*/ 1415 h 1924"/>
              <a:gd name="T6" fmla="*/ 242 w 420"/>
              <a:gd name="T7" fmla="*/ 1845 h 1924"/>
              <a:gd name="T8" fmla="*/ 420 w 420"/>
              <a:gd name="T9" fmla="*/ 1891 h 1924"/>
              <a:gd name="T10" fmla="*/ 0 60000 65536"/>
              <a:gd name="T11" fmla="*/ 0 60000 65536"/>
              <a:gd name="T12" fmla="*/ 0 60000 65536"/>
              <a:gd name="T13" fmla="*/ 0 60000 65536"/>
              <a:gd name="T14" fmla="*/ 0 60000 65536"/>
              <a:gd name="T15" fmla="*/ 0 w 420"/>
              <a:gd name="T16" fmla="*/ 0 h 1924"/>
              <a:gd name="T17" fmla="*/ 420 w 420"/>
              <a:gd name="T18" fmla="*/ 1924 h 1924"/>
            </a:gdLst>
            <a:ahLst/>
            <a:cxnLst>
              <a:cxn ang="T10">
                <a:pos x="T0" y="T1"/>
              </a:cxn>
              <a:cxn ang="T11">
                <a:pos x="T2" y="T3"/>
              </a:cxn>
              <a:cxn ang="T12">
                <a:pos x="T4" y="T5"/>
              </a:cxn>
              <a:cxn ang="T13">
                <a:pos x="T6" y="T7"/>
              </a:cxn>
              <a:cxn ang="T14">
                <a:pos x="T8" y="T9"/>
              </a:cxn>
            </a:cxnLst>
            <a:rect l="T15" t="T16" r="T17" b="T18"/>
            <a:pathLst>
              <a:path w="420" h="1924">
                <a:moveTo>
                  <a:pt x="0" y="0"/>
                </a:moveTo>
                <a:cubicBezTo>
                  <a:pt x="105" y="10"/>
                  <a:pt x="154" y="30"/>
                  <a:pt x="189" y="245"/>
                </a:cubicBezTo>
                <a:cubicBezTo>
                  <a:pt x="223" y="481"/>
                  <a:pt x="195" y="1148"/>
                  <a:pt x="204" y="1415"/>
                </a:cubicBezTo>
                <a:cubicBezTo>
                  <a:pt x="226" y="1686"/>
                  <a:pt x="206" y="1766"/>
                  <a:pt x="242" y="1845"/>
                </a:cubicBezTo>
                <a:cubicBezTo>
                  <a:pt x="278" y="1924"/>
                  <a:pt x="273" y="1881"/>
                  <a:pt x="420" y="1891"/>
                </a:cubicBezTo>
              </a:path>
            </a:pathLst>
          </a:custGeom>
          <a:noFill/>
          <a:ln w="9525" cap="flat">
            <a:solidFill>
              <a:srgbClr val="000000"/>
            </a:solidFill>
            <a:prstDash val="solid"/>
            <a:round/>
            <a:headEnd type="none" w="med" len="med"/>
            <a:tailEnd type="arrow" w="sm" len="sm"/>
          </a:ln>
          <a:extLst>
            <a:ext uri="{909E8E84-426E-40dd-AFC4-6F175D3DCCD1}">
              <a14:hiddenFill xmlns="" xmlns:a14="http://schemas.microsoft.com/office/drawing/2010/main">
                <a:solidFill>
                  <a:srgbClr val="FFFFFF"/>
                </a:solidFill>
              </a14:hiddenFill>
            </a:ext>
          </a:extLst>
        </p:spPr>
        <p:txBody>
          <a:bodyPr lIns="55721" tIns="6668" rIns="55721" bIns="6668"/>
          <a:lstStyle/>
          <a:p>
            <a:endParaRPr lang="ja-JP" altLang="en-US" sz="1350">
              <a:latin typeface="+mn-ea"/>
            </a:endParaRPr>
          </a:p>
        </p:txBody>
      </p:sp>
      <p:cxnSp>
        <p:nvCxnSpPr>
          <p:cNvPr id="166" name="直線矢印コネクタ 165"/>
          <p:cNvCxnSpPr/>
          <p:nvPr/>
        </p:nvCxnSpPr>
        <p:spPr>
          <a:xfrm>
            <a:off x="4421857" y="1908699"/>
            <a:ext cx="4458" cy="591245"/>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67" name="直線矢印コネクタ 166"/>
          <p:cNvCxnSpPr/>
          <p:nvPr/>
        </p:nvCxnSpPr>
        <p:spPr>
          <a:xfrm flipH="1">
            <a:off x="4810201" y="1908699"/>
            <a:ext cx="820" cy="597417"/>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68" name="直線矢印コネクタ 167"/>
          <p:cNvCxnSpPr/>
          <p:nvPr/>
        </p:nvCxnSpPr>
        <p:spPr>
          <a:xfrm>
            <a:off x="5184116" y="1901601"/>
            <a:ext cx="9972" cy="604515"/>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69" name="直線矢印コネクタ 168"/>
          <p:cNvCxnSpPr/>
          <p:nvPr/>
        </p:nvCxnSpPr>
        <p:spPr>
          <a:xfrm flipH="1">
            <a:off x="5570758" y="1906345"/>
            <a:ext cx="495" cy="598343"/>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70" name="直線矢印コネクタ 169"/>
          <p:cNvCxnSpPr/>
          <p:nvPr/>
        </p:nvCxnSpPr>
        <p:spPr>
          <a:xfrm>
            <a:off x="5950187" y="1913442"/>
            <a:ext cx="4458" cy="591245"/>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71" name="直線矢印コネクタ 170"/>
          <p:cNvCxnSpPr/>
          <p:nvPr/>
        </p:nvCxnSpPr>
        <p:spPr>
          <a:xfrm flipH="1">
            <a:off x="6355469" y="1906203"/>
            <a:ext cx="495" cy="598343"/>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72" name="直線矢印コネクタ 171"/>
          <p:cNvCxnSpPr/>
          <p:nvPr/>
        </p:nvCxnSpPr>
        <p:spPr>
          <a:xfrm>
            <a:off x="6734897" y="1913301"/>
            <a:ext cx="4458" cy="591245"/>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73" name="直線矢印コネクタ 172"/>
          <p:cNvCxnSpPr/>
          <p:nvPr/>
        </p:nvCxnSpPr>
        <p:spPr>
          <a:xfrm flipH="1">
            <a:off x="7123242" y="1913301"/>
            <a:ext cx="820" cy="597417"/>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74" name="直線矢印コネクタ 173"/>
          <p:cNvCxnSpPr/>
          <p:nvPr/>
        </p:nvCxnSpPr>
        <p:spPr>
          <a:xfrm>
            <a:off x="7497156" y="1906203"/>
            <a:ext cx="9972" cy="604515"/>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75" name="直線矢印コネクタ 174"/>
          <p:cNvCxnSpPr/>
          <p:nvPr/>
        </p:nvCxnSpPr>
        <p:spPr>
          <a:xfrm flipH="1">
            <a:off x="7883798" y="1910946"/>
            <a:ext cx="495" cy="598343"/>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sp>
        <p:nvSpPr>
          <p:cNvPr id="199" name="AutoShape 1591"/>
          <p:cNvSpPr>
            <a:spLocks noChangeArrowheads="1"/>
          </p:cNvSpPr>
          <p:nvPr/>
        </p:nvSpPr>
        <p:spPr bwMode="auto">
          <a:xfrm flipV="1">
            <a:off x="1754486" y="1634750"/>
            <a:ext cx="2155134" cy="371975"/>
          </a:xfrm>
          <a:prstGeom prst="rightArrow">
            <a:avLst>
              <a:gd name="adj1" fmla="val 46667"/>
              <a:gd name="adj2" fmla="val 50002"/>
            </a:avLst>
          </a:prstGeom>
          <a:solidFill>
            <a:srgbClr val="99CCFF"/>
          </a:solidFill>
          <a:ln w="9525">
            <a:solidFill>
              <a:srgbClr val="000000"/>
            </a:solidFill>
            <a:miter lim="800000"/>
            <a:headEnd/>
            <a:tailEnd/>
          </a:ln>
        </p:spPr>
        <p:txBody>
          <a:bodyPr rot="10800000" lIns="55721" tIns="6668" rIns="55721" bIns="6668"/>
          <a:lstStyle/>
          <a:p>
            <a:endParaRPr lang="ja-JP" altLang="en-US" sz="1350">
              <a:latin typeface="+mn-ea"/>
            </a:endParaRPr>
          </a:p>
        </p:txBody>
      </p:sp>
      <p:sp>
        <p:nvSpPr>
          <p:cNvPr id="88" name="AutoShape 1441"/>
          <p:cNvSpPr>
            <a:spLocks noChangeArrowheads="1"/>
          </p:cNvSpPr>
          <p:nvPr/>
        </p:nvSpPr>
        <p:spPr bwMode="auto">
          <a:xfrm flipV="1">
            <a:off x="6732708" y="2410155"/>
            <a:ext cx="279888" cy="371975"/>
          </a:xfrm>
          <a:prstGeom prst="rightArrow">
            <a:avLst>
              <a:gd name="adj1" fmla="val 46667"/>
              <a:gd name="adj2" fmla="val 50002"/>
            </a:avLst>
          </a:prstGeom>
          <a:solidFill>
            <a:srgbClr val="FF99FF"/>
          </a:solidFill>
          <a:ln w="9525">
            <a:solidFill>
              <a:srgbClr val="000000"/>
            </a:solidFill>
            <a:miter lim="800000"/>
            <a:headEnd/>
            <a:tailEnd/>
          </a:ln>
        </p:spPr>
        <p:txBody>
          <a:bodyPr rot="10800000" lIns="55721" tIns="6668" rIns="55721" bIns="6668"/>
          <a:lstStyle/>
          <a:p>
            <a:endParaRPr lang="ja-JP" altLang="en-US" sz="1350">
              <a:latin typeface="+mn-ea"/>
            </a:endParaRPr>
          </a:p>
        </p:txBody>
      </p:sp>
      <p:sp>
        <p:nvSpPr>
          <p:cNvPr id="102" name="角丸四角形吹き出し 101"/>
          <p:cNvSpPr/>
          <p:nvPr/>
        </p:nvSpPr>
        <p:spPr>
          <a:xfrm>
            <a:off x="7308304" y="3803320"/>
            <a:ext cx="1583530" cy="980271"/>
          </a:xfrm>
          <a:prstGeom prst="wedgeRoundRectCallout">
            <a:avLst>
              <a:gd name="adj1" fmla="val 17269"/>
              <a:gd name="adj2" fmla="val -97039"/>
              <a:gd name="adj3" fmla="val 16667"/>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latin typeface="+mn-ea"/>
                <a:cs typeface="Arial Unicode MS" panose="020B0604020202020204" pitchFamily="50" charset="-128"/>
              </a:rPr>
              <a:t>1330JST</a:t>
            </a:r>
            <a:r>
              <a:rPr lang="ja-JP" altLang="en-US" b="1" dirty="0">
                <a:solidFill>
                  <a:schemeClr val="tx1"/>
                </a:solidFill>
                <a:latin typeface="+mn-ea"/>
                <a:cs typeface="Arial Unicode MS" panose="020B0604020202020204" pitchFamily="50" charset="-128"/>
              </a:rPr>
              <a:t>から</a:t>
            </a:r>
            <a:endParaRPr lang="en-US" altLang="ja-JP" b="1" dirty="0">
              <a:solidFill>
                <a:schemeClr val="tx1"/>
              </a:solidFill>
              <a:latin typeface="+mn-ea"/>
              <a:cs typeface="Arial Unicode MS" panose="020B0604020202020204" pitchFamily="50" charset="-128"/>
            </a:endParaRPr>
          </a:p>
          <a:p>
            <a:pPr algn="ctr"/>
            <a:r>
              <a:rPr lang="en-US" altLang="ja-JP" b="1" dirty="0">
                <a:solidFill>
                  <a:schemeClr val="tx1"/>
                </a:solidFill>
                <a:latin typeface="+mn-ea"/>
                <a:cs typeface="Arial Unicode MS" panose="020B0604020202020204" pitchFamily="50" charset="-128"/>
              </a:rPr>
              <a:t>1500JST</a:t>
            </a:r>
            <a:r>
              <a:rPr lang="ja-JP" altLang="en-US" b="1" dirty="0" err="1">
                <a:solidFill>
                  <a:schemeClr val="tx1"/>
                </a:solidFill>
                <a:latin typeface="+mn-ea"/>
                <a:cs typeface="Arial Unicode MS" panose="020B0604020202020204" pitchFamily="50" charset="-128"/>
              </a:rPr>
              <a:t>まで</a:t>
            </a:r>
            <a:r>
              <a:rPr lang="ja-JP" altLang="en-US" b="1" dirty="0">
                <a:solidFill>
                  <a:schemeClr val="tx1"/>
                </a:solidFill>
                <a:latin typeface="+mn-ea"/>
                <a:cs typeface="Arial Unicode MS" panose="020B0604020202020204" pitchFamily="50" charset="-128"/>
              </a:rPr>
              <a:t>延長予報</a:t>
            </a:r>
            <a:endParaRPr lang="en-US" altLang="ja-JP" b="1" dirty="0">
              <a:solidFill>
                <a:schemeClr val="tx1"/>
              </a:solidFill>
              <a:latin typeface="+mn-ea"/>
              <a:cs typeface="Arial Unicode MS" panose="020B0604020202020204" pitchFamily="50" charset="-128"/>
            </a:endParaRPr>
          </a:p>
        </p:txBody>
      </p:sp>
      <p:sp>
        <p:nvSpPr>
          <p:cNvPr id="205" name="AutoShape 1441"/>
          <p:cNvSpPr>
            <a:spLocks noChangeArrowheads="1"/>
          </p:cNvSpPr>
          <p:nvPr/>
        </p:nvSpPr>
        <p:spPr bwMode="auto">
          <a:xfrm flipV="1">
            <a:off x="7120392" y="2414617"/>
            <a:ext cx="279888" cy="371975"/>
          </a:xfrm>
          <a:prstGeom prst="rightArrow">
            <a:avLst>
              <a:gd name="adj1" fmla="val 46667"/>
              <a:gd name="adj2" fmla="val 50002"/>
            </a:avLst>
          </a:prstGeom>
          <a:solidFill>
            <a:srgbClr val="FF99FF"/>
          </a:solidFill>
          <a:ln w="9525">
            <a:solidFill>
              <a:srgbClr val="000000"/>
            </a:solidFill>
            <a:miter lim="800000"/>
            <a:headEnd/>
            <a:tailEnd/>
          </a:ln>
        </p:spPr>
        <p:txBody>
          <a:bodyPr rot="10800000" lIns="55721" tIns="6668" rIns="55721" bIns="6668"/>
          <a:lstStyle/>
          <a:p>
            <a:endParaRPr lang="ja-JP" altLang="en-US" sz="1350">
              <a:latin typeface="+mn-ea"/>
            </a:endParaRPr>
          </a:p>
        </p:txBody>
      </p:sp>
      <p:sp>
        <p:nvSpPr>
          <p:cNvPr id="207" name="Text Box 288"/>
          <p:cNvSpPr txBox="1">
            <a:spLocks noChangeArrowheads="1"/>
          </p:cNvSpPr>
          <p:nvPr/>
        </p:nvSpPr>
        <p:spPr bwMode="auto">
          <a:xfrm>
            <a:off x="3375112" y="2547135"/>
            <a:ext cx="79366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400" dirty="0">
                <a:latin typeface="+mn-lt"/>
                <a:ea typeface="Arial Unicode MS" panose="020B0604020202020204" pitchFamily="50" charset="-128"/>
                <a:cs typeface="Arial Unicode MS" panose="020B0604020202020204" pitchFamily="50" charset="-128"/>
              </a:rPr>
              <a:t>9/2 03JST</a:t>
            </a:r>
            <a:r>
              <a:rPr lang="ja-JP" altLang="en-US" sz="1400" dirty="0">
                <a:latin typeface="+mn-lt"/>
                <a:ea typeface="Arial Unicode MS" panose="020B0604020202020204" pitchFamily="50" charset="-128"/>
                <a:cs typeface="Arial Unicode MS" panose="020B0604020202020204" pitchFamily="50" charset="-128"/>
              </a:rPr>
              <a:t>～</a:t>
            </a:r>
          </a:p>
        </p:txBody>
      </p:sp>
      <p:sp>
        <p:nvSpPr>
          <p:cNvPr id="91" name="正方形/長方形 90"/>
          <p:cNvSpPr/>
          <p:nvPr/>
        </p:nvSpPr>
        <p:spPr>
          <a:xfrm>
            <a:off x="26338" y="1029100"/>
            <a:ext cx="6234399" cy="369332"/>
          </a:xfrm>
          <a:prstGeom prst="rect">
            <a:avLst/>
          </a:prstGeom>
        </p:spPr>
        <p:txBody>
          <a:bodyPr wrap="none">
            <a:spAutoFit/>
          </a:bodyPr>
          <a:lstStyle/>
          <a:p>
            <a:r>
              <a:rPr lang="ja-JP" altLang="en-US" dirty="0"/>
              <a:t>システムの概要（矢印：アンサンブル予報、楕円：</a:t>
            </a:r>
            <a:r>
              <a:rPr lang="en-US" altLang="ja-JP" dirty="0"/>
              <a:t>LETKF</a:t>
            </a:r>
            <a:r>
              <a:rPr lang="ja-JP" altLang="en-US" dirty="0"/>
              <a:t>解析）</a:t>
            </a:r>
          </a:p>
        </p:txBody>
      </p:sp>
      <p:sp>
        <p:nvSpPr>
          <p:cNvPr id="95" name="Text Box 1583"/>
          <p:cNvSpPr txBox="1">
            <a:spLocks noChangeArrowheads="1"/>
          </p:cNvSpPr>
          <p:nvPr/>
        </p:nvSpPr>
        <p:spPr bwMode="auto">
          <a:xfrm>
            <a:off x="2124055" y="3052136"/>
            <a:ext cx="2418967" cy="1015663"/>
          </a:xfrm>
          <a:prstGeom prst="rect">
            <a:avLst/>
          </a:prstGeom>
          <a:solidFill>
            <a:srgbClr val="FFCCFF"/>
          </a:solidFill>
          <a:ln w="9525">
            <a:solidFill>
              <a:schemeClr val="bg1">
                <a:lumMod val="75000"/>
              </a:schemeClr>
            </a:solidFill>
            <a:miter lim="800000"/>
            <a:headEnd/>
            <a:tailEnd/>
          </a:ln>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r>
              <a:rPr lang="ja-JP" altLang="en-US" sz="2000" dirty="0">
                <a:latin typeface="+mn-lt"/>
                <a:ea typeface="+mn-ea"/>
              </a:rPr>
              <a:t>子</a:t>
            </a:r>
            <a:r>
              <a:rPr lang="en-US" altLang="ja-JP" sz="2000" dirty="0">
                <a:latin typeface="+mn-lt"/>
                <a:ea typeface="+mn-ea"/>
              </a:rPr>
              <a:t>LETKF</a:t>
            </a:r>
          </a:p>
          <a:p>
            <a:pPr eaLnBrk="1" hangingPunct="1"/>
            <a:r>
              <a:rPr lang="ja-JP" altLang="en-US" sz="2000" b="0" dirty="0">
                <a:latin typeface="+mn-lt"/>
              </a:rPr>
              <a:t> </a:t>
            </a:r>
            <a:r>
              <a:rPr lang="en-US" altLang="ja-JP" sz="2000" b="0" dirty="0">
                <a:latin typeface="+mn-lt"/>
              </a:rPr>
              <a:t>- </a:t>
            </a:r>
            <a:r>
              <a:rPr lang="ja-JP" altLang="en-US" sz="2000" b="0" dirty="0">
                <a:latin typeface="+mn-lt"/>
              </a:rPr>
              <a:t>格子間隔</a:t>
            </a:r>
            <a:r>
              <a:rPr lang="en-US" altLang="ja-JP" sz="2000" b="0" dirty="0">
                <a:latin typeface="+mn-lt"/>
              </a:rPr>
              <a:t>5km</a:t>
            </a:r>
          </a:p>
          <a:p>
            <a:pPr eaLnBrk="1" hangingPunct="1"/>
            <a:r>
              <a:rPr lang="en-US" altLang="ja-JP" sz="2000" b="0" dirty="0">
                <a:latin typeface="+mn-lt"/>
              </a:rPr>
              <a:t> - </a:t>
            </a:r>
            <a:r>
              <a:rPr lang="ja-JP" altLang="en-US" sz="2000" b="0" dirty="0">
                <a:latin typeface="+mn-lt"/>
              </a:rPr>
              <a:t>局所化半径</a:t>
            </a:r>
            <a:r>
              <a:rPr lang="en-US" altLang="ja-JP" sz="2000" b="0" dirty="0">
                <a:latin typeface="+mn-lt"/>
              </a:rPr>
              <a:t>100km</a:t>
            </a:r>
          </a:p>
        </p:txBody>
      </p:sp>
      <p:sp>
        <p:nvSpPr>
          <p:cNvPr id="96" name="Text Box 1583"/>
          <p:cNvSpPr txBox="1">
            <a:spLocks noChangeArrowheads="1"/>
          </p:cNvSpPr>
          <p:nvPr/>
        </p:nvSpPr>
        <p:spPr bwMode="auto">
          <a:xfrm>
            <a:off x="886880" y="2004137"/>
            <a:ext cx="2350964" cy="1015663"/>
          </a:xfrm>
          <a:prstGeom prst="rect">
            <a:avLst/>
          </a:prstGeom>
          <a:solidFill>
            <a:srgbClr val="CCECFF"/>
          </a:solidFill>
          <a:ln w="9525">
            <a:solidFill>
              <a:schemeClr val="bg1">
                <a:lumMod val="75000"/>
              </a:schemeClr>
            </a:solidFill>
            <a:miter lim="800000"/>
            <a:headEnd/>
            <a:tailEnd/>
          </a:ln>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r>
              <a:rPr lang="ja-JP" altLang="en-US" sz="2000" dirty="0">
                <a:latin typeface="+mn-lt"/>
                <a:ea typeface="+mn-ea"/>
              </a:rPr>
              <a:t>親</a:t>
            </a:r>
            <a:r>
              <a:rPr lang="en-US" altLang="ja-JP" sz="2000" dirty="0">
                <a:latin typeface="+mn-lt"/>
                <a:ea typeface="+mn-ea"/>
              </a:rPr>
              <a:t>LETKF</a:t>
            </a:r>
            <a:endParaRPr lang="en-US" altLang="ja-JP" sz="2000" b="0" dirty="0">
              <a:latin typeface="+mn-lt"/>
              <a:ea typeface="+mn-ea"/>
            </a:endParaRPr>
          </a:p>
          <a:p>
            <a:pPr eaLnBrk="1" hangingPunct="1"/>
            <a:r>
              <a:rPr lang="ja-JP" altLang="en-US" sz="2000" b="0" dirty="0">
                <a:latin typeface="+mn-lt"/>
                <a:ea typeface="+mn-ea"/>
              </a:rPr>
              <a:t> </a:t>
            </a:r>
            <a:r>
              <a:rPr lang="en-US" altLang="ja-JP" sz="2000" b="0" dirty="0">
                <a:latin typeface="+mn-lt"/>
                <a:ea typeface="+mn-ea"/>
              </a:rPr>
              <a:t>- </a:t>
            </a:r>
            <a:r>
              <a:rPr lang="ja-JP" altLang="en-US" sz="2000" b="0" dirty="0">
                <a:latin typeface="+mn-lt"/>
                <a:ea typeface="+mn-ea"/>
              </a:rPr>
              <a:t>格子間隔</a:t>
            </a:r>
            <a:r>
              <a:rPr lang="en-US" altLang="ja-JP" sz="2000" b="0" dirty="0">
                <a:latin typeface="+mn-lt"/>
                <a:ea typeface="+mn-ea"/>
              </a:rPr>
              <a:t>15km</a:t>
            </a:r>
          </a:p>
          <a:p>
            <a:pPr eaLnBrk="1" hangingPunct="1"/>
            <a:r>
              <a:rPr lang="en-US" altLang="ja-JP" sz="2000" b="0" dirty="0">
                <a:latin typeface="+mn-lt"/>
                <a:ea typeface="+mn-ea"/>
              </a:rPr>
              <a:t> - </a:t>
            </a:r>
            <a:r>
              <a:rPr lang="ja-JP" altLang="en-US" sz="2000" b="0" dirty="0">
                <a:latin typeface="+mn-lt"/>
                <a:ea typeface="+mn-ea"/>
              </a:rPr>
              <a:t>局所化半径</a:t>
            </a:r>
            <a:r>
              <a:rPr lang="en-US" altLang="ja-JP" sz="2000" b="0" dirty="0">
                <a:latin typeface="+mn-lt"/>
                <a:ea typeface="+mn-ea"/>
              </a:rPr>
              <a:t>200km</a:t>
            </a:r>
          </a:p>
        </p:txBody>
      </p:sp>
      <p:sp>
        <p:nvSpPr>
          <p:cNvPr id="97" name="角丸四角形吹き出し 96"/>
          <p:cNvSpPr/>
          <p:nvPr/>
        </p:nvSpPr>
        <p:spPr>
          <a:xfrm>
            <a:off x="215116" y="3119641"/>
            <a:ext cx="1626472" cy="1155195"/>
          </a:xfrm>
          <a:prstGeom prst="wedgeRoundRectCallout">
            <a:avLst>
              <a:gd name="adj1" fmla="val 24271"/>
              <a:gd name="adj2" fmla="val -6776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rPr>
              <a:t>1</a:t>
            </a:r>
            <a:r>
              <a:rPr lang="ja-JP" altLang="en-US" dirty="0">
                <a:solidFill>
                  <a:schemeClr val="tx1"/>
                </a:solidFill>
              </a:rPr>
              <a:t>時間間隔の</a:t>
            </a:r>
            <a:endParaRPr lang="en-US" altLang="ja-JP" dirty="0">
              <a:solidFill>
                <a:schemeClr val="tx1"/>
              </a:solidFill>
            </a:endParaRPr>
          </a:p>
          <a:p>
            <a:r>
              <a:rPr lang="ja-JP" altLang="en-US" dirty="0">
                <a:solidFill>
                  <a:schemeClr val="tx1"/>
                </a:solidFill>
              </a:rPr>
              <a:t>現業観測を</a:t>
            </a:r>
            <a:endParaRPr lang="en-US" altLang="ja-JP" dirty="0">
              <a:solidFill>
                <a:schemeClr val="tx1"/>
              </a:solidFill>
            </a:endParaRPr>
          </a:p>
          <a:p>
            <a:r>
              <a:rPr lang="en-US" altLang="ja-JP" dirty="0">
                <a:solidFill>
                  <a:schemeClr val="tx1"/>
                </a:solidFill>
              </a:rPr>
              <a:t>6</a:t>
            </a:r>
            <a:r>
              <a:rPr lang="ja-JP" altLang="en-US" dirty="0">
                <a:solidFill>
                  <a:schemeClr val="tx1"/>
                </a:solidFill>
              </a:rPr>
              <a:t>時間おきに</a:t>
            </a:r>
            <a:endParaRPr lang="en-US" altLang="ja-JP" dirty="0">
              <a:solidFill>
                <a:schemeClr val="tx1"/>
              </a:solidFill>
            </a:endParaRPr>
          </a:p>
          <a:p>
            <a:r>
              <a:rPr lang="ja-JP" altLang="en-US" dirty="0">
                <a:solidFill>
                  <a:schemeClr val="tx1"/>
                </a:solidFill>
              </a:rPr>
              <a:t>同化</a:t>
            </a:r>
            <a:endParaRPr lang="en-US" altLang="ja-JP" sz="1400" dirty="0">
              <a:solidFill>
                <a:schemeClr val="tx1"/>
              </a:solidFill>
            </a:endParaRPr>
          </a:p>
        </p:txBody>
      </p:sp>
      <p:sp>
        <p:nvSpPr>
          <p:cNvPr id="98" name="角丸四角形吹き出し 97"/>
          <p:cNvSpPr/>
          <p:nvPr/>
        </p:nvSpPr>
        <p:spPr>
          <a:xfrm>
            <a:off x="2124055" y="4185514"/>
            <a:ext cx="2040120" cy="1197406"/>
          </a:xfrm>
          <a:prstGeom prst="wedgeRoundRectCallout">
            <a:avLst>
              <a:gd name="adj1" fmla="val 21427"/>
              <a:gd name="adj2" fmla="val -6760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rPr>
              <a:t>10</a:t>
            </a:r>
            <a:r>
              <a:rPr lang="ja-JP" altLang="en-US" dirty="0">
                <a:solidFill>
                  <a:schemeClr val="tx1"/>
                </a:solidFill>
              </a:rPr>
              <a:t>分間隔の</a:t>
            </a:r>
            <a:endParaRPr lang="en-US" altLang="ja-JP" dirty="0">
              <a:solidFill>
                <a:schemeClr val="tx1"/>
              </a:solidFill>
            </a:endParaRPr>
          </a:p>
          <a:p>
            <a:r>
              <a:rPr lang="ja-JP" altLang="en-US" dirty="0">
                <a:solidFill>
                  <a:schemeClr val="tx1"/>
                </a:solidFill>
              </a:rPr>
              <a:t>レーダー動径風と</a:t>
            </a:r>
            <a:endParaRPr lang="en-US" altLang="ja-JP" dirty="0">
              <a:solidFill>
                <a:schemeClr val="tx1"/>
              </a:solidFill>
            </a:endParaRPr>
          </a:p>
          <a:p>
            <a:r>
              <a:rPr lang="ja-JP" altLang="en-US" dirty="0">
                <a:solidFill>
                  <a:schemeClr val="tx1"/>
                </a:solidFill>
              </a:rPr>
              <a:t>地上観測を</a:t>
            </a:r>
            <a:endParaRPr lang="en-US" altLang="ja-JP" dirty="0">
              <a:solidFill>
                <a:schemeClr val="tx1"/>
              </a:solidFill>
            </a:endParaRPr>
          </a:p>
          <a:p>
            <a:r>
              <a:rPr lang="en-US" altLang="ja-JP" dirty="0">
                <a:solidFill>
                  <a:schemeClr val="tx1"/>
                </a:solidFill>
              </a:rPr>
              <a:t>1</a:t>
            </a:r>
            <a:r>
              <a:rPr lang="ja-JP" altLang="en-US" dirty="0">
                <a:solidFill>
                  <a:schemeClr val="tx1"/>
                </a:solidFill>
              </a:rPr>
              <a:t>時間おきに同化</a:t>
            </a:r>
            <a:endParaRPr lang="en-US" altLang="ja-JP" sz="1400" dirty="0">
              <a:solidFill>
                <a:schemeClr val="tx1"/>
              </a:solidFill>
            </a:endParaRPr>
          </a:p>
        </p:txBody>
      </p:sp>
      <p:sp>
        <p:nvSpPr>
          <p:cNvPr id="104" name="Text Box 1583"/>
          <p:cNvSpPr txBox="1">
            <a:spLocks noChangeArrowheads="1"/>
          </p:cNvSpPr>
          <p:nvPr/>
        </p:nvSpPr>
        <p:spPr bwMode="auto">
          <a:xfrm>
            <a:off x="4633626" y="3049277"/>
            <a:ext cx="2242284" cy="1015663"/>
          </a:xfrm>
          <a:prstGeom prst="rect">
            <a:avLst/>
          </a:prstGeom>
          <a:solidFill>
            <a:schemeClr val="accent4">
              <a:lumMod val="40000"/>
              <a:lumOff val="60000"/>
            </a:schemeClr>
          </a:solidFill>
          <a:ln w="9525">
            <a:solidFill>
              <a:schemeClr val="bg1">
                <a:lumMod val="75000"/>
              </a:schemeClr>
            </a:solidFill>
            <a:miter lim="800000"/>
            <a:headEnd/>
            <a:tailEnd/>
          </a:ln>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r>
              <a:rPr lang="ja-JP" altLang="en-US" sz="2000" dirty="0">
                <a:latin typeface="+mn-lt"/>
                <a:ea typeface="+mn-ea"/>
              </a:rPr>
              <a:t>孫</a:t>
            </a:r>
            <a:r>
              <a:rPr lang="en-US" altLang="ja-JP" sz="2000" dirty="0">
                <a:latin typeface="+mn-lt"/>
                <a:ea typeface="+mn-ea"/>
              </a:rPr>
              <a:t>LETKF</a:t>
            </a:r>
          </a:p>
          <a:p>
            <a:pPr eaLnBrk="1" hangingPunct="1"/>
            <a:r>
              <a:rPr lang="ja-JP" altLang="en-US" sz="2000" b="0" dirty="0">
                <a:latin typeface="+mn-lt"/>
              </a:rPr>
              <a:t> </a:t>
            </a:r>
            <a:r>
              <a:rPr lang="en-US" altLang="ja-JP" sz="2000" b="0" dirty="0">
                <a:latin typeface="+mn-lt"/>
              </a:rPr>
              <a:t>- </a:t>
            </a:r>
            <a:r>
              <a:rPr lang="ja-JP" altLang="en-US" sz="2000" b="0" dirty="0">
                <a:latin typeface="+mn-lt"/>
              </a:rPr>
              <a:t>格子間隔</a:t>
            </a:r>
            <a:r>
              <a:rPr lang="en-US" altLang="ja-JP" sz="2000" b="0" dirty="0">
                <a:latin typeface="+mn-lt"/>
              </a:rPr>
              <a:t>1km</a:t>
            </a:r>
          </a:p>
          <a:p>
            <a:pPr eaLnBrk="1" hangingPunct="1"/>
            <a:r>
              <a:rPr lang="en-US" altLang="ja-JP" sz="2000" b="0" dirty="0">
                <a:latin typeface="+mn-lt"/>
              </a:rPr>
              <a:t> - </a:t>
            </a:r>
            <a:r>
              <a:rPr lang="ja-JP" altLang="en-US" sz="2000" b="0" dirty="0">
                <a:latin typeface="+mn-lt"/>
              </a:rPr>
              <a:t>局所化半径</a:t>
            </a:r>
            <a:r>
              <a:rPr lang="en-US" altLang="ja-JP" sz="2000" b="0" dirty="0">
                <a:latin typeface="+mn-lt"/>
              </a:rPr>
              <a:t>20km</a:t>
            </a:r>
          </a:p>
        </p:txBody>
      </p:sp>
      <p:sp>
        <p:nvSpPr>
          <p:cNvPr id="107" name="角丸四角形吹き出し 106"/>
          <p:cNvSpPr/>
          <p:nvPr/>
        </p:nvSpPr>
        <p:spPr>
          <a:xfrm>
            <a:off x="4309279" y="4185514"/>
            <a:ext cx="2661144" cy="1197406"/>
          </a:xfrm>
          <a:prstGeom prst="wedgeRoundRectCallout">
            <a:avLst>
              <a:gd name="adj1" fmla="val 20866"/>
              <a:gd name="adj2" fmla="val -6684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rPr>
              <a:t>1</a:t>
            </a:r>
            <a:r>
              <a:rPr lang="ja-JP" altLang="en-US" dirty="0">
                <a:solidFill>
                  <a:schemeClr val="tx1"/>
                </a:solidFill>
              </a:rPr>
              <a:t>分間隔の</a:t>
            </a:r>
            <a:endParaRPr lang="en-US" altLang="ja-JP" dirty="0">
              <a:solidFill>
                <a:schemeClr val="tx1"/>
              </a:solidFill>
            </a:endParaRPr>
          </a:p>
          <a:p>
            <a:r>
              <a:rPr lang="ja-JP" altLang="en-US" dirty="0">
                <a:solidFill>
                  <a:schemeClr val="tx1"/>
                </a:solidFill>
              </a:rPr>
              <a:t>レーダー観測（動径風・</a:t>
            </a:r>
            <a:endParaRPr lang="en-US" altLang="ja-JP" dirty="0">
              <a:solidFill>
                <a:schemeClr val="tx1"/>
              </a:solidFill>
            </a:endParaRPr>
          </a:p>
          <a:p>
            <a:r>
              <a:rPr lang="ja-JP" altLang="en-US" dirty="0">
                <a:solidFill>
                  <a:schemeClr val="tx1"/>
                </a:solidFill>
              </a:rPr>
              <a:t>反射強度）と地上観測を</a:t>
            </a:r>
            <a:endParaRPr lang="en-US" altLang="ja-JP" dirty="0">
              <a:solidFill>
                <a:schemeClr val="tx1"/>
              </a:solidFill>
            </a:endParaRPr>
          </a:p>
          <a:p>
            <a:r>
              <a:rPr lang="en-US" altLang="ja-JP" dirty="0">
                <a:solidFill>
                  <a:schemeClr val="tx1"/>
                </a:solidFill>
              </a:rPr>
              <a:t>10</a:t>
            </a:r>
            <a:r>
              <a:rPr lang="ja-JP" altLang="en-US" dirty="0">
                <a:solidFill>
                  <a:schemeClr val="tx1"/>
                </a:solidFill>
              </a:rPr>
              <a:t>分おきに同化</a:t>
            </a:r>
            <a:endParaRPr lang="en-US" altLang="ja-JP" sz="1400" dirty="0">
              <a:solidFill>
                <a:schemeClr val="tx1"/>
              </a:solidFill>
            </a:endParaRPr>
          </a:p>
        </p:txBody>
      </p:sp>
      <p:sp>
        <p:nvSpPr>
          <p:cNvPr id="82" name="AutoShape 1342"/>
          <p:cNvSpPr>
            <a:spLocks noChangeArrowheads="1"/>
          </p:cNvSpPr>
          <p:nvPr/>
        </p:nvSpPr>
        <p:spPr bwMode="auto">
          <a:xfrm flipV="1">
            <a:off x="7902820" y="3033974"/>
            <a:ext cx="769061" cy="359034"/>
          </a:xfrm>
          <a:prstGeom prst="rightArrow">
            <a:avLst>
              <a:gd name="adj1" fmla="val 46667"/>
              <a:gd name="adj2" fmla="val 27717"/>
            </a:avLst>
          </a:prstGeom>
          <a:solidFill>
            <a:schemeClr val="accent4">
              <a:lumMod val="40000"/>
              <a:lumOff val="60000"/>
            </a:schemeClr>
          </a:solidFill>
          <a:ln w="9525">
            <a:solidFill>
              <a:srgbClr val="000000"/>
            </a:solidFill>
            <a:miter lim="800000"/>
            <a:headEnd/>
            <a:tailEnd/>
          </a:ln>
        </p:spPr>
        <p:txBody>
          <a:bodyPr rot="10800000" lIns="55721" tIns="6668" rIns="55721" bIns="6668"/>
          <a:lstStyle/>
          <a:p>
            <a:endParaRPr lang="ja-JP" altLang="en-US" sz="1350">
              <a:latin typeface="+mn-ea"/>
            </a:endParaRPr>
          </a:p>
        </p:txBody>
      </p:sp>
      <p:sp>
        <p:nvSpPr>
          <p:cNvPr id="84" name="Oval 1361"/>
          <p:cNvSpPr>
            <a:spLocks noChangeArrowheads="1"/>
          </p:cNvSpPr>
          <p:nvPr/>
        </p:nvSpPr>
        <p:spPr bwMode="auto">
          <a:xfrm>
            <a:off x="7752851" y="2452508"/>
            <a:ext cx="124306" cy="296921"/>
          </a:xfrm>
          <a:prstGeom prst="ellipse">
            <a:avLst/>
          </a:prstGeom>
          <a:solidFill>
            <a:srgbClr val="FF00FF"/>
          </a:solidFill>
          <a:ln w="9525">
            <a:solidFill>
              <a:schemeClr val="tx1"/>
            </a:solidFill>
            <a:round/>
            <a:headEnd/>
            <a:tailEnd/>
          </a:ln>
        </p:spPr>
        <p:txBody>
          <a:bodyPr wrap="none" anchor="ctr"/>
          <a:lstStyle/>
          <a:p>
            <a:endParaRPr lang="ja-JP" altLang="en-US" sz="1350">
              <a:latin typeface="+mn-ea"/>
            </a:endParaRPr>
          </a:p>
        </p:txBody>
      </p:sp>
      <p:sp>
        <p:nvSpPr>
          <p:cNvPr id="85" name="Oval 1361"/>
          <p:cNvSpPr>
            <a:spLocks noChangeArrowheads="1"/>
          </p:cNvSpPr>
          <p:nvPr/>
        </p:nvSpPr>
        <p:spPr bwMode="auto">
          <a:xfrm>
            <a:off x="8146060" y="2440908"/>
            <a:ext cx="124306" cy="296921"/>
          </a:xfrm>
          <a:prstGeom prst="ellipse">
            <a:avLst/>
          </a:prstGeom>
          <a:solidFill>
            <a:srgbClr val="FF00FF"/>
          </a:solidFill>
          <a:ln w="9525">
            <a:solidFill>
              <a:schemeClr val="tx1"/>
            </a:solidFill>
            <a:round/>
            <a:headEnd/>
            <a:tailEnd/>
          </a:ln>
        </p:spPr>
        <p:txBody>
          <a:bodyPr wrap="none" anchor="ctr"/>
          <a:lstStyle/>
          <a:p>
            <a:endParaRPr lang="ja-JP" altLang="en-US" sz="1350">
              <a:latin typeface="+mn-ea"/>
            </a:endParaRPr>
          </a:p>
        </p:txBody>
      </p:sp>
      <p:sp>
        <p:nvSpPr>
          <p:cNvPr id="87" name="Text Box 1587"/>
          <p:cNvSpPr txBox="1">
            <a:spLocks noChangeArrowheads="1"/>
          </p:cNvSpPr>
          <p:nvPr/>
        </p:nvSpPr>
        <p:spPr bwMode="auto">
          <a:xfrm rot="5400000">
            <a:off x="7329392" y="2997719"/>
            <a:ext cx="82375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900" b="0" dirty="0">
                <a:latin typeface="+mn-lt"/>
              </a:rPr>
              <a:t>Downscaling</a:t>
            </a:r>
            <a:endParaRPr lang="ja-JP" altLang="en-US" sz="900" b="0" dirty="0">
              <a:latin typeface="+mn-lt"/>
            </a:endParaRPr>
          </a:p>
        </p:txBody>
      </p:sp>
      <p:sp>
        <p:nvSpPr>
          <p:cNvPr id="89" name="Freeform 1573"/>
          <p:cNvSpPr>
            <a:spLocks/>
          </p:cNvSpPr>
          <p:nvPr/>
        </p:nvSpPr>
        <p:spPr bwMode="auto">
          <a:xfrm>
            <a:off x="7748735" y="2586104"/>
            <a:ext cx="174557" cy="640580"/>
          </a:xfrm>
          <a:custGeom>
            <a:avLst/>
            <a:gdLst>
              <a:gd name="T0" fmla="*/ 0 w 420"/>
              <a:gd name="T1" fmla="*/ 0 h 1924"/>
              <a:gd name="T2" fmla="*/ 189 w 420"/>
              <a:gd name="T3" fmla="*/ 245 h 1924"/>
              <a:gd name="T4" fmla="*/ 204 w 420"/>
              <a:gd name="T5" fmla="*/ 1415 h 1924"/>
              <a:gd name="T6" fmla="*/ 242 w 420"/>
              <a:gd name="T7" fmla="*/ 1845 h 1924"/>
              <a:gd name="T8" fmla="*/ 420 w 420"/>
              <a:gd name="T9" fmla="*/ 1891 h 1924"/>
              <a:gd name="T10" fmla="*/ 0 60000 65536"/>
              <a:gd name="T11" fmla="*/ 0 60000 65536"/>
              <a:gd name="T12" fmla="*/ 0 60000 65536"/>
              <a:gd name="T13" fmla="*/ 0 60000 65536"/>
              <a:gd name="T14" fmla="*/ 0 60000 65536"/>
              <a:gd name="T15" fmla="*/ 0 w 420"/>
              <a:gd name="T16" fmla="*/ 0 h 1924"/>
              <a:gd name="T17" fmla="*/ 420 w 420"/>
              <a:gd name="T18" fmla="*/ 1924 h 1924"/>
            </a:gdLst>
            <a:ahLst/>
            <a:cxnLst>
              <a:cxn ang="T10">
                <a:pos x="T0" y="T1"/>
              </a:cxn>
              <a:cxn ang="T11">
                <a:pos x="T2" y="T3"/>
              </a:cxn>
              <a:cxn ang="T12">
                <a:pos x="T4" y="T5"/>
              </a:cxn>
              <a:cxn ang="T13">
                <a:pos x="T6" y="T7"/>
              </a:cxn>
              <a:cxn ang="T14">
                <a:pos x="T8" y="T9"/>
              </a:cxn>
            </a:cxnLst>
            <a:rect l="T15" t="T16" r="T17" b="T18"/>
            <a:pathLst>
              <a:path w="420" h="1924">
                <a:moveTo>
                  <a:pt x="0" y="0"/>
                </a:moveTo>
                <a:cubicBezTo>
                  <a:pt x="105" y="10"/>
                  <a:pt x="154" y="30"/>
                  <a:pt x="189" y="245"/>
                </a:cubicBezTo>
                <a:cubicBezTo>
                  <a:pt x="223" y="481"/>
                  <a:pt x="195" y="1148"/>
                  <a:pt x="204" y="1415"/>
                </a:cubicBezTo>
                <a:cubicBezTo>
                  <a:pt x="226" y="1686"/>
                  <a:pt x="206" y="1766"/>
                  <a:pt x="242" y="1845"/>
                </a:cubicBezTo>
                <a:cubicBezTo>
                  <a:pt x="278" y="1924"/>
                  <a:pt x="273" y="1881"/>
                  <a:pt x="420" y="1891"/>
                </a:cubicBezTo>
              </a:path>
            </a:pathLst>
          </a:custGeom>
          <a:noFill/>
          <a:ln w="9525" cap="flat">
            <a:solidFill>
              <a:srgbClr val="000000"/>
            </a:solidFill>
            <a:prstDash val="solid"/>
            <a:round/>
            <a:headEnd type="none" w="med" len="med"/>
            <a:tailEnd type="arrow" w="sm" len="sm"/>
          </a:ln>
          <a:extLst>
            <a:ext uri="{909E8E84-426E-40dd-AFC4-6F175D3DCCD1}">
              <a14:hiddenFill xmlns="" xmlns:a14="http://schemas.microsoft.com/office/drawing/2010/main">
                <a:solidFill>
                  <a:srgbClr val="FFFFFF"/>
                </a:solidFill>
              </a14:hiddenFill>
            </a:ext>
          </a:extLst>
        </p:spPr>
        <p:txBody>
          <a:bodyPr lIns="55721" tIns="6668" rIns="55721" bIns="6668"/>
          <a:lstStyle/>
          <a:p>
            <a:endParaRPr lang="ja-JP" altLang="en-US" sz="1350">
              <a:latin typeface="+mn-ea"/>
            </a:endParaRPr>
          </a:p>
        </p:txBody>
      </p:sp>
      <p:cxnSp>
        <p:nvCxnSpPr>
          <p:cNvPr id="92" name="直線矢印コネクタ 91"/>
          <p:cNvCxnSpPr/>
          <p:nvPr/>
        </p:nvCxnSpPr>
        <p:spPr>
          <a:xfrm>
            <a:off x="8280799" y="2699566"/>
            <a:ext cx="1991" cy="381862"/>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a:off x="8669963" y="2699566"/>
            <a:ext cx="3221" cy="388033"/>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sp>
        <p:nvSpPr>
          <p:cNvPr id="99" name="AutoShape 1446"/>
          <p:cNvSpPr>
            <a:spLocks noChangeArrowheads="1"/>
          </p:cNvSpPr>
          <p:nvPr/>
        </p:nvSpPr>
        <p:spPr bwMode="auto">
          <a:xfrm flipV="1">
            <a:off x="8297735" y="2407628"/>
            <a:ext cx="383658" cy="371975"/>
          </a:xfrm>
          <a:prstGeom prst="rightArrow">
            <a:avLst>
              <a:gd name="adj1" fmla="val 46667"/>
              <a:gd name="adj2" fmla="val 50002"/>
            </a:avLst>
          </a:prstGeom>
          <a:solidFill>
            <a:srgbClr val="FF99FF"/>
          </a:solidFill>
          <a:ln w="9525">
            <a:solidFill>
              <a:srgbClr val="000000"/>
            </a:solidFill>
            <a:miter lim="800000"/>
            <a:headEnd/>
            <a:tailEnd/>
          </a:ln>
        </p:spPr>
        <p:txBody>
          <a:bodyPr rot="10800000" lIns="55721" tIns="6668" rIns="55721" bIns="6668"/>
          <a:lstStyle/>
          <a:p>
            <a:endParaRPr lang="ja-JP" altLang="en-US" sz="1350">
              <a:latin typeface="+mn-ea"/>
            </a:endParaRPr>
          </a:p>
        </p:txBody>
      </p:sp>
      <p:cxnSp>
        <p:nvCxnSpPr>
          <p:cNvPr id="100" name="直線矢印コネクタ 99"/>
          <p:cNvCxnSpPr/>
          <p:nvPr/>
        </p:nvCxnSpPr>
        <p:spPr>
          <a:xfrm>
            <a:off x="8597199" y="2695578"/>
            <a:ext cx="998" cy="382787"/>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a:off x="8537079" y="2695578"/>
            <a:ext cx="998" cy="382787"/>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06" name="直線矢印コネクタ 105"/>
          <p:cNvCxnSpPr/>
          <p:nvPr/>
        </p:nvCxnSpPr>
        <p:spPr>
          <a:xfrm>
            <a:off x="8468510" y="2693158"/>
            <a:ext cx="998" cy="382787"/>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a:off x="8402616" y="2697316"/>
            <a:ext cx="998" cy="382787"/>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p:nvPr/>
        </p:nvCxnSpPr>
        <p:spPr>
          <a:xfrm>
            <a:off x="8347218" y="2696063"/>
            <a:ext cx="998" cy="382787"/>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sp>
        <p:nvSpPr>
          <p:cNvPr id="114" name="AutoShape 1441"/>
          <p:cNvSpPr>
            <a:spLocks noChangeArrowheads="1"/>
          </p:cNvSpPr>
          <p:nvPr/>
        </p:nvSpPr>
        <p:spPr bwMode="auto">
          <a:xfrm flipV="1">
            <a:off x="7515136" y="2405325"/>
            <a:ext cx="279888" cy="371975"/>
          </a:xfrm>
          <a:prstGeom prst="rightArrow">
            <a:avLst>
              <a:gd name="adj1" fmla="val 46667"/>
              <a:gd name="adj2" fmla="val 50002"/>
            </a:avLst>
          </a:prstGeom>
          <a:solidFill>
            <a:srgbClr val="FF99FF"/>
          </a:solidFill>
          <a:ln w="9525">
            <a:solidFill>
              <a:srgbClr val="000000"/>
            </a:solidFill>
            <a:miter lim="800000"/>
            <a:headEnd/>
            <a:tailEnd/>
          </a:ln>
        </p:spPr>
        <p:txBody>
          <a:bodyPr rot="10800000" lIns="55721" tIns="6668" rIns="55721" bIns="6668"/>
          <a:lstStyle/>
          <a:p>
            <a:endParaRPr lang="ja-JP" altLang="en-US" sz="1350">
              <a:latin typeface="+mn-ea"/>
            </a:endParaRPr>
          </a:p>
        </p:txBody>
      </p:sp>
      <p:sp>
        <p:nvSpPr>
          <p:cNvPr id="115" name="AutoShape 1441"/>
          <p:cNvSpPr>
            <a:spLocks noChangeArrowheads="1"/>
          </p:cNvSpPr>
          <p:nvPr/>
        </p:nvSpPr>
        <p:spPr bwMode="auto">
          <a:xfrm flipV="1">
            <a:off x="7902820" y="2409787"/>
            <a:ext cx="279888" cy="371975"/>
          </a:xfrm>
          <a:prstGeom prst="rightArrow">
            <a:avLst>
              <a:gd name="adj1" fmla="val 46667"/>
              <a:gd name="adj2" fmla="val 50002"/>
            </a:avLst>
          </a:prstGeom>
          <a:solidFill>
            <a:srgbClr val="FF99FF"/>
          </a:solidFill>
          <a:ln w="9525">
            <a:solidFill>
              <a:srgbClr val="000000"/>
            </a:solidFill>
            <a:miter lim="800000"/>
            <a:headEnd/>
            <a:tailEnd/>
          </a:ln>
        </p:spPr>
        <p:txBody>
          <a:bodyPr rot="10800000" lIns="55721" tIns="6668" rIns="55721" bIns="6668"/>
          <a:lstStyle/>
          <a:p>
            <a:endParaRPr lang="ja-JP" altLang="en-US" sz="1350">
              <a:latin typeface="+mn-ea"/>
            </a:endParaRPr>
          </a:p>
        </p:txBody>
      </p:sp>
      <p:cxnSp>
        <p:nvCxnSpPr>
          <p:cNvPr id="117" name="直線矢印コネクタ 116"/>
          <p:cNvCxnSpPr/>
          <p:nvPr/>
        </p:nvCxnSpPr>
        <p:spPr>
          <a:xfrm>
            <a:off x="8208337" y="2701749"/>
            <a:ext cx="998" cy="382787"/>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29" name="直線矢印コネクタ 128"/>
          <p:cNvCxnSpPr/>
          <p:nvPr/>
        </p:nvCxnSpPr>
        <p:spPr>
          <a:xfrm>
            <a:off x="8148217" y="2701749"/>
            <a:ext cx="998" cy="382787"/>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30" name="直線矢印コネクタ 129"/>
          <p:cNvCxnSpPr/>
          <p:nvPr/>
        </p:nvCxnSpPr>
        <p:spPr>
          <a:xfrm>
            <a:off x="8079648" y="2699329"/>
            <a:ext cx="998" cy="382787"/>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32" name="直線矢印コネクタ 131"/>
          <p:cNvCxnSpPr/>
          <p:nvPr/>
        </p:nvCxnSpPr>
        <p:spPr>
          <a:xfrm>
            <a:off x="8013754" y="2703487"/>
            <a:ext cx="998" cy="382787"/>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33" name="直線矢印コネクタ 132"/>
          <p:cNvCxnSpPr/>
          <p:nvPr/>
        </p:nvCxnSpPr>
        <p:spPr>
          <a:xfrm>
            <a:off x="7958356" y="2702234"/>
            <a:ext cx="998" cy="382787"/>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sp>
        <p:nvSpPr>
          <p:cNvPr id="137" name="Oval 1361"/>
          <p:cNvSpPr>
            <a:spLocks noChangeArrowheads="1"/>
          </p:cNvSpPr>
          <p:nvPr/>
        </p:nvSpPr>
        <p:spPr bwMode="auto">
          <a:xfrm>
            <a:off x="7928347" y="3075279"/>
            <a:ext cx="80903" cy="296921"/>
          </a:xfrm>
          <a:prstGeom prst="ellipse">
            <a:avLst/>
          </a:prstGeom>
          <a:solidFill>
            <a:srgbClr val="FFC000"/>
          </a:solidFill>
          <a:ln w="9525">
            <a:solidFill>
              <a:schemeClr val="tx1"/>
            </a:solidFill>
            <a:round/>
            <a:headEnd/>
            <a:tailEnd/>
          </a:ln>
        </p:spPr>
        <p:txBody>
          <a:bodyPr wrap="none" anchor="ctr"/>
          <a:lstStyle/>
          <a:p>
            <a:endParaRPr lang="ja-JP" altLang="en-US" sz="1350">
              <a:latin typeface="+mn-ea"/>
            </a:endParaRPr>
          </a:p>
        </p:txBody>
      </p:sp>
      <p:sp>
        <p:nvSpPr>
          <p:cNvPr id="139" name="Oval 1361"/>
          <p:cNvSpPr>
            <a:spLocks noChangeArrowheads="1"/>
          </p:cNvSpPr>
          <p:nvPr/>
        </p:nvSpPr>
        <p:spPr bwMode="auto">
          <a:xfrm>
            <a:off x="7978781" y="3083021"/>
            <a:ext cx="80903" cy="296921"/>
          </a:xfrm>
          <a:prstGeom prst="ellipse">
            <a:avLst/>
          </a:prstGeom>
          <a:solidFill>
            <a:srgbClr val="FFC000"/>
          </a:solidFill>
          <a:ln w="9525">
            <a:solidFill>
              <a:schemeClr val="tx1"/>
            </a:solidFill>
            <a:round/>
            <a:headEnd/>
            <a:tailEnd/>
          </a:ln>
        </p:spPr>
        <p:txBody>
          <a:bodyPr wrap="none" anchor="ctr"/>
          <a:lstStyle/>
          <a:p>
            <a:endParaRPr lang="ja-JP" altLang="en-US" sz="1350">
              <a:latin typeface="+mn-ea"/>
            </a:endParaRPr>
          </a:p>
        </p:txBody>
      </p:sp>
      <p:sp>
        <p:nvSpPr>
          <p:cNvPr id="140" name="Oval 1361"/>
          <p:cNvSpPr>
            <a:spLocks noChangeArrowheads="1"/>
          </p:cNvSpPr>
          <p:nvPr/>
        </p:nvSpPr>
        <p:spPr bwMode="auto">
          <a:xfrm>
            <a:off x="8033784" y="3079610"/>
            <a:ext cx="80903" cy="296921"/>
          </a:xfrm>
          <a:prstGeom prst="ellipse">
            <a:avLst/>
          </a:prstGeom>
          <a:solidFill>
            <a:srgbClr val="FFC000"/>
          </a:solidFill>
          <a:ln w="9525">
            <a:solidFill>
              <a:schemeClr val="tx1"/>
            </a:solidFill>
            <a:round/>
            <a:headEnd/>
            <a:tailEnd/>
          </a:ln>
        </p:spPr>
        <p:txBody>
          <a:bodyPr wrap="none" anchor="ctr"/>
          <a:lstStyle/>
          <a:p>
            <a:endParaRPr lang="ja-JP" altLang="en-US" sz="1350">
              <a:latin typeface="+mn-ea"/>
            </a:endParaRPr>
          </a:p>
        </p:txBody>
      </p:sp>
      <p:cxnSp>
        <p:nvCxnSpPr>
          <p:cNvPr id="141" name="直線矢印コネクタ 140"/>
          <p:cNvCxnSpPr/>
          <p:nvPr/>
        </p:nvCxnSpPr>
        <p:spPr>
          <a:xfrm>
            <a:off x="8292749" y="1914065"/>
            <a:ext cx="9972" cy="604515"/>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142" name="直線矢印コネクタ 141"/>
          <p:cNvCxnSpPr/>
          <p:nvPr/>
        </p:nvCxnSpPr>
        <p:spPr>
          <a:xfrm flipH="1">
            <a:off x="8679391" y="1918808"/>
            <a:ext cx="495" cy="598343"/>
          </a:xfrm>
          <a:prstGeom prst="straightConnector1">
            <a:avLst/>
          </a:prstGeom>
          <a:ln>
            <a:solidFill>
              <a:schemeClr val="tx1"/>
            </a:solidFill>
            <a:prstDash val="dash"/>
            <a:headEnd type="none"/>
            <a:tailEnd type="arrow" w="sm" len="med"/>
          </a:ln>
        </p:spPr>
        <p:style>
          <a:lnRef idx="1">
            <a:schemeClr val="accent1"/>
          </a:lnRef>
          <a:fillRef idx="0">
            <a:schemeClr val="accent1"/>
          </a:fillRef>
          <a:effectRef idx="0">
            <a:schemeClr val="accent1"/>
          </a:effectRef>
          <a:fontRef idx="minor">
            <a:schemeClr val="tx1"/>
          </a:fontRef>
        </p:style>
      </p:cxnSp>
      <p:sp>
        <p:nvSpPr>
          <p:cNvPr id="86" name="正方形/長方形 85"/>
          <p:cNvSpPr/>
          <p:nvPr/>
        </p:nvSpPr>
        <p:spPr>
          <a:xfrm>
            <a:off x="6084168" y="928939"/>
            <a:ext cx="3021981" cy="461665"/>
          </a:xfrm>
          <a:prstGeom prst="rect">
            <a:avLst/>
          </a:prstGeom>
        </p:spPr>
        <p:txBody>
          <a:bodyPr wrap="none">
            <a:spAutoFit/>
          </a:bodyPr>
          <a:lstStyle/>
          <a:p>
            <a:r>
              <a:rPr lang="ja-JP" altLang="en-US" sz="2400" b="1" u="sng" dirty="0"/>
              <a:t>メンバー数</a:t>
            </a:r>
            <a:r>
              <a:rPr lang="en-US" altLang="ja-JP" sz="2400" b="1" u="sng" dirty="0"/>
              <a:t>50+1(</a:t>
            </a:r>
            <a:r>
              <a:rPr lang="ja-JP" altLang="en-US" sz="2400" b="1" u="sng" dirty="0"/>
              <a:t>平均</a:t>
            </a:r>
            <a:r>
              <a:rPr lang="en-US" altLang="ja-JP" sz="2400" b="1" u="sng" dirty="0"/>
              <a:t>)</a:t>
            </a:r>
            <a:endParaRPr lang="ja-JP" altLang="en-US" sz="2400" b="1" u="sng" dirty="0"/>
          </a:p>
        </p:txBody>
      </p:sp>
      <p:sp>
        <p:nvSpPr>
          <p:cNvPr id="90" name="正方形/長方形 89"/>
          <p:cNvSpPr/>
          <p:nvPr/>
        </p:nvSpPr>
        <p:spPr>
          <a:xfrm>
            <a:off x="95408" y="4595886"/>
            <a:ext cx="2008681" cy="584775"/>
          </a:xfrm>
          <a:prstGeom prst="rect">
            <a:avLst/>
          </a:prstGeom>
        </p:spPr>
        <p:txBody>
          <a:bodyPr wrap="square">
            <a:spAutoFit/>
          </a:bodyPr>
          <a:lstStyle/>
          <a:p>
            <a:r>
              <a:rPr lang="en-US" altLang="ja-JP" sz="1600" dirty="0"/>
              <a:t>※</a:t>
            </a:r>
            <a:r>
              <a:rPr lang="ja-JP" altLang="en-US" sz="1600" dirty="0"/>
              <a:t>モデルの雲物理は</a:t>
            </a:r>
            <a:r>
              <a:rPr lang="en-US" altLang="ja-JP" sz="1600" dirty="0"/>
              <a:t>1-moment</a:t>
            </a:r>
            <a:r>
              <a:rPr lang="ja-JP" altLang="en-US" sz="1600" dirty="0"/>
              <a:t>バルク法</a:t>
            </a:r>
          </a:p>
        </p:txBody>
      </p:sp>
      <p:sp>
        <p:nvSpPr>
          <p:cNvPr id="111" name="タイトル 1"/>
          <p:cNvSpPr txBox="1">
            <a:spLocks/>
          </p:cNvSpPr>
          <p:nvPr/>
        </p:nvSpPr>
        <p:spPr>
          <a:xfrm>
            <a:off x="0" y="0"/>
            <a:ext cx="9144000" cy="908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Assimilation Experiments with LETKF (2013/9/2)</a:t>
            </a:r>
            <a:endParaRPr lang="ja-JP" altLang="en-US" sz="3200" b="1" dirty="0">
              <a:solidFill>
                <a:srgbClr val="FFFF00"/>
              </a:solidFill>
            </a:endParaRPr>
          </a:p>
        </p:txBody>
      </p:sp>
      <p:sp>
        <p:nvSpPr>
          <p:cNvPr id="112"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20</a:t>
            </a:fld>
            <a:r>
              <a:rPr lang="en-US" altLang="ja-JP" sz="1600" dirty="0"/>
              <a:t>/16</a:t>
            </a:r>
            <a:endParaRPr lang="ja-JP" altLang="en-US" sz="1600" dirty="0"/>
          </a:p>
        </p:txBody>
      </p:sp>
      <p:sp>
        <p:nvSpPr>
          <p:cNvPr id="116" name="正方形/長方形 115"/>
          <p:cNvSpPr/>
          <p:nvPr/>
        </p:nvSpPr>
        <p:spPr>
          <a:xfrm>
            <a:off x="79106" y="64597"/>
            <a:ext cx="4226941"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b="1" dirty="0">
                <a:solidFill>
                  <a:srgbClr val="FF0000"/>
                </a:solidFill>
              </a:rPr>
              <a:t>Comparison</a:t>
            </a:r>
            <a:r>
              <a:rPr lang="en-US" altLang="ja-JP" sz="2000" dirty="0"/>
              <a:t> with the case in 2012/5/6</a:t>
            </a:r>
          </a:p>
        </p:txBody>
      </p:sp>
    </p:spTree>
    <p:extLst>
      <p:ext uri="{BB962C8B-B14F-4D97-AF65-F5344CB8AC3E}">
        <p14:creationId xmlns:p14="http://schemas.microsoft.com/office/powerpoint/2010/main" val="810828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sens20130902041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1484784"/>
            <a:ext cx="8078499" cy="5373216"/>
          </a:xfrm>
          <a:prstGeom prst="rect">
            <a:avLst/>
          </a:prstGeom>
        </p:spPr>
      </p:pic>
      <p:sp>
        <p:nvSpPr>
          <p:cNvPr id="4"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 Characteristic</a:t>
            </a:r>
            <a:r>
              <a:rPr lang="ja-JP" altLang="en-US" sz="3200" b="1" dirty="0"/>
              <a:t> </a:t>
            </a:r>
            <a:r>
              <a:rPr lang="en-US" altLang="ja-JP" sz="3200" b="1" dirty="0"/>
              <a:t>of</a:t>
            </a:r>
            <a:r>
              <a:rPr lang="ja-JP" altLang="en-US" sz="3200" b="1" dirty="0"/>
              <a:t> </a:t>
            </a:r>
            <a:r>
              <a:rPr lang="en-US" altLang="ja-JP" sz="3200" b="1" dirty="0"/>
              <a:t>Added </a:t>
            </a:r>
            <a:r>
              <a:rPr lang="en-US" altLang="ja-JP" sz="3200" i="1" dirty="0" err="1">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32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32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3200" dirty="0">
              <a:solidFill>
                <a:srgbClr val="FFFF00"/>
              </a:solidFill>
            </a:endParaRPr>
          </a:p>
        </p:txBody>
      </p:sp>
      <p:sp>
        <p:nvSpPr>
          <p:cNvPr id="5"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21</a:t>
            </a:fld>
            <a:r>
              <a:rPr lang="en-US" altLang="ja-JP" sz="1600" dirty="0"/>
              <a:t>/16</a:t>
            </a:r>
            <a:endParaRPr lang="ja-JP" altLang="en-US" sz="1600" dirty="0"/>
          </a:p>
        </p:txBody>
      </p:sp>
      <p:sp>
        <p:nvSpPr>
          <p:cNvPr id="55" name="正方形/長方形 54"/>
          <p:cNvSpPr/>
          <p:nvPr/>
        </p:nvSpPr>
        <p:spPr>
          <a:xfrm>
            <a:off x="79107" y="1004340"/>
            <a:ext cx="4438390" cy="369332"/>
          </a:xfrm>
          <a:prstGeom prst="rect">
            <a:avLst/>
          </a:prstGeom>
        </p:spPr>
        <p:txBody>
          <a:bodyPr wrap="square">
            <a:spAutoFit/>
          </a:bodyPr>
          <a:lstStyle/>
          <a:p>
            <a:r>
              <a:rPr kumimoji="0" lang="en-US" altLang="ja-JP" kern="0" dirty="0">
                <a:ea typeface="Arial Unicode MS" panose="020B0604020202020204" pitchFamily="50" charset="-128"/>
                <a:cs typeface="Arial Unicode MS" panose="020B0604020202020204" pitchFamily="50" charset="-128"/>
              </a:rPr>
              <a:t>Slope of regression line </a:t>
            </a:r>
            <a:r>
              <a:rPr kumimoji="0" lang="en-US" altLang="ja-JP" kern="0" dirty="0">
                <a:latin typeface="Times New Roman" panose="02020603050405020304" pitchFamily="18" charset="0"/>
                <a:ea typeface="Arial Unicode MS" panose="020B0604020202020204" pitchFamily="50" charset="-128"/>
                <a:cs typeface="Times New Roman" panose="02020603050405020304" pitchFamily="18" charset="0"/>
              </a:rPr>
              <a:t>(</a:t>
            </a:r>
            <a:r>
              <a:rPr kumimoji="0" lang="en-US" altLang="ja-JP" i="1" kern="0" dirty="0" err="1">
                <a:latin typeface="Times New Roman" panose="02020603050405020304" pitchFamily="18" charset="0"/>
                <a:ea typeface="Arial Unicode MS" panose="020B0604020202020204" pitchFamily="50" charset="-128"/>
                <a:cs typeface="Times New Roman" panose="02020603050405020304" pitchFamily="18" charset="0"/>
              </a:rPr>
              <a:t>δ</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latin typeface="Arial Unicode MS" panose="020B0604020202020204" pitchFamily="50" charset="-128"/>
                <a:ea typeface="Arial Unicode MS" panose="020B0604020202020204" pitchFamily="50" charset="-128"/>
                <a:cs typeface="Arial Unicode MS" panose="020B0604020202020204" pitchFamily="50" charset="-128"/>
              </a:rPr>
              <a:t>/</a:t>
            </a:r>
            <a:r>
              <a:rPr kumimoji="0" lang="en-US" altLang="ja-JP" i="1" kern="0" dirty="0" err="1">
                <a:latin typeface="Times New Roman" panose="02020603050405020304" pitchFamily="18" charset="0"/>
                <a:ea typeface="Arial Unicode MS" panose="020B0604020202020204" pitchFamily="50" charset="-128"/>
                <a:cs typeface="Times New Roman" panose="02020603050405020304" pitchFamily="18" charset="0"/>
              </a:rPr>
              <a:t>δ</a:t>
            </a:r>
            <a:r>
              <a:rPr lang="en-US" altLang="ja-JP" b="1" dirty="0" err="1">
                <a:latin typeface="Times New Roman" panose="02020603050405020304" pitchFamily="18" charset="0"/>
                <a:ea typeface="Arial Unicode MS" panose="020B0604020202020204" pitchFamily="50" charset="-128"/>
                <a:cs typeface="Times New Roman" panose="02020603050405020304" pitchFamily="18" charset="0"/>
              </a:rPr>
              <a:t>x</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dirty="0"/>
              <a:t>in 1310JST</a:t>
            </a:r>
            <a:endParaRPr lang="ja-JP" altLang="en-US" dirty="0"/>
          </a:p>
        </p:txBody>
      </p:sp>
      <p:sp>
        <p:nvSpPr>
          <p:cNvPr id="30" name="正方形/長方形 29"/>
          <p:cNvSpPr/>
          <p:nvPr/>
        </p:nvSpPr>
        <p:spPr>
          <a:xfrm>
            <a:off x="4788264" y="976313"/>
            <a:ext cx="4262589" cy="418300"/>
          </a:xfrm>
          <a:prstGeom prst="rect">
            <a:avLst/>
          </a:prstGeom>
          <a:solidFill>
            <a:srgbClr val="FFFF00"/>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endParaRPr lang="en-US" altLang="ja-JP" sz="1400" dirty="0">
              <a:ea typeface="Arial Unicode MS" panose="020B0604020202020204" pitchFamily="50" charset="-128"/>
              <a:cs typeface="Arial Unicode MS" panose="020B0604020202020204" pitchFamily="50" charset="-128"/>
            </a:endParaRPr>
          </a:p>
        </p:txBody>
      </p:sp>
      <p:graphicFrame>
        <p:nvGraphicFramePr>
          <p:cNvPr id="31" name="オブジェクト 30"/>
          <p:cNvGraphicFramePr>
            <a:graphicFrameLocks noChangeAspect="1"/>
          </p:cNvGraphicFramePr>
          <p:nvPr>
            <p:extLst>
              <p:ext uri="{D42A27DB-BD31-4B8C-83A1-F6EECF244321}">
                <p14:modId xmlns:p14="http://schemas.microsoft.com/office/powerpoint/2010/main" val="1091434694"/>
              </p:ext>
            </p:extLst>
          </p:nvPr>
        </p:nvGraphicFramePr>
        <p:xfrm>
          <a:off x="4788024" y="978925"/>
          <a:ext cx="4255522" cy="414804"/>
        </p:xfrm>
        <a:graphic>
          <a:graphicData uri="http://schemas.openxmlformats.org/presentationml/2006/ole">
            <mc:AlternateContent xmlns:mc="http://schemas.openxmlformats.org/markup-compatibility/2006">
              <mc:Choice xmlns:v="urn:schemas-microsoft-com:vml" Requires="v">
                <p:oleObj spid="_x0000_s1132" name="数式" r:id="rId5" imgW="4368600" imgH="469800" progId="Equation.3">
                  <p:embed/>
                </p:oleObj>
              </mc:Choice>
              <mc:Fallback>
                <p:oleObj name="数式" r:id="rId5" imgW="4368600" imgH="469800" progId="Equation.3">
                  <p:embed/>
                  <p:pic>
                    <p:nvPicPr>
                      <p:cNvPr id="0" name=""/>
                      <p:cNvPicPr/>
                      <p:nvPr/>
                    </p:nvPicPr>
                    <p:blipFill>
                      <a:blip r:embed="rId6"/>
                      <a:stretch>
                        <a:fillRect/>
                      </a:stretch>
                    </p:blipFill>
                    <p:spPr>
                      <a:xfrm>
                        <a:off x="4788024" y="978925"/>
                        <a:ext cx="4255522" cy="414804"/>
                      </a:xfrm>
                      <a:prstGeom prst="rect">
                        <a:avLst/>
                      </a:prstGeom>
                      <a:noFill/>
                      <a:ln w="38100">
                        <a:noFill/>
                      </a:ln>
                    </p:spPr>
                  </p:pic>
                </p:oleObj>
              </mc:Fallback>
            </mc:AlternateContent>
          </a:graphicData>
        </a:graphic>
      </p:graphicFrame>
      <p:sp>
        <p:nvSpPr>
          <p:cNvPr id="32" name="正方形/長方形 31"/>
          <p:cNvSpPr/>
          <p:nvPr/>
        </p:nvSpPr>
        <p:spPr>
          <a:xfrm>
            <a:off x="6804248" y="2564904"/>
            <a:ext cx="898003" cy="338554"/>
          </a:xfrm>
          <a:prstGeom prst="rect">
            <a:avLst/>
          </a:prstGeom>
          <a:ln w="19050">
            <a:noFill/>
          </a:ln>
        </p:spPr>
        <p:txBody>
          <a:bodyPr wrap="none">
            <a:spAutoFit/>
          </a:bodyPr>
          <a:lstStyle/>
          <a:p>
            <a:pPr defTabSz="914400"/>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3" name="正方形/長方形 32"/>
          <p:cNvSpPr/>
          <p:nvPr/>
        </p:nvSpPr>
        <p:spPr>
          <a:xfrm>
            <a:off x="5076056" y="4005064"/>
            <a:ext cx="848309" cy="338554"/>
          </a:xfrm>
          <a:prstGeom prst="rect">
            <a:avLst/>
          </a:prstGeom>
          <a:ln w="19050">
            <a:noFill/>
          </a:ln>
        </p:spPr>
        <p:txBody>
          <a:bodyPr wrap="none">
            <a:spAutoFit/>
          </a:bodyPr>
          <a:lstStyle/>
          <a:p>
            <a:pPr defTabSz="914400"/>
            <a:r>
              <a:rPr lang="ja-JP" altLang="en-US"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T</a:t>
            </a:r>
            <a:r>
              <a:rPr lang="en-US" altLang="ja-JP" sz="16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4" name="正方形/長方形 33"/>
          <p:cNvSpPr/>
          <p:nvPr/>
        </p:nvSpPr>
        <p:spPr>
          <a:xfrm>
            <a:off x="2699792" y="3861048"/>
            <a:ext cx="874124" cy="338554"/>
          </a:xfrm>
          <a:prstGeom prst="rect">
            <a:avLst/>
          </a:prstGeom>
          <a:ln w="19050">
            <a:noFill/>
          </a:ln>
        </p:spPr>
        <p:txBody>
          <a:bodyPr wrap="none">
            <a:spAutoFit/>
          </a:bodyPr>
          <a:lstStyle/>
          <a:p>
            <a:pPr defTabSz="914400"/>
            <a:r>
              <a:rPr lang="ja-JP" altLang="en-US" sz="1600" i="1" dirty="0">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1600" i="1" baseline="30000" dirty="0" err="1">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5" name="正方形/長方形 34"/>
          <p:cNvSpPr/>
          <p:nvPr/>
        </p:nvSpPr>
        <p:spPr>
          <a:xfrm>
            <a:off x="971600" y="3645024"/>
            <a:ext cx="870751" cy="338554"/>
          </a:xfrm>
          <a:prstGeom prst="rect">
            <a:avLst/>
          </a:prstGeom>
          <a:ln w="19050">
            <a:noFill/>
          </a:ln>
        </p:spPr>
        <p:txBody>
          <a:bodyPr wrap="none">
            <a:spAutoFit/>
          </a:bodyPr>
          <a:lstStyle/>
          <a:p>
            <a:pPr defTabSz="914400"/>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w</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6" name="正方形/長方形 35"/>
          <p:cNvSpPr/>
          <p:nvPr/>
        </p:nvSpPr>
        <p:spPr>
          <a:xfrm>
            <a:off x="2771800" y="3068960"/>
            <a:ext cx="837089" cy="338554"/>
          </a:xfrm>
          <a:prstGeom prst="rect">
            <a:avLst/>
          </a:prstGeom>
          <a:ln w="19050">
            <a:noFill/>
          </a:ln>
        </p:spPr>
        <p:txBody>
          <a:bodyPr wrap="none">
            <a:spAutoFit/>
          </a:bodyPr>
          <a:lstStyle/>
          <a:p>
            <a:pPr defTabSz="914400"/>
            <a:r>
              <a:rPr lang="ja-JP" altLang="en-US"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u</a:t>
            </a:r>
            <a:r>
              <a:rPr lang="en-US" altLang="ja-JP" sz="16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6" name="角丸四角形吹き出し 45"/>
          <p:cNvSpPr/>
          <p:nvPr/>
        </p:nvSpPr>
        <p:spPr>
          <a:xfrm>
            <a:off x="6516216" y="4293096"/>
            <a:ext cx="1280314" cy="499545"/>
          </a:xfrm>
          <a:prstGeom prst="wedgeRoundRectCallout">
            <a:avLst>
              <a:gd name="adj1" fmla="val -10289"/>
              <a:gd name="adj2" fmla="val -164937"/>
              <a:gd name="adj3" fmla="val 16667"/>
            </a:avLst>
          </a:prstGeom>
          <a:solidFill>
            <a:schemeClr val="bg1">
              <a:alpha val="7000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lvl="0"/>
            <a:r>
              <a:rPr kumimoji="0" lang="en-US" altLang="ja-JP" sz="1600" kern="0" dirty="0">
                <a:solidFill>
                  <a:srgbClr val="FF0000"/>
                </a:solidFill>
              </a:rPr>
              <a:t>Large </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kumimoji="0" lang="en-US" altLang="ja-JP" sz="1600" kern="0" dirty="0">
              <a:solidFill>
                <a:srgbClr val="FF0000"/>
              </a:solidFill>
            </a:endParaRPr>
          </a:p>
          <a:p>
            <a:r>
              <a:rPr kumimoji="0" lang="ja-JP" altLang="en-US" sz="1600" kern="0" dirty="0">
                <a:solidFill>
                  <a:srgbClr val="FF0000"/>
                </a:solidFill>
              </a:rPr>
              <a:t>⇔ </a:t>
            </a:r>
            <a:r>
              <a:rPr kumimoji="0" lang="en-US" altLang="ja-JP" sz="1600" kern="0" dirty="0">
                <a:solidFill>
                  <a:srgbClr val="FF0000"/>
                </a:solidFill>
              </a:rPr>
              <a:t>large </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8" name="正方形/長方形 37"/>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(2013/9/2)</a:t>
            </a:r>
          </a:p>
        </p:txBody>
      </p:sp>
    </p:spTree>
    <p:extLst>
      <p:ext uri="{BB962C8B-B14F-4D97-AF65-F5344CB8AC3E}">
        <p14:creationId xmlns:p14="http://schemas.microsoft.com/office/powerpoint/2010/main" val="2515185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 xmlns:a16="http://schemas.microsoft.com/office/drawing/2014/main" id="{87A9FBEC-5ED0-40D6-B21F-B88502228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6" y="3017087"/>
            <a:ext cx="1827533" cy="3501894"/>
          </a:xfrm>
          <a:prstGeom prst="rect">
            <a:avLst/>
          </a:prstGeom>
        </p:spPr>
      </p:pic>
      <p:pic>
        <p:nvPicPr>
          <p:cNvPr id="10" name="図 9">
            <a:extLst>
              <a:ext uri="{FF2B5EF4-FFF2-40B4-BE49-F238E27FC236}">
                <a16:creationId xmlns="" xmlns:a16="http://schemas.microsoft.com/office/drawing/2014/main" id="{78CE4FBC-7C40-4C82-AAA2-9187995DA8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5708" y="3017086"/>
            <a:ext cx="1820226" cy="3501895"/>
          </a:xfrm>
          <a:prstGeom prst="rect">
            <a:avLst/>
          </a:prstGeom>
        </p:spPr>
      </p:pic>
      <p:pic>
        <p:nvPicPr>
          <p:cNvPr id="13" name="図 12">
            <a:extLst>
              <a:ext uri="{FF2B5EF4-FFF2-40B4-BE49-F238E27FC236}">
                <a16:creationId xmlns="" xmlns:a16="http://schemas.microsoft.com/office/drawing/2014/main" id="{3AAB5501-4E15-444C-B19C-8D20BA9B13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5934" y="3015682"/>
            <a:ext cx="1834838" cy="3501896"/>
          </a:xfrm>
          <a:prstGeom prst="rect">
            <a:avLst/>
          </a:prstGeom>
        </p:spPr>
      </p:pic>
      <p:pic>
        <p:nvPicPr>
          <p:cNvPr id="16" name="図 15">
            <a:extLst>
              <a:ext uri="{FF2B5EF4-FFF2-40B4-BE49-F238E27FC236}">
                <a16:creationId xmlns="" xmlns:a16="http://schemas.microsoft.com/office/drawing/2014/main" id="{276E2455-1FBA-4D7A-A4F5-405D67131A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8078" y="3015682"/>
            <a:ext cx="2540306" cy="3501896"/>
          </a:xfrm>
          <a:prstGeom prst="rect">
            <a:avLst/>
          </a:prstGeom>
        </p:spPr>
      </p:pic>
      <p:pic>
        <p:nvPicPr>
          <p:cNvPr id="23" name="図 22">
            <a:extLst>
              <a:ext uri="{FF2B5EF4-FFF2-40B4-BE49-F238E27FC236}">
                <a16:creationId xmlns="" xmlns:a16="http://schemas.microsoft.com/office/drawing/2014/main" id="{AF516916-743C-45C2-8CC0-686583EB80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5608" y="3015682"/>
            <a:ext cx="2224944" cy="3503300"/>
          </a:xfrm>
          <a:prstGeom prst="rect">
            <a:avLst/>
          </a:prstGeom>
        </p:spPr>
      </p:pic>
      <p:sp>
        <p:nvSpPr>
          <p:cNvPr id="4"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 Characteristic</a:t>
            </a:r>
            <a:r>
              <a:rPr lang="ja-JP" altLang="en-US" sz="3200" b="1" dirty="0"/>
              <a:t> </a:t>
            </a:r>
            <a:r>
              <a:rPr lang="en-US" altLang="ja-JP" sz="3200" b="1" dirty="0"/>
              <a:t>of</a:t>
            </a:r>
            <a:r>
              <a:rPr lang="ja-JP" altLang="en-US" sz="3200" b="1" dirty="0"/>
              <a:t> </a:t>
            </a:r>
            <a:r>
              <a:rPr lang="en-US" altLang="ja-JP" sz="3200" b="1" dirty="0"/>
              <a:t>Added </a:t>
            </a:r>
            <a:r>
              <a:rPr lang="en-US" altLang="ja-JP" sz="3200" i="1" dirty="0" err="1">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32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32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3200" dirty="0">
              <a:solidFill>
                <a:srgbClr val="FFFF00"/>
              </a:solidFill>
            </a:endParaRPr>
          </a:p>
        </p:txBody>
      </p:sp>
      <p:sp>
        <p:nvSpPr>
          <p:cNvPr id="5"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22</a:t>
            </a:fld>
            <a:r>
              <a:rPr lang="en-US" altLang="ja-JP" sz="1600" dirty="0"/>
              <a:t>/16</a:t>
            </a:r>
            <a:endParaRPr lang="ja-JP" altLang="en-US" sz="1600" dirty="0"/>
          </a:p>
        </p:txBody>
      </p:sp>
      <p:sp>
        <p:nvSpPr>
          <p:cNvPr id="55" name="正方形/長方形 54"/>
          <p:cNvSpPr/>
          <p:nvPr/>
        </p:nvSpPr>
        <p:spPr>
          <a:xfrm>
            <a:off x="79107" y="1004340"/>
            <a:ext cx="4814266" cy="646331"/>
          </a:xfrm>
          <a:prstGeom prst="rect">
            <a:avLst/>
          </a:prstGeom>
        </p:spPr>
        <p:txBody>
          <a:bodyPr wrap="square">
            <a:spAutoFit/>
          </a:bodyPr>
          <a:lstStyle/>
          <a:p>
            <a:r>
              <a:rPr kumimoji="0" lang="en-US" altLang="ja-JP" kern="0" dirty="0">
                <a:ea typeface="Arial Unicode MS" panose="020B0604020202020204" pitchFamily="50" charset="-128"/>
                <a:cs typeface="Arial Unicode MS" panose="020B0604020202020204" pitchFamily="50" charset="-128"/>
              </a:rPr>
              <a:t>Slope of regression line </a:t>
            </a:r>
            <a:r>
              <a:rPr kumimoji="0" lang="en-US" altLang="ja-JP" kern="0" dirty="0">
                <a:latin typeface="Times New Roman" panose="02020603050405020304" pitchFamily="18" charset="0"/>
                <a:ea typeface="Arial Unicode MS" panose="020B0604020202020204" pitchFamily="50" charset="-128"/>
                <a:cs typeface="Times New Roman" panose="02020603050405020304" pitchFamily="18" charset="0"/>
              </a:rPr>
              <a:t>(</a:t>
            </a:r>
            <a:r>
              <a:rPr kumimoji="0" lang="en-US" altLang="ja-JP" i="1" kern="0" dirty="0" err="1">
                <a:latin typeface="Times New Roman" panose="02020603050405020304" pitchFamily="18" charset="0"/>
                <a:ea typeface="Arial Unicode MS" panose="020B0604020202020204" pitchFamily="50" charset="-128"/>
                <a:cs typeface="Times New Roman" panose="02020603050405020304" pitchFamily="18" charset="0"/>
              </a:rPr>
              <a:t>δ</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latin typeface="Arial Unicode MS" panose="020B0604020202020204" pitchFamily="50" charset="-128"/>
                <a:ea typeface="Arial Unicode MS" panose="020B0604020202020204" pitchFamily="50" charset="-128"/>
                <a:cs typeface="Arial Unicode MS" panose="020B0604020202020204" pitchFamily="50" charset="-128"/>
              </a:rPr>
              <a:t>/</a:t>
            </a:r>
            <a:r>
              <a:rPr kumimoji="0" lang="en-US" altLang="ja-JP" i="1" kern="0" dirty="0" err="1">
                <a:latin typeface="Times New Roman" panose="02020603050405020304" pitchFamily="18" charset="0"/>
                <a:ea typeface="Arial Unicode MS" panose="020B0604020202020204" pitchFamily="50" charset="-128"/>
                <a:cs typeface="Times New Roman" panose="02020603050405020304" pitchFamily="18" charset="0"/>
              </a:rPr>
              <a:t>δ</a:t>
            </a:r>
            <a:r>
              <a:rPr lang="en-US" altLang="ja-JP" b="1" dirty="0" err="1">
                <a:latin typeface="Times New Roman" panose="02020603050405020304" pitchFamily="18" charset="0"/>
                <a:ea typeface="Arial Unicode MS" panose="020B0604020202020204" pitchFamily="50" charset="-128"/>
                <a:cs typeface="Times New Roman" panose="02020603050405020304" pitchFamily="18" charset="0"/>
              </a:rPr>
              <a:t>x</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dirty="0"/>
              <a:t>based on scatter plots of </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t> and </a:t>
            </a:r>
            <a:r>
              <a:rPr lang="en-US" altLang="ja-JP" b="1" dirty="0" err="1">
                <a:latin typeface="Times New Roman" panose="02020603050405020304" pitchFamily="18" charset="0"/>
                <a:ea typeface="Arial Unicode MS" panose="020B0604020202020204" pitchFamily="50" charset="-128"/>
                <a:cs typeface="Times New Roman" panose="02020603050405020304" pitchFamily="18" charset="0"/>
              </a:rPr>
              <a:t>x</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t> in 1310JST @5-km AGL</a:t>
            </a:r>
            <a:endParaRPr lang="ja-JP" altLang="en-US" dirty="0"/>
          </a:p>
        </p:txBody>
      </p:sp>
      <p:sp>
        <p:nvSpPr>
          <p:cNvPr id="30" name="正方形/長方形 29"/>
          <p:cNvSpPr/>
          <p:nvPr/>
        </p:nvSpPr>
        <p:spPr>
          <a:xfrm>
            <a:off x="4788264" y="976313"/>
            <a:ext cx="4262589" cy="418300"/>
          </a:xfrm>
          <a:prstGeom prst="rect">
            <a:avLst/>
          </a:prstGeom>
          <a:solidFill>
            <a:srgbClr val="FFFF00"/>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endParaRPr lang="en-US" altLang="ja-JP" sz="1400" dirty="0">
              <a:ea typeface="Arial Unicode MS" panose="020B0604020202020204" pitchFamily="50" charset="-128"/>
              <a:cs typeface="Arial Unicode MS" panose="020B0604020202020204" pitchFamily="50" charset="-128"/>
            </a:endParaRPr>
          </a:p>
        </p:txBody>
      </p:sp>
      <p:sp>
        <p:nvSpPr>
          <p:cNvPr id="38" name="正方形/長方形 37"/>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(2013/9/2)</a:t>
            </a:r>
          </a:p>
        </p:txBody>
      </p:sp>
      <p:sp>
        <p:nvSpPr>
          <p:cNvPr id="2" name="角丸四角形 1"/>
          <p:cNvSpPr/>
          <p:nvPr/>
        </p:nvSpPr>
        <p:spPr>
          <a:xfrm>
            <a:off x="5292080" y="1004340"/>
            <a:ext cx="288032" cy="36933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6066783" y="1004340"/>
            <a:ext cx="288032" cy="36933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6798568" y="1000130"/>
            <a:ext cx="288032" cy="36933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7564959" y="1004589"/>
            <a:ext cx="288032" cy="36933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8356807" y="1000892"/>
            <a:ext cx="288032" cy="36933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1" name="オブジェクト 30"/>
          <p:cNvGraphicFramePr>
            <a:graphicFrameLocks noChangeAspect="1"/>
          </p:cNvGraphicFramePr>
          <p:nvPr>
            <p:extLst/>
          </p:nvPr>
        </p:nvGraphicFramePr>
        <p:xfrm>
          <a:off x="4788024" y="978925"/>
          <a:ext cx="4255522" cy="414804"/>
        </p:xfrm>
        <a:graphic>
          <a:graphicData uri="http://schemas.openxmlformats.org/presentationml/2006/ole">
            <mc:AlternateContent xmlns:mc="http://schemas.openxmlformats.org/markup-compatibility/2006">
              <mc:Choice xmlns:v="urn:schemas-microsoft-com:vml" Requires="v">
                <p:oleObj spid="_x0000_s43045" name="数式" r:id="rId9" imgW="4368600" imgH="469800" progId="Equation.3">
                  <p:embed/>
                </p:oleObj>
              </mc:Choice>
              <mc:Fallback>
                <p:oleObj name="数式" r:id="rId9" imgW="4368600" imgH="469800" progId="Equation.3">
                  <p:embed/>
                  <p:pic>
                    <p:nvPicPr>
                      <p:cNvPr id="31" name="オブジェクト 30"/>
                      <p:cNvPicPr/>
                      <p:nvPr/>
                    </p:nvPicPr>
                    <p:blipFill>
                      <a:blip r:embed="rId10"/>
                      <a:stretch>
                        <a:fillRect/>
                      </a:stretch>
                    </p:blipFill>
                    <p:spPr>
                      <a:xfrm>
                        <a:off x="4788024" y="978925"/>
                        <a:ext cx="4255522" cy="414804"/>
                      </a:xfrm>
                      <a:prstGeom prst="rect">
                        <a:avLst/>
                      </a:prstGeom>
                      <a:noFill/>
                      <a:ln w="38100">
                        <a:noFill/>
                      </a:ln>
                    </p:spPr>
                  </p:pic>
                </p:oleObj>
              </mc:Fallback>
            </mc:AlternateContent>
          </a:graphicData>
        </a:graphic>
      </p:graphicFrame>
      <p:cxnSp>
        <p:nvCxnSpPr>
          <p:cNvPr id="24" name="直線コネクタ 23">
            <a:extLst>
              <a:ext uri="{FF2B5EF4-FFF2-40B4-BE49-F238E27FC236}">
                <a16:creationId xmlns="" xmlns:a16="http://schemas.microsoft.com/office/drawing/2014/main" id="{0FEA3596-ED2D-4175-BE54-A441668F3A15}"/>
              </a:ext>
            </a:extLst>
          </p:cNvPr>
          <p:cNvCxnSpPr>
            <a:cxnSpLocks/>
          </p:cNvCxnSpPr>
          <p:nvPr/>
        </p:nvCxnSpPr>
        <p:spPr>
          <a:xfrm flipH="1">
            <a:off x="87011" y="5466246"/>
            <a:ext cx="1677395" cy="1246182"/>
          </a:xfrm>
          <a:prstGeom prst="line">
            <a:avLst/>
          </a:prstGeom>
          <a:ln w="38100" cmpd="sng">
            <a:solidFill>
              <a:srgbClr val="FF0000">
                <a:alpha val="50196"/>
              </a:srgb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 xmlns:a16="http://schemas.microsoft.com/office/drawing/2014/main" id="{940146F6-29FF-422C-99EB-0541AB50420D}"/>
              </a:ext>
            </a:extLst>
          </p:cNvPr>
          <p:cNvCxnSpPr>
            <a:cxnSpLocks/>
          </p:cNvCxnSpPr>
          <p:nvPr/>
        </p:nvCxnSpPr>
        <p:spPr>
          <a:xfrm flipV="1">
            <a:off x="1928738" y="5250222"/>
            <a:ext cx="1658028" cy="1806414"/>
          </a:xfrm>
          <a:prstGeom prst="line">
            <a:avLst/>
          </a:prstGeom>
          <a:ln w="38100" cmpd="sng">
            <a:solidFill>
              <a:srgbClr val="FF0000">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 xmlns:a16="http://schemas.microsoft.com/office/drawing/2014/main" id="{CFFA5AC2-A0BB-423C-A0F0-CC6EFC70CB5E}"/>
              </a:ext>
            </a:extLst>
          </p:cNvPr>
          <p:cNvCxnSpPr>
            <a:cxnSpLocks/>
          </p:cNvCxnSpPr>
          <p:nvPr/>
        </p:nvCxnSpPr>
        <p:spPr>
          <a:xfrm>
            <a:off x="3747752" y="5610262"/>
            <a:ext cx="1688344" cy="737468"/>
          </a:xfrm>
          <a:prstGeom prst="line">
            <a:avLst/>
          </a:prstGeom>
          <a:ln w="38100" cmpd="sng">
            <a:solidFill>
              <a:srgbClr val="FF0000">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 xmlns:a16="http://schemas.microsoft.com/office/drawing/2014/main" id="{2C613A4E-366E-40AA-A38F-06797C40BD6F}"/>
              </a:ext>
            </a:extLst>
          </p:cNvPr>
          <p:cNvCxnSpPr>
            <a:cxnSpLocks/>
          </p:cNvCxnSpPr>
          <p:nvPr/>
        </p:nvCxnSpPr>
        <p:spPr>
          <a:xfrm>
            <a:off x="5652120" y="4136729"/>
            <a:ext cx="1512168" cy="3129717"/>
          </a:xfrm>
          <a:prstGeom prst="line">
            <a:avLst/>
          </a:prstGeom>
          <a:ln w="38100" cmpd="sng">
            <a:solidFill>
              <a:srgbClr val="FF0000">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 xmlns:a16="http://schemas.microsoft.com/office/drawing/2014/main" id="{D3AF64FC-D9A2-4FAE-8FCD-1D5F25AC7926}"/>
              </a:ext>
            </a:extLst>
          </p:cNvPr>
          <p:cNvCxnSpPr>
            <a:cxnSpLocks/>
          </p:cNvCxnSpPr>
          <p:nvPr/>
        </p:nvCxnSpPr>
        <p:spPr>
          <a:xfrm flipV="1">
            <a:off x="7688533" y="4746166"/>
            <a:ext cx="1563987" cy="1870809"/>
          </a:xfrm>
          <a:prstGeom prst="line">
            <a:avLst/>
          </a:prstGeom>
          <a:ln w="38100" cmpd="sng">
            <a:solidFill>
              <a:srgbClr val="FF0000">
                <a:alpha val="50196"/>
              </a:srgb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 xmlns:a16="http://schemas.microsoft.com/office/drawing/2014/main" id="{9B01C20E-3975-4CCA-B1BE-64E73B4B7AC2}"/>
              </a:ext>
            </a:extLst>
          </p:cNvPr>
          <p:cNvSpPr/>
          <p:nvPr/>
        </p:nvSpPr>
        <p:spPr>
          <a:xfrm>
            <a:off x="7359483" y="2492896"/>
            <a:ext cx="898003" cy="338554"/>
          </a:xfrm>
          <a:prstGeom prst="rect">
            <a:avLst/>
          </a:prstGeom>
          <a:ln w="19050">
            <a:solidFill>
              <a:srgbClr val="FF0000"/>
            </a:solidFill>
          </a:ln>
        </p:spPr>
        <p:txBody>
          <a:bodyPr wrap="none">
            <a:spAutoFit/>
          </a:bodyPr>
          <a:lstStyle/>
          <a:p>
            <a:pPr defTabSz="914400"/>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6" name="正方形/長方形 45">
            <a:extLst>
              <a:ext uri="{FF2B5EF4-FFF2-40B4-BE49-F238E27FC236}">
                <a16:creationId xmlns="" xmlns:a16="http://schemas.microsoft.com/office/drawing/2014/main" id="{C8EFA133-214F-4A15-9FDC-809D5B640275}"/>
              </a:ext>
            </a:extLst>
          </p:cNvPr>
          <p:cNvSpPr/>
          <p:nvPr/>
        </p:nvSpPr>
        <p:spPr>
          <a:xfrm>
            <a:off x="5588184" y="2494796"/>
            <a:ext cx="848309" cy="338554"/>
          </a:xfrm>
          <a:prstGeom prst="rect">
            <a:avLst/>
          </a:prstGeom>
          <a:ln w="19050">
            <a:solidFill>
              <a:srgbClr val="0000FF"/>
            </a:solidFill>
          </a:ln>
        </p:spPr>
        <p:txBody>
          <a:bodyPr wrap="none">
            <a:spAutoFit/>
          </a:bodyPr>
          <a:lstStyle/>
          <a:p>
            <a:pPr defTabSz="914400"/>
            <a:r>
              <a:rPr lang="ja-JP" altLang="en-US"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T</a:t>
            </a:r>
            <a:r>
              <a:rPr lang="en-US" altLang="ja-JP" sz="16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7" name="正方形/長方形 46">
            <a:extLst>
              <a:ext uri="{FF2B5EF4-FFF2-40B4-BE49-F238E27FC236}">
                <a16:creationId xmlns="" xmlns:a16="http://schemas.microsoft.com/office/drawing/2014/main" id="{AA57A2F7-183A-4B84-8C64-231A28FD7A88}"/>
              </a:ext>
            </a:extLst>
          </p:cNvPr>
          <p:cNvSpPr/>
          <p:nvPr/>
        </p:nvSpPr>
        <p:spPr>
          <a:xfrm>
            <a:off x="1914860" y="2492896"/>
            <a:ext cx="825867" cy="338554"/>
          </a:xfrm>
          <a:prstGeom prst="rect">
            <a:avLst/>
          </a:prstGeom>
          <a:ln w="19050">
            <a:solidFill>
              <a:srgbClr val="FF0000"/>
            </a:solidFill>
          </a:ln>
        </p:spPr>
        <p:txBody>
          <a:bodyPr wrap="none">
            <a:spAutoFit/>
          </a:bodyPr>
          <a:lstStyle/>
          <a:p>
            <a:pPr defTabSz="914400"/>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8" name="正方形/長方形 47">
            <a:extLst>
              <a:ext uri="{FF2B5EF4-FFF2-40B4-BE49-F238E27FC236}">
                <a16:creationId xmlns="" xmlns:a16="http://schemas.microsoft.com/office/drawing/2014/main" id="{69F5AA36-9E0F-4900-8013-F6CCAF42346E}"/>
              </a:ext>
            </a:extLst>
          </p:cNvPr>
          <p:cNvSpPr/>
          <p:nvPr/>
        </p:nvSpPr>
        <p:spPr>
          <a:xfrm>
            <a:off x="3747166" y="2492896"/>
            <a:ext cx="870751" cy="338554"/>
          </a:xfrm>
          <a:prstGeom prst="rect">
            <a:avLst/>
          </a:prstGeom>
          <a:ln w="19050">
            <a:solidFill>
              <a:srgbClr val="0000FF"/>
            </a:solidFill>
          </a:ln>
        </p:spPr>
        <p:txBody>
          <a:bodyPr wrap="none">
            <a:spAutoFit/>
          </a:bodyPr>
          <a:lstStyle/>
          <a:p>
            <a:pPr defTabSz="914400"/>
            <a:r>
              <a:rPr lang="ja-JP" altLang="en-US"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w</a:t>
            </a:r>
            <a:r>
              <a:rPr lang="en-US" altLang="ja-JP" sz="16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9" name="正方形/長方形 48">
            <a:extLst>
              <a:ext uri="{FF2B5EF4-FFF2-40B4-BE49-F238E27FC236}">
                <a16:creationId xmlns="" xmlns:a16="http://schemas.microsoft.com/office/drawing/2014/main" id="{023020DB-4D14-4876-950C-03A040E5DF64}"/>
              </a:ext>
            </a:extLst>
          </p:cNvPr>
          <p:cNvSpPr/>
          <p:nvPr/>
        </p:nvSpPr>
        <p:spPr>
          <a:xfrm>
            <a:off x="107504" y="2497612"/>
            <a:ext cx="837089" cy="338554"/>
          </a:xfrm>
          <a:prstGeom prst="rect">
            <a:avLst/>
          </a:prstGeom>
          <a:ln w="19050">
            <a:solidFill>
              <a:srgbClr val="FF0000"/>
            </a:solidFill>
          </a:ln>
        </p:spPr>
        <p:txBody>
          <a:bodyPr wrap="none">
            <a:spAutoFit/>
          </a:bodyPr>
          <a:lstStyle/>
          <a:p>
            <a:pPr defTabSz="914400"/>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u</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50" name="正方形/長方形 49">
            <a:extLst>
              <a:ext uri="{FF2B5EF4-FFF2-40B4-BE49-F238E27FC236}">
                <a16:creationId xmlns="" xmlns:a16="http://schemas.microsoft.com/office/drawing/2014/main" id="{3F4E45A0-4F29-42DD-983F-CA9F4223EF9A}"/>
              </a:ext>
            </a:extLst>
          </p:cNvPr>
          <p:cNvSpPr/>
          <p:nvPr/>
        </p:nvSpPr>
        <p:spPr>
          <a:xfrm>
            <a:off x="1019242" y="3103396"/>
            <a:ext cx="825867" cy="369332"/>
          </a:xfrm>
          <a:prstGeom prst="rect">
            <a:avLst/>
          </a:prstGeom>
        </p:spPr>
        <p:txBody>
          <a:bodyPr wrap="none">
            <a:spAutoFit/>
          </a:bodyPr>
          <a:lstStyle/>
          <a:p>
            <a:r>
              <a:rPr kumimoji="0" lang="en-US" altLang="ja-JP" kern="0" dirty="0">
                <a:solidFill>
                  <a:srgbClr val="FF0000"/>
                </a:solidFill>
                <a:ea typeface="Arial Unicode MS" panose="020B0604020202020204" pitchFamily="50" charset="-128"/>
              </a:rPr>
              <a:t>+0.431</a:t>
            </a:r>
            <a:endParaRPr lang="ja-JP" altLang="en-US" dirty="0">
              <a:solidFill>
                <a:srgbClr val="FF0000"/>
              </a:solidFill>
            </a:endParaRPr>
          </a:p>
        </p:txBody>
      </p:sp>
      <p:sp>
        <p:nvSpPr>
          <p:cNvPr id="51" name="角丸四角形吹き出し 44">
            <a:extLst>
              <a:ext uri="{FF2B5EF4-FFF2-40B4-BE49-F238E27FC236}">
                <a16:creationId xmlns="" xmlns:a16="http://schemas.microsoft.com/office/drawing/2014/main" id="{47AD3892-449C-4C60-9E07-C885947C4EBE}"/>
              </a:ext>
            </a:extLst>
          </p:cNvPr>
          <p:cNvSpPr/>
          <p:nvPr/>
        </p:nvSpPr>
        <p:spPr>
          <a:xfrm>
            <a:off x="971600" y="1916832"/>
            <a:ext cx="1224136" cy="499545"/>
          </a:xfrm>
          <a:prstGeom prst="wedgeRoundRectCallout">
            <a:avLst>
              <a:gd name="adj1" fmla="val -14302"/>
              <a:gd name="adj2" fmla="val 199089"/>
              <a:gd name="adj3" fmla="val 16667"/>
            </a:avLst>
          </a:prstGeom>
          <a:ln/>
        </p:spPr>
        <p:style>
          <a:lnRef idx="2">
            <a:schemeClr val="dk1"/>
          </a:lnRef>
          <a:fillRef idx="1">
            <a:schemeClr val="lt1"/>
          </a:fillRef>
          <a:effectRef idx="0">
            <a:schemeClr val="dk1"/>
          </a:effectRef>
          <a:fontRef idx="minor">
            <a:schemeClr val="dk1"/>
          </a:fontRef>
        </p:style>
        <p:txBody>
          <a:bodyPr rtlCol="0" anchor="ctr"/>
          <a:lstStyle/>
          <a:p>
            <a:pPr lvl="0"/>
            <a:r>
              <a:rPr kumimoji="0" lang="en-US" altLang="ja-JP" sz="1600" kern="0" dirty="0">
                <a:solidFill>
                  <a:schemeClr val="tx1"/>
                </a:solidFill>
              </a:rPr>
              <a:t>Correlation </a:t>
            </a:r>
          </a:p>
          <a:p>
            <a:pPr lvl="0"/>
            <a:r>
              <a:rPr kumimoji="0" lang="en-US" altLang="ja-JP" sz="1600" kern="0" dirty="0">
                <a:solidFill>
                  <a:schemeClr val="tx1"/>
                </a:solidFill>
              </a:rPr>
              <a:t>coefficient</a:t>
            </a:r>
            <a:endParaRPr lang="ja-JP" altLang="en-US" sz="1600" i="1" baseline="-25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52" name="正方形/長方形 51">
            <a:extLst>
              <a:ext uri="{FF2B5EF4-FFF2-40B4-BE49-F238E27FC236}">
                <a16:creationId xmlns="" xmlns:a16="http://schemas.microsoft.com/office/drawing/2014/main" id="{D755C719-21A3-4CF0-BD05-B81CE2316094}"/>
              </a:ext>
            </a:extLst>
          </p:cNvPr>
          <p:cNvSpPr/>
          <p:nvPr/>
        </p:nvSpPr>
        <p:spPr>
          <a:xfrm>
            <a:off x="8276891" y="3100711"/>
            <a:ext cx="825867" cy="369332"/>
          </a:xfrm>
          <a:prstGeom prst="rect">
            <a:avLst/>
          </a:prstGeom>
        </p:spPr>
        <p:txBody>
          <a:bodyPr wrap="none">
            <a:spAutoFit/>
          </a:bodyPr>
          <a:lstStyle/>
          <a:p>
            <a:r>
              <a:rPr kumimoji="0" lang="en-US" altLang="ja-JP" kern="0" dirty="0">
                <a:solidFill>
                  <a:srgbClr val="FF0000"/>
                </a:solidFill>
                <a:ea typeface="Arial Unicode MS" panose="020B0604020202020204" pitchFamily="50" charset="-128"/>
              </a:rPr>
              <a:t>+0.597</a:t>
            </a:r>
            <a:endParaRPr lang="ja-JP" altLang="en-US" dirty="0">
              <a:solidFill>
                <a:srgbClr val="FF0000"/>
              </a:solidFill>
            </a:endParaRPr>
          </a:p>
        </p:txBody>
      </p:sp>
      <p:sp>
        <p:nvSpPr>
          <p:cNvPr id="53" name="正方形/長方形 52">
            <a:extLst>
              <a:ext uri="{FF2B5EF4-FFF2-40B4-BE49-F238E27FC236}">
                <a16:creationId xmlns="" xmlns:a16="http://schemas.microsoft.com/office/drawing/2014/main" id="{6DFCFBCE-DC3D-4E31-92F5-FBA31FC11081}"/>
              </a:ext>
            </a:extLst>
          </p:cNvPr>
          <p:cNvSpPr/>
          <p:nvPr/>
        </p:nvSpPr>
        <p:spPr>
          <a:xfrm>
            <a:off x="6488340" y="3100711"/>
            <a:ext cx="825867" cy="369332"/>
          </a:xfrm>
          <a:prstGeom prst="rect">
            <a:avLst/>
          </a:prstGeom>
        </p:spPr>
        <p:txBody>
          <a:bodyPr wrap="none">
            <a:spAutoFit/>
          </a:bodyPr>
          <a:lstStyle/>
          <a:p>
            <a:r>
              <a:rPr kumimoji="0" lang="en-US" altLang="ja-JP" kern="0" dirty="0">
                <a:solidFill>
                  <a:srgbClr val="0000FF"/>
                </a:solidFill>
                <a:ea typeface="Arial Unicode MS" panose="020B0604020202020204" pitchFamily="50" charset="-128"/>
              </a:rPr>
              <a:t>–0.670</a:t>
            </a:r>
            <a:endParaRPr lang="ja-JP" altLang="en-US" dirty="0">
              <a:solidFill>
                <a:srgbClr val="0000FF"/>
              </a:solidFill>
            </a:endParaRPr>
          </a:p>
        </p:txBody>
      </p:sp>
      <p:sp>
        <p:nvSpPr>
          <p:cNvPr id="54" name="正方形/長方形 53">
            <a:extLst>
              <a:ext uri="{FF2B5EF4-FFF2-40B4-BE49-F238E27FC236}">
                <a16:creationId xmlns="" xmlns:a16="http://schemas.microsoft.com/office/drawing/2014/main" id="{2692CE89-A85F-4BEA-907F-0B475F8DF87C}"/>
              </a:ext>
            </a:extLst>
          </p:cNvPr>
          <p:cNvSpPr/>
          <p:nvPr/>
        </p:nvSpPr>
        <p:spPr>
          <a:xfrm>
            <a:off x="2783106" y="3100711"/>
            <a:ext cx="825867" cy="369332"/>
          </a:xfrm>
          <a:prstGeom prst="rect">
            <a:avLst/>
          </a:prstGeom>
        </p:spPr>
        <p:txBody>
          <a:bodyPr wrap="none">
            <a:spAutoFit/>
          </a:bodyPr>
          <a:lstStyle/>
          <a:p>
            <a:r>
              <a:rPr kumimoji="0" lang="en-US" altLang="ja-JP" kern="0" dirty="0">
                <a:solidFill>
                  <a:srgbClr val="FF0000"/>
                </a:solidFill>
                <a:ea typeface="Arial Unicode MS" panose="020B0604020202020204" pitchFamily="50" charset="-128"/>
              </a:rPr>
              <a:t>+0.321</a:t>
            </a:r>
            <a:endParaRPr lang="ja-JP" altLang="en-US" dirty="0">
              <a:solidFill>
                <a:srgbClr val="FF0000"/>
              </a:solidFill>
            </a:endParaRPr>
          </a:p>
        </p:txBody>
      </p:sp>
      <p:sp>
        <p:nvSpPr>
          <p:cNvPr id="56" name="正方形/長方形 55">
            <a:extLst>
              <a:ext uri="{FF2B5EF4-FFF2-40B4-BE49-F238E27FC236}">
                <a16:creationId xmlns="" xmlns:a16="http://schemas.microsoft.com/office/drawing/2014/main" id="{C8236E13-B7F1-471F-B065-6F41423F2625}"/>
              </a:ext>
            </a:extLst>
          </p:cNvPr>
          <p:cNvSpPr/>
          <p:nvPr/>
        </p:nvSpPr>
        <p:spPr>
          <a:xfrm>
            <a:off x="4618568" y="3100756"/>
            <a:ext cx="825867" cy="369332"/>
          </a:xfrm>
          <a:prstGeom prst="rect">
            <a:avLst/>
          </a:prstGeom>
        </p:spPr>
        <p:txBody>
          <a:bodyPr wrap="none">
            <a:spAutoFit/>
          </a:bodyPr>
          <a:lstStyle/>
          <a:p>
            <a:r>
              <a:rPr kumimoji="0" lang="en-US" altLang="ja-JP" kern="0" dirty="0">
                <a:solidFill>
                  <a:srgbClr val="0000FF"/>
                </a:solidFill>
                <a:ea typeface="Arial Unicode MS" panose="020B0604020202020204" pitchFamily="50" charset="-128"/>
              </a:rPr>
              <a:t>–0.048</a:t>
            </a:r>
            <a:endParaRPr lang="ja-JP" altLang="en-US" dirty="0">
              <a:solidFill>
                <a:srgbClr val="0000FF"/>
              </a:solidFill>
            </a:endParaRPr>
          </a:p>
        </p:txBody>
      </p:sp>
      <p:sp>
        <p:nvSpPr>
          <p:cNvPr id="57" name="正方形/長方形 56">
            <a:extLst>
              <a:ext uri="{FF2B5EF4-FFF2-40B4-BE49-F238E27FC236}">
                <a16:creationId xmlns="" xmlns:a16="http://schemas.microsoft.com/office/drawing/2014/main" id="{21802612-08D2-4409-AA84-1E93B914C878}"/>
              </a:ext>
            </a:extLst>
          </p:cNvPr>
          <p:cNvSpPr/>
          <p:nvPr/>
        </p:nvSpPr>
        <p:spPr>
          <a:xfrm>
            <a:off x="-48111" y="2800030"/>
            <a:ext cx="686406" cy="338554"/>
          </a:xfrm>
          <a:prstGeom prst="rect">
            <a:avLst/>
          </a:prstGeom>
          <a:ln w="19050">
            <a:noFill/>
          </a:ln>
        </p:spPr>
        <p:txBody>
          <a:bodyPr wrap="none">
            <a:spAutoFit/>
          </a:bodyPr>
          <a:lstStyle/>
          <a:p>
            <a:pPr defTabSz="914400"/>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dirty="0" err="1">
                <a:latin typeface="Times New Roman" panose="02020603050405020304" pitchFamily="18" charset="0"/>
                <a:ea typeface="Arial Unicode MS" panose="020B0604020202020204" pitchFamily="50" charset="-128"/>
                <a:cs typeface="Times New Roman" panose="02020603050405020304" pitchFamily="18" charset="0"/>
              </a:rPr>
              <a:t>dB</a:t>
            </a:r>
            <a:r>
              <a:rPr lang="en-US" altLang="ja-JP" sz="1600"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a:t>
            </a:r>
            <a:endParaRPr lang="ja-JP" altLang="en-US" sz="1600"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58" name="正方形/長方形 57">
            <a:extLst>
              <a:ext uri="{FF2B5EF4-FFF2-40B4-BE49-F238E27FC236}">
                <a16:creationId xmlns="" xmlns:a16="http://schemas.microsoft.com/office/drawing/2014/main" id="{5882ADF7-7A2F-47AD-A28A-59251DCC3D21}"/>
              </a:ext>
            </a:extLst>
          </p:cNvPr>
          <p:cNvSpPr/>
          <p:nvPr/>
        </p:nvSpPr>
        <p:spPr>
          <a:xfrm>
            <a:off x="1063186" y="6373874"/>
            <a:ext cx="752129" cy="338554"/>
          </a:xfrm>
          <a:prstGeom prst="rect">
            <a:avLst/>
          </a:prstGeom>
          <a:ln w="19050">
            <a:noFill/>
          </a:ln>
        </p:spPr>
        <p:txBody>
          <a:bodyPr wrap="none">
            <a:spAutoFit/>
          </a:bodyPr>
          <a:lstStyle/>
          <a:p>
            <a:pPr defTabSz="914400"/>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(m s</a:t>
            </a:r>
            <a:r>
              <a:rPr lang="en-US" altLang="ja-JP" sz="1600" baseline="30000" dirty="0">
                <a:latin typeface="Times New Roman" panose="02020603050405020304" pitchFamily="18" charset="0"/>
                <a:ea typeface="Arial Unicode MS" panose="020B0604020202020204" pitchFamily="50" charset="-128"/>
                <a:cs typeface="Times New Roman" panose="02020603050405020304" pitchFamily="18" charset="0"/>
              </a:rPr>
              <a:t>–1</a:t>
            </a:r>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a:t>
            </a:r>
            <a:endParaRPr lang="ja-JP" altLang="en-US" sz="1600"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59" name="正方形/長方形 58">
            <a:extLst>
              <a:ext uri="{FF2B5EF4-FFF2-40B4-BE49-F238E27FC236}">
                <a16:creationId xmlns="" xmlns:a16="http://schemas.microsoft.com/office/drawing/2014/main" id="{1FE8869B-52CE-4C7F-8CC2-203186E6DD50}"/>
              </a:ext>
            </a:extLst>
          </p:cNvPr>
          <p:cNvSpPr/>
          <p:nvPr/>
        </p:nvSpPr>
        <p:spPr>
          <a:xfrm>
            <a:off x="8374740" y="6373106"/>
            <a:ext cx="819455" cy="338554"/>
          </a:xfrm>
          <a:prstGeom prst="rect">
            <a:avLst/>
          </a:prstGeom>
          <a:ln w="19050">
            <a:noFill/>
          </a:ln>
        </p:spPr>
        <p:txBody>
          <a:bodyPr wrap="none">
            <a:spAutoFit/>
          </a:bodyPr>
          <a:lstStyle/>
          <a:p>
            <a:pPr defTabSz="914400"/>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(g kg</a:t>
            </a:r>
            <a:r>
              <a:rPr lang="en-US" altLang="ja-JP" sz="1600" baseline="30000" dirty="0">
                <a:latin typeface="Times New Roman" panose="02020603050405020304" pitchFamily="18" charset="0"/>
                <a:ea typeface="Arial Unicode MS" panose="020B0604020202020204" pitchFamily="50" charset="-128"/>
                <a:cs typeface="Times New Roman" panose="02020603050405020304" pitchFamily="18" charset="0"/>
              </a:rPr>
              <a:t>–1</a:t>
            </a:r>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a:t>
            </a:r>
            <a:endParaRPr lang="ja-JP" altLang="en-US" sz="1600"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60" name="正方形/長方形 59">
            <a:extLst>
              <a:ext uri="{FF2B5EF4-FFF2-40B4-BE49-F238E27FC236}">
                <a16:creationId xmlns="" xmlns:a16="http://schemas.microsoft.com/office/drawing/2014/main" id="{A30BE462-493B-4B4E-9063-51CB8D928EC7}"/>
              </a:ext>
            </a:extLst>
          </p:cNvPr>
          <p:cNvSpPr/>
          <p:nvPr/>
        </p:nvSpPr>
        <p:spPr>
          <a:xfrm>
            <a:off x="7013404" y="6367540"/>
            <a:ext cx="470000" cy="338554"/>
          </a:xfrm>
          <a:prstGeom prst="rect">
            <a:avLst/>
          </a:prstGeom>
          <a:ln w="19050">
            <a:noFill/>
          </a:ln>
        </p:spPr>
        <p:txBody>
          <a:bodyPr wrap="none">
            <a:spAutoFit/>
          </a:bodyPr>
          <a:lstStyle/>
          <a:p>
            <a:pPr defTabSz="914400"/>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(K)</a:t>
            </a:r>
            <a:endParaRPr lang="ja-JP" altLang="en-US" sz="1600"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61" name="正方形/長方形 60">
            <a:extLst>
              <a:ext uri="{FF2B5EF4-FFF2-40B4-BE49-F238E27FC236}">
                <a16:creationId xmlns="" xmlns:a16="http://schemas.microsoft.com/office/drawing/2014/main" id="{2266F9EE-7812-4066-BB94-A4EC43F2AC27}"/>
              </a:ext>
            </a:extLst>
          </p:cNvPr>
          <p:cNvSpPr/>
          <p:nvPr/>
        </p:nvSpPr>
        <p:spPr>
          <a:xfrm>
            <a:off x="4845783" y="6340120"/>
            <a:ext cx="752129" cy="338554"/>
          </a:xfrm>
          <a:prstGeom prst="rect">
            <a:avLst/>
          </a:prstGeom>
          <a:ln w="19050">
            <a:noFill/>
          </a:ln>
        </p:spPr>
        <p:txBody>
          <a:bodyPr wrap="none">
            <a:spAutoFit/>
          </a:bodyPr>
          <a:lstStyle/>
          <a:p>
            <a:pPr defTabSz="914400"/>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(m s</a:t>
            </a:r>
            <a:r>
              <a:rPr lang="en-US" altLang="ja-JP" sz="1600" baseline="30000" dirty="0">
                <a:latin typeface="Times New Roman" panose="02020603050405020304" pitchFamily="18" charset="0"/>
                <a:ea typeface="Arial Unicode MS" panose="020B0604020202020204" pitchFamily="50" charset="-128"/>
                <a:cs typeface="Times New Roman" panose="02020603050405020304" pitchFamily="18" charset="0"/>
              </a:rPr>
              <a:t>–1</a:t>
            </a:r>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a:t>
            </a:r>
            <a:endParaRPr lang="ja-JP" altLang="en-US" sz="1600"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62" name="正方形/長方形 61">
            <a:extLst>
              <a:ext uri="{FF2B5EF4-FFF2-40B4-BE49-F238E27FC236}">
                <a16:creationId xmlns="" xmlns:a16="http://schemas.microsoft.com/office/drawing/2014/main" id="{543D8E13-AE50-4297-BFB1-EA86A2C9BEC7}"/>
              </a:ext>
            </a:extLst>
          </p:cNvPr>
          <p:cNvSpPr/>
          <p:nvPr/>
        </p:nvSpPr>
        <p:spPr>
          <a:xfrm>
            <a:off x="2934235" y="6360122"/>
            <a:ext cx="752129" cy="338554"/>
          </a:xfrm>
          <a:prstGeom prst="rect">
            <a:avLst/>
          </a:prstGeom>
          <a:ln w="19050">
            <a:noFill/>
          </a:ln>
        </p:spPr>
        <p:txBody>
          <a:bodyPr wrap="none">
            <a:spAutoFit/>
          </a:bodyPr>
          <a:lstStyle/>
          <a:p>
            <a:pPr defTabSz="914400"/>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(m s</a:t>
            </a:r>
            <a:r>
              <a:rPr lang="en-US" altLang="ja-JP" sz="1600" baseline="30000" dirty="0">
                <a:latin typeface="Times New Roman" panose="02020603050405020304" pitchFamily="18" charset="0"/>
                <a:ea typeface="Arial Unicode MS" panose="020B0604020202020204" pitchFamily="50" charset="-128"/>
                <a:cs typeface="Times New Roman" panose="02020603050405020304" pitchFamily="18" charset="0"/>
              </a:rPr>
              <a:t>–1</a:t>
            </a:r>
            <a:r>
              <a:rPr lang="en-US" altLang="ja-JP" sz="1600" dirty="0">
                <a:latin typeface="Times New Roman" panose="02020603050405020304" pitchFamily="18" charset="0"/>
                <a:ea typeface="Arial Unicode MS" panose="020B0604020202020204" pitchFamily="50" charset="-128"/>
                <a:cs typeface="Times New Roman" panose="02020603050405020304" pitchFamily="18" charset="0"/>
              </a:rPr>
              <a:t>)</a:t>
            </a:r>
            <a:endParaRPr lang="ja-JP" altLang="en-US" sz="1600"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Tree>
    <p:extLst>
      <p:ext uri="{BB962C8B-B14F-4D97-AF65-F5344CB8AC3E}">
        <p14:creationId xmlns:p14="http://schemas.microsoft.com/office/powerpoint/2010/main" val="67060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ZHHcor_20130902041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8352" y="4099364"/>
            <a:ext cx="5868144" cy="2758223"/>
          </a:xfrm>
          <a:prstGeom prst="rect">
            <a:avLst/>
          </a:prstGeom>
        </p:spPr>
      </p:pic>
      <p:pic>
        <p:nvPicPr>
          <p:cNvPr id="2" name="図 1" descr="ZHHptb_20130902041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848" y="1458650"/>
            <a:ext cx="5763638" cy="2690430"/>
          </a:xfrm>
          <a:prstGeom prst="rect">
            <a:avLst/>
          </a:prstGeom>
        </p:spPr>
      </p:pic>
      <p:sp>
        <p:nvSpPr>
          <p:cNvPr id="4"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 Characteristic</a:t>
            </a:r>
            <a:r>
              <a:rPr lang="ja-JP" altLang="en-US" sz="3200" b="1" dirty="0"/>
              <a:t> </a:t>
            </a:r>
            <a:r>
              <a:rPr lang="en-US" altLang="ja-JP" sz="3200" b="1" dirty="0"/>
              <a:t>of</a:t>
            </a:r>
            <a:r>
              <a:rPr lang="ja-JP" altLang="en-US" sz="3200" b="1" dirty="0"/>
              <a:t> </a:t>
            </a:r>
            <a:r>
              <a:rPr lang="en-US" altLang="ja-JP" sz="3200" b="1" dirty="0"/>
              <a:t>Added </a:t>
            </a:r>
            <a:r>
              <a:rPr lang="en-US" altLang="ja-JP" sz="3200" i="1" dirty="0" err="1">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32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32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3200" dirty="0">
              <a:solidFill>
                <a:srgbClr val="FFFF00"/>
              </a:solidFill>
            </a:endParaRPr>
          </a:p>
        </p:txBody>
      </p:sp>
      <p:sp>
        <p:nvSpPr>
          <p:cNvPr id="5"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23</a:t>
            </a:fld>
            <a:r>
              <a:rPr lang="en-US" altLang="ja-JP" sz="1600" dirty="0"/>
              <a:t>/16</a:t>
            </a:r>
            <a:endParaRPr lang="ja-JP" altLang="en-US" sz="1600" dirty="0"/>
          </a:p>
        </p:txBody>
      </p:sp>
      <p:sp>
        <p:nvSpPr>
          <p:cNvPr id="16" name="正方形/長方形 15"/>
          <p:cNvSpPr/>
          <p:nvPr/>
        </p:nvSpPr>
        <p:spPr>
          <a:xfrm>
            <a:off x="323528" y="1556792"/>
            <a:ext cx="2548678" cy="923330"/>
          </a:xfrm>
          <a:prstGeom prst="rect">
            <a:avLst/>
          </a:prstGeom>
        </p:spPr>
        <p:txBody>
          <a:bodyPr wrap="square">
            <a:spAutoFit/>
          </a:bodyPr>
          <a:lstStyle/>
          <a:p>
            <a:r>
              <a:rPr lang="en-US" altLang="ja-JP" dirty="0"/>
              <a:t>Each term of standard deviation of </a:t>
            </a:r>
            <a:r>
              <a:rPr kumimoji="0" lang="en-US" altLang="ja-JP" i="1" kern="0" dirty="0" err="1">
                <a:latin typeface="Times New Roman" panose="02020603050405020304" pitchFamily="18" charset="0"/>
                <a:ea typeface="Arial Unicode MS" panose="020B0604020202020204" pitchFamily="50" charset="-128"/>
                <a:cs typeface="Times New Roman" panose="02020603050405020304" pitchFamily="18" charset="0"/>
              </a:rPr>
              <a:t>δ</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baseline="30000" dirty="0">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i</a:t>
            </a:r>
            <a:r>
              <a:rPr lang="en-US" altLang="ja-JP" baseline="30000" dirty="0">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dirty="0"/>
              <a:t> </a:t>
            </a:r>
            <a:r>
              <a:rPr lang="en-US" altLang="ja-JP"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dB</a:t>
            </a:r>
            <a:r>
              <a:rPr lang="en-US" altLang="ja-JP" i="1" dirty="0" err="1">
                <a:latin typeface="Times New Roman" panose="02020603050405020304" pitchFamily="18" charset="0"/>
                <a:cs typeface="Times New Roman" panose="02020603050405020304" pitchFamily="18" charset="0"/>
              </a:rPr>
              <a:t>Z</a:t>
            </a:r>
            <a:r>
              <a:rPr lang="en-US" altLang="ja-JP" dirty="0">
                <a:latin typeface="Times New Roman" panose="02020603050405020304" pitchFamily="18" charset="0"/>
                <a:cs typeface="Times New Roman" panose="02020603050405020304" pitchFamily="18" charset="0"/>
              </a:rPr>
              <a:t>)</a:t>
            </a:r>
            <a:r>
              <a:rPr lang="ja-JP" altLang="en-US" dirty="0">
                <a:latin typeface="Times New Roman" panose="02020603050405020304" pitchFamily="18" charset="0"/>
                <a:cs typeface="Times New Roman" panose="02020603050405020304" pitchFamily="18" charset="0"/>
              </a:rPr>
              <a:t> </a:t>
            </a:r>
            <a:r>
              <a:rPr lang="en-US" altLang="ja-JP" dirty="0"/>
              <a:t>in 1310JST @5-km AGL</a:t>
            </a:r>
            <a:endParaRPr lang="ja-JP" altLang="en-US" dirty="0">
              <a:latin typeface="Times New Roman" panose="02020603050405020304" pitchFamily="18" charset="0"/>
              <a:cs typeface="Times New Roman" panose="02020603050405020304" pitchFamily="18" charset="0"/>
            </a:endParaRPr>
          </a:p>
        </p:txBody>
      </p:sp>
      <p:sp>
        <p:nvSpPr>
          <p:cNvPr id="30" name="正方形/長方形 29"/>
          <p:cNvSpPr/>
          <p:nvPr/>
        </p:nvSpPr>
        <p:spPr>
          <a:xfrm>
            <a:off x="4788264" y="976313"/>
            <a:ext cx="4262589" cy="418300"/>
          </a:xfrm>
          <a:prstGeom prst="rect">
            <a:avLst/>
          </a:prstGeom>
          <a:solidFill>
            <a:srgbClr val="FFFF00"/>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endParaRPr lang="en-US" altLang="ja-JP" sz="1400" dirty="0">
              <a:ea typeface="Arial Unicode MS" panose="020B0604020202020204" pitchFamily="50" charset="-128"/>
              <a:cs typeface="Arial Unicode MS" panose="020B0604020202020204" pitchFamily="50" charset="-128"/>
            </a:endParaRPr>
          </a:p>
        </p:txBody>
      </p:sp>
      <p:graphicFrame>
        <p:nvGraphicFramePr>
          <p:cNvPr id="31" name="オブジェクト 30"/>
          <p:cNvGraphicFramePr>
            <a:graphicFrameLocks noChangeAspect="1"/>
          </p:cNvGraphicFramePr>
          <p:nvPr>
            <p:extLst>
              <p:ext uri="{D42A27DB-BD31-4B8C-83A1-F6EECF244321}">
                <p14:modId xmlns:p14="http://schemas.microsoft.com/office/powerpoint/2010/main" val="114006881"/>
              </p:ext>
            </p:extLst>
          </p:nvPr>
        </p:nvGraphicFramePr>
        <p:xfrm>
          <a:off x="4788024" y="978925"/>
          <a:ext cx="4255522" cy="414804"/>
        </p:xfrm>
        <a:graphic>
          <a:graphicData uri="http://schemas.openxmlformats.org/presentationml/2006/ole">
            <mc:AlternateContent xmlns:mc="http://schemas.openxmlformats.org/markup-compatibility/2006">
              <mc:Choice xmlns:v="urn:schemas-microsoft-com:vml" Requires="v">
                <p:oleObj spid="_x0000_s37995" name="数式" r:id="rId6" imgW="4368600" imgH="469800" progId="Equation.3">
                  <p:embed/>
                </p:oleObj>
              </mc:Choice>
              <mc:Fallback>
                <p:oleObj name="数式" r:id="rId6" imgW="4368600" imgH="469800" progId="Equation.3">
                  <p:embed/>
                  <p:pic>
                    <p:nvPicPr>
                      <p:cNvPr id="0" name=""/>
                      <p:cNvPicPr/>
                      <p:nvPr/>
                    </p:nvPicPr>
                    <p:blipFill>
                      <a:blip r:embed="rId7"/>
                      <a:stretch>
                        <a:fillRect/>
                      </a:stretch>
                    </p:blipFill>
                    <p:spPr>
                      <a:xfrm>
                        <a:off x="4788024" y="978925"/>
                        <a:ext cx="4255522" cy="414804"/>
                      </a:xfrm>
                      <a:prstGeom prst="rect">
                        <a:avLst/>
                      </a:prstGeom>
                      <a:noFill/>
                      <a:ln w="38100">
                        <a:noFill/>
                      </a:ln>
                    </p:spPr>
                  </p:pic>
                </p:oleObj>
              </mc:Fallback>
            </mc:AlternateContent>
          </a:graphicData>
        </a:graphic>
      </p:graphicFrame>
      <p:sp>
        <p:nvSpPr>
          <p:cNvPr id="44" name="角丸四角形吹き出し 43"/>
          <p:cNvSpPr/>
          <p:nvPr/>
        </p:nvSpPr>
        <p:spPr>
          <a:xfrm>
            <a:off x="323528" y="2551105"/>
            <a:ext cx="2232248" cy="792088"/>
          </a:xfrm>
          <a:prstGeom prst="wedgeRoundRectCallout">
            <a:avLst>
              <a:gd name="adj1" fmla="val -11274"/>
              <a:gd name="adj2" fmla="val -11377"/>
              <a:gd name="adj3" fmla="val 16667"/>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en-US" altLang="ja-JP" sz="2400" dirty="0"/>
              <a:t>Contribution of </a:t>
            </a:r>
            <a:r>
              <a:rPr lang="en-US" altLang="ja-JP" sz="24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δq</a:t>
            </a:r>
            <a:r>
              <a:rPr lang="en-US" altLang="ja-JP" sz="24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400" i="1" baseline="30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ja-JP" altLang="en-US" sz="2400" dirty="0"/>
              <a:t> </a:t>
            </a:r>
            <a:r>
              <a:rPr lang="en-US" altLang="ja-JP" sz="2400" dirty="0"/>
              <a:t>is larger</a:t>
            </a:r>
            <a:endParaRPr lang="ja-JP" altLang="en-US" sz="24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8" name="正方形/長方形 37"/>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(2013/9/2)</a:t>
            </a:r>
          </a:p>
        </p:txBody>
      </p:sp>
      <p:sp>
        <p:nvSpPr>
          <p:cNvPr id="39" name="正方形/長方形 38"/>
          <p:cNvSpPr/>
          <p:nvPr/>
        </p:nvSpPr>
        <p:spPr>
          <a:xfrm>
            <a:off x="323528" y="4077072"/>
            <a:ext cx="2952328" cy="923330"/>
          </a:xfrm>
          <a:prstGeom prst="rect">
            <a:avLst/>
          </a:prstGeom>
        </p:spPr>
        <p:txBody>
          <a:bodyPr wrap="square">
            <a:spAutoFit/>
          </a:bodyPr>
          <a:lstStyle/>
          <a:p>
            <a:r>
              <a:rPr lang="en-US" altLang="ja-JP" dirty="0"/>
              <a:t>Correlation </a:t>
            </a:r>
            <a:r>
              <a:rPr lang="en-US" altLang="ja-JP" dirty="0">
                <a:ea typeface="Arial Unicode MS" panose="020B0604020202020204" pitchFamily="50" charset="-128"/>
                <a:cs typeface="Arial Unicode MS" panose="020B0604020202020204" pitchFamily="50" charset="-128"/>
              </a:rPr>
              <a:t>between</a:t>
            </a:r>
          </a:p>
          <a:p>
            <a:r>
              <a:rPr lang="en-US" altLang="ja-JP" b="1" dirty="0" err="1">
                <a:latin typeface="Times New Roman" panose="02020603050405020304" pitchFamily="18" charset="0"/>
                <a:ea typeface="Arial Unicode MS" panose="020B0604020202020204" pitchFamily="50" charset="-128"/>
                <a:cs typeface="Times New Roman" panose="02020603050405020304" pitchFamily="18" charset="0"/>
              </a:rPr>
              <a:t>x</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u</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dirty="0">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w</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T</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i="1" baseline="-25000" dirty="0" err="1">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latin typeface="Times New Roman" panose="02020603050405020304" pitchFamily="18" charset="0"/>
                <a:ea typeface="Arial Unicode MS" panose="020B0604020202020204" pitchFamily="50" charset="-128"/>
                <a:cs typeface="Times New Roman" panose="02020603050405020304" pitchFamily="18" charset="0"/>
              </a:rPr>
              <a:t>)</a:t>
            </a:r>
            <a:r>
              <a:rPr kumimoji="0" lang="en-US" altLang="ja-JP" kern="0" dirty="0">
                <a:latin typeface="Arial Unicode MS" panose="020B0604020202020204" pitchFamily="50" charset="-128"/>
                <a:ea typeface="Arial Unicode MS" panose="020B0604020202020204" pitchFamily="50" charset="-128"/>
                <a:cs typeface="Arial Unicode MS" panose="020B0604020202020204" pitchFamily="50" charset="-128"/>
              </a:rPr>
              <a:t> </a:t>
            </a:r>
            <a:r>
              <a:rPr kumimoji="0" lang="en-US" altLang="ja-JP" kern="0" dirty="0">
                <a:ea typeface="Arial Unicode MS" panose="020B0604020202020204" pitchFamily="50" charset="-128"/>
                <a:cs typeface="Arial Unicode MS" panose="020B0604020202020204" pitchFamily="50" charset="-128"/>
              </a:rPr>
              <a:t>and </a:t>
            </a:r>
            <a:r>
              <a:rPr kumimoji="0" lang="en-US" altLang="ja-JP" i="1" kern="0" dirty="0" err="1">
                <a:latin typeface="Times New Roman" panose="02020603050405020304" pitchFamily="18" charset="0"/>
                <a:ea typeface="Arial Unicode MS" panose="020B0604020202020204" pitchFamily="50" charset="-128"/>
                <a:cs typeface="Times New Roman" panose="02020603050405020304" pitchFamily="18" charset="0"/>
              </a:rPr>
              <a:t>δ</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latin typeface="Arial Unicode MS" panose="020B0604020202020204" pitchFamily="50" charset="-128"/>
                <a:ea typeface="Arial Unicode MS" panose="020B0604020202020204" pitchFamily="50" charset="-128"/>
                <a:cs typeface="Arial Unicode MS" panose="020B0604020202020204" pitchFamily="50" charset="-128"/>
              </a:rPr>
              <a:t> </a:t>
            </a:r>
          </a:p>
          <a:p>
            <a:r>
              <a:rPr lang="en-US" altLang="ja-JP" dirty="0"/>
              <a:t>in 1310JST @5-km AGL</a:t>
            </a:r>
            <a:endParaRPr lang="ja-JP" altLang="en-US" dirty="0"/>
          </a:p>
        </p:txBody>
      </p:sp>
      <p:sp>
        <p:nvSpPr>
          <p:cNvPr id="40" name="角丸四角形吹き出し 39"/>
          <p:cNvSpPr/>
          <p:nvPr/>
        </p:nvSpPr>
        <p:spPr>
          <a:xfrm>
            <a:off x="323528" y="5157192"/>
            <a:ext cx="2376263" cy="720080"/>
          </a:xfrm>
          <a:prstGeom prst="wedgeRoundRectCallout">
            <a:avLst>
              <a:gd name="adj1" fmla="val -11274"/>
              <a:gd name="adj2" fmla="val -11377"/>
              <a:gd name="adj3" fmla="val 16667"/>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en-US" altLang="ja-JP" sz="2400" dirty="0"/>
              <a:t>Large correlation of </a:t>
            </a:r>
            <a:r>
              <a:rPr lang="en-US" altLang="ja-JP" sz="24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δq</a:t>
            </a:r>
            <a:r>
              <a:rPr lang="en-US" altLang="ja-JP" sz="24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Tree>
    <p:extLst>
      <p:ext uri="{BB962C8B-B14F-4D97-AF65-F5344CB8AC3E}">
        <p14:creationId xmlns:p14="http://schemas.microsoft.com/office/powerpoint/2010/main" val="4245613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ainc_20130902041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 y="1516834"/>
            <a:ext cx="6947639" cy="5341166"/>
          </a:xfrm>
          <a:prstGeom prst="rect">
            <a:avLst/>
          </a:prstGeom>
        </p:spPr>
      </p:pic>
      <p:sp>
        <p:nvSpPr>
          <p:cNvPr id="4"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2800" dirty="0"/>
              <a:t/>
            </a:r>
            <a:br>
              <a:rPr lang="en-US" altLang="ja-JP" sz="2800" dirty="0"/>
            </a:br>
            <a:r>
              <a:rPr lang="en-US" altLang="ja-JP" sz="2800" dirty="0"/>
              <a:t>	</a:t>
            </a:r>
            <a:r>
              <a:rPr lang="en-US" altLang="ja-JP" sz="2800" b="1" dirty="0"/>
              <a:t>Modification of Atmospheric State by Additional </a:t>
            </a:r>
            <a:r>
              <a:rPr lang="en-US" altLang="ja-JP" sz="2800" i="1" dirty="0" err="1">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28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8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800" dirty="0">
              <a:solidFill>
                <a:srgbClr val="FFFF00"/>
              </a:solidFill>
            </a:endParaRPr>
          </a:p>
        </p:txBody>
      </p:sp>
      <p:sp>
        <p:nvSpPr>
          <p:cNvPr id="5"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24</a:t>
            </a:fld>
            <a:r>
              <a:rPr lang="en-US" altLang="ja-JP" sz="1600" dirty="0"/>
              <a:t>/16</a:t>
            </a:r>
            <a:endParaRPr lang="ja-JP" altLang="en-US" sz="1600" dirty="0"/>
          </a:p>
        </p:txBody>
      </p:sp>
      <p:sp>
        <p:nvSpPr>
          <p:cNvPr id="30" name="正方形/長方形 29"/>
          <p:cNvSpPr/>
          <p:nvPr/>
        </p:nvSpPr>
        <p:spPr>
          <a:xfrm>
            <a:off x="4788264" y="976313"/>
            <a:ext cx="4262589" cy="418300"/>
          </a:xfrm>
          <a:prstGeom prst="rect">
            <a:avLst/>
          </a:prstGeom>
          <a:solidFill>
            <a:srgbClr val="FFFF00"/>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endParaRPr lang="en-US" altLang="ja-JP" sz="1400" dirty="0">
              <a:ea typeface="Arial Unicode MS" panose="020B0604020202020204" pitchFamily="50" charset="-128"/>
              <a:cs typeface="Arial Unicode MS" panose="020B0604020202020204" pitchFamily="50" charset="-128"/>
            </a:endParaRPr>
          </a:p>
        </p:txBody>
      </p:sp>
      <p:graphicFrame>
        <p:nvGraphicFramePr>
          <p:cNvPr id="31" name="オブジェクト 30"/>
          <p:cNvGraphicFramePr>
            <a:graphicFrameLocks noChangeAspect="1"/>
          </p:cNvGraphicFramePr>
          <p:nvPr>
            <p:extLst>
              <p:ext uri="{D42A27DB-BD31-4B8C-83A1-F6EECF244321}">
                <p14:modId xmlns:p14="http://schemas.microsoft.com/office/powerpoint/2010/main" val="666054792"/>
              </p:ext>
            </p:extLst>
          </p:nvPr>
        </p:nvGraphicFramePr>
        <p:xfrm>
          <a:off x="4788024" y="978925"/>
          <a:ext cx="4255522" cy="414804"/>
        </p:xfrm>
        <a:graphic>
          <a:graphicData uri="http://schemas.openxmlformats.org/presentationml/2006/ole">
            <mc:AlternateContent xmlns:mc="http://schemas.openxmlformats.org/markup-compatibility/2006">
              <mc:Choice xmlns:v="urn:schemas-microsoft-com:vml" Requires="v">
                <p:oleObj spid="_x0000_s39019" name="数式" r:id="rId5" imgW="4368600" imgH="469800" progId="Equation.3">
                  <p:embed/>
                </p:oleObj>
              </mc:Choice>
              <mc:Fallback>
                <p:oleObj name="数式" r:id="rId5" imgW="4368600" imgH="469800" progId="Equation.3">
                  <p:embed/>
                  <p:pic>
                    <p:nvPicPr>
                      <p:cNvPr id="0" name=""/>
                      <p:cNvPicPr/>
                      <p:nvPr/>
                    </p:nvPicPr>
                    <p:blipFill>
                      <a:blip r:embed="rId6"/>
                      <a:stretch>
                        <a:fillRect/>
                      </a:stretch>
                    </p:blipFill>
                    <p:spPr>
                      <a:xfrm>
                        <a:off x="4788024" y="978925"/>
                        <a:ext cx="4255522" cy="414804"/>
                      </a:xfrm>
                      <a:prstGeom prst="rect">
                        <a:avLst/>
                      </a:prstGeom>
                      <a:noFill/>
                      <a:ln w="38100">
                        <a:noFill/>
                      </a:ln>
                    </p:spPr>
                  </p:pic>
                </p:oleObj>
              </mc:Fallback>
            </mc:AlternateContent>
          </a:graphicData>
        </a:graphic>
      </p:graphicFrame>
      <p:sp>
        <p:nvSpPr>
          <p:cNvPr id="38" name="正方形/長方形 37"/>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(2013/9/2)</a:t>
            </a:r>
          </a:p>
        </p:txBody>
      </p:sp>
      <p:sp>
        <p:nvSpPr>
          <p:cNvPr id="39" name="正方形/長方形 38"/>
          <p:cNvSpPr/>
          <p:nvPr/>
        </p:nvSpPr>
        <p:spPr>
          <a:xfrm>
            <a:off x="0" y="980728"/>
            <a:ext cx="4855378" cy="615553"/>
          </a:xfrm>
          <a:prstGeom prst="rect">
            <a:avLst/>
          </a:prstGeom>
        </p:spPr>
        <p:txBody>
          <a:bodyPr wrap="square">
            <a:spAutoFit/>
          </a:bodyPr>
          <a:lstStyle/>
          <a:p>
            <a:r>
              <a:rPr lang="en-US" altLang="ja-JP" dirty="0"/>
              <a:t>Analysis increment </a:t>
            </a:r>
            <a:r>
              <a:rPr lang="en-US" altLang="ja-JP" dirty="0">
                <a:latin typeface="Times New Roman" panose="02020603050405020304" pitchFamily="18" charset="0"/>
                <a:cs typeface="Times New Roman" panose="02020603050405020304" pitchFamily="18" charset="0"/>
              </a:rPr>
              <a:t>(</a:t>
            </a:r>
            <a:r>
              <a:rPr lang="en-US" altLang="ja-JP" b="1" dirty="0" err="1">
                <a:latin typeface="Times New Roman" panose="02020603050405020304" pitchFamily="18" charset="0"/>
                <a:ea typeface="Arial Unicode MS" panose="020B0604020202020204" pitchFamily="50" charset="-128"/>
                <a:cs typeface="Times New Roman" panose="02020603050405020304" pitchFamily="18" charset="0"/>
              </a:rPr>
              <a:t>x</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a</a:t>
            </a:r>
            <a:r>
              <a:rPr kumimoji="0" lang="en-US" altLang="ja-JP" kern="0" dirty="0">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b="1" dirty="0" err="1">
                <a:latin typeface="Times New Roman" panose="02020603050405020304" pitchFamily="18" charset="0"/>
                <a:ea typeface="Arial Unicode MS" panose="020B0604020202020204" pitchFamily="50" charset="-128"/>
                <a:cs typeface="Times New Roman" panose="02020603050405020304" pitchFamily="18" charset="0"/>
              </a:rPr>
              <a:t>x</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latin typeface="Times New Roman" panose="02020603050405020304" pitchFamily="18" charset="0"/>
                <a:cs typeface="Times New Roman" panose="02020603050405020304" pitchFamily="18" charset="0"/>
              </a:rPr>
              <a:t>)</a:t>
            </a:r>
            <a:r>
              <a:rPr lang="en-US" altLang="ja-JP" b="1" dirty="0">
                <a:latin typeface="Times New Roman" panose="02020603050405020304" pitchFamily="18" charset="0"/>
                <a:cs typeface="Times New Roman" panose="02020603050405020304" pitchFamily="18" charset="0"/>
              </a:rPr>
              <a:t> </a:t>
            </a:r>
            <a:r>
              <a:rPr lang="en-US" altLang="ja-JP" dirty="0"/>
              <a:t>in 1310JST @5-km AGL</a:t>
            </a:r>
            <a:r>
              <a:rPr lang="ja-JP" altLang="en-US" dirty="0"/>
              <a:t> </a:t>
            </a:r>
            <a:r>
              <a:rPr lang="ja-JP" altLang="en-US" sz="1600" dirty="0"/>
              <a:t>（</a:t>
            </a:r>
            <a:r>
              <a:rPr lang="en-US" altLang="ja-JP" sz="1600" dirty="0"/>
              <a:t>Blue contour shows </a:t>
            </a:r>
            <a:r>
              <a:rPr lang="en-US" altLang="ja-JP" sz="1600" i="1" dirty="0" err="1">
                <a:latin typeface="Times New Roman" panose="02020603050405020304" pitchFamily="18" charset="0"/>
                <a:cs typeface="Times New Roman" panose="02020603050405020304" pitchFamily="18" charset="0"/>
              </a:rPr>
              <a:t>Z</a:t>
            </a:r>
            <a:r>
              <a:rPr lang="en-US" altLang="ja-JP" sz="1600" i="1" baseline="-25000" dirty="0" err="1">
                <a:latin typeface="Times New Roman" panose="02020603050405020304" pitchFamily="18" charset="0"/>
                <a:cs typeface="Times New Roman" panose="02020603050405020304" pitchFamily="18" charset="0"/>
              </a:rPr>
              <a:t>H</a:t>
            </a:r>
            <a:r>
              <a:rPr lang="en-US" altLang="ja-JP" sz="1600" i="1" baseline="30000" dirty="0" err="1">
                <a:latin typeface="Times New Roman" panose="02020603050405020304" pitchFamily="18" charset="0"/>
                <a:cs typeface="Times New Roman" panose="02020603050405020304" pitchFamily="18" charset="0"/>
              </a:rPr>
              <a:t>f</a:t>
            </a:r>
            <a:r>
              <a:rPr lang="en-US" altLang="ja-JP" sz="1600" i="1" dirty="0">
                <a:latin typeface="Times New Roman" panose="02020603050405020304" pitchFamily="18" charset="0"/>
                <a:cs typeface="Times New Roman" panose="02020603050405020304" pitchFamily="18" charset="0"/>
              </a:rPr>
              <a:t>=</a:t>
            </a:r>
            <a:r>
              <a:rPr lang="en-US" altLang="ja-JP" sz="1600" dirty="0">
                <a:latin typeface="Times New Roman" panose="02020603050405020304" pitchFamily="18" charset="0"/>
                <a:cs typeface="Times New Roman" panose="02020603050405020304" pitchFamily="18" charset="0"/>
              </a:rPr>
              <a:t>0dB</a:t>
            </a:r>
            <a:r>
              <a:rPr lang="en-US" altLang="ja-JP" sz="1600" i="1" dirty="0">
                <a:latin typeface="Times New Roman" panose="02020603050405020304" pitchFamily="18" charset="0"/>
                <a:cs typeface="Times New Roman" panose="02020603050405020304" pitchFamily="18" charset="0"/>
              </a:rPr>
              <a:t>Z</a:t>
            </a:r>
            <a:r>
              <a:rPr lang="ja-JP" altLang="en-US" sz="1600" dirty="0"/>
              <a:t>）</a:t>
            </a:r>
          </a:p>
        </p:txBody>
      </p:sp>
      <p:sp>
        <p:nvSpPr>
          <p:cNvPr id="40" name="角丸四角形吹き出し 39"/>
          <p:cNvSpPr/>
          <p:nvPr/>
        </p:nvSpPr>
        <p:spPr>
          <a:xfrm>
            <a:off x="6876256" y="1628800"/>
            <a:ext cx="2088232" cy="1944216"/>
          </a:xfrm>
          <a:prstGeom prst="wedgeRoundRectCallout">
            <a:avLst>
              <a:gd name="adj1" fmla="val -11274"/>
              <a:gd name="adj2" fmla="val -11377"/>
              <a:gd name="adj3" fmla="val 16667"/>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en-US" altLang="ja-JP" sz="2400" dirty="0"/>
              <a:t>Positive increment of </a:t>
            </a:r>
            <a:r>
              <a:rPr lang="en-US" altLang="ja-JP" sz="24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δq</a:t>
            </a:r>
            <a:r>
              <a:rPr lang="en-US" altLang="ja-JP" sz="24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4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400" dirty="0"/>
              <a:t>where rainfall is not forecasted</a:t>
            </a:r>
            <a:endParaRPr lang="ja-JP" altLang="en-US" sz="2400" dirty="0"/>
          </a:p>
        </p:txBody>
      </p:sp>
      <p:sp>
        <p:nvSpPr>
          <p:cNvPr id="3" name="正方形/長方形 2"/>
          <p:cNvSpPr/>
          <p:nvPr/>
        </p:nvSpPr>
        <p:spPr>
          <a:xfrm>
            <a:off x="323528" y="1628800"/>
            <a:ext cx="1944216" cy="646331"/>
          </a:xfrm>
          <a:prstGeom prst="rect">
            <a:avLst/>
          </a:prstGeom>
          <a:solidFill>
            <a:srgbClr val="FFFFFF">
              <a:alpha val="70000"/>
            </a:srgbClr>
          </a:solidFill>
        </p:spPr>
        <p:txBody>
          <a:bodyPr wrap="square">
            <a:spAutoFit/>
          </a:bodyPr>
          <a:lstStyle/>
          <a:p>
            <a:r>
              <a:rPr lang="en-US" altLang="ja-JP" i="1" dirty="0" err="1">
                <a:solidFill>
                  <a:srgbClr val="0000FF"/>
                </a:solidFill>
                <a:latin typeface="Times New Roman" panose="02020603050405020304" pitchFamily="18" charset="0"/>
                <a:cs typeface="Times New Roman" panose="02020603050405020304" pitchFamily="18" charset="0"/>
              </a:rPr>
              <a:t>Z</a:t>
            </a:r>
            <a:r>
              <a:rPr lang="en-US" altLang="ja-JP" i="1" baseline="-25000" dirty="0" err="1">
                <a:solidFill>
                  <a:srgbClr val="0000FF"/>
                </a:solidFill>
                <a:latin typeface="Times New Roman" panose="02020603050405020304" pitchFamily="18" charset="0"/>
                <a:cs typeface="Times New Roman" panose="02020603050405020304" pitchFamily="18" charset="0"/>
              </a:rPr>
              <a:t>H</a:t>
            </a:r>
            <a:r>
              <a:rPr lang="en-US" altLang="ja-JP" baseline="30000" dirty="0" err="1">
                <a:solidFill>
                  <a:srgbClr val="0000FF"/>
                </a:solidFill>
                <a:latin typeface="Times New Roman" panose="02020603050405020304" pitchFamily="18" charset="0"/>
                <a:cs typeface="Times New Roman" panose="02020603050405020304" pitchFamily="18" charset="0"/>
              </a:rPr>
              <a:t>obs</a:t>
            </a:r>
            <a:r>
              <a:rPr lang="en-US" altLang="ja-JP" dirty="0">
                <a:solidFill>
                  <a:srgbClr val="0000FF"/>
                </a:solidFill>
              </a:rPr>
              <a:t> assimilated with perturbations</a:t>
            </a:r>
            <a:endParaRPr lang="ja-JP" altLang="en-US" dirty="0"/>
          </a:p>
        </p:txBody>
      </p:sp>
      <p:sp>
        <p:nvSpPr>
          <p:cNvPr id="6" name="正方形/長方形 5"/>
          <p:cNvSpPr/>
          <p:nvPr/>
        </p:nvSpPr>
        <p:spPr>
          <a:xfrm>
            <a:off x="3109155" y="1484784"/>
            <a:ext cx="940852"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u</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a</a:t>
            </a:r>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−u</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13" name="正方形/長方形 12"/>
          <p:cNvSpPr/>
          <p:nvPr/>
        </p:nvSpPr>
        <p:spPr>
          <a:xfrm>
            <a:off x="5269395" y="1484784"/>
            <a:ext cx="886781"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a</a:t>
            </a:r>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14" name="正方形/長方形 13"/>
          <p:cNvSpPr/>
          <p:nvPr/>
        </p:nvSpPr>
        <p:spPr>
          <a:xfrm>
            <a:off x="3109155" y="4149080"/>
            <a:ext cx="974516" cy="461665"/>
          </a:xfrm>
          <a:prstGeom prst="rect">
            <a:avLst/>
          </a:prstGeom>
          <a:solidFill>
            <a:srgbClr val="FFFFFF">
              <a:alpha val="67000"/>
            </a:srgbClr>
          </a:solidFill>
          <a:ln>
            <a:solidFill>
              <a:schemeClr val="tx1"/>
            </a:solidFill>
          </a:ln>
        </p:spPr>
        <p:txBody>
          <a:bodyPr wrap="none">
            <a:spAutoFit/>
          </a:bodyPr>
          <a:lstStyle/>
          <a:p>
            <a:r>
              <a:rPr lang="en-US" altLang="ja-JP" sz="2400" i="1" dirty="0">
                <a:latin typeface="Times New Roman" panose="02020603050405020304" pitchFamily="18" charset="0"/>
                <a:ea typeface="Arial Unicode MS" panose="020B0604020202020204" pitchFamily="50" charset="-128"/>
                <a:cs typeface="Times New Roman" panose="02020603050405020304" pitchFamily="18" charset="0"/>
              </a:rPr>
              <a:t>T</a:t>
            </a:r>
            <a:r>
              <a:rPr lang="en-US" altLang="ja-JP" sz="2400" i="1" baseline="30000" dirty="0">
                <a:latin typeface="Times New Roman" panose="02020603050405020304" pitchFamily="18" charset="0"/>
                <a:ea typeface="Arial Unicode MS" panose="020B0604020202020204" pitchFamily="50" charset="-128"/>
                <a:cs typeface="Times New Roman" panose="02020603050405020304" pitchFamily="18" charset="0"/>
              </a:rPr>
              <a:t>a</a:t>
            </a:r>
            <a:r>
              <a:rPr lang="en-US" altLang="ja-JP" sz="2400" i="1" dirty="0">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T</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15" name="正方形/長方形 14"/>
          <p:cNvSpPr/>
          <p:nvPr/>
        </p:nvSpPr>
        <p:spPr>
          <a:xfrm>
            <a:off x="5269395" y="4149080"/>
            <a:ext cx="1113259"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400" i="1" baseline="-25000" dirty="0" err="1">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a</a:t>
            </a:r>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400" i="1" baseline="-25000" dirty="0" err="1">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16" name="正方形/長方形 15"/>
          <p:cNvSpPr/>
          <p:nvPr/>
        </p:nvSpPr>
        <p:spPr>
          <a:xfrm>
            <a:off x="804899" y="4149080"/>
            <a:ext cx="1018949" cy="461665"/>
          </a:xfrm>
          <a:prstGeom prst="rect">
            <a:avLst/>
          </a:prstGeom>
          <a:solidFill>
            <a:srgbClr val="FFFFFF">
              <a:alpha val="67000"/>
            </a:srgbClr>
          </a:solidFill>
          <a:ln>
            <a:solidFill>
              <a:schemeClr val="tx1"/>
            </a:solidFill>
          </a:ln>
        </p:spPr>
        <p:txBody>
          <a:bodyPr wrap="none">
            <a:spAutoFit/>
          </a:bodyPr>
          <a:lstStyle/>
          <a:p>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w</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a</a:t>
            </a:r>
            <a:r>
              <a:rPr lang="en-US" altLang="ja-JP" sz="2400" i="1" dirty="0" err="1">
                <a:latin typeface="Times New Roman" panose="02020603050405020304" pitchFamily="18" charset="0"/>
                <a:ea typeface="Arial Unicode MS" panose="020B0604020202020204" pitchFamily="50" charset="-128"/>
                <a:cs typeface="Times New Roman" panose="02020603050405020304" pitchFamily="18" charset="0"/>
              </a:rPr>
              <a:t>−w</a:t>
            </a:r>
            <a:r>
              <a:rPr lang="en-US" altLang="ja-JP" sz="24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2400" i="1" baseline="-25000" dirty="0">
              <a:latin typeface="Times New Roman" panose="02020603050405020304" pitchFamily="18" charset="0"/>
              <a:ea typeface="Arial Unicode MS" panose="020B0604020202020204" pitchFamily="50" charset="-128"/>
              <a:cs typeface="Times New Roman" panose="02020603050405020304" pitchFamily="18" charset="0"/>
            </a:endParaRPr>
          </a:p>
        </p:txBody>
      </p:sp>
    </p:spTree>
    <p:extLst>
      <p:ext uri="{BB962C8B-B14F-4D97-AF65-F5344CB8AC3E}">
        <p14:creationId xmlns:p14="http://schemas.microsoft.com/office/powerpoint/2010/main" val="2410048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rain_ZHHinfl1_05min.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0055" y="1484783"/>
            <a:ext cx="2396440" cy="3096345"/>
          </a:xfrm>
          <a:prstGeom prst="rect">
            <a:avLst/>
          </a:prstGeom>
        </p:spPr>
      </p:pic>
      <p:pic>
        <p:nvPicPr>
          <p:cNvPr id="3" name="図 2" descr="rain_ZHHinfl3_05min.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9816" y="1484785"/>
            <a:ext cx="2396439" cy="3096344"/>
          </a:xfrm>
          <a:prstGeom prst="rect">
            <a:avLst/>
          </a:prstGeom>
        </p:spPr>
      </p:pic>
      <p:pic>
        <p:nvPicPr>
          <p:cNvPr id="5" name="図 4" descr="rain_ZHHinfl4_05min.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2" y="1510850"/>
            <a:ext cx="2376264" cy="3070277"/>
          </a:xfrm>
          <a:prstGeom prst="rect">
            <a:avLst/>
          </a:prstGeom>
        </p:spPr>
      </p:pic>
      <p:pic>
        <p:nvPicPr>
          <p:cNvPr id="17" name="図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524" y="1504817"/>
            <a:ext cx="2380432" cy="3075662"/>
          </a:xfrm>
          <a:prstGeom prst="rect">
            <a:avLst/>
          </a:prstGeom>
        </p:spPr>
      </p:pic>
      <p:sp>
        <p:nvSpPr>
          <p:cNvPr id="4"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 Change of Rainfall</a:t>
            </a:r>
            <a:r>
              <a:rPr lang="ja-JP" altLang="en-US" sz="3200" b="1" dirty="0"/>
              <a:t> </a:t>
            </a:r>
            <a:r>
              <a:rPr lang="en-US" altLang="ja-JP" sz="3200" b="1" dirty="0"/>
              <a:t>Forecast</a:t>
            </a:r>
            <a:r>
              <a:rPr lang="ja-JP" altLang="en-US" sz="3200" b="1" dirty="0"/>
              <a:t> </a:t>
            </a:r>
            <a:r>
              <a:rPr lang="en-US" altLang="ja-JP" sz="3200" b="1" dirty="0"/>
              <a:t>by Additional </a:t>
            </a:r>
            <a:r>
              <a:rPr lang="en-US" altLang="ja-JP" sz="3200" i="1" dirty="0" err="1">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32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32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3200" dirty="0">
              <a:solidFill>
                <a:srgbClr val="FFFF00"/>
              </a:solidFill>
            </a:endParaRPr>
          </a:p>
        </p:txBody>
      </p:sp>
      <p:sp>
        <p:nvSpPr>
          <p:cNvPr id="23"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25</a:t>
            </a:fld>
            <a:r>
              <a:rPr lang="en-US" altLang="ja-JP" sz="1600" dirty="0"/>
              <a:t>/16</a:t>
            </a:r>
            <a:endParaRPr lang="ja-JP" altLang="en-US" sz="1600" dirty="0"/>
          </a:p>
        </p:txBody>
      </p:sp>
      <p:sp>
        <p:nvSpPr>
          <p:cNvPr id="22" name="正方形/長方形 21"/>
          <p:cNvSpPr/>
          <p:nvPr/>
        </p:nvSpPr>
        <p:spPr>
          <a:xfrm>
            <a:off x="79107" y="1004340"/>
            <a:ext cx="2476669" cy="646331"/>
          </a:xfrm>
          <a:prstGeom prst="rect">
            <a:avLst/>
          </a:prstGeom>
        </p:spPr>
        <p:txBody>
          <a:bodyPr wrap="square">
            <a:spAutoFit/>
          </a:bodyPr>
          <a:lstStyle/>
          <a:p>
            <a:r>
              <a:rPr lang="en-US" altLang="ja-JP" b="1" dirty="0"/>
              <a:t>Rainfall in 1330-1500JST</a:t>
            </a:r>
          </a:p>
          <a:p>
            <a:r>
              <a:rPr lang="en-US" altLang="ja-JP" b="1" dirty="0"/>
              <a:t> (mm/hour)</a:t>
            </a:r>
            <a:endParaRPr lang="ja-JP" altLang="en-US" b="1" dirty="0"/>
          </a:p>
        </p:txBody>
      </p:sp>
      <p:sp>
        <p:nvSpPr>
          <p:cNvPr id="15" name="正方形/長方形 14"/>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(2013/9/2)</a:t>
            </a:r>
          </a:p>
        </p:txBody>
      </p:sp>
      <p:sp>
        <p:nvSpPr>
          <p:cNvPr id="25" name="正方形/長方形 24"/>
          <p:cNvSpPr/>
          <p:nvPr/>
        </p:nvSpPr>
        <p:spPr>
          <a:xfrm>
            <a:off x="1243548" y="3284984"/>
            <a:ext cx="1339408" cy="646331"/>
          </a:xfrm>
          <a:prstGeom prst="rect">
            <a:avLst/>
          </a:prstGeom>
        </p:spPr>
        <p:txBody>
          <a:bodyPr wrap="square">
            <a:spAutoFit/>
          </a:bodyPr>
          <a:lstStyle/>
          <a:p>
            <a:pPr algn="ctr"/>
            <a:r>
              <a:rPr lang="en-US" altLang="ja-JP" dirty="0"/>
              <a:t>JMA Radar observation</a:t>
            </a:r>
          </a:p>
        </p:txBody>
      </p:sp>
      <p:sp>
        <p:nvSpPr>
          <p:cNvPr id="27" name="正方形/長方形 26"/>
          <p:cNvSpPr/>
          <p:nvPr/>
        </p:nvSpPr>
        <p:spPr>
          <a:xfrm>
            <a:off x="4577680" y="908721"/>
            <a:ext cx="2442592" cy="646331"/>
          </a:xfrm>
          <a:prstGeom prst="rect">
            <a:avLst/>
          </a:prstGeom>
        </p:spPr>
        <p:txBody>
          <a:bodyPr wrap="square">
            <a:spAutoFit/>
          </a:bodyPr>
          <a:lstStyle/>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without additional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8" name="正方形/長方形 27"/>
          <p:cNvSpPr/>
          <p:nvPr/>
        </p:nvSpPr>
        <p:spPr>
          <a:xfrm>
            <a:off x="2555776" y="1115452"/>
            <a:ext cx="2196644" cy="369332"/>
          </a:xfrm>
          <a:prstGeom prst="rect">
            <a:avLst/>
          </a:prstGeom>
        </p:spPr>
        <p:txBody>
          <a:bodyPr wrap="square">
            <a:spAutoFit/>
          </a:bodyPr>
          <a:lstStyle/>
          <a:p>
            <a:pPr lvl="0"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Not 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9" name="正方形/長方形 28"/>
          <p:cNvSpPr/>
          <p:nvPr/>
        </p:nvSpPr>
        <p:spPr>
          <a:xfrm>
            <a:off x="6912769" y="908720"/>
            <a:ext cx="2123727" cy="646331"/>
          </a:xfrm>
          <a:prstGeom prst="rect">
            <a:avLst/>
          </a:prstGeom>
        </p:spPr>
        <p:txBody>
          <a:bodyPr wrap="square">
            <a:spAutoFit/>
          </a:bodyPr>
          <a:lstStyle/>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with additional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Tree>
    <p:extLst>
      <p:ext uri="{BB962C8B-B14F-4D97-AF65-F5344CB8AC3E}">
        <p14:creationId xmlns:p14="http://schemas.microsoft.com/office/powerpoint/2010/main" val="2471175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rain_201309020500_ZHHinfl1_05mi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1510850"/>
            <a:ext cx="2376265" cy="3070278"/>
          </a:xfrm>
          <a:prstGeom prst="rect">
            <a:avLst/>
          </a:prstGeom>
        </p:spPr>
      </p:pic>
      <p:pic>
        <p:nvPicPr>
          <p:cNvPr id="7" name="図 6" descr="rain_201309020500_ZHHinfl3_05mi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1510852"/>
            <a:ext cx="2376264" cy="3070276"/>
          </a:xfrm>
          <a:prstGeom prst="rect">
            <a:avLst/>
          </a:prstGeom>
        </p:spPr>
      </p:pic>
      <p:pic>
        <p:nvPicPr>
          <p:cNvPr id="8" name="図 7" descr="rain_201309020500_ZHHinfl4_05min.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2" y="1510853"/>
            <a:ext cx="2376264" cy="3070276"/>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724" y="1502225"/>
            <a:ext cx="2382939" cy="3078902"/>
          </a:xfrm>
          <a:prstGeom prst="rect">
            <a:avLst/>
          </a:prstGeom>
        </p:spPr>
      </p:pic>
      <p:sp>
        <p:nvSpPr>
          <p:cNvPr id="28" name="正方形/長方形 27"/>
          <p:cNvSpPr/>
          <p:nvPr/>
        </p:nvSpPr>
        <p:spPr>
          <a:xfrm>
            <a:off x="79108" y="1004340"/>
            <a:ext cx="2552616" cy="646331"/>
          </a:xfrm>
          <a:prstGeom prst="rect">
            <a:avLst/>
          </a:prstGeom>
        </p:spPr>
        <p:txBody>
          <a:bodyPr wrap="square">
            <a:spAutoFit/>
          </a:bodyPr>
          <a:lstStyle/>
          <a:p>
            <a:r>
              <a:rPr lang="en-US" altLang="ja-JP" b="1" dirty="0"/>
              <a:t>Rainfall in 1355-1400JST</a:t>
            </a:r>
          </a:p>
          <a:p>
            <a:r>
              <a:rPr lang="en-US" altLang="ja-JP" b="1" dirty="0"/>
              <a:t> (mm/hour)</a:t>
            </a:r>
            <a:endParaRPr lang="ja-JP" altLang="en-US" b="1" dirty="0"/>
          </a:p>
        </p:txBody>
      </p:sp>
      <p:sp>
        <p:nvSpPr>
          <p:cNvPr id="4"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 Change of Rainfall</a:t>
            </a:r>
            <a:r>
              <a:rPr lang="ja-JP" altLang="en-US" sz="3200" b="1" dirty="0"/>
              <a:t> </a:t>
            </a:r>
            <a:r>
              <a:rPr lang="en-US" altLang="ja-JP" sz="3200" b="1" dirty="0"/>
              <a:t>Forecast</a:t>
            </a:r>
            <a:r>
              <a:rPr lang="ja-JP" altLang="en-US" sz="3200" b="1" dirty="0"/>
              <a:t> </a:t>
            </a:r>
            <a:r>
              <a:rPr lang="en-US" altLang="ja-JP" sz="3200" b="1" dirty="0"/>
              <a:t>by Additional </a:t>
            </a:r>
            <a:r>
              <a:rPr lang="en-US" altLang="ja-JP" sz="3200" i="1" dirty="0" err="1">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32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32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3200" dirty="0">
              <a:solidFill>
                <a:srgbClr val="FFFF00"/>
              </a:solidFill>
            </a:endParaRPr>
          </a:p>
        </p:txBody>
      </p:sp>
      <p:sp>
        <p:nvSpPr>
          <p:cNvPr id="23"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26</a:t>
            </a:fld>
            <a:r>
              <a:rPr lang="en-US" altLang="ja-JP" sz="1600" dirty="0"/>
              <a:t>/16</a:t>
            </a:r>
            <a:endParaRPr lang="ja-JP" altLang="en-US" sz="1600" dirty="0"/>
          </a:p>
        </p:txBody>
      </p:sp>
      <p:sp>
        <p:nvSpPr>
          <p:cNvPr id="21" name="正方形/長方形 20"/>
          <p:cNvSpPr/>
          <p:nvPr/>
        </p:nvSpPr>
        <p:spPr>
          <a:xfrm>
            <a:off x="4577680" y="908721"/>
            <a:ext cx="2442592" cy="646331"/>
          </a:xfrm>
          <a:prstGeom prst="rect">
            <a:avLst/>
          </a:prstGeom>
        </p:spPr>
        <p:txBody>
          <a:bodyPr wrap="square">
            <a:spAutoFit/>
          </a:bodyPr>
          <a:lstStyle/>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without additional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2" name="正方形/長方形 21"/>
          <p:cNvSpPr/>
          <p:nvPr/>
        </p:nvSpPr>
        <p:spPr>
          <a:xfrm>
            <a:off x="2555776" y="1115452"/>
            <a:ext cx="2196644" cy="369332"/>
          </a:xfrm>
          <a:prstGeom prst="rect">
            <a:avLst/>
          </a:prstGeom>
        </p:spPr>
        <p:txBody>
          <a:bodyPr wrap="square">
            <a:spAutoFit/>
          </a:bodyPr>
          <a:lstStyle/>
          <a:p>
            <a:pPr lvl="0"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Not 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1" name="正方形/長方形 30"/>
          <p:cNvSpPr/>
          <p:nvPr/>
        </p:nvSpPr>
        <p:spPr>
          <a:xfrm>
            <a:off x="6912769" y="908720"/>
            <a:ext cx="2123727" cy="646331"/>
          </a:xfrm>
          <a:prstGeom prst="rect">
            <a:avLst/>
          </a:prstGeom>
        </p:spPr>
        <p:txBody>
          <a:bodyPr wrap="square">
            <a:spAutoFit/>
          </a:bodyPr>
          <a:lstStyle/>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with additional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6" name="正方形/長方形 35"/>
          <p:cNvSpPr/>
          <p:nvPr/>
        </p:nvSpPr>
        <p:spPr>
          <a:xfrm>
            <a:off x="1243548" y="3284984"/>
            <a:ext cx="1339408" cy="646331"/>
          </a:xfrm>
          <a:prstGeom prst="rect">
            <a:avLst/>
          </a:prstGeom>
        </p:spPr>
        <p:txBody>
          <a:bodyPr wrap="square">
            <a:spAutoFit/>
          </a:bodyPr>
          <a:lstStyle/>
          <a:p>
            <a:pPr algn="ctr"/>
            <a:r>
              <a:rPr lang="en-US" altLang="ja-JP" dirty="0"/>
              <a:t>JMA Radar observation</a:t>
            </a:r>
          </a:p>
        </p:txBody>
      </p:sp>
      <p:sp>
        <p:nvSpPr>
          <p:cNvPr id="32" name="角丸四角形吹き出し 31"/>
          <p:cNvSpPr/>
          <p:nvPr/>
        </p:nvSpPr>
        <p:spPr>
          <a:xfrm>
            <a:off x="179513" y="5229200"/>
            <a:ext cx="2304256" cy="1225880"/>
          </a:xfrm>
          <a:prstGeom prst="wedgeRoundRectCallout">
            <a:avLst>
              <a:gd name="adj1" fmla="val 3672"/>
              <a:gd name="adj2" fmla="val -236089"/>
              <a:gd name="adj3" fmla="val 16667"/>
            </a:avLst>
          </a:prstGeom>
          <a:solidFill>
            <a:srgbClr val="FFFFFF">
              <a:alpha val="50196"/>
            </a:srgbClr>
          </a:solidFill>
        </p:spPr>
        <p:style>
          <a:lnRef idx="2">
            <a:schemeClr val="dk1"/>
          </a:lnRef>
          <a:fillRef idx="1">
            <a:schemeClr val="lt1"/>
          </a:fillRef>
          <a:effectRef idx="0">
            <a:schemeClr val="dk1"/>
          </a:effectRef>
          <a:fontRef idx="minor">
            <a:schemeClr val="dk1"/>
          </a:fontRef>
        </p:style>
        <p:txBody>
          <a:bodyPr rtlCol="0" anchor="ctr"/>
          <a:lstStyle/>
          <a:p>
            <a:pPr lvl="0" defTabSz="914400"/>
            <a:r>
              <a:rPr kumimoji="0" lang="en-US" altLang="ja-JP" sz="2400" kern="0" dirty="0">
                <a:solidFill>
                  <a:prstClr val="black"/>
                </a:solidFill>
                <a:ea typeface="Arial Unicode MS" panose="020B0604020202020204" pitchFamily="50" charset="-128"/>
                <a:cs typeface="Arial Unicode MS" panose="020B0604020202020204" pitchFamily="50" charset="-128"/>
              </a:rPr>
              <a:t>F2 tornado was generated here at this time</a:t>
            </a:r>
            <a:endParaRPr kumimoji="0" lang="ja-JP" altLang="en-US" sz="2400" kern="0" dirty="0">
              <a:solidFill>
                <a:prstClr val="black"/>
              </a:solidFill>
              <a:ea typeface="Arial Unicode MS" panose="020B0604020202020204" pitchFamily="50" charset="-128"/>
              <a:cs typeface="Arial Unicode MS" panose="020B0604020202020204" pitchFamily="50" charset="-128"/>
            </a:endParaRPr>
          </a:p>
        </p:txBody>
      </p:sp>
      <p:sp>
        <p:nvSpPr>
          <p:cNvPr id="33" name="角丸四角形吹き出し 32"/>
          <p:cNvSpPr/>
          <p:nvPr/>
        </p:nvSpPr>
        <p:spPr>
          <a:xfrm>
            <a:off x="6698378" y="5229200"/>
            <a:ext cx="2338118" cy="1225880"/>
          </a:xfrm>
          <a:prstGeom prst="wedgeRoundRectCallout">
            <a:avLst>
              <a:gd name="adj1" fmla="val 134"/>
              <a:gd name="adj2" fmla="val -231981"/>
              <a:gd name="adj3" fmla="val 16667"/>
            </a:avLst>
          </a:prstGeom>
          <a:solidFill>
            <a:srgbClr val="FFFFFF">
              <a:alpha val="50196"/>
            </a:srgbClr>
          </a:solidFill>
        </p:spPr>
        <p:style>
          <a:lnRef idx="2">
            <a:schemeClr val="dk1"/>
          </a:lnRef>
          <a:fillRef idx="1">
            <a:schemeClr val="lt1"/>
          </a:fillRef>
          <a:effectRef idx="0">
            <a:schemeClr val="dk1"/>
          </a:effectRef>
          <a:fontRef idx="minor">
            <a:schemeClr val="dk1"/>
          </a:fontRef>
        </p:style>
        <p:txBody>
          <a:bodyPr rtlCol="0" anchor="ctr"/>
          <a:lstStyle/>
          <a:p>
            <a:pPr lvl="0" defTabSz="914400"/>
            <a:r>
              <a:rPr lang="en-US" altLang="ja-JP" sz="2400" dirty="0">
                <a:solidFill>
                  <a:srgbClr val="FF0000"/>
                </a:solidFill>
                <a:ea typeface="Arial Unicode MS" panose="020B0604020202020204" pitchFamily="50" charset="-128"/>
                <a:cs typeface="Arial Unicode MS" panose="020B0604020202020204" pitchFamily="50" charset="-128"/>
              </a:rPr>
              <a:t>Strong rainfall was successfully forecasted</a:t>
            </a:r>
            <a:endParaRPr kumimoji="0" lang="en-US" altLang="ja-JP" sz="2400" kern="0" dirty="0">
              <a:solidFill>
                <a:srgbClr val="FF0000"/>
              </a:solidFill>
              <a:ea typeface="Arial Unicode MS" panose="020B0604020202020204" pitchFamily="50" charset="-128"/>
              <a:cs typeface="Arial Unicode MS" panose="020B0604020202020204" pitchFamily="50" charset="-128"/>
            </a:endParaRPr>
          </a:p>
        </p:txBody>
      </p:sp>
      <p:sp>
        <p:nvSpPr>
          <p:cNvPr id="24" name="正方形/長方形 23"/>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(2013/9/2)</a:t>
            </a:r>
          </a:p>
        </p:txBody>
      </p:sp>
    </p:spTree>
    <p:extLst>
      <p:ext uri="{BB962C8B-B14F-4D97-AF65-F5344CB8AC3E}">
        <p14:creationId xmlns:p14="http://schemas.microsoft.com/office/powerpoint/2010/main" val="3714652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FSS_20130902050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650" y="4061550"/>
            <a:ext cx="8389350" cy="2796450"/>
          </a:xfrm>
          <a:prstGeom prst="rect">
            <a:avLst/>
          </a:prstGeom>
        </p:spPr>
      </p:pic>
      <p:pic>
        <p:nvPicPr>
          <p:cNvPr id="23" name="図 22" descr="rain_201309020500_ZHHinfl1_05mi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1510850"/>
            <a:ext cx="2376265" cy="3070278"/>
          </a:xfrm>
          <a:prstGeom prst="rect">
            <a:avLst/>
          </a:prstGeom>
        </p:spPr>
      </p:pic>
      <p:pic>
        <p:nvPicPr>
          <p:cNvPr id="26" name="図 25" descr="rain_201309020500_ZHHinfl3_05mi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1510852"/>
            <a:ext cx="2376264" cy="3070276"/>
          </a:xfrm>
          <a:prstGeom prst="rect">
            <a:avLst/>
          </a:prstGeom>
        </p:spPr>
      </p:pic>
      <p:pic>
        <p:nvPicPr>
          <p:cNvPr id="27" name="図 26" descr="rain_201309020500_ZHHinfl4_05min.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2" y="1510853"/>
            <a:ext cx="2376264" cy="3070276"/>
          </a:xfrm>
          <a:prstGeom prst="rect">
            <a:avLst/>
          </a:prstGeom>
        </p:spPr>
      </p:pic>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724" y="1502225"/>
            <a:ext cx="2382939" cy="3078902"/>
          </a:xfrm>
          <a:prstGeom prst="rect">
            <a:avLst/>
          </a:prstGeom>
        </p:spPr>
      </p:pic>
      <p:sp>
        <p:nvSpPr>
          <p:cNvPr id="4"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b="1" dirty="0"/>
              <a:t/>
            </a:r>
            <a:br>
              <a:rPr lang="en-US" altLang="ja-JP" sz="3200" b="1" dirty="0"/>
            </a:br>
            <a:r>
              <a:rPr lang="en-US" altLang="ja-JP" sz="3200" b="1" dirty="0"/>
              <a:t>	Fractions</a:t>
            </a:r>
            <a:r>
              <a:rPr lang="ja-JP" altLang="en-US" sz="3200" b="1" dirty="0"/>
              <a:t> </a:t>
            </a:r>
            <a:r>
              <a:rPr lang="en-US" altLang="ja-JP" sz="3200" b="1" dirty="0"/>
              <a:t>Skill</a:t>
            </a:r>
            <a:r>
              <a:rPr lang="ja-JP" altLang="en-US" sz="3200" b="1" dirty="0"/>
              <a:t> </a:t>
            </a:r>
            <a:r>
              <a:rPr lang="en-US" altLang="ja-JP" sz="3200" b="1" dirty="0"/>
              <a:t>Score</a:t>
            </a:r>
            <a:r>
              <a:rPr lang="ja-JP" altLang="en-US" sz="3200" b="1" dirty="0"/>
              <a:t> </a:t>
            </a:r>
            <a:r>
              <a:rPr lang="en-US" altLang="ja-JP" sz="3200" b="1" dirty="0"/>
              <a:t>Verification</a:t>
            </a:r>
            <a:endParaRPr lang="ja-JP" altLang="en-US" sz="3200" b="1" dirty="0">
              <a:solidFill>
                <a:srgbClr val="FFFF00"/>
              </a:solidFill>
            </a:endParaRPr>
          </a:p>
        </p:txBody>
      </p:sp>
      <p:sp>
        <p:nvSpPr>
          <p:cNvPr id="36"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27</a:t>
            </a:fld>
            <a:r>
              <a:rPr lang="en-US" altLang="ja-JP" sz="1600" dirty="0"/>
              <a:t>/16</a:t>
            </a:r>
            <a:endParaRPr lang="ja-JP" altLang="en-US" sz="1600" dirty="0"/>
          </a:p>
        </p:txBody>
      </p:sp>
      <p:sp>
        <p:nvSpPr>
          <p:cNvPr id="41" name="正方形/長方形 40"/>
          <p:cNvSpPr/>
          <p:nvPr/>
        </p:nvSpPr>
        <p:spPr>
          <a:xfrm>
            <a:off x="4577680" y="908721"/>
            <a:ext cx="2442592" cy="646331"/>
          </a:xfrm>
          <a:prstGeom prst="rect">
            <a:avLst/>
          </a:prstGeom>
        </p:spPr>
        <p:txBody>
          <a:bodyPr wrap="square">
            <a:spAutoFit/>
          </a:bodyPr>
          <a:lstStyle/>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without additional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3" name="正方形/長方形 42"/>
          <p:cNvSpPr/>
          <p:nvPr/>
        </p:nvSpPr>
        <p:spPr>
          <a:xfrm>
            <a:off x="2555776" y="1115452"/>
            <a:ext cx="2196644" cy="369332"/>
          </a:xfrm>
          <a:prstGeom prst="rect">
            <a:avLst/>
          </a:prstGeom>
        </p:spPr>
        <p:txBody>
          <a:bodyPr wrap="square">
            <a:spAutoFit/>
          </a:bodyPr>
          <a:lstStyle/>
          <a:p>
            <a:pPr lvl="0"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Not 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5" name="正方形/長方形 44"/>
          <p:cNvSpPr/>
          <p:nvPr/>
        </p:nvSpPr>
        <p:spPr>
          <a:xfrm>
            <a:off x="6912769" y="908720"/>
            <a:ext cx="2123727" cy="646331"/>
          </a:xfrm>
          <a:prstGeom prst="rect">
            <a:avLst/>
          </a:prstGeom>
        </p:spPr>
        <p:txBody>
          <a:bodyPr wrap="square">
            <a:spAutoFit/>
          </a:bodyPr>
          <a:lstStyle/>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with additional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53" name="正方形/長方形 52"/>
          <p:cNvSpPr/>
          <p:nvPr/>
        </p:nvSpPr>
        <p:spPr>
          <a:xfrm>
            <a:off x="1243548" y="3284984"/>
            <a:ext cx="1339408" cy="646331"/>
          </a:xfrm>
          <a:prstGeom prst="rect">
            <a:avLst/>
          </a:prstGeom>
        </p:spPr>
        <p:txBody>
          <a:bodyPr wrap="square">
            <a:spAutoFit/>
          </a:bodyPr>
          <a:lstStyle/>
          <a:p>
            <a:pPr algn="ctr"/>
            <a:r>
              <a:rPr lang="en-US" altLang="ja-JP" dirty="0"/>
              <a:t>JMA Radar observation</a:t>
            </a:r>
          </a:p>
        </p:txBody>
      </p:sp>
      <p:sp>
        <p:nvSpPr>
          <p:cNvPr id="25" name="正方形/長方形 24"/>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(2013/9/2)</a:t>
            </a:r>
          </a:p>
        </p:txBody>
      </p:sp>
      <p:pic>
        <p:nvPicPr>
          <p:cNvPr id="3" name="図 2" descr="FSS_20130902050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216" y="4077072"/>
            <a:ext cx="8342784" cy="2780928"/>
          </a:xfrm>
          <a:prstGeom prst="rect">
            <a:avLst/>
          </a:prstGeom>
        </p:spPr>
      </p:pic>
      <p:cxnSp>
        <p:nvCxnSpPr>
          <p:cNvPr id="46" name="直線矢印コネクタ 45"/>
          <p:cNvCxnSpPr/>
          <p:nvPr/>
        </p:nvCxnSpPr>
        <p:spPr>
          <a:xfrm flipH="1">
            <a:off x="2210303" y="3594122"/>
            <a:ext cx="857545" cy="80000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47" name="直線矢印コネクタ 46"/>
          <p:cNvCxnSpPr/>
          <p:nvPr/>
        </p:nvCxnSpPr>
        <p:spPr>
          <a:xfrm flipH="1">
            <a:off x="4915017" y="3573776"/>
            <a:ext cx="572157" cy="80000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48" name="直線矢印コネクタ 47"/>
          <p:cNvCxnSpPr/>
          <p:nvPr/>
        </p:nvCxnSpPr>
        <p:spPr>
          <a:xfrm flipH="1">
            <a:off x="7888140" y="3457278"/>
            <a:ext cx="86492" cy="93685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9" name="正方形/長方形 18"/>
          <p:cNvSpPr/>
          <p:nvPr/>
        </p:nvSpPr>
        <p:spPr>
          <a:xfrm>
            <a:off x="79107" y="908720"/>
            <a:ext cx="3124741" cy="646331"/>
          </a:xfrm>
          <a:prstGeom prst="rect">
            <a:avLst/>
          </a:prstGeom>
        </p:spPr>
        <p:txBody>
          <a:bodyPr wrap="square">
            <a:spAutoFit/>
          </a:bodyPr>
          <a:lstStyle/>
          <a:p>
            <a:r>
              <a:rPr lang="en-US" altLang="ja-JP" b="1" dirty="0"/>
              <a:t>To compare rainfall estimated by JMA radars at 1400JST </a:t>
            </a:r>
            <a:endParaRPr lang="ja-JP" altLang="en-US" b="1" dirty="0"/>
          </a:p>
        </p:txBody>
      </p:sp>
    </p:spTree>
    <p:extLst>
      <p:ext uri="{BB962C8B-B14F-4D97-AF65-F5344CB8AC3E}">
        <p14:creationId xmlns:p14="http://schemas.microsoft.com/office/powerpoint/2010/main" val="1523520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FSS_lgth2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1833" y="1340767"/>
            <a:ext cx="7490873" cy="5520517"/>
          </a:xfrm>
          <a:prstGeom prst="rect">
            <a:avLst/>
          </a:prstGeom>
        </p:spPr>
      </p:pic>
      <p:sp>
        <p:nvSpPr>
          <p:cNvPr id="11"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b="1" dirty="0"/>
              <a:t/>
            </a:r>
            <a:br>
              <a:rPr lang="en-US" altLang="ja-JP" sz="3200" b="1" dirty="0"/>
            </a:br>
            <a:r>
              <a:rPr lang="en-US" altLang="ja-JP" sz="3200" b="1" dirty="0"/>
              <a:t>	Fractions</a:t>
            </a:r>
            <a:r>
              <a:rPr lang="ja-JP" altLang="en-US" sz="3200" b="1" dirty="0"/>
              <a:t> </a:t>
            </a:r>
            <a:r>
              <a:rPr lang="en-US" altLang="ja-JP" sz="3200" b="1" dirty="0"/>
              <a:t>Skill</a:t>
            </a:r>
            <a:r>
              <a:rPr lang="ja-JP" altLang="en-US" sz="3200" b="1" dirty="0"/>
              <a:t> </a:t>
            </a:r>
            <a:r>
              <a:rPr lang="en-US" altLang="ja-JP" sz="3200" b="1" dirty="0"/>
              <a:t>Score</a:t>
            </a:r>
            <a:r>
              <a:rPr lang="ja-JP" altLang="en-US" sz="3200" b="1" dirty="0"/>
              <a:t> </a:t>
            </a:r>
            <a:r>
              <a:rPr lang="en-US" altLang="ja-JP" sz="3200" b="1" dirty="0"/>
              <a:t>Verification</a:t>
            </a:r>
            <a:endParaRPr lang="ja-JP" altLang="en-US" sz="3200" b="1" dirty="0">
              <a:solidFill>
                <a:srgbClr val="FFFF00"/>
              </a:solidFill>
            </a:endParaRPr>
          </a:p>
        </p:txBody>
      </p:sp>
      <p:sp>
        <p:nvSpPr>
          <p:cNvPr id="12"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28</a:t>
            </a:fld>
            <a:r>
              <a:rPr lang="en-US" altLang="ja-JP" sz="1600" dirty="0"/>
              <a:t>/16</a:t>
            </a:r>
            <a:endParaRPr lang="ja-JP" altLang="en-US" sz="1600" dirty="0"/>
          </a:p>
        </p:txBody>
      </p:sp>
      <p:sp>
        <p:nvSpPr>
          <p:cNvPr id="19" name="正方形/長方形 18"/>
          <p:cNvSpPr/>
          <p:nvPr/>
        </p:nvSpPr>
        <p:spPr>
          <a:xfrm>
            <a:off x="4211960" y="1268761"/>
            <a:ext cx="2442592" cy="646331"/>
          </a:xfrm>
          <a:prstGeom prst="rect">
            <a:avLst/>
          </a:prstGeom>
          <a:solidFill>
            <a:schemeClr val="bg1"/>
          </a:solidFill>
        </p:spPr>
        <p:txBody>
          <a:bodyPr wrap="square">
            <a:spAutoFit/>
          </a:bodyPr>
          <a:lstStyle/>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without additional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0" name="正方形/長方形 19"/>
          <p:cNvSpPr/>
          <p:nvPr/>
        </p:nvSpPr>
        <p:spPr>
          <a:xfrm>
            <a:off x="1943199" y="1556792"/>
            <a:ext cx="2196644" cy="369332"/>
          </a:xfrm>
          <a:prstGeom prst="rect">
            <a:avLst/>
          </a:prstGeom>
          <a:solidFill>
            <a:schemeClr val="bg1"/>
          </a:solidFill>
        </p:spPr>
        <p:txBody>
          <a:bodyPr wrap="square">
            <a:spAutoFit/>
          </a:bodyPr>
          <a:lstStyle/>
          <a:p>
            <a:pPr lvl="0"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Not 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1" name="正方形/長方形 20"/>
          <p:cNvSpPr/>
          <p:nvPr/>
        </p:nvSpPr>
        <p:spPr>
          <a:xfrm>
            <a:off x="6876256" y="1268760"/>
            <a:ext cx="2123727" cy="646331"/>
          </a:xfrm>
          <a:prstGeom prst="rect">
            <a:avLst/>
          </a:prstGeom>
          <a:solidFill>
            <a:schemeClr val="bg1"/>
          </a:solidFill>
        </p:spPr>
        <p:txBody>
          <a:bodyPr wrap="square">
            <a:spAutoFit/>
          </a:bodyPr>
          <a:lstStyle/>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with additional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13" name="正方形/長方形 12"/>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(2013/9/2)</a:t>
            </a:r>
          </a:p>
        </p:txBody>
      </p:sp>
      <p:sp>
        <p:nvSpPr>
          <p:cNvPr id="10" name="正方形/長方形 9"/>
          <p:cNvSpPr/>
          <p:nvPr/>
        </p:nvSpPr>
        <p:spPr>
          <a:xfrm>
            <a:off x="79107" y="910461"/>
            <a:ext cx="7389907" cy="646331"/>
          </a:xfrm>
          <a:prstGeom prst="rect">
            <a:avLst/>
          </a:prstGeom>
        </p:spPr>
        <p:txBody>
          <a:bodyPr wrap="square">
            <a:spAutoFit/>
          </a:bodyPr>
          <a:lstStyle/>
          <a:p>
            <a:r>
              <a:rPr lang="en-US" altLang="ja-JP" b="1" dirty="0"/>
              <a:t>Verification using rainfall estimated by JMA radars between 1330-1500JST</a:t>
            </a:r>
          </a:p>
          <a:p>
            <a:r>
              <a:rPr lang="en-US" altLang="ja-JP" b="1" dirty="0">
                <a:solidFill>
                  <a:srgbClr val="FF0000"/>
                </a:solidFill>
              </a:rPr>
              <a:t>(horizontal scale=20km)</a:t>
            </a:r>
            <a:endParaRPr lang="ja-JP" altLang="en-US" b="1" dirty="0">
              <a:solidFill>
                <a:srgbClr val="FF0000"/>
              </a:solidFill>
            </a:endParaRPr>
          </a:p>
        </p:txBody>
      </p:sp>
    </p:spTree>
    <p:extLst>
      <p:ext uri="{BB962C8B-B14F-4D97-AF65-F5344CB8AC3E}">
        <p14:creationId xmlns:p14="http://schemas.microsoft.com/office/powerpoint/2010/main" val="2066987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タイトル 1"/>
          <p:cNvSpPr txBox="1">
            <a:spLocks/>
          </p:cNvSpPr>
          <p:nvPr/>
        </p:nvSpPr>
        <p:spPr>
          <a:xfrm>
            <a:off x="0" y="0"/>
            <a:ext cx="9144000" cy="908719"/>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Problem of Reflectivity Assimilation with </a:t>
            </a:r>
            <a:r>
              <a:rPr lang="en-US" altLang="ja-JP" sz="3200" b="1" dirty="0" err="1"/>
              <a:t>EnKF</a:t>
            </a:r>
            <a:endParaRPr lang="ja-JP" altLang="en-US" sz="3200" b="1" dirty="0"/>
          </a:p>
        </p:txBody>
      </p:sp>
      <p:sp>
        <p:nvSpPr>
          <p:cNvPr id="45"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2</a:t>
            </a:fld>
            <a:r>
              <a:rPr lang="en-US" altLang="ja-JP" sz="1600" dirty="0"/>
              <a:t>/16</a:t>
            </a:r>
            <a:endParaRPr lang="ja-JP" altLang="en-US" sz="1600" dirty="0"/>
          </a:p>
        </p:txBody>
      </p:sp>
      <p:graphicFrame>
        <p:nvGraphicFramePr>
          <p:cNvPr id="39" name="オブジェクト 38"/>
          <p:cNvGraphicFramePr>
            <a:graphicFrameLocks noChangeAspect="1"/>
          </p:cNvGraphicFramePr>
          <p:nvPr>
            <p:extLst>
              <p:ext uri="{D42A27DB-BD31-4B8C-83A1-F6EECF244321}">
                <p14:modId xmlns:p14="http://schemas.microsoft.com/office/powerpoint/2010/main" val="3998607561"/>
              </p:ext>
            </p:extLst>
          </p:nvPr>
        </p:nvGraphicFramePr>
        <p:xfrm>
          <a:off x="3235325" y="2343150"/>
          <a:ext cx="3694113" cy="657225"/>
        </p:xfrm>
        <a:graphic>
          <a:graphicData uri="http://schemas.openxmlformats.org/presentationml/2006/ole">
            <mc:AlternateContent xmlns:mc="http://schemas.openxmlformats.org/markup-compatibility/2006">
              <mc:Choice xmlns:v="urn:schemas-microsoft-com:vml" Requires="v">
                <p:oleObj spid="_x0000_s33343" name="Equation" r:id="rId4" imgW="1473120" imgH="279360" progId="Equation.DSMT4">
                  <p:embed/>
                </p:oleObj>
              </mc:Choice>
              <mc:Fallback>
                <p:oleObj name="Equation" r:id="rId4" imgW="1473120" imgH="279360" progId="Equation.DSMT4">
                  <p:embed/>
                  <p:pic>
                    <p:nvPicPr>
                      <p:cNvPr id="0" name=""/>
                      <p:cNvPicPr/>
                      <p:nvPr/>
                    </p:nvPicPr>
                    <p:blipFill>
                      <a:blip r:embed="rId5"/>
                      <a:stretch>
                        <a:fillRect/>
                      </a:stretch>
                    </p:blipFill>
                    <p:spPr>
                      <a:xfrm>
                        <a:off x="3235325" y="2343150"/>
                        <a:ext cx="3694113" cy="657225"/>
                      </a:xfrm>
                      <a:prstGeom prst="rect">
                        <a:avLst/>
                      </a:prstGeom>
                      <a:solidFill>
                        <a:srgbClr val="FFFF00"/>
                      </a:solidFill>
                      <a:ln w="19050">
                        <a:solidFill>
                          <a:schemeClr val="tx1"/>
                        </a:solidFill>
                      </a:ln>
                    </p:spPr>
                  </p:pic>
                </p:oleObj>
              </mc:Fallback>
            </mc:AlternateContent>
          </a:graphicData>
        </a:graphic>
      </p:graphicFrame>
      <p:sp>
        <p:nvSpPr>
          <p:cNvPr id="40" name="角丸四角形吹き出し 39"/>
          <p:cNvSpPr/>
          <p:nvPr/>
        </p:nvSpPr>
        <p:spPr>
          <a:xfrm>
            <a:off x="863588" y="3219796"/>
            <a:ext cx="3559690" cy="1651503"/>
          </a:xfrm>
          <a:prstGeom prst="wedgeRoundRectCallout">
            <a:avLst>
              <a:gd name="adj1" fmla="val 62090"/>
              <a:gd name="adj2" fmla="val -7430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altLang="ja-JP" sz="2400" b="1" dirty="0" err="1">
                <a:solidFill>
                  <a:srgbClr val="0000FF"/>
                </a:solidFill>
                <a:ea typeface="Arial Unicode MS" panose="020B0604020202020204" pitchFamily="50" charset="-128"/>
                <a:cs typeface="Arial Unicode MS" panose="020B0604020202020204" pitchFamily="50" charset="-128"/>
              </a:rPr>
              <a:t>Kalman</a:t>
            </a:r>
            <a:r>
              <a:rPr lang="en-US" altLang="ja-JP" sz="2400" b="1" dirty="0">
                <a:solidFill>
                  <a:srgbClr val="0000FF"/>
                </a:solidFill>
                <a:ea typeface="Arial Unicode MS" panose="020B0604020202020204" pitchFamily="50" charset="-128"/>
                <a:cs typeface="Arial Unicode MS" panose="020B0604020202020204" pitchFamily="50" charset="-128"/>
              </a:rPr>
              <a:t> gain:</a:t>
            </a:r>
          </a:p>
          <a:p>
            <a:r>
              <a:rPr lang="en-US" altLang="ja-JP" sz="2000" dirty="0">
                <a:solidFill>
                  <a:schemeClr val="tx1"/>
                </a:solidFill>
                <a:ea typeface="Arial Unicode MS" panose="020B0604020202020204" pitchFamily="50" charset="-128"/>
                <a:cs typeface="Arial Unicode MS" panose="020B0604020202020204" pitchFamily="50" charset="-128"/>
              </a:rPr>
              <a:t>weight of average between first guess and observation</a:t>
            </a:r>
          </a:p>
          <a:p>
            <a:endParaRPr kumimoji="1"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endParaRPr>
          </a:p>
          <a:p>
            <a:endParaRPr kumimoji="1" lang="en-US" altLang="ja-JP" sz="20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41" name="フローチャート: 代替処理 40"/>
          <p:cNvSpPr/>
          <p:nvPr/>
        </p:nvSpPr>
        <p:spPr>
          <a:xfrm>
            <a:off x="1822775" y="4240179"/>
            <a:ext cx="566266" cy="489434"/>
          </a:xfrm>
          <a:prstGeom prst="flowChartAlternate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40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44" name="フローチャート: 代替処理 43"/>
          <p:cNvSpPr/>
          <p:nvPr/>
        </p:nvSpPr>
        <p:spPr>
          <a:xfrm>
            <a:off x="2482705" y="4244275"/>
            <a:ext cx="751327" cy="485338"/>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400">
              <a:latin typeface="Arial Unicode MS" panose="020B0604020202020204" pitchFamily="50" charset="-128"/>
              <a:ea typeface="Arial Unicode MS" panose="020B0604020202020204" pitchFamily="50" charset="-128"/>
              <a:cs typeface="Arial Unicode MS" panose="020B0604020202020204" pitchFamily="50" charset="-128"/>
            </a:endParaRPr>
          </a:p>
        </p:txBody>
      </p:sp>
      <p:graphicFrame>
        <p:nvGraphicFramePr>
          <p:cNvPr id="46" name="オブジェクト 45"/>
          <p:cNvGraphicFramePr>
            <a:graphicFrameLocks noChangeAspect="1"/>
          </p:cNvGraphicFramePr>
          <p:nvPr>
            <p:extLst>
              <p:ext uri="{D42A27DB-BD31-4B8C-83A1-F6EECF244321}">
                <p14:modId xmlns:p14="http://schemas.microsoft.com/office/powerpoint/2010/main" val="4095865687"/>
              </p:ext>
            </p:extLst>
          </p:nvPr>
        </p:nvGraphicFramePr>
        <p:xfrm>
          <a:off x="1276350" y="4240213"/>
          <a:ext cx="2824163" cy="554037"/>
        </p:xfrm>
        <a:graphic>
          <a:graphicData uri="http://schemas.openxmlformats.org/presentationml/2006/ole">
            <mc:AlternateContent xmlns:mc="http://schemas.openxmlformats.org/markup-compatibility/2006">
              <mc:Choice xmlns:v="urn:schemas-microsoft-com:vml" Requires="v">
                <p:oleObj spid="_x0000_s33344" name="Equation" r:id="rId6" imgW="1447560" imgH="304560" progId="Equation.DSMT4">
                  <p:embed/>
                </p:oleObj>
              </mc:Choice>
              <mc:Fallback>
                <p:oleObj name="Equation" r:id="rId6" imgW="1447560" imgH="304560" progId="Equation.DSMT4">
                  <p:embed/>
                  <p:pic>
                    <p:nvPicPr>
                      <p:cNvPr id="0" name=""/>
                      <p:cNvPicPr/>
                      <p:nvPr/>
                    </p:nvPicPr>
                    <p:blipFill>
                      <a:blip r:embed="rId7"/>
                      <a:stretch>
                        <a:fillRect/>
                      </a:stretch>
                    </p:blipFill>
                    <p:spPr>
                      <a:xfrm>
                        <a:off x="1276350" y="4240213"/>
                        <a:ext cx="2824163" cy="554037"/>
                      </a:xfrm>
                      <a:prstGeom prst="rect">
                        <a:avLst/>
                      </a:prstGeom>
                      <a:noFill/>
                      <a:ln>
                        <a:noFill/>
                      </a:ln>
                    </p:spPr>
                  </p:pic>
                </p:oleObj>
              </mc:Fallback>
            </mc:AlternateContent>
          </a:graphicData>
        </a:graphic>
      </p:graphicFrame>
      <p:cxnSp>
        <p:nvCxnSpPr>
          <p:cNvPr id="47" name="直線矢印コネクタ 46"/>
          <p:cNvCxnSpPr>
            <a:stCxn id="50" idx="0"/>
          </p:cNvCxnSpPr>
          <p:nvPr/>
        </p:nvCxnSpPr>
        <p:spPr>
          <a:xfrm flipV="1">
            <a:off x="1770286" y="4670603"/>
            <a:ext cx="280696" cy="49641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48" name="直線矢印コネクタ 47"/>
          <p:cNvCxnSpPr>
            <a:stCxn id="49" idx="0"/>
          </p:cNvCxnSpPr>
          <p:nvPr/>
        </p:nvCxnSpPr>
        <p:spPr>
          <a:xfrm flipH="1" flipV="1">
            <a:off x="2904468" y="4670603"/>
            <a:ext cx="403620" cy="50521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aphicFrame>
        <p:nvGraphicFramePr>
          <p:cNvPr id="49" name="オブジェクト 48"/>
          <p:cNvGraphicFramePr>
            <a:graphicFrameLocks noChangeAspect="1"/>
          </p:cNvGraphicFramePr>
          <p:nvPr>
            <p:extLst/>
          </p:nvPr>
        </p:nvGraphicFramePr>
        <p:xfrm>
          <a:off x="2543747" y="5175815"/>
          <a:ext cx="1528681" cy="450001"/>
        </p:xfrm>
        <a:graphic>
          <a:graphicData uri="http://schemas.openxmlformats.org/presentationml/2006/ole">
            <mc:AlternateContent xmlns:mc="http://schemas.openxmlformats.org/markup-compatibility/2006">
              <mc:Choice xmlns:v="urn:schemas-microsoft-com:vml" Requires="v">
                <p:oleObj spid="_x0000_s33345" name="数式" r:id="rId8" imgW="723600" imgH="228600" progId="Equation.3">
                  <p:embed/>
                </p:oleObj>
              </mc:Choice>
              <mc:Fallback>
                <p:oleObj name="数式" r:id="rId8" imgW="723600" imgH="228600" progId="Equation.3">
                  <p:embed/>
                  <p:pic>
                    <p:nvPicPr>
                      <p:cNvPr id="0" name=""/>
                      <p:cNvPicPr/>
                      <p:nvPr/>
                    </p:nvPicPr>
                    <p:blipFill>
                      <a:blip r:embed="rId9"/>
                      <a:stretch>
                        <a:fillRect/>
                      </a:stretch>
                    </p:blipFill>
                    <p:spPr>
                      <a:xfrm>
                        <a:off x="2543747" y="5175815"/>
                        <a:ext cx="1528681" cy="450001"/>
                      </a:xfrm>
                      <a:prstGeom prst="rect">
                        <a:avLst/>
                      </a:prstGeom>
                      <a:solidFill>
                        <a:schemeClr val="accent1">
                          <a:lumMod val="40000"/>
                          <a:lumOff val="60000"/>
                        </a:schemeClr>
                      </a:solidFill>
                      <a:ln>
                        <a:noFill/>
                      </a:ln>
                    </p:spPr>
                  </p:pic>
                </p:oleObj>
              </mc:Fallback>
            </mc:AlternateContent>
          </a:graphicData>
        </a:graphic>
      </p:graphicFrame>
      <p:graphicFrame>
        <p:nvGraphicFramePr>
          <p:cNvPr id="50" name="オブジェクト 49"/>
          <p:cNvGraphicFramePr>
            <a:graphicFrameLocks noChangeAspect="1"/>
          </p:cNvGraphicFramePr>
          <p:nvPr>
            <p:extLst>
              <p:ext uri="{D42A27DB-BD31-4B8C-83A1-F6EECF244321}">
                <p14:modId xmlns:p14="http://schemas.microsoft.com/office/powerpoint/2010/main" val="3222801487"/>
              </p:ext>
            </p:extLst>
          </p:nvPr>
        </p:nvGraphicFramePr>
        <p:xfrm>
          <a:off x="1051324" y="5167019"/>
          <a:ext cx="1437925" cy="439602"/>
        </p:xfrm>
        <a:graphic>
          <a:graphicData uri="http://schemas.openxmlformats.org/presentationml/2006/ole">
            <mc:AlternateContent xmlns:mc="http://schemas.openxmlformats.org/markup-compatibility/2006">
              <mc:Choice xmlns:v="urn:schemas-microsoft-com:vml" Requires="v">
                <p:oleObj spid="_x0000_s33346" name="数式" r:id="rId10" imgW="698400" imgH="228600" progId="Equation.3">
                  <p:embed/>
                </p:oleObj>
              </mc:Choice>
              <mc:Fallback>
                <p:oleObj name="数式" r:id="rId10" imgW="698400" imgH="228600" progId="Equation.3">
                  <p:embed/>
                  <p:pic>
                    <p:nvPicPr>
                      <p:cNvPr id="0" name=""/>
                      <p:cNvPicPr/>
                      <p:nvPr/>
                    </p:nvPicPr>
                    <p:blipFill>
                      <a:blip r:embed="rId11"/>
                      <a:stretch>
                        <a:fillRect/>
                      </a:stretch>
                    </p:blipFill>
                    <p:spPr>
                      <a:xfrm>
                        <a:off x="1051324" y="5167019"/>
                        <a:ext cx="1437925" cy="439602"/>
                      </a:xfrm>
                      <a:prstGeom prst="rect">
                        <a:avLst/>
                      </a:prstGeom>
                      <a:solidFill>
                        <a:schemeClr val="accent6">
                          <a:lumMod val="40000"/>
                          <a:lumOff val="60000"/>
                        </a:schemeClr>
                      </a:solidFill>
                      <a:ln>
                        <a:noFill/>
                      </a:ln>
                    </p:spPr>
                  </p:pic>
                </p:oleObj>
              </mc:Fallback>
            </mc:AlternateContent>
          </a:graphicData>
        </a:graphic>
      </p:graphicFrame>
      <p:sp>
        <p:nvSpPr>
          <p:cNvPr id="51" name="正方形/長方形 50"/>
          <p:cNvSpPr/>
          <p:nvPr/>
        </p:nvSpPr>
        <p:spPr>
          <a:xfrm>
            <a:off x="4102979" y="5080434"/>
            <a:ext cx="3680944" cy="707886"/>
          </a:xfrm>
          <a:prstGeom prst="rect">
            <a:avLst/>
          </a:prstGeom>
        </p:spPr>
        <p:txBody>
          <a:bodyPr wrap="none">
            <a:spAutoFit/>
          </a:bodyPr>
          <a:lstStyle/>
          <a:p>
            <a:r>
              <a:rPr lang="en-US" altLang="ja-JP" sz="2000" dirty="0">
                <a:ea typeface="Arial Unicode MS" panose="020B0604020202020204" pitchFamily="50" charset="-128"/>
                <a:cs typeface="Arial Unicode MS" panose="020B0604020202020204" pitchFamily="50" charset="-128"/>
              </a:rPr>
              <a:t>Forecast error covariance</a:t>
            </a:r>
          </a:p>
          <a:p>
            <a:r>
              <a:rPr lang="en-US" altLang="ja-JP" sz="2000" dirty="0">
                <a:ea typeface="Arial Unicode MS" panose="020B0604020202020204" pitchFamily="50" charset="-128"/>
                <a:cs typeface="Arial Unicode MS" panose="020B0604020202020204" pitchFamily="50" charset="-128"/>
              </a:rPr>
              <a:t>(calculated by ensemble forecast)</a:t>
            </a:r>
          </a:p>
        </p:txBody>
      </p:sp>
      <p:sp>
        <p:nvSpPr>
          <p:cNvPr id="52" name="正方形/長方形 51"/>
          <p:cNvSpPr/>
          <p:nvPr/>
        </p:nvSpPr>
        <p:spPr>
          <a:xfrm>
            <a:off x="4435382" y="4629228"/>
            <a:ext cx="3187860" cy="400110"/>
          </a:xfrm>
          <a:prstGeom prst="rect">
            <a:avLst/>
          </a:prstGeom>
        </p:spPr>
        <p:txBody>
          <a:bodyPr wrap="none">
            <a:spAutoFit/>
          </a:bodyPr>
          <a:lstStyle/>
          <a:p>
            <a:r>
              <a:rPr lang="en-US" altLang="ja-JP" sz="2000" dirty="0">
                <a:ea typeface="Arial Unicode MS" panose="020B0604020202020204" pitchFamily="50" charset="-128"/>
                <a:cs typeface="Arial Unicode MS" panose="020B0604020202020204" pitchFamily="50" charset="-128"/>
              </a:rPr>
              <a:t>Obs. error covariance (given)</a:t>
            </a:r>
            <a:endParaRPr lang="ja-JP" altLang="en-US" sz="2000" dirty="0">
              <a:ea typeface="Arial Unicode MS" panose="020B0604020202020204" pitchFamily="50" charset="-128"/>
              <a:cs typeface="Arial Unicode MS" panose="020B0604020202020204" pitchFamily="50" charset="-128"/>
            </a:endParaRPr>
          </a:p>
        </p:txBody>
      </p:sp>
      <p:cxnSp>
        <p:nvCxnSpPr>
          <p:cNvPr id="53" name="直線矢印コネクタ 52"/>
          <p:cNvCxnSpPr/>
          <p:nvPr/>
        </p:nvCxnSpPr>
        <p:spPr>
          <a:xfrm flipH="1" flipV="1">
            <a:off x="3760427" y="4593052"/>
            <a:ext cx="685104" cy="269127"/>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54" name="角丸四角形吹き出し 53"/>
          <p:cNvSpPr/>
          <p:nvPr/>
        </p:nvSpPr>
        <p:spPr>
          <a:xfrm>
            <a:off x="6412466" y="3214489"/>
            <a:ext cx="2191982" cy="1363643"/>
          </a:xfrm>
          <a:prstGeom prst="wedgeRoundRectCallout">
            <a:avLst>
              <a:gd name="adj1" fmla="val -39614"/>
              <a:gd name="adj2" fmla="val -7655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altLang="ja-JP" sz="2000" dirty="0">
                <a:solidFill>
                  <a:schemeClr val="tx1"/>
                </a:solidFill>
                <a:ea typeface="Arial Unicode MS" panose="020B0604020202020204" pitchFamily="50" charset="-128"/>
                <a:cs typeface="Arial Unicode MS" panose="020B0604020202020204" pitchFamily="50" charset="-128"/>
              </a:rPr>
              <a:t>Forecasted reflectivity </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2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dB</a:t>
            </a:r>
            <a:r>
              <a:rPr lang="en-US" altLang="ja-JP" sz="2000" i="1"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a:t>
            </a:r>
            <a:endParaRPr lang="ja-JP" altLang="en-US"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endParaRPr>
          </a:p>
          <a:p>
            <a:r>
              <a:rPr lang="en-US" altLang="ja-JP" sz="2000" dirty="0">
                <a:solidFill>
                  <a:schemeClr val="tx1"/>
                </a:solidFill>
                <a:ea typeface="Arial Unicode MS" panose="020B0604020202020204" pitchFamily="50" charset="-128"/>
                <a:cs typeface="Arial Unicode MS" panose="020B0604020202020204" pitchFamily="50" charset="-128"/>
              </a:rPr>
              <a:t>calculated from </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2000" i="1"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000" i="1" baseline="-25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r</a:t>
            </a:r>
            <a:r>
              <a:rPr lang="en-US" altLang="ja-JP" sz="2000" i="1" baseline="30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000" i="1"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000" i="1" baseline="-25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s</a:t>
            </a:r>
            <a:r>
              <a:rPr lang="en-US" altLang="ja-JP" sz="2000" i="1" baseline="30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000" i="1"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000" i="1" baseline="-25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g</a:t>
            </a:r>
            <a:r>
              <a:rPr lang="en-US" altLang="ja-JP" sz="2000" i="1" baseline="30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i="1" baseline="30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a:t>
            </a:r>
            <a:endParaRPr lang="ja-JP" altLang="en-US"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55" name="角丸四角形吹き出し 54"/>
          <p:cNvSpPr/>
          <p:nvPr/>
        </p:nvSpPr>
        <p:spPr>
          <a:xfrm>
            <a:off x="4848199" y="3215487"/>
            <a:ext cx="1470493" cy="1024691"/>
          </a:xfrm>
          <a:prstGeom prst="wedgeRoundRectCallout">
            <a:avLst>
              <a:gd name="adj1" fmla="val -10562"/>
              <a:gd name="adj2" fmla="val -8535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altLang="ja-JP" sz="2000" dirty="0">
                <a:solidFill>
                  <a:schemeClr val="tx1"/>
                </a:solidFill>
                <a:ea typeface="Arial Unicode MS" panose="020B0604020202020204" pitchFamily="50" charset="-128"/>
                <a:cs typeface="Arial Unicode MS" panose="020B0604020202020204" pitchFamily="50" charset="-128"/>
              </a:rPr>
              <a:t>Observed reflectivity </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2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dB</a:t>
            </a:r>
            <a:r>
              <a:rPr lang="en-US" altLang="ja-JP" sz="2000" i="1"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a:t>
            </a:r>
            <a:endParaRPr lang="ja-JP" altLang="en-US"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56" name="角丸四角形吹き出し 55"/>
          <p:cNvSpPr/>
          <p:nvPr/>
        </p:nvSpPr>
        <p:spPr>
          <a:xfrm>
            <a:off x="3826568" y="1063389"/>
            <a:ext cx="4392189" cy="1017873"/>
          </a:xfrm>
          <a:prstGeom prst="wedgeRoundRectCallout">
            <a:avLst>
              <a:gd name="adj1" fmla="val -38314"/>
              <a:gd name="adj2" fmla="val 8771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altLang="ja-JP" sz="2400" b="1" dirty="0">
                <a:solidFill>
                  <a:srgbClr val="0000FF"/>
                </a:solidFill>
                <a:ea typeface="Arial Unicode MS" panose="020B0604020202020204" pitchFamily="50" charset="-128"/>
                <a:cs typeface="Arial Unicode MS" panose="020B0604020202020204" pitchFamily="50" charset="-128"/>
              </a:rPr>
              <a:t>First guess:</a:t>
            </a:r>
          </a:p>
          <a:p>
            <a:r>
              <a:rPr lang="en-US" altLang="ja-JP" sz="2000" dirty="0">
                <a:solidFill>
                  <a:schemeClr val="tx1"/>
                </a:solidFill>
                <a:ea typeface="Arial Unicode MS" panose="020B0604020202020204" pitchFamily="50" charset="-128"/>
                <a:cs typeface="Arial Unicode MS" panose="020B0604020202020204" pitchFamily="50" charset="-128"/>
              </a:rPr>
              <a:t>mean of ensemble forecasts</a:t>
            </a:r>
          </a:p>
          <a:p>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2000" i="1"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u</a:t>
            </a:r>
            <a:r>
              <a:rPr lang="en-US" altLang="ja-JP" sz="2000" i="1" baseline="30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000" i="1"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000" i="1" baseline="30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000" i="1"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w</a:t>
            </a:r>
            <a:r>
              <a:rPr lang="en-US" altLang="ja-JP" sz="2000" i="1" baseline="30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000" i="1"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T</a:t>
            </a:r>
            <a:r>
              <a:rPr lang="en-US" altLang="ja-JP" sz="2000" i="1" baseline="30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000" i="1"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p</a:t>
            </a:r>
            <a:r>
              <a:rPr lang="en-US" altLang="ja-JP" sz="2000" i="1" baseline="30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000" i="1"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000" i="1" baseline="-25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000" i="1" baseline="30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000" i="1"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000" i="1" baseline="-25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c</a:t>
            </a:r>
            <a:r>
              <a:rPr lang="en-US" altLang="ja-JP" sz="2000" i="1" baseline="30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2000" i="1"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000" i="1"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000" i="1" baseline="-25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ci</a:t>
            </a:r>
            <a:r>
              <a:rPr lang="en-US" altLang="ja-JP" sz="2000" i="1" baseline="30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2000" i="1"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000" i="1"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000" i="1" baseline="-25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r</a:t>
            </a:r>
            <a:r>
              <a:rPr lang="en-US" altLang="ja-JP" sz="2000" i="1" baseline="30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000" i="1"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000" i="1" baseline="-25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s</a:t>
            </a:r>
            <a:r>
              <a:rPr lang="en-US" altLang="ja-JP" sz="2000" i="1" baseline="30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000" i="1"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000" i="1" baseline="-25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g</a:t>
            </a:r>
            <a:r>
              <a:rPr lang="en-US" altLang="ja-JP" sz="2000" i="1" baseline="30000" dirty="0" err="1">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rPr>
              <a:t>)</a:t>
            </a:r>
            <a:endParaRPr lang="ja-JP" altLang="en-US" sz="2000" dirty="0">
              <a:solidFill>
                <a:schemeClr val="tx1"/>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57" name="角丸四角形吹き出し 56"/>
          <p:cNvSpPr/>
          <p:nvPr/>
        </p:nvSpPr>
        <p:spPr>
          <a:xfrm>
            <a:off x="2389041" y="1635014"/>
            <a:ext cx="1337104" cy="443090"/>
          </a:xfrm>
          <a:prstGeom prst="wedgeRoundRectCallout">
            <a:avLst>
              <a:gd name="adj1" fmla="val 28342"/>
              <a:gd name="adj2" fmla="val 15649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altLang="ja-JP" sz="2400" b="1" dirty="0">
                <a:solidFill>
                  <a:srgbClr val="0000FF"/>
                </a:solidFill>
                <a:ea typeface="Arial Unicode MS" panose="020B0604020202020204" pitchFamily="50" charset="-128"/>
                <a:cs typeface="Arial Unicode MS" panose="020B0604020202020204" pitchFamily="50" charset="-128"/>
              </a:rPr>
              <a:t>Analysis</a:t>
            </a:r>
            <a:endParaRPr lang="ja-JP" altLang="en-US" sz="2400" dirty="0">
              <a:solidFill>
                <a:schemeClr val="tx1"/>
              </a:solidFill>
              <a:ea typeface="Arial Unicode MS" panose="020B0604020202020204" pitchFamily="50" charset="-128"/>
              <a:cs typeface="Arial Unicode MS" panose="020B0604020202020204" pitchFamily="50" charset="-128"/>
            </a:endParaRPr>
          </a:p>
        </p:txBody>
      </p:sp>
      <p:cxnSp>
        <p:nvCxnSpPr>
          <p:cNvPr id="59" name="直線矢印コネクタ 58"/>
          <p:cNvCxnSpPr/>
          <p:nvPr/>
        </p:nvCxnSpPr>
        <p:spPr>
          <a:xfrm flipH="1" flipV="1">
            <a:off x="2112511" y="5603647"/>
            <a:ext cx="128913" cy="3212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a:off x="150106" y="980315"/>
            <a:ext cx="3240360" cy="830997"/>
          </a:xfrm>
          <a:prstGeom prst="rect">
            <a:avLst/>
          </a:prstGeom>
        </p:spPr>
        <p:txBody>
          <a:bodyPr wrap="square">
            <a:spAutoFit/>
          </a:bodyPr>
          <a:lstStyle/>
          <a:p>
            <a:r>
              <a:rPr lang="en-US" altLang="ja-JP" sz="2400" dirty="0">
                <a:ea typeface="Arial Unicode MS" panose="020B0604020202020204" pitchFamily="50" charset="-128"/>
                <a:cs typeface="Arial Unicode MS" panose="020B0604020202020204" pitchFamily="50" charset="-128"/>
              </a:rPr>
              <a:t>Reflectivity assimilation with </a:t>
            </a:r>
            <a:r>
              <a:rPr lang="en-US" altLang="ja-JP" sz="2400" dirty="0" err="1">
                <a:ea typeface="Arial Unicode MS" panose="020B0604020202020204" pitchFamily="50" charset="-128"/>
                <a:cs typeface="Arial Unicode MS" panose="020B0604020202020204" pitchFamily="50" charset="-128"/>
              </a:rPr>
              <a:t>EnKF</a:t>
            </a:r>
            <a:endParaRPr lang="ja-JP" altLang="en-US" sz="2400" dirty="0">
              <a:ea typeface="Arial Unicode MS" panose="020B0604020202020204" pitchFamily="50" charset="-128"/>
              <a:cs typeface="Arial Unicode MS" panose="020B0604020202020204" pitchFamily="50" charset="-128"/>
            </a:endParaRPr>
          </a:p>
        </p:txBody>
      </p:sp>
      <p:cxnSp>
        <p:nvCxnSpPr>
          <p:cNvPr id="61" name="直線矢印コネクタ 60"/>
          <p:cNvCxnSpPr/>
          <p:nvPr/>
        </p:nvCxnSpPr>
        <p:spPr>
          <a:xfrm flipH="1" flipV="1">
            <a:off x="3143331" y="5604722"/>
            <a:ext cx="138362" cy="3025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H="1" flipV="1">
            <a:off x="3747978" y="5594604"/>
            <a:ext cx="133299" cy="2843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正方形/長方形 62"/>
          <p:cNvSpPr/>
          <p:nvPr/>
        </p:nvSpPr>
        <p:spPr>
          <a:xfrm>
            <a:off x="79107" y="64597"/>
            <a:ext cx="1540566"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Introduction</a:t>
            </a:r>
          </a:p>
        </p:txBody>
      </p:sp>
      <p:sp>
        <p:nvSpPr>
          <p:cNvPr id="26" name="正方形/長方形 25">
            <a:extLst>
              <a:ext uri="{FF2B5EF4-FFF2-40B4-BE49-F238E27FC236}">
                <a16:creationId xmlns="" xmlns:a16="http://schemas.microsoft.com/office/drawing/2014/main" id="{11A38CC0-8EB5-42FC-8834-BF8CAEFF77E0}"/>
              </a:ext>
            </a:extLst>
          </p:cNvPr>
          <p:cNvSpPr/>
          <p:nvPr/>
        </p:nvSpPr>
        <p:spPr>
          <a:xfrm>
            <a:off x="323528" y="5777388"/>
            <a:ext cx="8676456" cy="830997"/>
          </a:xfrm>
          <a:prstGeom prst="rect">
            <a:avLst/>
          </a:prstGeom>
        </p:spPr>
        <p:txBody>
          <a:bodyPr wrap="square">
            <a:spAutoFit/>
          </a:bodyPr>
          <a:lstStyle/>
          <a:p>
            <a:r>
              <a:rPr lang="en-US" altLang="ja-JP" sz="2400" dirty="0">
                <a:ea typeface="Arial Unicode MS" panose="020B0604020202020204" pitchFamily="50" charset="-128"/>
                <a:cs typeface="Arial Unicode MS" panose="020B0604020202020204" pitchFamily="50" charset="-128"/>
              </a:rPr>
              <a:t>Problem: </a:t>
            </a:r>
            <a:r>
              <a:rPr lang="en-US" altLang="ja-JP" sz="2400" dirty="0">
                <a:solidFill>
                  <a:srgbClr val="FF0000"/>
                </a:solidFill>
                <a:ea typeface="Arial Unicode MS" panose="020B0604020202020204" pitchFamily="50" charset="-128"/>
                <a:cs typeface="Arial Unicode MS" panose="020B0604020202020204" pitchFamily="50" charset="-128"/>
              </a:rPr>
              <a:t>If rainfall is not forecasted, </a:t>
            </a:r>
            <a:r>
              <a:rPr lang="en-US" altLang="ja-JP" sz="24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24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4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4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=0</a:t>
            </a:r>
            <a:r>
              <a:rPr lang="ja-JP" altLang="en-US" sz="16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dirty="0">
                <a:solidFill>
                  <a:srgbClr val="FF0000"/>
                </a:solidFill>
                <a:ea typeface="Arial Unicode MS" panose="020B0604020202020204" pitchFamily="50" charset="-128"/>
                <a:cs typeface="Arial Unicode MS" panose="020B0604020202020204" pitchFamily="50" charset="-128"/>
              </a:rPr>
              <a:t>(no impact of </a:t>
            </a:r>
            <a:r>
              <a:rPr lang="en-US" altLang="ja-JP"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dirty="0">
                <a:solidFill>
                  <a:srgbClr val="FF0000"/>
                </a:solidFill>
                <a:ea typeface="Arial Unicode MS" panose="020B0604020202020204" pitchFamily="50" charset="-128"/>
                <a:cs typeface="Arial Unicode MS" panose="020B0604020202020204" pitchFamily="50" charset="-128"/>
              </a:rPr>
              <a:t>assimilation)</a:t>
            </a:r>
          </a:p>
          <a:p>
            <a:r>
              <a:rPr lang="ja-JP" altLang="en-US" sz="2400" dirty="0">
                <a:ea typeface="Arial Unicode MS" panose="020B0604020202020204" pitchFamily="50" charset="-128"/>
                <a:cs typeface="Arial Unicode MS" panose="020B0604020202020204" pitchFamily="50" charset="-128"/>
              </a:rPr>
              <a:t>→ </a:t>
            </a:r>
            <a:r>
              <a:rPr lang="en-US" altLang="ja-JP" sz="2400" dirty="0">
                <a:ea typeface="Arial Unicode MS" panose="020B0604020202020204" pitchFamily="50" charset="-128"/>
                <a:cs typeface="Arial Unicode MS" panose="020B0604020202020204" pitchFamily="50" charset="-128"/>
              </a:rPr>
              <a:t>One solution:</a:t>
            </a:r>
            <a:r>
              <a:rPr lang="ja-JP" altLang="en-US" sz="2400" dirty="0">
                <a:ea typeface="Arial Unicode MS" panose="020B0604020202020204" pitchFamily="50" charset="-128"/>
                <a:cs typeface="Arial Unicode MS" panose="020B0604020202020204" pitchFamily="50" charset="-128"/>
              </a:rPr>
              <a:t> </a:t>
            </a:r>
            <a:r>
              <a:rPr lang="en-US" altLang="ja-JP" sz="2400" dirty="0">
                <a:solidFill>
                  <a:srgbClr val="FF0000"/>
                </a:solidFill>
                <a:ea typeface="Arial Unicode MS" panose="020B0604020202020204" pitchFamily="50" charset="-128"/>
                <a:cs typeface="Arial Unicode MS" panose="020B0604020202020204" pitchFamily="50" charset="-128"/>
              </a:rPr>
              <a:t>Inflation of </a:t>
            </a:r>
            <a:r>
              <a:rPr lang="en-US" altLang="ja-JP" sz="24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24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4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en-US" altLang="ja-JP" sz="2400" dirty="0">
              <a:solidFill>
                <a:srgbClr val="FF0000"/>
              </a:solidFill>
              <a:ea typeface="Arial Unicode MS" panose="020B0604020202020204" pitchFamily="50" charset="-128"/>
              <a:cs typeface="Arial Unicode MS" panose="020B0604020202020204" pitchFamily="50" charset="-128"/>
            </a:endParaRPr>
          </a:p>
        </p:txBody>
      </p:sp>
    </p:spTree>
    <p:extLst>
      <p:ext uri="{BB962C8B-B14F-4D97-AF65-F5344CB8AC3E}">
        <p14:creationId xmlns:p14="http://schemas.microsoft.com/office/powerpoint/2010/main" val="399408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4" grpId="0" animBg="1"/>
      <p:bldP spid="51" grpId="0"/>
      <p:bldP spid="52"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FSS_thrs1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1832" y="1340768"/>
            <a:ext cx="7482167" cy="5517232"/>
          </a:xfrm>
          <a:prstGeom prst="rect">
            <a:avLst/>
          </a:prstGeom>
        </p:spPr>
      </p:pic>
      <p:sp>
        <p:nvSpPr>
          <p:cNvPr id="15"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b="1" dirty="0"/>
              <a:t/>
            </a:r>
            <a:br>
              <a:rPr lang="en-US" altLang="ja-JP" sz="3200" b="1" dirty="0"/>
            </a:br>
            <a:r>
              <a:rPr lang="en-US" altLang="ja-JP" sz="3200" b="1" dirty="0"/>
              <a:t>	Fractions</a:t>
            </a:r>
            <a:r>
              <a:rPr lang="ja-JP" altLang="en-US" sz="3200" b="1" dirty="0"/>
              <a:t> </a:t>
            </a:r>
            <a:r>
              <a:rPr lang="en-US" altLang="ja-JP" sz="3200" b="1" dirty="0"/>
              <a:t>Skill</a:t>
            </a:r>
            <a:r>
              <a:rPr lang="ja-JP" altLang="en-US" sz="3200" b="1" dirty="0"/>
              <a:t> </a:t>
            </a:r>
            <a:r>
              <a:rPr lang="en-US" altLang="ja-JP" sz="3200" b="1" dirty="0"/>
              <a:t>Score</a:t>
            </a:r>
            <a:r>
              <a:rPr lang="ja-JP" altLang="en-US" sz="3200" b="1" dirty="0"/>
              <a:t> </a:t>
            </a:r>
            <a:r>
              <a:rPr lang="en-US" altLang="ja-JP" sz="3200" b="1" dirty="0"/>
              <a:t>Verification</a:t>
            </a:r>
            <a:endParaRPr lang="ja-JP" altLang="en-US" sz="3200" b="1" dirty="0">
              <a:solidFill>
                <a:srgbClr val="FFFF00"/>
              </a:solidFill>
            </a:endParaRPr>
          </a:p>
        </p:txBody>
      </p:sp>
      <p:sp>
        <p:nvSpPr>
          <p:cNvPr id="19"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29</a:t>
            </a:fld>
            <a:r>
              <a:rPr lang="en-US" altLang="ja-JP" sz="1600" dirty="0"/>
              <a:t>/16</a:t>
            </a:r>
            <a:endParaRPr lang="ja-JP" altLang="en-US" sz="1600" dirty="0"/>
          </a:p>
        </p:txBody>
      </p:sp>
      <p:sp>
        <p:nvSpPr>
          <p:cNvPr id="21" name="正方形/長方形 20"/>
          <p:cNvSpPr/>
          <p:nvPr/>
        </p:nvSpPr>
        <p:spPr>
          <a:xfrm>
            <a:off x="4211960" y="1268761"/>
            <a:ext cx="2442592" cy="646331"/>
          </a:xfrm>
          <a:prstGeom prst="rect">
            <a:avLst/>
          </a:prstGeom>
          <a:solidFill>
            <a:schemeClr val="bg1"/>
          </a:solidFill>
        </p:spPr>
        <p:txBody>
          <a:bodyPr wrap="square">
            <a:spAutoFit/>
          </a:bodyPr>
          <a:lstStyle/>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without additional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3" name="正方形/長方形 22"/>
          <p:cNvSpPr/>
          <p:nvPr/>
        </p:nvSpPr>
        <p:spPr>
          <a:xfrm>
            <a:off x="1943199" y="1556792"/>
            <a:ext cx="2196644" cy="369332"/>
          </a:xfrm>
          <a:prstGeom prst="rect">
            <a:avLst/>
          </a:prstGeom>
          <a:solidFill>
            <a:schemeClr val="bg1"/>
          </a:solidFill>
        </p:spPr>
        <p:txBody>
          <a:bodyPr wrap="square">
            <a:spAutoFit/>
          </a:bodyPr>
          <a:lstStyle/>
          <a:p>
            <a:pPr lvl="0"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Not 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4" name="正方形/長方形 23"/>
          <p:cNvSpPr/>
          <p:nvPr/>
        </p:nvSpPr>
        <p:spPr>
          <a:xfrm>
            <a:off x="6876256" y="1268760"/>
            <a:ext cx="2123727" cy="646331"/>
          </a:xfrm>
          <a:prstGeom prst="rect">
            <a:avLst/>
          </a:prstGeom>
          <a:solidFill>
            <a:schemeClr val="bg1"/>
          </a:solidFill>
        </p:spPr>
        <p:txBody>
          <a:bodyPr wrap="square">
            <a:spAutoFit/>
          </a:bodyPr>
          <a:lstStyle/>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with additional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11" name="正方形/長方形 10"/>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(2013/9/2)</a:t>
            </a:r>
          </a:p>
        </p:txBody>
      </p:sp>
      <p:sp>
        <p:nvSpPr>
          <p:cNvPr id="10" name="正方形/長方形 9"/>
          <p:cNvSpPr/>
          <p:nvPr/>
        </p:nvSpPr>
        <p:spPr>
          <a:xfrm>
            <a:off x="79107" y="910461"/>
            <a:ext cx="7389907" cy="646331"/>
          </a:xfrm>
          <a:prstGeom prst="rect">
            <a:avLst/>
          </a:prstGeom>
        </p:spPr>
        <p:txBody>
          <a:bodyPr wrap="square">
            <a:spAutoFit/>
          </a:bodyPr>
          <a:lstStyle/>
          <a:p>
            <a:r>
              <a:rPr lang="en-US" altLang="ja-JP" b="1" dirty="0"/>
              <a:t>Verification using rainfall estimated by JMA radars between 1330-1500JST</a:t>
            </a:r>
          </a:p>
          <a:p>
            <a:r>
              <a:rPr lang="en-US" altLang="ja-JP" b="1" dirty="0">
                <a:solidFill>
                  <a:srgbClr val="FF0000"/>
                </a:solidFill>
              </a:rPr>
              <a:t>(threshold=10mm/</a:t>
            </a:r>
            <a:r>
              <a:rPr lang="en-US" altLang="ja-JP" b="1" dirty="0" err="1">
                <a:solidFill>
                  <a:srgbClr val="FF0000"/>
                </a:solidFill>
              </a:rPr>
              <a:t>hr</a:t>
            </a:r>
            <a:r>
              <a:rPr lang="en-US" altLang="ja-JP" b="1" dirty="0">
                <a:solidFill>
                  <a:srgbClr val="FF0000"/>
                </a:solidFill>
              </a:rPr>
              <a:t>)</a:t>
            </a:r>
            <a:endParaRPr lang="ja-JP" altLang="en-US" b="1" dirty="0">
              <a:solidFill>
                <a:srgbClr val="FF0000"/>
              </a:solidFill>
            </a:endParaRPr>
          </a:p>
        </p:txBody>
      </p:sp>
    </p:spTree>
    <p:extLst>
      <p:ext uri="{BB962C8B-B14F-4D97-AF65-F5344CB8AC3E}">
        <p14:creationId xmlns:p14="http://schemas.microsoft.com/office/powerpoint/2010/main" val="1008011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 xmlns:a16="http://schemas.microsoft.com/office/drawing/2014/main" id="{B8475FED-08EC-46AC-AA34-13F34528C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3" y="2239480"/>
            <a:ext cx="3275856" cy="3133736"/>
          </a:xfrm>
          <a:prstGeom prst="rect">
            <a:avLst/>
          </a:prstGeom>
        </p:spPr>
      </p:pic>
      <p:pic>
        <p:nvPicPr>
          <p:cNvPr id="6" name="図 5">
            <a:extLst>
              <a:ext uri="{FF2B5EF4-FFF2-40B4-BE49-F238E27FC236}">
                <a16:creationId xmlns="" xmlns:a16="http://schemas.microsoft.com/office/drawing/2014/main" id="{E5675F32-979A-4508-BDB6-D82776C5E3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3107" y="2239480"/>
            <a:ext cx="3295077" cy="2853708"/>
          </a:xfrm>
          <a:prstGeom prst="rect">
            <a:avLst/>
          </a:prstGeom>
        </p:spPr>
      </p:pic>
      <p:sp>
        <p:nvSpPr>
          <p:cNvPr id="11"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2800" b="1" dirty="0"/>
              <a:t/>
            </a:r>
            <a:br>
              <a:rPr lang="en-US" altLang="ja-JP" sz="2800" b="1" dirty="0"/>
            </a:br>
            <a:r>
              <a:rPr lang="en-US" altLang="ja-JP" sz="2800" b="1" dirty="0"/>
              <a:t>	Probabilistic Forecasts of Low-level Mesocyclones </a:t>
            </a:r>
            <a:endParaRPr lang="ja-JP" altLang="en-US" sz="2800" b="1" dirty="0">
              <a:solidFill>
                <a:srgbClr val="FFFF00"/>
              </a:solidFill>
            </a:endParaRPr>
          </a:p>
        </p:txBody>
      </p:sp>
      <p:sp>
        <p:nvSpPr>
          <p:cNvPr id="12"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30</a:t>
            </a:fld>
            <a:r>
              <a:rPr lang="en-US" altLang="ja-JP" sz="1600" dirty="0"/>
              <a:t>/16</a:t>
            </a:r>
            <a:endParaRPr lang="ja-JP" altLang="en-US" sz="1600" dirty="0"/>
          </a:p>
        </p:txBody>
      </p:sp>
      <p:sp>
        <p:nvSpPr>
          <p:cNvPr id="19" name="正方形/長方形 18"/>
          <p:cNvSpPr/>
          <p:nvPr/>
        </p:nvSpPr>
        <p:spPr>
          <a:xfrm>
            <a:off x="3491880" y="1702549"/>
            <a:ext cx="2442592" cy="646331"/>
          </a:xfrm>
          <a:prstGeom prst="rect">
            <a:avLst/>
          </a:prstGeom>
          <a:noFill/>
        </p:spPr>
        <p:txBody>
          <a:bodyPr wrap="square">
            <a:spAutoFit/>
          </a:bodyPr>
          <a:lstStyle/>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without additional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0" name="正方形/長方形 19"/>
          <p:cNvSpPr/>
          <p:nvPr/>
        </p:nvSpPr>
        <p:spPr>
          <a:xfrm>
            <a:off x="683568" y="1979547"/>
            <a:ext cx="2196644" cy="369332"/>
          </a:xfrm>
          <a:prstGeom prst="rect">
            <a:avLst/>
          </a:prstGeom>
          <a:noFill/>
        </p:spPr>
        <p:txBody>
          <a:bodyPr wrap="square">
            <a:spAutoFit/>
          </a:bodyPr>
          <a:lstStyle/>
          <a:p>
            <a:pPr lvl="0" algn="ctr">
              <a:defRPr/>
            </a:pPr>
            <a:r>
              <a:rPr kumimoji="0" lang="en-US" altLang="ja-JP" kern="0" dirty="0">
                <a:solidFill>
                  <a:srgbClr val="0000FF"/>
                </a:solidFill>
                <a:ea typeface="Arial Unicode MS" panose="020B0604020202020204" pitchFamily="50" charset="-128"/>
                <a:cs typeface="Arial Unicode MS" panose="020B0604020202020204" pitchFamily="50" charset="-128"/>
              </a:rPr>
              <a:t>Not assimilate </a:t>
            </a:r>
            <a:r>
              <a:rPr kumimoji="0" lang="en-US" altLang="ja-JP" i="1" kern="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kern="0"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1" name="正方形/長方形 20"/>
          <p:cNvSpPr/>
          <p:nvPr/>
        </p:nvSpPr>
        <p:spPr>
          <a:xfrm>
            <a:off x="6444207" y="1702548"/>
            <a:ext cx="2123727" cy="646331"/>
          </a:xfrm>
          <a:prstGeom prst="rect">
            <a:avLst/>
          </a:prstGeom>
          <a:noFill/>
        </p:spPr>
        <p:txBody>
          <a:bodyPr wrap="square">
            <a:spAutoFit/>
          </a:bodyPr>
          <a:lstStyle/>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Assimilate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obs</a:t>
            </a:r>
            <a:endParaRPr kumimoji="0" lang="en-US" altLang="ja-JP" i="1" kern="0" baseline="30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a:p>
            <a:pPr algn="ctr">
              <a:defRPr/>
            </a:pPr>
            <a:r>
              <a:rPr kumimoji="0" lang="en-US" altLang="ja-JP" kern="0" dirty="0">
                <a:solidFill>
                  <a:srgbClr val="FF0000"/>
                </a:solidFill>
                <a:ea typeface="Arial Unicode MS" panose="020B0604020202020204" pitchFamily="50" charset="-128"/>
                <a:cs typeface="Arial Unicode MS" panose="020B0604020202020204" pitchFamily="50" charset="-128"/>
              </a:rPr>
              <a:t>with additional </a:t>
            </a:r>
            <a:r>
              <a:rPr kumimoji="0" lang="en-US" altLang="ja-JP" i="1" kern="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δZ</a:t>
            </a:r>
            <a:r>
              <a:rPr kumimoji="0" lang="en-US" altLang="ja-JP" i="1" kern="0"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i="1" kern="0"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rgbClr val="FF0000"/>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0" lang="en-US" altLang="ja-JP" kern="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23" name="正方形/長方形 22"/>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(2013/9/2)</a:t>
            </a:r>
          </a:p>
        </p:txBody>
      </p:sp>
      <p:pic>
        <p:nvPicPr>
          <p:cNvPr id="8" name="図 7">
            <a:extLst>
              <a:ext uri="{FF2B5EF4-FFF2-40B4-BE49-F238E27FC236}">
                <a16:creationId xmlns="" xmlns:a16="http://schemas.microsoft.com/office/drawing/2014/main" id="{8C4A2348-58D6-4E9D-B8CF-864FE34399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39479"/>
            <a:ext cx="3295078" cy="2853709"/>
          </a:xfrm>
          <a:prstGeom prst="rect">
            <a:avLst/>
          </a:prstGeom>
        </p:spPr>
      </p:pic>
      <p:sp>
        <p:nvSpPr>
          <p:cNvPr id="13" name="正方形/長方形 12">
            <a:extLst>
              <a:ext uri="{FF2B5EF4-FFF2-40B4-BE49-F238E27FC236}">
                <a16:creationId xmlns="" xmlns:a16="http://schemas.microsoft.com/office/drawing/2014/main" id="{798089FA-A5F9-42D1-8EDE-71DDE6B17018}"/>
              </a:ext>
            </a:extLst>
          </p:cNvPr>
          <p:cNvSpPr/>
          <p:nvPr/>
        </p:nvSpPr>
        <p:spPr>
          <a:xfrm>
            <a:off x="79107" y="1012666"/>
            <a:ext cx="8669357" cy="707886"/>
          </a:xfrm>
          <a:prstGeom prst="rect">
            <a:avLst/>
          </a:prstGeom>
        </p:spPr>
        <p:txBody>
          <a:bodyPr wrap="square">
            <a:spAutoFit/>
          </a:bodyPr>
          <a:lstStyle/>
          <a:p>
            <a:r>
              <a:rPr lang="en-US" altLang="ja-JP" sz="2000" b="1" dirty="0"/>
              <a:t>Probability that high-vorticity area (&gt;0.01/s) appears within the radius of 10km in 1330-1430JST @z*=1km using 51 ensemble members</a:t>
            </a:r>
          </a:p>
        </p:txBody>
      </p:sp>
      <p:sp>
        <p:nvSpPr>
          <p:cNvPr id="14" name="角丸四角形吹き出し 20">
            <a:extLst>
              <a:ext uri="{FF2B5EF4-FFF2-40B4-BE49-F238E27FC236}">
                <a16:creationId xmlns="" xmlns:a16="http://schemas.microsoft.com/office/drawing/2014/main" id="{3AC32157-A3A2-4E46-8ED5-01CFD16A753A}"/>
              </a:ext>
            </a:extLst>
          </p:cNvPr>
          <p:cNvSpPr/>
          <p:nvPr/>
        </p:nvSpPr>
        <p:spPr>
          <a:xfrm>
            <a:off x="565489" y="3284984"/>
            <a:ext cx="1800200" cy="648072"/>
          </a:xfrm>
          <a:prstGeom prst="wedgeRoundRectCallout">
            <a:avLst>
              <a:gd name="adj1" fmla="val 32577"/>
              <a:gd name="adj2" fmla="val 77766"/>
              <a:gd name="adj3" fmla="val 16667"/>
            </a:avLst>
          </a:prstGeom>
          <a:solidFill>
            <a:srgbClr val="FFFFFF">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tx1"/>
                </a:solidFill>
                <a:cs typeface="Arial Unicode MS"/>
              </a:rPr>
              <a:t>Black lines: Damaged area</a:t>
            </a:r>
          </a:p>
        </p:txBody>
      </p:sp>
      <p:sp>
        <p:nvSpPr>
          <p:cNvPr id="15" name="角丸四角形吹き出し 20">
            <a:extLst>
              <a:ext uri="{FF2B5EF4-FFF2-40B4-BE49-F238E27FC236}">
                <a16:creationId xmlns="" xmlns:a16="http://schemas.microsoft.com/office/drawing/2014/main" id="{F6807BFE-5AC2-4AE9-B52F-20BCC09723BD}"/>
              </a:ext>
            </a:extLst>
          </p:cNvPr>
          <p:cNvSpPr/>
          <p:nvPr/>
        </p:nvSpPr>
        <p:spPr>
          <a:xfrm>
            <a:off x="6186500" y="5574811"/>
            <a:ext cx="2129916" cy="625109"/>
          </a:xfrm>
          <a:prstGeom prst="wedgeRoundRectCallout">
            <a:avLst>
              <a:gd name="adj1" fmla="val 24934"/>
              <a:gd name="adj2" fmla="val -236274"/>
              <a:gd name="adj3" fmla="val 16667"/>
            </a:avLst>
          </a:prstGeom>
          <a:solidFill>
            <a:srgbClr val="FFFFFF">
              <a:alpha val="69804"/>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rgbClr val="FF0000"/>
                </a:solidFill>
                <a:cs typeface="Arial Unicode MS"/>
              </a:rPr>
              <a:t>Realistic forecasts</a:t>
            </a:r>
            <a:r>
              <a:rPr lang="ja-JP" altLang="en-US" sz="2000" dirty="0">
                <a:solidFill>
                  <a:srgbClr val="FF0000"/>
                </a:solidFill>
                <a:cs typeface="Arial Unicode MS"/>
              </a:rPr>
              <a:t>　</a:t>
            </a:r>
            <a:r>
              <a:rPr lang="en-US" altLang="ja-JP" sz="2000" dirty="0">
                <a:solidFill>
                  <a:srgbClr val="FF0000"/>
                </a:solidFill>
                <a:cs typeface="Arial Unicode MS"/>
              </a:rPr>
              <a:t>in a few members</a:t>
            </a:r>
          </a:p>
        </p:txBody>
      </p:sp>
    </p:spTree>
    <p:extLst>
      <p:ext uri="{BB962C8B-B14F-4D97-AF65-F5344CB8AC3E}">
        <p14:creationId xmlns:p14="http://schemas.microsoft.com/office/powerpoint/2010/main" val="84774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876256" y="980728"/>
            <a:ext cx="2204928" cy="8368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タイトル 1"/>
          <p:cNvSpPr txBox="1">
            <a:spLocks/>
          </p:cNvSpPr>
          <p:nvPr/>
        </p:nvSpPr>
        <p:spPr>
          <a:xfrm>
            <a:off x="0" y="0"/>
            <a:ext cx="9144000" cy="908719"/>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3-type Error Covariance Inflation</a:t>
            </a:r>
            <a:endParaRPr lang="ja-JP" altLang="en-US" sz="3200" b="1" dirty="0"/>
          </a:p>
        </p:txBody>
      </p:sp>
      <p:sp>
        <p:nvSpPr>
          <p:cNvPr id="45"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3</a:t>
            </a:fld>
            <a:r>
              <a:rPr lang="en-US" altLang="ja-JP" sz="1600" dirty="0"/>
              <a:t>/16</a:t>
            </a:r>
            <a:endParaRPr lang="ja-JP" altLang="en-US" sz="1600" dirty="0"/>
          </a:p>
        </p:txBody>
      </p:sp>
      <p:graphicFrame>
        <p:nvGraphicFramePr>
          <p:cNvPr id="39" name="オブジェクト 38"/>
          <p:cNvGraphicFramePr>
            <a:graphicFrameLocks noChangeAspect="1"/>
          </p:cNvGraphicFramePr>
          <p:nvPr>
            <p:extLst>
              <p:ext uri="{D42A27DB-BD31-4B8C-83A1-F6EECF244321}">
                <p14:modId xmlns:p14="http://schemas.microsoft.com/office/powerpoint/2010/main" val="4067896901"/>
              </p:ext>
            </p:extLst>
          </p:nvPr>
        </p:nvGraphicFramePr>
        <p:xfrm>
          <a:off x="3430685" y="1326646"/>
          <a:ext cx="2006600" cy="566737"/>
        </p:xfrm>
        <a:graphic>
          <a:graphicData uri="http://schemas.openxmlformats.org/presentationml/2006/ole">
            <mc:AlternateContent xmlns:mc="http://schemas.openxmlformats.org/markup-compatibility/2006">
              <mc:Choice xmlns:v="urn:schemas-microsoft-com:vml" Requires="v">
                <p:oleObj spid="_x0000_s40776" name="数式" r:id="rId4" imgW="799920" imgH="241200" progId="Equation.3">
                  <p:embed/>
                </p:oleObj>
              </mc:Choice>
              <mc:Fallback>
                <p:oleObj name="数式" r:id="rId4" imgW="799920" imgH="241200" progId="Equation.3">
                  <p:embed/>
                  <p:pic>
                    <p:nvPicPr>
                      <p:cNvPr id="0" name=""/>
                      <p:cNvPicPr/>
                      <p:nvPr/>
                    </p:nvPicPr>
                    <p:blipFill>
                      <a:blip r:embed="rId5"/>
                      <a:stretch>
                        <a:fillRect/>
                      </a:stretch>
                    </p:blipFill>
                    <p:spPr>
                      <a:xfrm>
                        <a:off x="3430685" y="1326646"/>
                        <a:ext cx="2006600" cy="566737"/>
                      </a:xfrm>
                      <a:prstGeom prst="rect">
                        <a:avLst/>
                      </a:prstGeom>
                      <a:solidFill>
                        <a:srgbClr val="FFFF00"/>
                      </a:solidFill>
                      <a:ln w="19050">
                        <a:solidFill>
                          <a:schemeClr val="tx1"/>
                        </a:solidFill>
                      </a:ln>
                    </p:spPr>
                  </p:pic>
                </p:oleObj>
              </mc:Fallback>
            </mc:AlternateContent>
          </a:graphicData>
        </a:graphic>
      </p:graphicFrame>
      <p:sp>
        <p:nvSpPr>
          <p:cNvPr id="58" name="正方形/長方形 57"/>
          <p:cNvSpPr/>
          <p:nvPr/>
        </p:nvSpPr>
        <p:spPr>
          <a:xfrm>
            <a:off x="295675" y="5799907"/>
            <a:ext cx="8676456" cy="892552"/>
          </a:xfrm>
          <a:prstGeom prst="rect">
            <a:avLst/>
          </a:prstGeom>
        </p:spPr>
        <p:txBody>
          <a:bodyPr wrap="square">
            <a:spAutoFit/>
          </a:bodyPr>
          <a:lstStyle/>
          <a:p>
            <a:r>
              <a:rPr lang="ja-JP" altLang="en-US" sz="2400" dirty="0">
                <a:ea typeface="Arial Unicode MS" panose="020B0604020202020204" pitchFamily="50" charset="-128"/>
                <a:cs typeface="Arial Unicode MS" panose="020B0604020202020204" pitchFamily="50" charset="-128"/>
              </a:rPr>
              <a:t>→ </a:t>
            </a:r>
            <a:r>
              <a:rPr lang="en-US" altLang="ja-JP" sz="2400" dirty="0">
                <a:ea typeface="Arial Unicode MS" panose="020B0604020202020204" pitchFamily="50" charset="-128"/>
                <a:cs typeface="Arial Unicode MS" panose="020B0604020202020204" pitchFamily="50" charset="-128"/>
              </a:rPr>
              <a:t>We propose to introduce</a:t>
            </a:r>
          </a:p>
          <a:p>
            <a:r>
              <a:rPr lang="en-US" altLang="ja-JP" sz="2800" b="1" dirty="0">
                <a:solidFill>
                  <a:srgbClr val="FF0000"/>
                </a:solidFill>
                <a:ea typeface="Arial Unicode MS" panose="020B0604020202020204" pitchFamily="50" charset="-128"/>
                <a:cs typeface="Arial Unicode MS" panose="020B0604020202020204" pitchFamily="50" charset="-128"/>
              </a:rPr>
              <a:t>non-random</a:t>
            </a:r>
            <a:r>
              <a:rPr lang="en-US" altLang="ja-JP" sz="2800" dirty="0">
                <a:solidFill>
                  <a:srgbClr val="FF0000"/>
                </a:solidFill>
                <a:ea typeface="Arial Unicode MS" panose="020B0604020202020204" pitchFamily="50" charset="-128"/>
                <a:cs typeface="Arial Unicode MS" panose="020B0604020202020204" pitchFamily="50" charset="-128"/>
              </a:rPr>
              <a:t> </a:t>
            </a:r>
            <a:r>
              <a:rPr lang="en-US" altLang="ja-JP" sz="28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28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800" dirty="0">
                <a:solidFill>
                  <a:srgbClr val="FF0000"/>
                </a:solidFill>
                <a:ea typeface="Arial Unicode MS" panose="020B0604020202020204" pitchFamily="50" charset="-128"/>
                <a:cs typeface="Arial Unicode MS" panose="020B0604020202020204" pitchFamily="50" charset="-128"/>
              </a:rPr>
              <a:t> </a:t>
            </a:r>
            <a:r>
              <a:rPr lang="en-US" altLang="ja-JP" sz="2800" b="1" dirty="0">
                <a:solidFill>
                  <a:srgbClr val="FF0000"/>
                </a:solidFill>
                <a:ea typeface="Arial Unicode MS" panose="020B0604020202020204" pitchFamily="50" charset="-128"/>
                <a:cs typeface="Arial Unicode MS" panose="020B0604020202020204" pitchFamily="50" charset="-128"/>
              </a:rPr>
              <a:t>that has reasonable correlation with </a:t>
            </a:r>
            <a:r>
              <a:rPr lang="en-US" altLang="ja-JP" sz="28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δ</a:t>
            </a:r>
            <a:r>
              <a:rPr lang="en-US" altLang="ja-JP" sz="2800" b="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x</a:t>
            </a:r>
            <a:r>
              <a:rPr lang="en-US" altLang="ja-JP" sz="28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en-US" altLang="ja-JP" sz="2800" dirty="0">
              <a:solidFill>
                <a:srgbClr val="FF0000"/>
              </a:solidFill>
              <a:ea typeface="Arial Unicode MS" panose="020B0604020202020204" pitchFamily="50" charset="-128"/>
              <a:cs typeface="Arial Unicode MS" panose="020B0604020202020204" pitchFamily="50" charset="-128"/>
            </a:endParaRPr>
          </a:p>
        </p:txBody>
      </p:sp>
      <p:sp>
        <p:nvSpPr>
          <p:cNvPr id="60" name="正方形/長方形 59"/>
          <p:cNvSpPr/>
          <p:nvPr/>
        </p:nvSpPr>
        <p:spPr>
          <a:xfrm>
            <a:off x="179512" y="1336873"/>
            <a:ext cx="3240360" cy="738664"/>
          </a:xfrm>
          <a:prstGeom prst="rect">
            <a:avLst/>
          </a:prstGeom>
        </p:spPr>
        <p:txBody>
          <a:bodyPr wrap="square">
            <a:spAutoFit/>
          </a:bodyPr>
          <a:lstStyle/>
          <a:p>
            <a:r>
              <a:rPr lang="en-US" altLang="ja-JP" sz="2400" dirty="0">
                <a:ea typeface="Arial Unicode MS" panose="020B0604020202020204" pitchFamily="50" charset="-128"/>
                <a:cs typeface="Arial Unicode MS" panose="020B0604020202020204" pitchFamily="50" charset="-128"/>
              </a:rPr>
              <a:t>1. Multiplicative</a:t>
            </a:r>
          </a:p>
          <a:p>
            <a:r>
              <a:rPr lang="en-US" altLang="ja-JP" dirty="0">
                <a:ea typeface="Arial Unicode MS" panose="020B0604020202020204" pitchFamily="50" charset="-128"/>
                <a:cs typeface="Arial Unicode MS" panose="020B0604020202020204" pitchFamily="50" charset="-128"/>
              </a:rPr>
              <a:t>(Anderson and Anderson 1999)</a:t>
            </a:r>
          </a:p>
        </p:txBody>
      </p:sp>
      <p:sp>
        <p:nvSpPr>
          <p:cNvPr id="63" name="正方形/長方形 62"/>
          <p:cNvSpPr/>
          <p:nvPr/>
        </p:nvSpPr>
        <p:spPr>
          <a:xfrm>
            <a:off x="79107" y="64597"/>
            <a:ext cx="1540566"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Introduction</a:t>
            </a:r>
          </a:p>
        </p:txBody>
      </p:sp>
      <p:graphicFrame>
        <p:nvGraphicFramePr>
          <p:cNvPr id="26" name="オブジェクト 25"/>
          <p:cNvGraphicFramePr>
            <a:graphicFrameLocks noChangeAspect="1"/>
          </p:cNvGraphicFramePr>
          <p:nvPr>
            <p:extLst>
              <p:ext uri="{D42A27DB-BD31-4B8C-83A1-F6EECF244321}">
                <p14:modId xmlns:p14="http://schemas.microsoft.com/office/powerpoint/2010/main" val="1038475735"/>
              </p:ext>
            </p:extLst>
          </p:nvPr>
        </p:nvGraphicFramePr>
        <p:xfrm>
          <a:off x="3430685" y="2788039"/>
          <a:ext cx="3057525" cy="566738"/>
        </p:xfrm>
        <a:graphic>
          <a:graphicData uri="http://schemas.openxmlformats.org/presentationml/2006/ole">
            <mc:AlternateContent xmlns:mc="http://schemas.openxmlformats.org/markup-compatibility/2006">
              <mc:Choice xmlns:v="urn:schemas-microsoft-com:vml" Requires="v">
                <p:oleObj spid="_x0000_s40777" name="数式" r:id="rId6" imgW="1218960" imgH="241200" progId="Equation.3">
                  <p:embed/>
                </p:oleObj>
              </mc:Choice>
              <mc:Fallback>
                <p:oleObj name="数式" r:id="rId6" imgW="1218960" imgH="241200" progId="Equation.3">
                  <p:embed/>
                  <p:pic>
                    <p:nvPicPr>
                      <p:cNvPr id="0" name=""/>
                      <p:cNvPicPr/>
                      <p:nvPr/>
                    </p:nvPicPr>
                    <p:blipFill>
                      <a:blip r:embed="rId7"/>
                      <a:stretch>
                        <a:fillRect/>
                      </a:stretch>
                    </p:blipFill>
                    <p:spPr>
                      <a:xfrm>
                        <a:off x="3430685" y="2788039"/>
                        <a:ext cx="3057525" cy="566738"/>
                      </a:xfrm>
                      <a:prstGeom prst="rect">
                        <a:avLst/>
                      </a:prstGeom>
                      <a:solidFill>
                        <a:srgbClr val="FFFF00"/>
                      </a:solidFill>
                      <a:ln w="19050">
                        <a:solidFill>
                          <a:schemeClr val="tx1"/>
                        </a:solidFill>
                      </a:ln>
                    </p:spPr>
                  </p:pic>
                </p:oleObj>
              </mc:Fallback>
            </mc:AlternateContent>
          </a:graphicData>
        </a:graphic>
      </p:graphicFrame>
      <p:graphicFrame>
        <p:nvGraphicFramePr>
          <p:cNvPr id="29" name="オブジェクト 28"/>
          <p:cNvGraphicFramePr>
            <a:graphicFrameLocks noChangeAspect="1"/>
          </p:cNvGraphicFramePr>
          <p:nvPr>
            <p:extLst>
              <p:ext uri="{D42A27DB-BD31-4B8C-83A1-F6EECF244321}">
                <p14:modId xmlns:p14="http://schemas.microsoft.com/office/powerpoint/2010/main" val="3265086322"/>
              </p:ext>
            </p:extLst>
          </p:nvPr>
        </p:nvGraphicFramePr>
        <p:xfrm>
          <a:off x="3408455" y="4527309"/>
          <a:ext cx="3789363" cy="566737"/>
        </p:xfrm>
        <a:graphic>
          <a:graphicData uri="http://schemas.openxmlformats.org/presentationml/2006/ole">
            <mc:AlternateContent xmlns:mc="http://schemas.openxmlformats.org/markup-compatibility/2006">
              <mc:Choice xmlns:v="urn:schemas-microsoft-com:vml" Requires="v">
                <p:oleObj spid="_x0000_s40778" name="数式" r:id="rId8" imgW="1511280" imgH="241200" progId="Equation.3">
                  <p:embed/>
                </p:oleObj>
              </mc:Choice>
              <mc:Fallback>
                <p:oleObj name="数式" r:id="rId8" imgW="1511280" imgH="241200" progId="Equation.3">
                  <p:embed/>
                  <p:pic>
                    <p:nvPicPr>
                      <p:cNvPr id="0" name=""/>
                      <p:cNvPicPr/>
                      <p:nvPr/>
                    </p:nvPicPr>
                    <p:blipFill>
                      <a:blip r:embed="rId9"/>
                      <a:stretch>
                        <a:fillRect/>
                      </a:stretch>
                    </p:blipFill>
                    <p:spPr>
                      <a:xfrm>
                        <a:off x="3408455" y="4527309"/>
                        <a:ext cx="3789363" cy="566737"/>
                      </a:xfrm>
                      <a:prstGeom prst="rect">
                        <a:avLst/>
                      </a:prstGeom>
                      <a:solidFill>
                        <a:srgbClr val="FFFF00"/>
                      </a:solidFill>
                      <a:ln w="19050">
                        <a:solidFill>
                          <a:schemeClr val="tx1"/>
                        </a:solidFill>
                      </a:ln>
                    </p:spPr>
                  </p:pic>
                </p:oleObj>
              </mc:Fallback>
            </mc:AlternateContent>
          </a:graphicData>
        </a:graphic>
      </p:graphicFrame>
      <p:graphicFrame>
        <p:nvGraphicFramePr>
          <p:cNvPr id="30" name="オブジェクト 29"/>
          <p:cNvGraphicFramePr>
            <a:graphicFrameLocks noChangeAspect="1"/>
          </p:cNvGraphicFramePr>
          <p:nvPr>
            <p:extLst>
              <p:ext uri="{D42A27DB-BD31-4B8C-83A1-F6EECF244321}">
                <p14:modId xmlns:p14="http://schemas.microsoft.com/office/powerpoint/2010/main" val="341176457"/>
              </p:ext>
            </p:extLst>
          </p:nvPr>
        </p:nvGraphicFramePr>
        <p:xfrm>
          <a:off x="5614827" y="1574909"/>
          <a:ext cx="576064" cy="262593"/>
        </p:xfrm>
        <a:graphic>
          <a:graphicData uri="http://schemas.openxmlformats.org/presentationml/2006/ole">
            <mc:AlternateContent xmlns:mc="http://schemas.openxmlformats.org/markup-compatibility/2006">
              <mc:Choice xmlns:v="urn:schemas-microsoft-com:vml" Requires="v">
                <p:oleObj spid="_x0000_s40779" name="数式" r:id="rId10" imgW="444240" imgH="215640" progId="Equation.3">
                  <p:embed/>
                </p:oleObj>
              </mc:Choice>
              <mc:Fallback>
                <p:oleObj name="数式" r:id="rId10" imgW="444240" imgH="215640" progId="Equation.3">
                  <p:embed/>
                  <p:pic>
                    <p:nvPicPr>
                      <p:cNvPr id="0" name=""/>
                      <p:cNvPicPr/>
                      <p:nvPr/>
                    </p:nvPicPr>
                    <p:blipFill>
                      <a:blip r:embed="rId11"/>
                      <a:stretch>
                        <a:fillRect/>
                      </a:stretch>
                    </p:blipFill>
                    <p:spPr>
                      <a:xfrm>
                        <a:off x="5614827" y="1574909"/>
                        <a:ext cx="576064" cy="262593"/>
                      </a:xfrm>
                      <a:prstGeom prst="rect">
                        <a:avLst/>
                      </a:prstGeom>
                      <a:noFill/>
                      <a:ln w="19050">
                        <a:noFill/>
                      </a:ln>
                    </p:spPr>
                  </p:pic>
                </p:oleObj>
              </mc:Fallback>
            </mc:AlternateContent>
          </a:graphicData>
        </a:graphic>
      </p:graphicFrame>
      <p:graphicFrame>
        <p:nvGraphicFramePr>
          <p:cNvPr id="31" name="オブジェクト 30"/>
          <p:cNvGraphicFramePr>
            <a:graphicFrameLocks noChangeAspect="1"/>
          </p:cNvGraphicFramePr>
          <p:nvPr>
            <p:extLst>
              <p:ext uri="{D42A27DB-BD31-4B8C-83A1-F6EECF244321}">
                <p14:modId xmlns:p14="http://schemas.microsoft.com/office/powerpoint/2010/main" val="2202863444"/>
              </p:ext>
            </p:extLst>
          </p:nvPr>
        </p:nvGraphicFramePr>
        <p:xfrm>
          <a:off x="7409627" y="4753561"/>
          <a:ext cx="852488" cy="261937"/>
        </p:xfrm>
        <a:graphic>
          <a:graphicData uri="http://schemas.openxmlformats.org/presentationml/2006/ole">
            <mc:AlternateContent xmlns:mc="http://schemas.openxmlformats.org/markup-compatibility/2006">
              <mc:Choice xmlns:v="urn:schemas-microsoft-com:vml" Requires="v">
                <p:oleObj spid="_x0000_s40780" name="数式" r:id="rId12" imgW="660240" imgH="215640" progId="Equation.3">
                  <p:embed/>
                </p:oleObj>
              </mc:Choice>
              <mc:Fallback>
                <p:oleObj name="数式" r:id="rId12" imgW="660240" imgH="215640" progId="Equation.3">
                  <p:embed/>
                  <p:pic>
                    <p:nvPicPr>
                      <p:cNvPr id="0" name=""/>
                      <p:cNvPicPr/>
                      <p:nvPr/>
                    </p:nvPicPr>
                    <p:blipFill>
                      <a:blip r:embed="rId13"/>
                      <a:stretch>
                        <a:fillRect/>
                      </a:stretch>
                    </p:blipFill>
                    <p:spPr>
                      <a:xfrm>
                        <a:off x="7409627" y="4753561"/>
                        <a:ext cx="852488" cy="261937"/>
                      </a:xfrm>
                      <a:prstGeom prst="rect">
                        <a:avLst/>
                      </a:prstGeom>
                      <a:noFill/>
                      <a:ln w="19050">
                        <a:noFill/>
                      </a:ln>
                    </p:spPr>
                  </p:pic>
                </p:oleObj>
              </mc:Fallback>
            </mc:AlternateContent>
          </a:graphicData>
        </a:graphic>
      </p:graphicFrame>
      <p:graphicFrame>
        <p:nvGraphicFramePr>
          <p:cNvPr id="32" name="オブジェクト 31"/>
          <p:cNvGraphicFramePr>
            <a:graphicFrameLocks noChangeAspect="1"/>
          </p:cNvGraphicFramePr>
          <p:nvPr>
            <p:extLst>
              <p:ext uri="{D42A27DB-BD31-4B8C-83A1-F6EECF244321}">
                <p14:modId xmlns:p14="http://schemas.microsoft.com/office/powerpoint/2010/main" val="2433412694"/>
              </p:ext>
            </p:extLst>
          </p:nvPr>
        </p:nvGraphicFramePr>
        <p:xfrm>
          <a:off x="6817503" y="3002836"/>
          <a:ext cx="1185862" cy="293687"/>
        </p:xfrm>
        <a:graphic>
          <a:graphicData uri="http://schemas.openxmlformats.org/presentationml/2006/ole">
            <mc:AlternateContent xmlns:mc="http://schemas.openxmlformats.org/markup-compatibility/2006">
              <mc:Choice xmlns:v="urn:schemas-microsoft-com:vml" Requires="v">
                <p:oleObj spid="_x0000_s40781" name="数式" r:id="rId14" imgW="914400" imgH="241200" progId="Equation.3">
                  <p:embed/>
                </p:oleObj>
              </mc:Choice>
              <mc:Fallback>
                <p:oleObj name="数式" r:id="rId14" imgW="914400" imgH="241200" progId="Equation.3">
                  <p:embed/>
                  <p:pic>
                    <p:nvPicPr>
                      <p:cNvPr id="0" name=""/>
                      <p:cNvPicPr/>
                      <p:nvPr/>
                    </p:nvPicPr>
                    <p:blipFill>
                      <a:blip r:embed="rId15"/>
                      <a:stretch>
                        <a:fillRect/>
                      </a:stretch>
                    </p:blipFill>
                    <p:spPr>
                      <a:xfrm>
                        <a:off x="6817503" y="3002836"/>
                        <a:ext cx="1185862" cy="293687"/>
                      </a:xfrm>
                      <a:prstGeom prst="rect">
                        <a:avLst/>
                      </a:prstGeom>
                      <a:noFill/>
                      <a:ln w="19050">
                        <a:noFill/>
                      </a:ln>
                    </p:spPr>
                  </p:pic>
                </p:oleObj>
              </mc:Fallback>
            </mc:AlternateContent>
          </a:graphicData>
        </a:graphic>
      </p:graphicFrame>
      <p:sp>
        <p:nvSpPr>
          <p:cNvPr id="34" name="正方形/長方形 33"/>
          <p:cNvSpPr/>
          <p:nvPr/>
        </p:nvSpPr>
        <p:spPr>
          <a:xfrm>
            <a:off x="190666" y="2780348"/>
            <a:ext cx="3240360" cy="738664"/>
          </a:xfrm>
          <a:prstGeom prst="rect">
            <a:avLst/>
          </a:prstGeom>
        </p:spPr>
        <p:txBody>
          <a:bodyPr wrap="square">
            <a:spAutoFit/>
          </a:bodyPr>
          <a:lstStyle/>
          <a:p>
            <a:r>
              <a:rPr lang="en-US" altLang="ja-JP" sz="2400" dirty="0">
                <a:ea typeface="Arial Unicode MS" panose="020B0604020202020204" pitchFamily="50" charset="-128"/>
                <a:cs typeface="Arial Unicode MS" panose="020B0604020202020204" pitchFamily="50" charset="-128"/>
              </a:rPr>
              <a:t>2. Additive</a:t>
            </a:r>
          </a:p>
          <a:p>
            <a:r>
              <a:rPr lang="en-US" altLang="ja-JP" dirty="0">
                <a:ea typeface="Arial Unicode MS" panose="020B0604020202020204" pitchFamily="50" charset="-128"/>
                <a:cs typeface="Arial Unicode MS" panose="020B0604020202020204" pitchFamily="50" charset="-128"/>
              </a:rPr>
              <a:t>(Mitchell and </a:t>
            </a:r>
            <a:r>
              <a:rPr lang="en-US" altLang="ja-JP" dirty="0" err="1">
                <a:ea typeface="Arial Unicode MS" panose="020B0604020202020204" pitchFamily="50" charset="-128"/>
                <a:cs typeface="Arial Unicode MS" panose="020B0604020202020204" pitchFamily="50" charset="-128"/>
              </a:rPr>
              <a:t>Houtekamer</a:t>
            </a:r>
            <a:r>
              <a:rPr lang="en-US" altLang="ja-JP" dirty="0">
                <a:ea typeface="Arial Unicode MS" panose="020B0604020202020204" pitchFamily="50" charset="-128"/>
                <a:cs typeface="Arial Unicode MS" panose="020B0604020202020204" pitchFamily="50" charset="-128"/>
              </a:rPr>
              <a:t> 2000)</a:t>
            </a:r>
            <a:endParaRPr lang="ja-JP" altLang="en-US" dirty="0"/>
          </a:p>
        </p:txBody>
      </p:sp>
      <p:sp>
        <p:nvSpPr>
          <p:cNvPr id="35" name="正方形/長方形 34"/>
          <p:cNvSpPr/>
          <p:nvPr/>
        </p:nvSpPr>
        <p:spPr>
          <a:xfrm>
            <a:off x="179512" y="4520667"/>
            <a:ext cx="3240360" cy="738664"/>
          </a:xfrm>
          <a:prstGeom prst="rect">
            <a:avLst/>
          </a:prstGeom>
        </p:spPr>
        <p:txBody>
          <a:bodyPr wrap="square">
            <a:spAutoFit/>
          </a:bodyPr>
          <a:lstStyle/>
          <a:p>
            <a:r>
              <a:rPr lang="en-US" altLang="ja-JP" sz="2400" dirty="0">
                <a:ea typeface="Arial Unicode MS" panose="020B0604020202020204" pitchFamily="50" charset="-128"/>
                <a:cs typeface="Arial Unicode MS" panose="020B0604020202020204" pitchFamily="50" charset="-128"/>
              </a:rPr>
              <a:t>3. Relaxation to prior</a:t>
            </a:r>
          </a:p>
          <a:p>
            <a:r>
              <a:rPr lang="en-US" altLang="ja-JP" dirty="0">
                <a:ea typeface="Arial Unicode MS" panose="020B0604020202020204" pitchFamily="50" charset="-128"/>
                <a:cs typeface="Arial Unicode MS" panose="020B0604020202020204" pitchFamily="50" charset="-128"/>
              </a:rPr>
              <a:t>(Zhang et al. 2004)</a:t>
            </a:r>
            <a:endParaRPr lang="ja-JP" altLang="en-US" dirty="0"/>
          </a:p>
        </p:txBody>
      </p:sp>
      <p:sp>
        <p:nvSpPr>
          <p:cNvPr id="3" name="正方形/長方形 2"/>
          <p:cNvSpPr/>
          <p:nvPr/>
        </p:nvSpPr>
        <p:spPr>
          <a:xfrm>
            <a:off x="3684313" y="2014467"/>
            <a:ext cx="2659702" cy="461665"/>
          </a:xfrm>
          <a:prstGeom prst="rect">
            <a:avLst/>
          </a:prstGeom>
        </p:spPr>
        <p:txBody>
          <a:bodyPr wrap="none">
            <a:spAutoFit/>
          </a:bodyPr>
          <a:lstStyle/>
          <a:p>
            <a:r>
              <a:rPr lang="ja-JP" altLang="en-US" sz="2400" dirty="0">
                <a:solidFill>
                  <a:srgbClr val="0000FF"/>
                </a:solidFill>
                <a:ea typeface="Arial Unicode MS" panose="020B0604020202020204" pitchFamily="50" charset="-128"/>
                <a:cs typeface="Arial Unicode MS" panose="020B0604020202020204" pitchFamily="50" charset="-128"/>
              </a:rPr>
              <a:t>→</a:t>
            </a:r>
            <a:r>
              <a:rPr lang="en-US" altLang="ja-JP" sz="2400" dirty="0">
                <a:solidFill>
                  <a:srgbClr val="0000FF"/>
                </a:solidFill>
                <a:ea typeface="Arial Unicode MS" panose="020B0604020202020204" pitchFamily="50" charset="-128"/>
                <a:cs typeface="Arial Unicode MS" panose="020B0604020202020204" pitchFamily="50" charset="-128"/>
              </a:rPr>
              <a:t> If </a:t>
            </a:r>
            <a:r>
              <a:rPr lang="en-US" altLang="ja-JP" sz="24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2400" i="1"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4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4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=0</a:t>
            </a:r>
            <a:r>
              <a:rPr lang="en-US" altLang="ja-JP" sz="2400" dirty="0">
                <a:solidFill>
                  <a:srgbClr val="0000FF"/>
                </a:solidFill>
                <a:ea typeface="Arial Unicode MS" panose="020B0604020202020204" pitchFamily="50" charset="-128"/>
                <a:cs typeface="Times New Roman" panose="02020603050405020304" pitchFamily="18" charset="0"/>
              </a:rPr>
              <a:t>, </a:t>
            </a:r>
            <a:r>
              <a:rPr lang="en-US" altLang="ja-JP" sz="2400" b="1" dirty="0">
                <a:solidFill>
                  <a:srgbClr val="0000FF"/>
                </a:solidFill>
                <a:latin typeface="Arial" panose="020B0604020202020204" pitchFamily="34" charset="0"/>
                <a:ea typeface="Arial Unicode MS" panose="020B0604020202020204" pitchFamily="50" charset="-128"/>
                <a:cs typeface="Arial" panose="020B0604020202020204" pitchFamily="34" charset="0"/>
              </a:rPr>
              <a:t>BH</a:t>
            </a:r>
            <a:r>
              <a:rPr lang="en-US" altLang="ja-JP" sz="2400" i="1"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T</a:t>
            </a:r>
            <a:r>
              <a:rPr lang="en-US" altLang="ja-JP" sz="24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=0</a:t>
            </a:r>
            <a:endParaRPr lang="ja-JP" altLang="en-US" sz="2400" dirty="0">
              <a:solidFill>
                <a:srgbClr val="0000FF"/>
              </a:solidFill>
            </a:endParaRPr>
          </a:p>
        </p:txBody>
      </p:sp>
      <p:sp>
        <p:nvSpPr>
          <p:cNvPr id="38" name="正方形/長方形 37"/>
          <p:cNvSpPr/>
          <p:nvPr/>
        </p:nvSpPr>
        <p:spPr>
          <a:xfrm>
            <a:off x="3684313" y="5271011"/>
            <a:ext cx="2728632" cy="461665"/>
          </a:xfrm>
          <a:prstGeom prst="rect">
            <a:avLst/>
          </a:prstGeom>
        </p:spPr>
        <p:txBody>
          <a:bodyPr wrap="none">
            <a:spAutoFit/>
          </a:bodyPr>
          <a:lstStyle/>
          <a:p>
            <a:r>
              <a:rPr lang="ja-JP" altLang="en-US" sz="2400" dirty="0">
                <a:solidFill>
                  <a:srgbClr val="0000FF"/>
                </a:solidFill>
                <a:ea typeface="Arial Unicode MS" panose="020B0604020202020204" pitchFamily="50" charset="-128"/>
                <a:cs typeface="Arial Unicode MS" panose="020B0604020202020204" pitchFamily="50" charset="-128"/>
              </a:rPr>
              <a:t>→</a:t>
            </a:r>
            <a:r>
              <a:rPr lang="en-US" altLang="ja-JP" sz="2400" dirty="0">
                <a:solidFill>
                  <a:srgbClr val="0000FF"/>
                </a:solidFill>
                <a:ea typeface="Arial Unicode MS" panose="020B0604020202020204" pitchFamily="50" charset="-128"/>
                <a:cs typeface="Arial Unicode MS" panose="020B0604020202020204" pitchFamily="50" charset="-128"/>
              </a:rPr>
              <a:t> If </a:t>
            </a:r>
            <a:r>
              <a:rPr lang="en-US" altLang="ja-JP" sz="24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2400" i="1"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4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4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=0</a:t>
            </a:r>
            <a:r>
              <a:rPr lang="en-US" altLang="ja-JP" sz="2400" dirty="0">
                <a:solidFill>
                  <a:srgbClr val="0000FF"/>
                </a:solidFill>
                <a:ea typeface="Arial Unicode MS" panose="020B0604020202020204" pitchFamily="50" charset="-128"/>
                <a:cs typeface="Times New Roman" panose="02020603050405020304" pitchFamily="18" charset="0"/>
              </a:rPr>
              <a:t>, </a:t>
            </a:r>
            <a:r>
              <a:rPr lang="en-US" altLang="ja-JP" sz="2400" b="1" dirty="0">
                <a:solidFill>
                  <a:srgbClr val="0000FF"/>
                </a:solidFill>
                <a:latin typeface="Arial" panose="020B0604020202020204" pitchFamily="34" charset="0"/>
                <a:ea typeface="Arial Unicode MS" panose="020B0604020202020204" pitchFamily="50" charset="-128"/>
                <a:cs typeface="Arial" panose="020B0604020202020204" pitchFamily="34" charset="0"/>
              </a:rPr>
              <a:t>BH</a:t>
            </a:r>
            <a:r>
              <a:rPr lang="en-US" altLang="ja-JP" sz="2400" i="1"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T</a:t>
            </a:r>
            <a:r>
              <a:rPr lang="en-US" altLang="ja-JP" sz="24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=0</a:t>
            </a:r>
            <a:endParaRPr lang="ja-JP" altLang="en-US" sz="2400" dirty="0">
              <a:solidFill>
                <a:srgbClr val="0000FF"/>
              </a:solidFill>
            </a:endParaRPr>
          </a:p>
        </p:txBody>
      </p:sp>
      <p:sp>
        <p:nvSpPr>
          <p:cNvPr id="42" name="正方形/長方形 41"/>
          <p:cNvSpPr/>
          <p:nvPr/>
        </p:nvSpPr>
        <p:spPr>
          <a:xfrm>
            <a:off x="3684313" y="3443662"/>
            <a:ext cx="4610558" cy="830997"/>
          </a:xfrm>
          <a:prstGeom prst="rect">
            <a:avLst/>
          </a:prstGeom>
        </p:spPr>
        <p:txBody>
          <a:bodyPr wrap="none">
            <a:spAutoFit/>
          </a:bodyPr>
          <a:lstStyle/>
          <a:p>
            <a:r>
              <a:rPr lang="ja-JP" altLang="en-US" sz="2400" dirty="0">
                <a:solidFill>
                  <a:srgbClr val="0000FF"/>
                </a:solidFill>
                <a:ea typeface="Arial Unicode MS" panose="020B0604020202020204" pitchFamily="50" charset="-128"/>
                <a:cs typeface="Arial Unicode MS" panose="020B0604020202020204" pitchFamily="50" charset="-128"/>
              </a:rPr>
              <a:t>→</a:t>
            </a:r>
            <a:r>
              <a:rPr lang="en-US" altLang="ja-JP" sz="2400" dirty="0">
                <a:solidFill>
                  <a:srgbClr val="0000FF"/>
                </a:solidFill>
                <a:ea typeface="Arial Unicode MS" panose="020B0604020202020204" pitchFamily="50" charset="-128"/>
                <a:cs typeface="Arial Unicode MS" panose="020B0604020202020204" pitchFamily="50" charset="-128"/>
              </a:rPr>
              <a:t> If </a:t>
            </a:r>
            <a:r>
              <a:rPr lang="en-US" altLang="ja-JP" sz="24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2400" i="1"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4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4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=0</a:t>
            </a:r>
            <a:r>
              <a:rPr lang="en-US" altLang="ja-JP" sz="2400" dirty="0">
                <a:solidFill>
                  <a:srgbClr val="0000FF"/>
                </a:solidFill>
                <a:ea typeface="Arial Unicode MS" panose="020B0604020202020204" pitchFamily="50" charset="-128"/>
                <a:cs typeface="Times New Roman" panose="02020603050405020304" pitchFamily="18" charset="0"/>
              </a:rPr>
              <a:t>, </a:t>
            </a:r>
            <a:r>
              <a:rPr lang="en-US" altLang="ja-JP" sz="2400" b="1" dirty="0">
                <a:solidFill>
                  <a:srgbClr val="0000FF"/>
                </a:solidFill>
                <a:latin typeface="Arial" panose="020B0604020202020204" pitchFamily="34" charset="0"/>
                <a:ea typeface="Arial Unicode MS" panose="020B0604020202020204" pitchFamily="50" charset="-128"/>
                <a:cs typeface="Arial" panose="020B0604020202020204" pitchFamily="34" charset="0"/>
              </a:rPr>
              <a:t>BH</a:t>
            </a:r>
            <a:r>
              <a:rPr lang="en-US" altLang="ja-JP" sz="2400" i="1"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T</a:t>
            </a:r>
            <a:r>
              <a:rPr lang="en-US" altLang="ja-JP" sz="24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24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E</a:t>
            </a:r>
            <a:r>
              <a:rPr lang="en-US" altLang="ja-JP" sz="24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24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a:t>
            </a:r>
            <a:r>
              <a:rPr lang="en-US" altLang="ja-JP" sz="2400" b="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x</a:t>
            </a:r>
            <a:r>
              <a:rPr lang="en-US" altLang="ja-JP" sz="2400" i="1"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i</a:t>
            </a:r>
            <a:r>
              <a:rPr lang="en-US" altLang="ja-JP" sz="24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400" b="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4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i</a:t>
            </a:r>
            <a:r>
              <a:rPr lang="en-US" altLang="ja-JP" sz="24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]=0</a:t>
            </a:r>
            <a:endParaRPr lang="en-US" altLang="ja-JP" sz="2400" dirty="0">
              <a:solidFill>
                <a:srgbClr val="0000FF"/>
              </a:solidFill>
            </a:endParaRPr>
          </a:p>
          <a:p>
            <a:r>
              <a:rPr lang="en-US" altLang="ja-JP" sz="2400" dirty="0">
                <a:solidFill>
                  <a:srgbClr val="0000FF"/>
                </a:solidFill>
                <a:ea typeface="Arial Unicode MS" panose="020B0604020202020204" pitchFamily="50" charset="-128"/>
                <a:cs typeface="Times New Roman" panose="02020603050405020304" pitchFamily="18" charset="0"/>
              </a:rPr>
              <a:t>because </a:t>
            </a:r>
            <a:r>
              <a:rPr lang="en-US" altLang="ja-JP" sz="2400" b="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4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i</a:t>
            </a:r>
            <a:r>
              <a:rPr lang="en-US" altLang="ja-JP" sz="2400" dirty="0">
                <a:solidFill>
                  <a:srgbClr val="0000FF"/>
                </a:solidFill>
                <a:ea typeface="Arial Unicode MS" panose="020B0604020202020204" pitchFamily="50" charset="-128"/>
                <a:cs typeface="Times New Roman" panose="02020603050405020304" pitchFamily="18" charset="0"/>
              </a:rPr>
              <a:t> is random perturbation</a:t>
            </a:r>
          </a:p>
        </p:txBody>
      </p:sp>
      <p:grpSp>
        <p:nvGrpSpPr>
          <p:cNvPr id="6" name="グループ化 5"/>
          <p:cNvGrpSpPr>
            <a:grpSpLocks noChangeAspect="1"/>
          </p:cNvGrpSpPr>
          <p:nvPr/>
        </p:nvGrpSpPr>
        <p:grpSpPr>
          <a:xfrm>
            <a:off x="6983224" y="1030288"/>
            <a:ext cx="2051619" cy="760723"/>
            <a:chOff x="8425037" y="1044942"/>
            <a:chExt cx="3021104" cy="1120199"/>
          </a:xfrm>
        </p:grpSpPr>
        <p:sp>
          <p:nvSpPr>
            <p:cNvPr id="41" name="フローチャート: 代替処理 40"/>
            <p:cNvSpPr/>
            <p:nvPr/>
          </p:nvSpPr>
          <p:spPr>
            <a:xfrm>
              <a:off x="9100641" y="1046759"/>
              <a:ext cx="566266" cy="489434"/>
            </a:xfrm>
            <a:prstGeom prst="flowChartAlternate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40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44" name="フローチャート: 代替処理 43"/>
            <p:cNvSpPr/>
            <p:nvPr/>
          </p:nvSpPr>
          <p:spPr>
            <a:xfrm>
              <a:off x="9760571" y="1050855"/>
              <a:ext cx="751327" cy="485338"/>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400">
                <a:latin typeface="Arial Unicode MS" panose="020B0604020202020204" pitchFamily="50" charset="-128"/>
                <a:ea typeface="Arial Unicode MS" panose="020B0604020202020204" pitchFamily="50" charset="-128"/>
                <a:cs typeface="Arial Unicode MS" panose="020B0604020202020204" pitchFamily="50" charset="-128"/>
              </a:endParaRPr>
            </a:p>
          </p:txBody>
        </p:sp>
        <p:graphicFrame>
          <p:nvGraphicFramePr>
            <p:cNvPr id="46" name="オブジェクト 45"/>
            <p:cNvGraphicFramePr>
              <a:graphicFrameLocks noChangeAspect="1"/>
            </p:cNvGraphicFramePr>
            <p:nvPr>
              <p:extLst>
                <p:ext uri="{D42A27DB-BD31-4B8C-83A1-F6EECF244321}">
                  <p14:modId xmlns:p14="http://schemas.microsoft.com/office/powerpoint/2010/main" val="679901675"/>
                </p:ext>
              </p:extLst>
            </p:nvPr>
          </p:nvGraphicFramePr>
          <p:xfrm>
            <a:off x="8556225" y="1044942"/>
            <a:ext cx="2821564" cy="556364"/>
          </p:xfrm>
          <a:graphic>
            <a:graphicData uri="http://schemas.openxmlformats.org/presentationml/2006/ole">
              <mc:AlternateContent xmlns:mc="http://schemas.openxmlformats.org/markup-compatibility/2006">
                <mc:Choice xmlns:v="urn:schemas-microsoft-com:vml" Requires="v">
                  <p:oleObj spid="_x0000_s40782" name="Equation" r:id="rId16" imgW="1447560" imgH="304560" progId="Equation.DSMT4">
                    <p:embed/>
                  </p:oleObj>
                </mc:Choice>
                <mc:Fallback>
                  <p:oleObj name="Equation" r:id="rId16" imgW="1447560" imgH="304560" progId="Equation.DSMT4">
                    <p:embed/>
                    <p:pic>
                      <p:nvPicPr>
                        <p:cNvPr id="0" name=""/>
                        <p:cNvPicPr/>
                        <p:nvPr/>
                      </p:nvPicPr>
                      <p:blipFill>
                        <a:blip r:embed="rId17"/>
                        <a:stretch>
                          <a:fillRect/>
                        </a:stretch>
                      </p:blipFill>
                      <p:spPr>
                        <a:xfrm>
                          <a:off x="8556225" y="1044942"/>
                          <a:ext cx="2821564" cy="556364"/>
                        </a:xfrm>
                        <a:prstGeom prst="rect">
                          <a:avLst/>
                        </a:prstGeom>
                        <a:noFill/>
                        <a:ln>
                          <a:noFill/>
                        </a:ln>
                      </p:spPr>
                    </p:pic>
                  </p:oleObj>
                </mc:Fallback>
              </mc:AlternateContent>
            </a:graphicData>
          </a:graphic>
        </p:graphicFrame>
        <p:graphicFrame>
          <p:nvGraphicFramePr>
            <p:cNvPr id="49" name="オブジェクト 48"/>
            <p:cNvGraphicFramePr>
              <a:graphicFrameLocks noChangeAspect="1"/>
            </p:cNvGraphicFramePr>
            <p:nvPr>
              <p:extLst>
                <p:ext uri="{D42A27DB-BD31-4B8C-83A1-F6EECF244321}">
                  <p14:modId xmlns:p14="http://schemas.microsoft.com/office/powerpoint/2010/main" val="2889917642"/>
                </p:ext>
              </p:extLst>
            </p:nvPr>
          </p:nvGraphicFramePr>
          <p:xfrm>
            <a:off x="9917460" y="1715140"/>
            <a:ext cx="1528681" cy="450001"/>
          </p:xfrm>
          <a:graphic>
            <a:graphicData uri="http://schemas.openxmlformats.org/presentationml/2006/ole">
              <mc:AlternateContent xmlns:mc="http://schemas.openxmlformats.org/markup-compatibility/2006">
                <mc:Choice xmlns:v="urn:schemas-microsoft-com:vml" Requires="v">
                  <p:oleObj spid="_x0000_s40783" name="数式" r:id="rId18" imgW="723600" imgH="228600" progId="Equation.3">
                    <p:embed/>
                  </p:oleObj>
                </mc:Choice>
                <mc:Fallback>
                  <p:oleObj name="数式" r:id="rId18" imgW="723600" imgH="228600" progId="Equation.3">
                    <p:embed/>
                    <p:pic>
                      <p:nvPicPr>
                        <p:cNvPr id="0" name=""/>
                        <p:cNvPicPr/>
                        <p:nvPr/>
                      </p:nvPicPr>
                      <p:blipFill>
                        <a:blip r:embed="rId19"/>
                        <a:stretch>
                          <a:fillRect/>
                        </a:stretch>
                      </p:blipFill>
                      <p:spPr>
                        <a:xfrm>
                          <a:off x="9917460" y="1715140"/>
                          <a:ext cx="1528681" cy="450001"/>
                        </a:xfrm>
                        <a:prstGeom prst="rect">
                          <a:avLst/>
                        </a:prstGeom>
                        <a:solidFill>
                          <a:schemeClr val="accent1">
                            <a:lumMod val="40000"/>
                            <a:lumOff val="60000"/>
                          </a:schemeClr>
                        </a:solidFill>
                        <a:ln>
                          <a:noFill/>
                        </a:ln>
                      </p:spPr>
                    </p:pic>
                  </p:oleObj>
                </mc:Fallback>
              </mc:AlternateContent>
            </a:graphicData>
          </a:graphic>
        </p:graphicFrame>
        <p:graphicFrame>
          <p:nvGraphicFramePr>
            <p:cNvPr id="50" name="オブジェクト 49"/>
            <p:cNvGraphicFramePr>
              <a:graphicFrameLocks noChangeAspect="1"/>
            </p:cNvGraphicFramePr>
            <p:nvPr>
              <p:extLst>
                <p:ext uri="{D42A27DB-BD31-4B8C-83A1-F6EECF244321}">
                  <p14:modId xmlns:p14="http://schemas.microsoft.com/office/powerpoint/2010/main" val="2966561872"/>
                </p:ext>
              </p:extLst>
            </p:nvPr>
          </p:nvGraphicFramePr>
          <p:xfrm>
            <a:off x="8425037" y="1706344"/>
            <a:ext cx="1437925" cy="439602"/>
          </p:xfrm>
          <a:graphic>
            <a:graphicData uri="http://schemas.openxmlformats.org/presentationml/2006/ole">
              <mc:AlternateContent xmlns:mc="http://schemas.openxmlformats.org/markup-compatibility/2006">
                <mc:Choice xmlns:v="urn:schemas-microsoft-com:vml" Requires="v">
                  <p:oleObj spid="_x0000_s40784" name="数式" r:id="rId20" imgW="698400" imgH="228600" progId="Equation.3">
                    <p:embed/>
                  </p:oleObj>
                </mc:Choice>
                <mc:Fallback>
                  <p:oleObj name="数式" r:id="rId20" imgW="698400" imgH="228600" progId="Equation.3">
                    <p:embed/>
                    <p:pic>
                      <p:nvPicPr>
                        <p:cNvPr id="0" name=""/>
                        <p:cNvPicPr/>
                        <p:nvPr/>
                      </p:nvPicPr>
                      <p:blipFill>
                        <a:blip r:embed="rId21"/>
                        <a:stretch>
                          <a:fillRect/>
                        </a:stretch>
                      </p:blipFill>
                      <p:spPr>
                        <a:xfrm>
                          <a:off x="8425037" y="1706344"/>
                          <a:ext cx="1437925" cy="439602"/>
                        </a:xfrm>
                        <a:prstGeom prst="rect">
                          <a:avLst/>
                        </a:prstGeom>
                        <a:solidFill>
                          <a:schemeClr val="accent6">
                            <a:lumMod val="40000"/>
                            <a:lumOff val="60000"/>
                          </a:schemeClr>
                        </a:solidFill>
                        <a:ln>
                          <a:noFill/>
                        </a:ln>
                      </p:spPr>
                    </p:pic>
                  </p:oleObj>
                </mc:Fallback>
              </mc:AlternateContent>
            </a:graphicData>
          </a:graphic>
        </p:graphicFrame>
        <p:cxnSp>
          <p:nvCxnSpPr>
            <p:cNvPr id="43" name="直線矢印コネクタ 42"/>
            <p:cNvCxnSpPr/>
            <p:nvPr/>
          </p:nvCxnSpPr>
          <p:spPr>
            <a:xfrm flipV="1">
              <a:off x="9275815" y="1518196"/>
              <a:ext cx="98576" cy="23175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64" name="直線矢印コネクタ 63"/>
            <p:cNvCxnSpPr/>
            <p:nvPr/>
          </p:nvCxnSpPr>
          <p:spPr>
            <a:xfrm flipH="1" flipV="1">
              <a:off x="10227877" y="1518196"/>
              <a:ext cx="131278" cy="23175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63280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3" grpId="0"/>
      <p:bldP spid="38"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3520" y="3810368"/>
            <a:ext cx="1355513" cy="1355513"/>
          </a:xfrm>
          <a:prstGeom prst="rect">
            <a:avLst/>
          </a:prstGeom>
          <a:ln>
            <a:solidFill>
              <a:schemeClr val="tx1"/>
            </a:solidFill>
          </a:ln>
        </p:spPr>
      </p:pic>
      <p:sp>
        <p:nvSpPr>
          <p:cNvPr id="103" name="タイトル 1"/>
          <p:cNvSpPr txBox="1">
            <a:spLocks/>
          </p:cNvSpPr>
          <p:nvPr/>
        </p:nvSpPr>
        <p:spPr>
          <a:xfrm>
            <a:off x="0" y="0"/>
            <a:ext cx="9144000" cy="908719"/>
          </a:xfrm>
          <a:prstGeom prst="rect">
            <a:avLst/>
          </a:prstGeom>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State-dependent Additive </a:t>
            </a:r>
            <a:r>
              <a:rPr lang="en-US" altLang="ja-JP" sz="3200" b="1" dirty="0" smtClean="0"/>
              <a:t>Perturbation </a:t>
            </a:r>
            <a:r>
              <a:rPr lang="en-US" altLang="ja-JP" sz="3200" b="1" dirty="0"/>
              <a:t>of </a:t>
            </a:r>
            <a:r>
              <a:rPr lang="en-US" altLang="ja-JP" sz="3200"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32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32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3200" dirty="0">
              <a:solidFill>
                <a:srgbClr val="FFFF00"/>
              </a:solidFill>
            </a:endParaRPr>
          </a:p>
        </p:txBody>
      </p:sp>
      <p:sp>
        <p:nvSpPr>
          <p:cNvPr id="23"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4</a:t>
            </a:fld>
            <a:r>
              <a:rPr lang="en-US" altLang="ja-JP" sz="1600" dirty="0"/>
              <a:t>/16</a:t>
            </a:r>
            <a:endParaRPr lang="ja-JP" altLang="en-US" sz="1600" dirty="0"/>
          </a:p>
        </p:txBody>
      </p:sp>
      <p:sp>
        <p:nvSpPr>
          <p:cNvPr id="44" name="正方形/長方形 43"/>
          <p:cNvSpPr/>
          <p:nvPr/>
        </p:nvSpPr>
        <p:spPr>
          <a:xfrm>
            <a:off x="79107" y="992520"/>
            <a:ext cx="7517229" cy="707886"/>
          </a:xfrm>
          <a:prstGeom prst="rect">
            <a:avLst/>
          </a:prstGeom>
        </p:spPr>
        <p:txBody>
          <a:bodyPr wrap="square">
            <a:spAutoFit/>
          </a:bodyPr>
          <a:lstStyle/>
          <a:p>
            <a:pPr lvl="0"/>
            <a:r>
              <a:rPr lang="en-US" altLang="ja-JP" sz="2000"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20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0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sz="2000" kern="0" dirty="0">
                <a:ea typeface="Arial Unicode MS" panose="020B0604020202020204" pitchFamily="50" charset="-128"/>
                <a:cs typeface="Arial Unicode MS" panose="020B0604020202020204" pitchFamily="50" charset="-128"/>
              </a:rPr>
              <a:t> of member </a:t>
            </a:r>
            <a:r>
              <a:rPr kumimoji="0" lang="en-US" altLang="ja-JP" sz="2000" i="1" kern="0" dirty="0" err="1">
                <a:latin typeface="Times New Roman" panose="02020603050405020304" pitchFamily="18" charset="0"/>
                <a:ea typeface="Arial Unicode MS" panose="020B0604020202020204" pitchFamily="50" charset="-128"/>
                <a:cs typeface="Times New Roman" panose="02020603050405020304" pitchFamily="18" charset="0"/>
              </a:rPr>
              <a:t>i</a:t>
            </a:r>
            <a:r>
              <a:rPr kumimoji="0" lang="en-US" altLang="ja-JP" sz="2000" kern="0" dirty="0">
                <a:latin typeface="Times New Roman" panose="02020603050405020304" pitchFamily="18" charset="0"/>
                <a:ea typeface="Arial Unicode MS" panose="020B0604020202020204" pitchFamily="50" charset="-128"/>
                <a:cs typeface="Times New Roman" panose="02020603050405020304" pitchFamily="18" charset="0"/>
              </a:rPr>
              <a:t> </a:t>
            </a:r>
            <a:r>
              <a:rPr kumimoji="0" lang="en-US" altLang="ja-JP" sz="2000" kern="0" dirty="0">
                <a:solidFill>
                  <a:prstClr val="black"/>
                </a:solidFill>
                <a:ea typeface="Arial Unicode MS" panose="020B0604020202020204" pitchFamily="50" charset="-128"/>
                <a:cs typeface="Arial Unicode MS" panose="020B0604020202020204" pitchFamily="50" charset="-128"/>
              </a:rPr>
              <a:t>is replaced with </a:t>
            </a:r>
            <a:r>
              <a:rPr kumimoji="0" lang="en-US" altLang="ja-JP" sz="2000" kern="0" dirty="0">
                <a:ea typeface="Arial Unicode MS" panose="020B0604020202020204" pitchFamily="50" charset="-128"/>
                <a:cs typeface="Arial Unicode MS" panose="020B0604020202020204" pitchFamily="50" charset="-128"/>
              </a:rPr>
              <a:t>following </a:t>
            </a:r>
            <a:r>
              <a:rPr lang="en-US" altLang="ja-JP" sz="2000" i="1" dirty="0" err="1">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20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0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baseline="30000" dirty="0">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2000" i="1" baseline="30000" dirty="0" err="1">
                <a:latin typeface="Times New Roman" panose="02020603050405020304" pitchFamily="18" charset="0"/>
                <a:ea typeface="Arial Unicode MS" panose="020B0604020202020204" pitchFamily="50" charset="-128"/>
                <a:cs typeface="Times New Roman" panose="02020603050405020304" pitchFamily="18" charset="0"/>
              </a:rPr>
              <a:t>i</a:t>
            </a:r>
            <a:r>
              <a:rPr lang="en-US" altLang="ja-JP" sz="2000" baseline="30000" dirty="0">
                <a:latin typeface="Times New Roman" panose="02020603050405020304" pitchFamily="18" charset="0"/>
                <a:ea typeface="Arial Unicode MS" panose="020B0604020202020204" pitchFamily="50" charset="-128"/>
                <a:cs typeface="Times New Roman" panose="02020603050405020304" pitchFamily="18" charset="0"/>
              </a:rPr>
              <a:t>)</a:t>
            </a:r>
            <a:r>
              <a:rPr kumimoji="0" lang="en-US" altLang="ja-JP" sz="2000" kern="0" dirty="0">
                <a:latin typeface="Times New Roman" panose="02020603050405020304" pitchFamily="18" charset="0"/>
                <a:ea typeface="Arial Unicode MS" panose="020B0604020202020204" pitchFamily="50" charset="-128"/>
                <a:cs typeface="Times New Roman" panose="02020603050405020304" pitchFamily="18" charset="0"/>
              </a:rPr>
              <a:t> </a:t>
            </a:r>
            <a:r>
              <a:rPr kumimoji="0" lang="en-US" altLang="ja-JP" sz="2000" kern="0" dirty="0">
                <a:solidFill>
                  <a:prstClr val="black"/>
                </a:solidFill>
                <a:ea typeface="Arial Unicode MS" panose="020B0604020202020204" pitchFamily="50" charset="-128"/>
                <a:cs typeface="Arial Unicode MS" panose="020B0604020202020204" pitchFamily="50" charset="-128"/>
              </a:rPr>
              <a:t>before assimilation</a:t>
            </a:r>
          </a:p>
          <a:p>
            <a:pPr lvl="0"/>
            <a:r>
              <a:rPr kumimoji="0" lang="en-US" altLang="ja-JP" sz="2000" kern="0" dirty="0">
                <a:solidFill>
                  <a:prstClr val="black"/>
                </a:solidFill>
                <a:ea typeface="Arial Unicode MS" panose="020B0604020202020204" pitchFamily="50" charset="-128"/>
                <a:cs typeface="Arial Unicode MS" panose="020B0604020202020204" pitchFamily="50" charset="-128"/>
              </a:rPr>
              <a:t>if rainfall is not forecasted at obs. points in all members</a:t>
            </a:r>
          </a:p>
        </p:txBody>
      </p:sp>
      <p:sp>
        <p:nvSpPr>
          <p:cNvPr id="47" name="正方形/長方形 46"/>
          <p:cNvSpPr/>
          <p:nvPr/>
        </p:nvSpPr>
        <p:spPr>
          <a:xfrm>
            <a:off x="789263" y="5964862"/>
            <a:ext cx="8003336" cy="830997"/>
          </a:xfrm>
          <a:prstGeom prst="rect">
            <a:avLst/>
          </a:prstGeom>
        </p:spPr>
        <p:txBody>
          <a:bodyPr wrap="square">
            <a:spAutoFit/>
          </a:bodyPr>
          <a:lstStyle/>
          <a:p>
            <a:pPr algn="just">
              <a:defRPr/>
            </a:pPr>
            <a:r>
              <a:rPr kumimoji="0" lang="ja-JP" altLang="en-US" sz="2000" kern="0" dirty="0">
                <a:ea typeface="Arial Unicode MS" panose="020B0604020202020204" pitchFamily="50" charset="-128"/>
                <a:cs typeface="Arial Unicode MS" panose="020B0604020202020204" pitchFamily="50" charset="-128"/>
              </a:rPr>
              <a:t>→ </a:t>
            </a:r>
            <a:r>
              <a:rPr kumimoji="0" lang="en-US" altLang="ja-JP" sz="2000" kern="0" dirty="0">
                <a:ea typeface="Arial Unicode MS" panose="020B0604020202020204" pitchFamily="50" charset="-128"/>
                <a:cs typeface="Arial Unicode MS" panose="020B0604020202020204" pitchFamily="50" charset="-128"/>
              </a:rPr>
              <a:t>Additional</a:t>
            </a:r>
            <a:r>
              <a:rPr kumimoji="0" lang="ja-JP" altLang="en-US" sz="2000" kern="0" dirty="0">
                <a:ea typeface="Arial Unicode MS" panose="020B0604020202020204" pitchFamily="50" charset="-128"/>
                <a:cs typeface="Arial Unicode MS" panose="020B0604020202020204" pitchFamily="50" charset="-128"/>
              </a:rPr>
              <a:t> </a:t>
            </a:r>
            <a:r>
              <a:rPr kumimoji="0" lang="en-US" altLang="ja-JP" sz="2000" i="1" kern="0" dirty="0" err="1">
                <a:latin typeface="Times New Roman" panose="02020603050405020304" pitchFamily="18" charset="0"/>
                <a:ea typeface="Arial Unicode MS" panose="020B0604020202020204" pitchFamily="50" charset="-128"/>
                <a:cs typeface="Times New Roman" panose="02020603050405020304" pitchFamily="18" charset="0"/>
              </a:rPr>
              <a:t>δ</a:t>
            </a:r>
            <a:r>
              <a:rPr lang="en-US" altLang="ja-JP" sz="2000"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20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0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sz="2000" kern="0" dirty="0">
                <a:latin typeface="Times New Roman" panose="02020603050405020304" pitchFamily="18" charset="0"/>
                <a:ea typeface="Arial Unicode MS" panose="020B0604020202020204" pitchFamily="50" charset="-128"/>
                <a:cs typeface="Times New Roman" panose="02020603050405020304" pitchFamily="18" charset="0"/>
              </a:rPr>
              <a:t> </a:t>
            </a:r>
            <a:r>
              <a:rPr kumimoji="0" lang="en-US" altLang="ja-JP" sz="2000" kern="0" dirty="0">
                <a:ea typeface="Arial Unicode MS" panose="020B0604020202020204" pitchFamily="50" charset="-128"/>
                <a:cs typeface="Arial Unicode MS" panose="020B0604020202020204" pitchFamily="50" charset="-128"/>
              </a:rPr>
              <a:t>is not random but </a:t>
            </a:r>
            <a:r>
              <a:rPr kumimoji="0" lang="en-US" altLang="ja-JP" sz="2400" kern="0" dirty="0">
                <a:solidFill>
                  <a:srgbClr val="FF0000"/>
                </a:solidFill>
                <a:ea typeface="Arial Unicode MS" panose="020B0604020202020204" pitchFamily="50" charset="-128"/>
                <a:cs typeface="Arial Unicode MS" panose="020B0604020202020204" pitchFamily="50" charset="-128"/>
              </a:rPr>
              <a:t>correlated with </a:t>
            </a:r>
            <a:r>
              <a:rPr kumimoji="0" lang="en-US" altLang="ja-JP" sz="2400" kern="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24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u</a:t>
            </a:r>
            <a:r>
              <a:rPr lang="en-US" altLang="ja-JP" sz="24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4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24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4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4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4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w</a:t>
            </a:r>
            <a:r>
              <a:rPr lang="en-US" altLang="ja-JP" sz="24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4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4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T</a:t>
            </a:r>
            <a:r>
              <a:rPr lang="en-US" altLang="ja-JP" sz="24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4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4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4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24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sz="2400" kern="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p>
          <a:p>
            <a:pPr algn="just">
              <a:defRPr/>
            </a:pPr>
            <a:r>
              <a:rPr kumimoji="0" lang="ja-JP" altLang="en-US" sz="2000" kern="0" dirty="0">
                <a:ea typeface="Arial Unicode MS" panose="020B0604020202020204" pitchFamily="50" charset="-128"/>
                <a:cs typeface="Arial Unicode MS" panose="020B0604020202020204" pitchFamily="50" charset="-128"/>
              </a:rPr>
              <a:t>→ </a:t>
            </a:r>
            <a:r>
              <a:rPr kumimoji="0" lang="en-US" altLang="ja-JP" sz="2400" kern="0" dirty="0">
                <a:solidFill>
                  <a:srgbClr val="FF0000"/>
                </a:solidFill>
                <a:ea typeface="Arial Unicode MS" panose="020B0604020202020204" pitchFamily="50" charset="-128"/>
                <a:cs typeface="Arial Unicode MS" panose="020B0604020202020204" pitchFamily="50" charset="-128"/>
              </a:rPr>
              <a:t>Atmospheric state can be modified </a:t>
            </a:r>
            <a:r>
              <a:rPr kumimoji="0" lang="en-US" altLang="ja-JP" sz="2000" kern="0" dirty="0">
                <a:ea typeface="Arial Unicode MS" panose="020B0604020202020204" pitchFamily="50" charset="-128"/>
                <a:cs typeface="Arial Unicode MS" panose="020B0604020202020204" pitchFamily="50" charset="-128"/>
              </a:rPr>
              <a:t>by </a:t>
            </a:r>
            <a:r>
              <a:rPr lang="en-US" altLang="ja-JP" sz="2000" i="1" dirty="0">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2000" i="1" baseline="-25000" dirty="0">
                <a:latin typeface="Times New Roman" panose="02020603050405020304" pitchFamily="18" charset="0"/>
                <a:ea typeface="Arial Unicode MS" panose="020B0604020202020204" pitchFamily="50" charset="-128"/>
                <a:cs typeface="Times New Roman" panose="02020603050405020304" pitchFamily="18" charset="0"/>
              </a:rPr>
              <a:t>H</a:t>
            </a:r>
            <a:r>
              <a:rPr kumimoji="0" lang="en-US" altLang="ja-JP" sz="2000" kern="0" dirty="0">
                <a:latin typeface="Times New Roman" panose="02020603050405020304" pitchFamily="18" charset="0"/>
                <a:ea typeface="Arial Unicode MS" panose="020B0604020202020204" pitchFamily="50" charset="-128"/>
                <a:cs typeface="Times New Roman" panose="02020603050405020304" pitchFamily="18" charset="0"/>
              </a:rPr>
              <a:t> </a:t>
            </a:r>
            <a:r>
              <a:rPr kumimoji="0" lang="en-US" altLang="ja-JP" sz="2000" kern="0" dirty="0">
                <a:ea typeface="Arial Unicode MS" panose="020B0604020202020204" pitchFamily="50" charset="-128"/>
                <a:cs typeface="Arial Unicode MS" panose="020B0604020202020204" pitchFamily="50" charset="-128"/>
              </a:rPr>
              <a:t>assimilation</a:t>
            </a:r>
            <a:endParaRPr kumimoji="0" lang="ja-JP" altLang="en-US" sz="2000" kern="0" dirty="0">
              <a:ea typeface="Arial Unicode MS" panose="020B0604020202020204" pitchFamily="50" charset="-128"/>
              <a:cs typeface="Arial Unicode MS" panose="020B0604020202020204" pitchFamily="50" charset="-128"/>
            </a:endParaRPr>
          </a:p>
        </p:txBody>
      </p:sp>
      <p:sp>
        <p:nvSpPr>
          <p:cNvPr id="34" name="正方形/長方形 33"/>
          <p:cNvSpPr/>
          <p:nvPr/>
        </p:nvSpPr>
        <p:spPr>
          <a:xfrm>
            <a:off x="363149" y="2065414"/>
            <a:ext cx="6553221" cy="671710"/>
          </a:xfrm>
          <a:prstGeom prst="rect">
            <a:avLst/>
          </a:prstGeom>
          <a:solidFill>
            <a:srgbClr val="FFFF00"/>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endParaRPr lang="en-US" altLang="ja-JP" sz="1400" dirty="0">
              <a:ea typeface="Arial Unicode MS" panose="020B0604020202020204" pitchFamily="50" charset="-128"/>
              <a:cs typeface="Arial Unicode MS" panose="020B0604020202020204" pitchFamily="50" charset="-128"/>
            </a:endParaRPr>
          </a:p>
        </p:txBody>
      </p:sp>
      <p:sp>
        <p:nvSpPr>
          <p:cNvPr id="38" name="フローチャート: 代替処理 37"/>
          <p:cNvSpPr/>
          <p:nvPr/>
        </p:nvSpPr>
        <p:spPr>
          <a:xfrm>
            <a:off x="1131440" y="2082424"/>
            <a:ext cx="467387" cy="641628"/>
          </a:xfrm>
          <a:prstGeom prst="flowChartAlternateProcess">
            <a:avLst/>
          </a:prstGeom>
          <a:solidFill>
            <a:schemeClr val="accent2">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cxnSp>
        <p:nvCxnSpPr>
          <p:cNvPr id="42" name="直線矢印コネクタ 41"/>
          <p:cNvCxnSpPr/>
          <p:nvPr/>
        </p:nvCxnSpPr>
        <p:spPr>
          <a:xfrm flipH="1" flipV="1">
            <a:off x="6550354" y="2703929"/>
            <a:ext cx="188472" cy="968788"/>
          </a:xfrm>
          <a:prstGeom prst="straightConnector1">
            <a:avLst/>
          </a:prstGeom>
          <a:noFill/>
          <a:ln w="57150" cap="flat" cmpd="sng" algn="ctr">
            <a:solidFill>
              <a:srgbClr val="0000FF"/>
            </a:solidFill>
            <a:prstDash val="solid"/>
            <a:miter lim="800000"/>
            <a:tailEnd type="triangle"/>
          </a:ln>
          <a:effectLst/>
        </p:spPr>
      </p:cxnSp>
      <p:sp>
        <p:nvSpPr>
          <p:cNvPr id="43" name="正方形/長方形 42"/>
          <p:cNvSpPr/>
          <p:nvPr/>
        </p:nvSpPr>
        <p:spPr>
          <a:xfrm>
            <a:off x="936886" y="1811330"/>
            <a:ext cx="974182"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kern="0" dirty="0">
                <a:solidFill>
                  <a:prstClr val="black"/>
                </a:solidFill>
                <a:ea typeface="Arial Unicode MS" panose="020B0604020202020204" pitchFamily="50" charset="-128"/>
                <a:cs typeface="Arial Unicode MS" panose="020B0604020202020204" pitchFamily="50" charset="-128"/>
              </a:rPr>
              <a:t>z</a:t>
            </a:r>
            <a:r>
              <a:rPr kumimoji="0" lang="en-US" altLang="ja-JP" sz="1400" b="0" i="0" u="none" strike="noStrike" kern="0" cap="none" spc="0" normalizeH="0" baseline="0" noProof="0" dirty="0" err="1">
                <a:ln>
                  <a:noFill/>
                </a:ln>
                <a:solidFill>
                  <a:prstClr val="black"/>
                </a:solidFill>
                <a:effectLst/>
                <a:uLnTx/>
                <a:uFillTx/>
                <a:ea typeface="Arial Unicode MS" panose="020B0604020202020204" pitchFamily="50" charset="-128"/>
                <a:cs typeface="Arial Unicode MS" panose="020B0604020202020204" pitchFamily="50" charset="-128"/>
              </a:rPr>
              <a:t>onal</a:t>
            </a:r>
            <a:r>
              <a:rPr kumimoji="0" lang="en-US" altLang="ja-JP" sz="1400" b="0" i="0" u="none" strike="noStrike" kern="0" cap="none" spc="0" normalizeH="0" baseline="0" noProof="0" dirty="0">
                <a:ln>
                  <a:noFill/>
                </a:ln>
                <a:solidFill>
                  <a:prstClr val="black"/>
                </a:solidFill>
                <a:effectLst/>
                <a:uLnTx/>
                <a:uFillTx/>
                <a:ea typeface="Arial Unicode MS" panose="020B0604020202020204" pitchFamily="50" charset="-128"/>
                <a:cs typeface="Arial Unicode MS" panose="020B0604020202020204" pitchFamily="50" charset="-128"/>
              </a:rPr>
              <a:t> wind</a:t>
            </a:r>
          </a:p>
        </p:txBody>
      </p:sp>
      <p:sp>
        <p:nvSpPr>
          <p:cNvPr id="46" name="正方形/長方形 45"/>
          <p:cNvSpPr/>
          <p:nvPr/>
        </p:nvSpPr>
        <p:spPr>
          <a:xfrm>
            <a:off x="2027051" y="1805258"/>
            <a:ext cx="1397749"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kern="0" dirty="0">
                <a:solidFill>
                  <a:prstClr val="black"/>
                </a:solidFill>
                <a:ea typeface="Arial Unicode MS" panose="020B0604020202020204" pitchFamily="50" charset="-128"/>
                <a:cs typeface="Arial Unicode MS" panose="020B0604020202020204" pitchFamily="50" charset="-128"/>
              </a:rPr>
              <a:t>m</a:t>
            </a:r>
            <a:r>
              <a:rPr kumimoji="0" lang="en-US" altLang="ja-JP" sz="1400" b="0" i="0" u="none" strike="noStrike" kern="0" cap="none" spc="0" normalizeH="0" baseline="0" noProof="0" dirty="0" err="1">
                <a:ln>
                  <a:noFill/>
                </a:ln>
                <a:solidFill>
                  <a:prstClr val="black"/>
                </a:solidFill>
                <a:effectLst/>
                <a:uLnTx/>
                <a:uFillTx/>
                <a:ea typeface="Arial Unicode MS" panose="020B0604020202020204" pitchFamily="50" charset="-128"/>
                <a:cs typeface="Arial Unicode MS" panose="020B0604020202020204" pitchFamily="50" charset="-128"/>
              </a:rPr>
              <a:t>eridional</a:t>
            </a:r>
            <a:r>
              <a:rPr kumimoji="0" lang="en-US" altLang="ja-JP" sz="1400" b="0" i="0" u="none" strike="noStrike" kern="0" cap="none" spc="0" normalizeH="0" baseline="0" noProof="0" dirty="0">
                <a:ln>
                  <a:noFill/>
                </a:ln>
                <a:solidFill>
                  <a:prstClr val="black"/>
                </a:solidFill>
                <a:effectLst/>
                <a:uLnTx/>
                <a:uFillTx/>
                <a:ea typeface="Arial Unicode MS" panose="020B0604020202020204" pitchFamily="50" charset="-128"/>
                <a:cs typeface="Arial Unicode MS" panose="020B0604020202020204" pitchFamily="50" charset="-128"/>
              </a:rPr>
              <a:t> wind</a:t>
            </a:r>
          </a:p>
        </p:txBody>
      </p:sp>
      <p:sp>
        <p:nvSpPr>
          <p:cNvPr id="48" name="正方形/長方形 47"/>
          <p:cNvSpPr/>
          <p:nvPr/>
        </p:nvSpPr>
        <p:spPr>
          <a:xfrm>
            <a:off x="3436929" y="1792774"/>
            <a:ext cx="1139760"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kern="0" dirty="0">
                <a:solidFill>
                  <a:prstClr val="black"/>
                </a:solidFill>
                <a:ea typeface="Arial Unicode MS" panose="020B0604020202020204" pitchFamily="50" charset="-128"/>
                <a:cs typeface="Arial Unicode MS" panose="020B0604020202020204" pitchFamily="50" charset="-128"/>
              </a:rPr>
              <a:t>v</a:t>
            </a:r>
            <a:r>
              <a:rPr kumimoji="0" lang="en-US" altLang="ja-JP" sz="1400" b="0" i="0" u="none" strike="noStrike" kern="0" cap="none" spc="0" normalizeH="0" baseline="0" noProof="0" dirty="0" err="1">
                <a:ln>
                  <a:noFill/>
                </a:ln>
                <a:solidFill>
                  <a:prstClr val="black"/>
                </a:solidFill>
                <a:effectLst/>
                <a:uLnTx/>
                <a:uFillTx/>
                <a:ea typeface="Arial Unicode MS" panose="020B0604020202020204" pitchFamily="50" charset="-128"/>
                <a:cs typeface="Arial Unicode MS" panose="020B0604020202020204" pitchFamily="50" charset="-128"/>
              </a:rPr>
              <a:t>ertical</a:t>
            </a:r>
            <a:r>
              <a:rPr kumimoji="0" lang="en-US" altLang="ja-JP" sz="1400" b="0" i="0" u="none" strike="noStrike" kern="0" cap="none" spc="0" normalizeH="0" baseline="0" noProof="0" dirty="0">
                <a:ln>
                  <a:noFill/>
                </a:ln>
                <a:solidFill>
                  <a:prstClr val="black"/>
                </a:solidFill>
                <a:effectLst/>
                <a:uLnTx/>
                <a:uFillTx/>
                <a:ea typeface="Arial Unicode MS" panose="020B0604020202020204" pitchFamily="50" charset="-128"/>
                <a:cs typeface="Arial Unicode MS" panose="020B0604020202020204" pitchFamily="50" charset="-128"/>
              </a:rPr>
              <a:t> wind</a:t>
            </a:r>
          </a:p>
        </p:txBody>
      </p:sp>
      <p:sp>
        <p:nvSpPr>
          <p:cNvPr id="50" name="正方形/長方形 49"/>
          <p:cNvSpPr/>
          <p:nvPr/>
        </p:nvSpPr>
        <p:spPr>
          <a:xfrm>
            <a:off x="4616530" y="1795741"/>
            <a:ext cx="1148071"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kern="0" dirty="0">
                <a:solidFill>
                  <a:prstClr val="black"/>
                </a:solidFill>
                <a:ea typeface="Arial Unicode MS" panose="020B0604020202020204" pitchFamily="50" charset="-128"/>
                <a:cs typeface="Arial Unicode MS" panose="020B0604020202020204" pitchFamily="50" charset="-128"/>
              </a:rPr>
              <a:t>t</a:t>
            </a:r>
            <a:r>
              <a:rPr kumimoji="0" lang="en-US" altLang="ja-JP" sz="1400" b="0" i="0" u="none" strike="noStrike" kern="0" cap="none" spc="0" normalizeH="0" baseline="0" noProof="0" dirty="0" err="1">
                <a:ln>
                  <a:noFill/>
                </a:ln>
                <a:solidFill>
                  <a:prstClr val="black"/>
                </a:solidFill>
                <a:effectLst/>
                <a:uLnTx/>
                <a:uFillTx/>
                <a:ea typeface="Arial Unicode MS" panose="020B0604020202020204" pitchFamily="50" charset="-128"/>
                <a:cs typeface="Arial Unicode MS" panose="020B0604020202020204" pitchFamily="50" charset="-128"/>
              </a:rPr>
              <a:t>emperature</a:t>
            </a:r>
            <a:endParaRPr kumimoji="0" lang="en-US" altLang="ja-JP" sz="1400" b="0" i="0" u="none" strike="noStrike" kern="0" cap="none" spc="0" normalizeH="0" baseline="0" noProof="0" dirty="0">
              <a:ln>
                <a:noFill/>
              </a:ln>
              <a:solidFill>
                <a:prstClr val="black"/>
              </a:solidFill>
              <a:effectLst/>
              <a:uLnTx/>
              <a:uFillTx/>
              <a:ea typeface="Arial Unicode MS" panose="020B0604020202020204" pitchFamily="50" charset="-128"/>
              <a:cs typeface="Arial Unicode MS" panose="020B0604020202020204" pitchFamily="50" charset="-128"/>
            </a:endParaRPr>
          </a:p>
        </p:txBody>
      </p:sp>
      <p:sp>
        <p:nvSpPr>
          <p:cNvPr id="55" name="正方形/長方形 54"/>
          <p:cNvSpPr/>
          <p:nvPr/>
        </p:nvSpPr>
        <p:spPr>
          <a:xfrm>
            <a:off x="5796136" y="1580765"/>
            <a:ext cx="1126084"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ea typeface="Arial Unicode MS" panose="020B0604020202020204" pitchFamily="50" charset="-128"/>
                <a:cs typeface="Arial Unicode MS" panose="020B0604020202020204" pitchFamily="50" charset="-128"/>
              </a:rPr>
              <a:t>water vapor mixing ratio</a:t>
            </a:r>
          </a:p>
        </p:txBody>
      </p:sp>
      <p:sp>
        <p:nvSpPr>
          <p:cNvPr id="56" name="フローチャート: 代替処理 55"/>
          <p:cNvSpPr/>
          <p:nvPr/>
        </p:nvSpPr>
        <p:spPr>
          <a:xfrm>
            <a:off x="2296489" y="2079802"/>
            <a:ext cx="467387" cy="641628"/>
          </a:xfrm>
          <a:prstGeom prst="flowChartAlternateProcess">
            <a:avLst/>
          </a:prstGeom>
          <a:solidFill>
            <a:schemeClr val="accent2">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58" name="フローチャート: 代替処理 57"/>
          <p:cNvSpPr/>
          <p:nvPr/>
        </p:nvSpPr>
        <p:spPr>
          <a:xfrm>
            <a:off x="3435834" y="2082424"/>
            <a:ext cx="467387" cy="641628"/>
          </a:xfrm>
          <a:prstGeom prst="flowChartAlternateProcess">
            <a:avLst/>
          </a:prstGeom>
          <a:solidFill>
            <a:schemeClr val="accent2">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60" name="フローチャート: 代替処理 59"/>
          <p:cNvSpPr/>
          <p:nvPr/>
        </p:nvSpPr>
        <p:spPr>
          <a:xfrm>
            <a:off x="4648891" y="2087076"/>
            <a:ext cx="467387" cy="641628"/>
          </a:xfrm>
          <a:prstGeom prst="flowChartAlternateProcess">
            <a:avLst/>
          </a:prstGeom>
          <a:solidFill>
            <a:schemeClr val="accent2">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62" name="フローチャート: 代替処理 61"/>
          <p:cNvSpPr/>
          <p:nvPr/>
        </p:nvSpPr>
        <p:spPr>
          <a:xfrm>
            <a:off x="5861949" y="2080510"/>
            <a:ext cx="467387" cy="641628"/>
          </a:xfrm>
          <a:prstGeom prst="flowChartAlternateProcess">
            <a:avLst/>
          </a:prstGeom>
          <a:solidFill>
            <a:schemeClr val="accent2">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graphicFrame>
        <p:nvGraphicFramePr>
          <p:cNvPr id="64" name="オブジェクト 63"/>
          <p:cNvGraphicFramePr>
            <a:graphicFrameLocks noChangeAspect="1"/>
          </p:cNvGraphicFramePr>
          <p:nvPr>
            <p:extLst>
              <p:ext uri="{D42A27DB-BD31-4B8C-83A1-F6EECF244321}">
                <p14:modId xmlns:p14="http://schemas.microsoft.com/office/powerpoint/2010/main" val="3700035227"/>
              </p:ext>
            </p:extLst>
          </p:nvPr>
        </p:nvGraphicFramePr>
        <p:xfrm>
          <a:off x="363148" y="2068026"/>
          <a:ext cx="6545914" cy="666096"/>
        </p:xfrm>
        <a:graphic>
          <a:graphicData uri="http://schemas.openxmlformats.org/presentationml/2006/ole">
            <mc:AlternateContent xmlns:mc="http://schemas.openxmlformats.org/markup-compatibility/2006">
              <mc:Choice xmlns:v="urn:schemas-microsoft-com:vml" Requires="v">
                <p:oleObj spid="_x0000_s28942" name="数式" r:id="rId5" imgW="4368600" imgH="469800" progId="Equation.3">
                  <p:embed/>
                </p:oleObj>
              </mc:Choice>
              <mc:Fallback>
                <p:oleObj name="数式" r:id="rId5" imgW="4368600" imgH="469800" progId="Equation.3">
                  <p:embed/>
                  <p:pic>
                    <p:nvPicPr>
                      <p:cNvPr id="0" name=""/>
                      <p:cNvPicPr/>
                      <p:nvPr/>
                    </p:nvPicPr>
                    <p:blipFill>
                      <a:blip r:embed="rId6"/>
                      <a:stretch>
                        <a:fillRect/>
                      </a:stretch>
                    </p:blipFill>
                    <p:spPr>
                      <a:xfrm>
                        <a:off x="363148" y="2068026"/>
                        <a:ext cx="6545914" cy="666096"/>
                      </a:xfrm>
                      <a:prstGeom prst="rect">
                        <a:avLst/>
                      </a:prstGeom>
                      <a:noFill/>
                      <a:ln w="38100">
                        <a:noFill/>
                      </a:ln>
                    </p:spPr>
                  </p:pic>
                </p:oleObj>
              </mc:Fallback>
            </mc:AlternateContent>
          </a:graphicData>
        </a:graphic>
      </p:graphicFrame>
      <p:sp>
        <p:nvSpPr>
          <p:cNvPr id="65" name="Text Box 1583"/>
          <p:cNvSpPr txBox="1">
            <a:spLocks noChangeArrowheads="1"/>
          </p:cNvSpPr>
          <p:nvPr/>
        </p:nvSpPr>
        <p:spPr bwMode="auto">
          <a:xfrm>
            <a:off x="5814309" y="2111778"/>
            <a:ext cx="1067651" cy="584775"/>
          </a:xfrm>
          <a:prstGeom prst="rect">
            <a:avLst/>
          </a:prstGeom>
          <a:noFill/>
          <a:ln w="38100">
            <a:solidFill>
              <a:srgbClr val="0000FF"/>
            </a:solidFill>
            <a:miter lim="800000"/>
            <a:headEnd/>
            <a:tailEnd/>
          </a:ln>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600" b="0" i="0" u="none" strike="noStrike" kern="0" cap="none" spc="0" normalizeH="0" baseline="0" noProof="0" dirty="0">
              <a:ln>
                <a:noFill/>
              </a:ln>
              <a:solidFill>
                <a:prstClr val="black"/>
              </a:solidFill>
              <a:effectLst/>
              <a:uLnTx/>
              <a:uFillTx/>
              <a:latin typeface="+mn-lt"/>
              <a:ea typeface="Arial Unicode MS" panose="020B0604020202020204" pitchFamily="50" charset="-128"/>
              <a:cs typeface="Arial Unicode MS" panose="020B060402020202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600" b="0" i="0" u="none" strike="noStrike" kern="0" cap="none" spc="0" normalizeH="0" baseline="0" noProof="0" dirty="0">
              <a:ln>
                <a:noFill/>
              </a:ln>
              <a:solidFill>
                <a:prstClr val="black"/>
              </a:solidFill>
              <a:effectLst/>
              <a:uLnTx/>
              <a:uFillTx/>
              <a:latin typeface="+mn-lt"/>
              <a:ea typeface="Arial Unicode MS" panose="020B0604020202020204" pitchFamily="50" charset="-128"/>
              <a:cs typeface="Arial Unicode MS" panose="020B0604020202020204" pitchFamily="50" charset="-128"/>
            </a:endParaRPr>
          </a:p>
        </p:txBody>
      </p:sp>
      <p:cxnSp>
        <p:nvCxnSpPr>
          <p:cNvPr id="66" name="直線矢印コネクタ 65"/>
          <p:cNvCxnSpPr/>
          <p:nvPr/>
        </p:nvCxnSpPr>
        <p:spPr>
          <a:xfrm flipV="1">
            <a:off x="3166788" y="2484625"/>
            <a:ext cx="2719810" cy="711232"/>
          </a:xfrm>
          <a:prstGeom prst="straightConnector1">
            <a:avLst/>
          </a:prstGeom>
          <a:noFill/>
          <a:ln w="57150" cap="flat" cmpd="sng" algn="ctr">
            <a:solidFill>
              <a:schemeClr val="accent2">
                <a:lumMod val="50000"/>
              </a:schemeClr>
            </a:solidFill>
            <a:prstDash val="solid"/>
            <a:miter lim="800000"/>
            <a:tailEnd type="triangle"/>
          </a:ln>
          <a:effectLst/>
        </p:spPr>
      </p:cxnSp>
      <p:sp>
        <p:nvSpPr>
          <p:cNvPr id="68" name="角丸四角形吹き出し 67"/>
          <p:cNvSpPr/>
          <p:nvPr/>
        </p:nvSpPr>
        <p:spPr>
          <a:xfrm>
            <a:off x="3471652" y="3170936"/>
            <a:ext cx="3659154" cy="2476705"/>
          </a:xfrm>
          <a:prstGeom prst="wedgeRoundRectCallout">
            <a:avLst>
              <a:gd name="adj1" fmla="val -5305"/>
              <a:gd name="adj2" fmla="val -28986"/>
              <a:gd name="adj3" fmla="val 16667"/>
            </a:avLst>
          </a:prstGeom>
          <a:ln>
            <a:solidFill>
              <a:srgbClr val="0000FF"/>
            </a:solidFill>
          </a:ln>
        </p:spPr>
        <p:style>
          <a:lnRef idx="2">
            <a:schemeClr val="dk1"/>
          </a:lnRef>
          <a:fillRef idx="1">
            <a:schemeClr val="lt1"/>
          </a:fillRef>
          <a:effectRef idx="0">
            <a:schemeClr val="dk1"/>
          </a:effectRef>
          <a:fontRef idx="minor">
            <a:schemeClr val="dk1"/>
          </a:fontRef>
        </p:style>
        <p:txBody>
          <a:bodyPr rtlCol="0" anchor="ctr"/>
          <a:lstStyle/>
          <a:p>
            <a:endParaRPr lang="ja-JP" altLang="en-US" dirty="0">
              <a:solidFill>
                <a:schemeClr val="tx1"/>
              </a:solidFill>
              <a:ea typeface="Arial Unicode MS" panose="020B0604020202020204" pitchFamily="50" charset="-128"/>
              <a:cs typeface="Arial Unicode MS" panose="020B0604020202020204" pitchFamily="50" charset="-128"/>
            </a:endParaRPr>
          </a:p>
        </p:txBody>
      </p:sp>
      <p:sp>
        <p:nvSpPr>
          <p:cNvPr id="69" name="角丸四角形吹き出し 68"/>
          <p:cNvSpPr/>
          <p:nvPr/>
        </p:nvSpPr>
        <p:spPr>
          <a:xfrm>
            <a:off x="179512" y="2828273"/>
            <a:ext cx="3153544" cy="3170498"/>
          </a:xfrm>
          <a:prstGeom prst="wedgeRoundRectCallout">
            <a:avLst>
              <a:gd name="adj1" fmla="val -36673"/>
              <a:gd name="adj2" fmla="val -30920"/>
              <a:gd name="adj3" fmla="val 16667"/>
            </a:avLst>
          </a:prstGeom>
          <a:ln>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endParaRPr lang="ja-JP" altLang="en-US" dirty="0">
              <a:solidFill>
                <a:schemeClr val="tx1"/>
              </a:solidFill>
              <a:ea typeface="Arial Unicode MS" panose="020B0604020202020204" pitchFamily="50" charset="-128"/>
              <a:cs typeface="Arial Unicode MS" panose="020B0604020202020204" pitchFamily="50" charset="-128"/>
            </a:endParaRPr>
          </a:p>
        </p:txBody>
      </p:sp>
      <p:cxnSp>
        <p:nvCxnSpPr>
          <p:cNvPr id="70" name="直線矢印コネクタ 69"/>
          <p:cNvCxnSpPr/>
          <p:nvPr/>
        </p:nvCxnSpPr>
        <p:spPr>
          <a:xfrm>
            <a:off x="587163" y="5700649"/>
            <a:ext cx="2231552" cy="0"/>
          </a:xfrm>
          <a:prstGeom prst="straightConnector1">
            <a:avLst/>
          </a:prstGeom>
          <a:noFill/>
          <a:ln w="38100" cap="flat" cmpd="sng" algn="ctr">
            <a:solidFill>
              <a:schemeClr val="accent2">
                <a:lumMod val="50000"/>
              </a:schemeClr>
            </a:solidFill>
            <a:prstDash val="solid"/>
            <a:miter lim="800000"/>
            <a:tailEnd type="triangle"/>
          </a:ln>
          <a:effectLst/>
        </p:spPr>
      </p:cxnSp>
      <p:cxnSp>
        <p:nvCxnSpPr>
          <p:cNvPr id="71" name="直線矢印コネクタ 70"/>
          <p:cNvCxnSpPr/>
          <p:nvPr/>
        </p:nvCxnSpPr>
        <p:spPr>
          <a:xfrm flipV="1">
            <a:off x="789263" y="3778536"/>
            <a:ext cx="12243" cy="2115943"/>
          </a:xfrm>
          <a:prstGeom prst="straightConnector1">
            <a:avLst/>
          </a:prstGeom>
          <a:noFill/>
          <a:ln w="38100" cap="flat" cmpd="sng" algn="ctr">
            <a:solidFill>
              <a:schemeClr val="accent2">
                <a:lumMod val="50000"/>
              </a:schemeClr>
            </a:solidFill>
            <a:prstDash val="solid"/>
            <a:miter lim="800000"/>
            <a:tailEnd type="triangle"/>
          </a:ln>
          <a:effectLst/>
        </p:spPr>
      </p:cxnSp>
      <p:sp>
        <p:nvSpPr>
          <p:cNvPr id="72" name="正方形/長方形 71"/>
          <p:cNvSpPr/>
          <p:nvPr/>
        </p:nvSpPr>
        <p:spPr>
          <a:xfrm>
            <a:off x="2822140" y="5529301"/>
            <a:ext cx="419602" cy="369332"/>
          </a:xfrm>
          <a:prstGeom prst="rect">
            <a:avLst/>
          </a:prstGeom>
        </p:spPr>
        <p:txBody>
          <a:bodyPr wrap="none">
            <a:spAutoFit/>
          </a:bodyPr>
          <a:lstStyle/>
          <a:p>
            <a:pPr defTabSz="914400"/>
            <a:r>
              <a:rPr lang="en-US" altLang="ja-JP" i="1" dirty="0" err="1">
                <a:solidFill>
                  <a:schemeClr val="accent2">
                    <a:lumMod val="50000"/>
                  </a:schemeClr>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i="1" baseline="-25000" dirty="0" err="1">
                <a:solidFill>
                  <a:schemeClr val="accent2">
                    <a:lumMod val="50000"/>
                  </a:schemeClr>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i="1" baseline="30000" dirty="0" err="1">
                <a:solidFill>
                  <a:schemeClr val="accent2">
                    <a:lumMod val="50000"/>
                  </a:schemeClr>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i="1" baseline="-25000" dirty="0">
              <a:solidFill>
                <a:schemeClr val="accent2">
                  <a:lumMod val="50000"/>
                </a:schemeClr>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73" name="正方形/長方形 72"/>
          <p:cNvSpPr/>
          <p:nvPr/>
        </p:nvSpPr>
        <p:spPr>
          <a:xfrm>
            <a:off x="405093" y="3758063"/>
            <a:ext cx="466794" cy="369332"/>
          </a:xfrm>
          <a:prstGeom prst="rect">
            <a:avLst/>
          </a:prstGeom>
        </p:spPr>
        <p:txBody>
          <a:bodyPr wrap="none">
            <a:spAutoFit/>
          </a:bodyPr>
          <a:lstStyle/>
          <a:p>
            <a:pPr defTabSz="914400">
              <a:defRPr/>
            </a:pPr>
            <a:r>
              <a:rPr lang="en-US" altLang="ja-JP" i="1" dirty="0" err="1">
                <a:solidFill>
                  <a:schemeClr val="accent2">
                    <a:lumMod val="50000"/>
                  </a:schemeClr>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i="1" baseline="-25000" dirty="0" err="1">
                <a:solidFill>
                  <a:schemeClr val="accent2">
                    <a:lumMod val="50000"/>
                  </a:schemeClr>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i="1" baseline="30000" dirty="0" err="1">
                <a:solidFill>
                  <a:schemeClr val="accent2">
                    <a:lumMod val="50000"/>
                  </a:schemeClr>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i="1" baseline="30000" dirty="0">
              <a:solidFill>
                <a:schemeClr val="accent2">
                  <a:lumMod val="50000"/>
                </a:schemeClr>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74" name="正方形/長方形 73"/>
          <p:cNvSpPr/>
          <p:nvPr/>
        </p:nvSpPr>
        <p:spPr>
          <a:xfrm>
            <a:off x="2397746" y="3960646"/>
            <a:ext cx="1006301" cy="584775"/>
          </a:xfrm>
          <a:prstGeom prst="rect">
            <a:avLst/>
          </a:prstGeom>
        </p:spPr>
        <p:txBody>
          <a:bodyPr wrap="none">
            <a:spAutoFit/>
          </a:bodyPr>
          <a:lstStyle/>
          <a:p>
            <a:pPr defTabSz="914400"/>
            <a:r>
              <a:rPr lang="en-US" altLang="ja-JP" sz="1400" dirty="0">
                <a:solidFill>
                  <a:srgbClr val="FF0000"/>
                </a:solidFill>
                <a:ea typeface="Arial Unicode MS" panose="020B0604020202020204" pitchFamily="50" charset="-128"/>
                <a:cs typeface="Arial Unicode MS" panose="020B0604020202020204" pitchFamily="50" charset="-128"/>
              </a:rPr>
              <a:t>Slope:</a:t>
            </a:r>
          </a:p>
          <a:p>
            <a:pPr defTabSz="914400"/>
            <a:r>
              <a:rPr lang="ja-JP" altLang="en-US"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cxnSp>
        <p:nvCxnSpPr>
          <p:cNvPr id="75" name="直線コネクタ 74"/>
          <p:cNvCxnSpPr/>
          <p:nvPr/>
        </p:nvCxnSpPr>
        <p:spPr>
          <a:xfrm flipV="1">
            <a:off x="1068743" y="4244143"/>
            <a:ext cx="1334235" cy="881661"/>
          </a:xfrm>
          <a:prstGeom prst="line">
            <a:avLst/>
          </a:prstGeom>
          <a:noFill/>
          <a:ln w="76200" cap="flat" cmpd="sng" algn="ctr">
            <a:solidFill>
              <a:srgbClr val="FF0000"/>
            </a:solidFill>
            <a:prstDash val="solid"/>
            <a:miter lim="800000"/>
          </a:ln>
          <a:effectLst/>
        </p:spPr>
      </p:cxnSp>
      <p:sp>
        <p:nvSpPr>
          <p:cNvPr id="76" name="乗算記号 75"/>
          <p:cNvSpPr/>
          <p:nvPr/>
        </p:nvSpPr>
        <p:spPr>
          <a:xfrm>
            <a:off x="1386457" y="4585167"/>
            <a:ext cx="136601" cy="126114"/>
          </a:xfrm>
          <a:prstGeom prst="mathMultiply">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77" name="乗算記号 76"/>
          <p:cNvSpPr/>
          <p:nvPr/>
        </p:nvSpPr>
        <p:spPr>
          <a:xfrm>
            <a:off x="1311961" y="4962423"/>
            <a:ext cx="136601" cy="126114"/>
          </a:xfrm>
          <a:prstGeom prst="mathMultiply">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78" name="乗算記号 77"/>
          <p:cNvSpPr/>
          <p:nvPr/>
        </p:nvSpPr>
        <p:spPr>
          <a:xfrm>
            <a:off x="1544545" y="4436127"/>
            <a:ext cx="136601" cy="126114"/>
          </a:xfrm>
          <a:prstGeom prst="mathMultiply">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79" name="乗算記号 78"/>
          <p:cNvSpPr/>
          <p:nvPr/>
        </p:nvSpPr>
        <p:spPr>
          <a:xfrm>
            <a:off x="1826416" y="4705073"/>
            <a:ext cx="136601" cy="126114"/>
          </a:xfrm>
          <a:prstGeom prst="mathMultiply">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80" name="乗算記号 79"/>
          <p:cNvSpPr/>
          <p:nvPr/>
        </p:nvSpPr>
        <p:spPr>
          <a:xfrm>
            <a:off x="2061956" y="4668025"/>
            <a:ext cx="136601" cy="126114"/>
          </a:xfrm>
          <a:prstGeom prst="mathMultiply">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81" name="乗算記号 80"/>
          <p:cNvSpPr/>
          <p:nvPr/>
        </p:nvSpPr>
        <p:spPr>
          <a:xfrm>
            <a:off x="1980827" y="4186027"/>
            <a:ext cx="136601" cy="126114"/>
          </a:xfrm>
          <a:prstGeom prst="mathMultiply">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82" name="乗算記号 81"/>
          <p:cNvSpPr/>
          <p:nvPr/>
        </p:nvSpPr>
        <p:spPr>
          <a:xfrm>
            <a:off x="1552125" y="4749221"/>
            <a:ext cx="136601" cy="126114"/>
          </a:xfrm>
          <a:prstGeom prst="mathMultiply">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83" name="乗算記号 82"/>
          <p:cNvSpPr/>
          <p:nvPr/>
        </p:nvSpPr>
        <p:spPr>
          <a:xfrm>
            <a:off x="1787210" y="4425095"/>
            <a:ext cx="136601" cy="126114"/>
          </a:xfrm>
          <a:prstGeom prst="mathMultiply">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84" name="乗算記号 83"/>
          <p:cNvSpPr/>
          <p:nvPr/>
        </p:nvSpPr>
        <p:spPr>
          <a:xfrm>
            <a:off x="2085151" y="4465329"/>
            <a:ext cx="136601" cy="126114"/>
          </a:xfrm>
          <a:prstGeom prst="mathMultiply">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85" name="乗算記号 84"/>
          <p:cNvSpPr/>
          <p:nvPr/>
        </p:nvSpPr>
        <p:spPr>
          <a:xfrm>
            <a:off x="1061136" y="4794139"/>
            <a:ext cx="136601" cy="126114"/>
          </a:xfrm>
          <a:prstGeom prst="mathMultiply">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86" name="乗算記号 85"/>
          <p:cNvSpPr/>
          <p:nvPr/>
        </p:nvSpPr>
        <p:spPr>
          <a:xfrm>
            <a:off x="1304282" y="4747594"/>
            <a:ext cx="136601" cy="126114"/>
          </a:xfrm>
          <a:prstGeom prst="mathMultiply">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87" name="乗算記号 86"/>
          <p:cNvSpPr/>
          <p:nvPr/>
        </p:nvSpPr>
        <p:spPr>
          <a:xfrm>
            <a:off x="1580646" y="4899366"/>
            <a:ext cx="136601" cy="126114"/>
          </a:xfrm>
          <a:prstGeom prst="mathMultiply">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88" name="正方形/長方形 87"/>
          <p:cNvSpPr/>
          <p:nvPr/>
        </p:nvSpPr>
        <p:spPr>
          <a:xfrm>
            <a:off x="2154714" y="4793450"/>
            <a:ext cx="949299" cy="523220"/>
          </a:xfrm>
          <a:prstGeom prst="rect">
            <a:avLst/>
          </a:prstGeom>
        </p:spPr>
        <p:txBody>
          <a:bodyPr wrap="none">
            <a:spAutoFit/>
          </a:bodyPr>
          <a:lstStyle/>
          <a:p>
            <a:pPr defTabSz="914400"/>
            <a:r>
              <a:rPr lang="en-US" altLang="ja-JP" sz="1400" dirty="0">
                <a:solidFill>
                  <a:schemeClr val="accent2">
                    <a:lumMod val="50000"/>
                  </a:schemeClr>
                </a:solidFill>
                <a:ea typeface="Arial Unicode MS" panose="020B0604020202020204" pitchFamily="50" charset="-128"/>
                <a:cs typeface="Arial Unicode MS" panose="020B0604020202020204" pitchFamily="50" charset="-128"/>
              </a:rPr>
              <a:t>Member 1</a:t>
            </a:r>
          </a:p>
          <a:p>
            <a:pPr defTabSz="914400"/>
            <a:r>
              <a:rPr lang="en-US" altLang="ja-JP" sz="1400" dirty="0">
                <a:solidFill>
                  <a:schemeClr val="accent2">
                    <a:lumMod val="50000"/>
                  </a:schemeClr>
                </a:solidFill>
                <a:ea typeface="Arial Unicode MS" panose="020B0604020202020204" pitchFamily="50" charset="-128"/>
                <a:cs typeface="Arial Unicode MS" panose="020B0604020202020204" pitchFamily="50" charset="-128"/>
              </a:rPr>
              <a:t>Grid (1,1)</a:t>
            </a:r>
          </a:p>
        </p:txBody>
      </p:sp>
      <p:sp>
        <p:nvSpPr>
          <p:cNvPr id="89" name="正方形/長方形 88"/>
          <p:cNvSpPr/>
          <p:nvPr/>
        </p:nvSpPr>
        <p:spPr>
          <a:xfrm>
            <a:off x="1353706" y="5157631"/>
            <a:ext cx="949299" cy="523220"/>
          </a:xfrm>
          <a:prstGeom prst="rect">
            <a:avLst/>
          </a:prstGeom>
        </p:spPr>
        <p:txBody>
          <a:bodyPr wrap="none">
            <a:spAutoFit/>
          </a:bodyPr>
          <a:lstStyle/>
          <a:p>
            <a:pPr defTabSz="914400"/>
            <a:r>
              <a:rPr lang="en-US" altLang="ja-JP" sz="1400" dirty="0">
                <a:solidFill>
                  <a:schemeClr val="accent2">
                    <a:lumMod val="50000"/>
                  </a:schemeClr>
                </a:solidFill>
                <a:ea typeface="Arial Unicode MS" panose="020B0604020202020204" pitchFamily="50" charset="-128"/>
                <a:cs typeface="Arial Unicode MS" panose="020B0604020202020204" pitchFamily="50" charset="-128"/>
              </a:rPr>
              <a:t>Member 1</a:t>
            </a:r>
          </a:p>
          <a:p>
            <a:pPr defTabSz="914400"/>
            <a:r>
              <a:rPr lang="en-US" altLang="ja-JP" sz="1400" dirty="0">
                <a:solidFill>
                  <a:schemeClr val="accent2">
                    <a:lumMod val="50000"/>
                  </a:schemeClr>
                </a:solidFill>
                <a:ea typeface="Arial Unicode MS" panose="020B0604020202020204" pitchFamily="50" charset="-128"/>
                <a:cs typeface="Arial Unicode MS" panose="020B0604020202020204" pitchFamily="50" charset="-128"/>
              </a:rPr>
              <a:t>Grid (1,2)</a:t>
            </a:r>
          </a:p>
        </p:txBody>
      </p:sp>
      <p:sp>
        <p:nvSpPr>
          <p:cNvPr id="90" name="正方形/長方形 89"/>
          <p:cNvSpPr/>
          <p:nvPr/>
        </p:nvSpPr>
        <p:spPr>
          <a:xfrm>
            <a:off x="905363" y="3882265"/>
            <a:ext cx="949299" cy="523220"/>
          </a:xfrm>
          <a:prstGeom prst="rect">
            <a:avLst/>
          </a:prstGeom>
        </p:spPr>
        <p:txBody>
          <a:bodyPr wrap="none">
            <a:spAutoFit/>
          </a:bodyPr>
          <a:lstStyle/>
          <a:p>
            <a:pPr defTabSz="914400"/>
            <a:r>
              <a:rPr lang="en-US" altLang="ja-JP" sz="1400" dirty="0">
                <a:solidFill>
                  <a:schemeClr val="accent2">
                    <a:lumMod val="50000"/>
                  </a:schemeClr>
                </a:solidFill>
                <a:ea typeface="Arial Unicode MS" panose="020B0604020202020204" pitchFamily="50" charset="-128"/>
                <a:cs typeface="Arial Unicode MS" panose="020B0604020202020204" pitchFamily="50" charset="-128"/>
              </a:rPr>
              <a:t>Member 2</a:t>
            </a:r>
          </a:p>
          <a:p>
            <a:pPr defTabSz="914400"/>
            <a:r>
              <a:rPr lang="en-US" altLang="ja-JP" sz="1400" dirty="0">
                <a:solidFill>
                  <a:schemeClr val="accent2">
                    <a:lumMod val="50000"/>
                  </a:schemeClr>
                </a:solidFill>
                <a:ea typeface="Arial Unicode MS" panose="020B0604020202020204" pitchFamily="50" charset="-128"/>
                <a:cs typeface="Arial Unicode MS" panose="020B0604020202020204" pitchFamily="50" charset="-128"/>
              </a:rPr>
              <a:t>Grid (1,1)</a:t>
            </a:r>
          </a:p>
        </p:txBody>
      </p:sp>
      <p:cxnSp>
        <p:nvCxnSpPr>
          <p:cNvPr id="91" name="直線矢印コネクタ 90"/>
          <p:cNvCxnSpPr/>
          <p:nvPr/>
        </p:nvCxnSpPr>
        <p:spPr>
          <a:xfrm flipH="1" flipV="1">
            <a:off x="2139411" y="4748048"/>
            <a:ext cx="73688" cy="149168"/>
          </a:xfrm>
          <a:prstGeom prst="straightConnector1">
            <a:avLst/>
          </a:prstGeom>
          <a:noFill/>
          <a:ln w="28575" cap="flat" cmpd="sng" algn="ctr">
            <a:solidFill>
              <a:schemeClr val="accent2">
                <a:lumMod val="50000"/>
              </a:schemeClr>
            </a:solidFill>
            <a:prstDash val="solid"/>
            <a:miter lim="800000"/>
            <a:headEnd type="none" w="med" len="med"/>
            <a:tailEnd type="none" w="med" len="med"/>
          </a:ln>
          <a:effectLst/>
        </p:spPr>
      </p:cxnSp>
      <p:cxnSp>
        <p:nvCxnSpPr>
          <p:cNvPr id="92" name="直線矢印コネクタ 91"/>
          <p:cNvCxnSpPr/>
          <p:nvPr/>
        </p:nvCxnSpPr>
        <p:spPr>
          <a:xfrm flipH="1" flipV="1">
            <a:off x="1650108" y="4975796"/>
            <a:ext cx="52183" cy="225687"/>
          </a:xfrm>
          <a:prstGeom prst="straightConnector1">
            <a:avLst/>
          </a:prstGeom>
          <a:noFill/>
          <a:ln w="28575" cap="flat" cmpd="sng" algn="ctr">
            <a:solidFill>
              <a:schemeClr val="accent2">
                <a:lumMod val="50000"/>
              </a:schemeClr>
            </a:solidFill>
            <a:prstDash val="solid"/>
            <a:miter lim="800000"/>
            <a:headEnd type="none" w="med" len="med"/>
            <a:tailEnd type="none" w="med" len="med"/>
          </a:ln>
          <a:effectLst/>
        </p:spPr>
      </p:cxnSp>
      <p:cxnSp>
        <p:nvCxnSpPr>
          <p:cNvPr id="93" name="直線矢印コネクタ 92"/>
          <p:cNvCxnSpPr/>
          <p:nvPr/>
        </p:nvCxnSpPr>
        <p:spPr>
          <a:xfrm>
            <a:off x="1474899" y="4322579"/>
            <a:ext cx="125964" cy="164183"/>
          </a:xfrm>
          <a:prstGeom prst="straightConnector1">
            <a:avLst/>
          </a:prstGeom>
          <a:noFill/>
          <a:ln w="28575" cap="flat" cmpd="sng" algn="ctr">
            <a:solidFill>
              <a:schemeClr val="accent2">
                <a:lumMod val="50000"/>
              </a:schemeClr>
            </a:solidFill>
            <a:prstDash val="solid"/>
            <a:miter lim="800000"/>
            <a:headEnd type="none" w="med" len="med"/>
            <a:tailEnd type="none" w="med" len="med"/>
          </a:ln>
          <a:effectLst/>
        </p:spPr>
      </p:cxnSp>
      <p:cxnSp>
        <p:nvCxnSpPr>
          <p:cNvPr id="94" name="直線矢印コネクタ 93"/>
          <p:cNvCxnSpPr/>
          <p:nvPr/>
        </p:nvCxnSpPr>
        <p:spPr>
          <a:xfrm>
            <a:off x="3811173" y="4794729"/>
            <a:ext cx="1994244" cy="1874"/>
          </a:xfrm>
          <a:prstGeom prst="straightConnector1">
            <a:avLst/>
          </a:prstGeom>
          <a:noFill/>
          <a:ln w="38100" cap="flat" cmpd="sng" algn="ctr">
            <a:solidFill>
              <a:srgbClr val="0000FF"/>
            </a:solidFill>
            <a:prstDash val="solid"/>
            <a:miter lim="800000"/>
            <a:tailEnd type="triangle"/>
          </a:ln>
          <a:effectLst/>
        </p:spPr>
      </p:cxnSp>
      <p:cxnSp>
        <p:nvCxnSpPr>
          <p:cNvPr id="95" name="直線矢印コネクタ 94"/>
          <p:cNvCxnSpPr/>
          <p:nvPr/>
        </p:nvCxnSpPr>
        <p:spPr>
          <a:xfrm flipH="1" flipV="1">
            <a:off x="3987361" y="3775215"/>
            <a:ext cx="5120" cy="1699637"/>
          </a:xfrm>
          <a:prstGeom prst="straightConnector1">
            <a:avLst/>
          </a:prstGeom>
          <a:noFill/>
          <a:ln w="38100" cap="flat" cmpd="sng" algn="ctr">
            <a:solidFill>
              <a:srgbClr val="0000FF"/>
            </a:solidFill>
            <a:prstDash val="solid"/>
            <a:miter lim="800000"/>
            <a:tailEnd type="triangle"/>
          </a:ln>
          <a:effectLst/>
        </p:spPr>
      </p:cxnSp>
      <p:sp>
        <p:nvSpPr>
          <p:cNvPr id="96" name="正方形/長方形 95"/>
          <p:cNvSpPr/>
          <p:nvPr/>
        </p:nvSpPr>
        <p:spPr>
          <a:xfrm>
            <a:off x="5792410" y="4663102"/>
            <a:ext cx="419602" cy="369332"/>
          </a:xfrm>
          <a:prstGeom prst="rect">
            <a:avLst/>
          </a:prstGeom>
        </p:spPr>
        <p:txBody>
          <a:bodyPr wrap="none">
            <a:spAutoFit/>
          </a:bodyPr>
          <a:lstStyle/>
          <a:p>
            <a:pPr defTabSz="914400"/>
            <a:r>
              <a:rPr lang="en-US" altLang="ja-JP"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i="1"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i="1" baseline="-25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97" name="正方形/長方形 96"/>
          <p:cNvSpPr/>
          <p:nvPr/>
        </p:nvSpPr>
        <p:spPr>
          <a:xfrm>
            <a:off x="3496110" y="3766870"/>
            <a:ext cx="466794" cy="369332"/>
          </a:xfrm>
          <a:prstGeom prst="rect">
            <a:avLst/>
          </a:prstGeom>
        </p:spPr>
        <p:txBody>
          <a:bodyPr wrap="none">
            <a:spAutoFit/>
          </a:bodyPr>
          <a:lstStyle/>
          <a:p>
            <a:pPr defTabSz="914400">
              <a:defRPr/>
            </a:pPr>
            <a:r>
              <a:rPr lang="en-US" altLang="ja-JP"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i="1"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i="1"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98" name="正方形/長方形 97"/>
          <p:cNvSpPr/>
          <p:nvPr/>
        </p:nvSpPr>
        <p:spPr>
          <a:xfrm>
            <a:off x="4420603" y="3939002"/>
            <a:ext cx="1006301" cy="584775"/>
          </a:xfrm>
          <a:prstGeom prst="rect">
            <a:avLst/>
          </a:prstGeom>
        </p:spPr>
        <p:txBody>
          <a:bodyPr wrap="none">
            <a:spAutoFit/>
          </a:bodyPr>
          <a:lstStyle/>
          <a:p>
            <a:pPr defTabSz="914400"/>
            <a:r>
              <a:rPr lang="en-US" altLang="ja-JP" sz="1400" dirty="0">
                <a:solidFill>
                  <a:srgbClr val="FF0000"/>
                </a:solidFill>
                <a:ea typeface="Arial Unicode MS" panose="020B0604020202020204" pitchFamily="50" charset="-128"/>
                <a:cs typeface="Arial Unicode MS" panose="020B0604020202020204" pitchFamily="50" charset="-128"/>
              </a:rPr>
              <a:t>Slope:</a:t>
            </a:r>
          </a:p>
          <a:p>
            <a:pPr defTabSz="914400"/>
            <a:r>
              <a:rPr lang="ja-JP" altLang="en-US"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cxnSp>
        <p:nvCxnSpPr>
          <p:cNvPr id="99" name="直線コネクタ 98"/>
          <p:cNvCxnSpPr>
            <a:cxnSpLocks/>
          </p:cNvCxnSpPr>
          <p:nvPr/>
        </p:nvCxnSpPr>
        <p:spPr>
          <a:xfrm flipV="1">
            <a:off x="4125710" y="4266392"/>
            <a:ext cx="1516131" cy="1001858"/>
          </a:xfrm>
          <a:prstGeom prst="line">
            <a:avLst/>
          </a:prstGeom>
          <a:noFill/>
          <a:ln w="76200" cap="flat" cmpd="sng" algn="ctr">
            <a:solidFill>
              <a:srgbClr val="FF0000"/>
            </a:solidFill>
            <a:prstDash val="solid"/>
            <a:miter lim="800000"/>
          </a:ln>
          <a:effectLst/>
        </p:spPr>
      </p:cxnSp>
      <p:sp>
        <p:nvSpPr>
          <p:cNvPr id="100" name="正方形/長方形 99"/>
          <p:cNvSpPr/>
          <p:nvPr/>
        </p:nvSpPr>
        <p:spPr>
          <a:xfrm>
            <a:off x="5726967" y="5002044"/>
            <a:ext cx="899605" cy="307777"/>
          </a:xfrm>
          <a:prstGeom prst="rect">
            <a:avLst/>
          </a:prstGeom>
        </p:spPr>
        <p:txBody>
          <a:bodyPr wrap="none">
            <a:spAutoFit/>
          </a:bodyPr>
          <a:lstStyle/>
          <a:p>
            <a:pPr defTabSz="914400"/>
            <a:r>
              <a:rPr lang="en-US" altLang="ja-JP" sz="1400" dirty="0">
                <a:solidFill>
                  <a:srgbClr val="0000FF"/>
                </a:solidFill>
                <a:ea typeface="Arial Unicode MS" panose="020B0604020202020204" pitchFamily="50" charset="-128"/>
                <a:cs typeface="Arial Unicode MS" panose="020B0604020202020204" pitchFamily="50" charset="-128"/>
              </a:rPr>
              <a:t>Member </a:t>
            </a:r>
            <a:r>
              <a:rPr lang="en-US" altLang="ja-JP" sz="14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i</a:t>
            </a:r>
            <a:endParaRPr lang="en-US" altLang="ja-JP" sz="14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cxnSp>
        <p:nvCxnSpPr>
          <p:cNvPr id="101" name="直線矢印コネクタ 100"/>
          <p:cNvCxnSpPr/>
          <p:nvPr/>
        </p:nvCxnSpPr>
        <p:spPr>
          <a:xfrm flipH="1" flipV="1">
            <a:off x="5503535" y="4802215"/>
            <a:ext cx="219509" cy="298620"/>
          </a:xfrm>
          <a:prstGeom prst="straightConnector1">
            <a:avLst/>
          </a:prstGeom>
          <a:noFill/>
          <a:ln w="28575" cap="flat" cmpd="sng" algn="ctr">
            <a:solidFill>
              <a:srgbClr val="0000FF"/>
            </a:solidFill>
            <a:prstDash val="solid"/>
            <a:miter lim="800000"/>
            <a:headEnd type="none" w="med" len="med"/>
            <a:tailEnd type="none" w="med" len="med"/>
          </a:ln>
          <a:effectLst/>
        </p:spPr>
      </p:cxnSp>
      <p:cxnSp>
        <p:nvCxnSpPr>
          <p:cNvPr id="102" name="直線矢印コネクタ 101"/>
          <p:cNvCxnSpPr/>
          <p:nvPr/>
        </p:nvCxnSpPr>
        <p:spPr>
          <a:xfrm flipH="1">
            <a:off x="4257073" y="4794729"/>
            <a:ext cx="2742" cy="378587"/>
          </a:xfrm>
          <a:prstGeom prst="straightConnector1">
            <a:avLst/>
          </a:prstGeom>
          <a:noFill/>
          <a:ln w="28575" cap="flat" cmpd="sng" algn="ctr">
            <a:solidFill>
              <a:srgbClr val="FF0000"/>
            </a:solidFill>
            <a:prstDash val="solid"/>
            <a:miter lim="800000"/>
            <a:tailEnd type="triangle"/>
          </a:ln>
          <a:effectLst/>
        </p:spPr>
      </p:cxnSp>
      <p:cxnSp>
        <p:nvCxnSpPr>
          <p:cNvPr id="104" name="直線矢印コネクタ 103"/>
          <p:cNvCxnSpPr/>
          <p:nvPr/>
        </p:nvCxnSpPr>
        <p:spPr>
          <a:xfrm flipH="1">
            <a:off x="4457242" y="4786247"/>
            <a:ext cx="120" cy="260646"/>
          </a:xfrm>
          <a:prstGeom prst="straightConnector1">
            <a:avLst/>
          </a:prstGeom>
          <a:noFill/>
          <a:ln w="28575" cap="flat" cmpd="sng" algn="ctr">
            <a:solidFill>
              <a:srgbClr val="FF0000"/>
            </a:solidFill>
            <a:prstDash val="solid"/>
            <a:miter lim="800000"/>
            <a:tailEnd type="triangle"/>
          </a:ln>
          <a:effectLst/>
        </p:spPr>
      </p:cxnSp>
      <p:cxnSp>
        <p:nvCxnSpPr>
          <p:cNvPr id="105" name="直線矢印コネクタ 104"/>
          <p:cNvCxnSpPr/>
          <p:nvPr/>
        </p:nvCxnSpPr>
        <p:spPr>
          <a:xfrm>
            <a:off x="4623717" y="4794729"/>
            <a:ext cx="2358" cy="143203"/>
          </a:xfrm>
          <a:prstGeom prst="straightConnector1">
            <a:avLst/>
          </a:prstGeom>
          <a:noFill/>
          <a:ln w="28575" cap="flat" cmpd="sng" algn="ctr">
            <a:solidFill>
              <a:srgbClr val="FF0000"/>
            </a:solidFill>
            <a:prstDash val="solid"/>
            <a:miter lim="800000"/>
            <a:tailEnd type="triangle"/>
          </a:ln>
          <a:effectLst/>
        </p:spPr>
      </p:cxnSp>
      <p:cxnSp>
        <p:nvCxnSpPr>
          <p:cNvPr id="106" name="直線矢印コネクタ 105"/>
          <p:cNvCxnSpPr/>
          <p:nvPr/>
        </p:nvCxnSpPr>
        <p:spPr>
          <a:xfrm flipV="1">
            <a:off x="4988607" y="4692948"/>
            <a:ext cx="0" cy="108231"/>
          </a:xfrm>
          <a:prstGeom prst="straightConnector1">
            <a:avLst/>
          </a:prstGeom>
          <a:noFill/>
          <a:ln w="28575" cap="flat" cmpd="sng" algn="ctr">
            <a:solidFill>
              <a:srgbClr val="FF0000"/>
            </a:solidFill>
            <a:prstDash val="solid"/>
            <a:miter lim="800000"/>
            <a:tailEnd type="triangle"/>
          </a:ln>
          <a:effectLst/>
        </p:spPr>
      </p:cxnSp>
      <p:cxnSp>
        <p:nvCxnSpPr>
          <p:cNvPr id="107" name="直線矢印コネクタ 106"/>
          <p:cNvCxnSpPr/>
          <p:nvPr/>
        </p:nvCxnSpPr>
        <p:spPr>
          <a:xfrm flipV="1">
            <a:off x="5319798" y="4477990"/>
            <a:ext cx="1336" cy="303894"/>
          </a:xfrm>
          <a:prstGeom prst="straightConnector1">
            <a:avLst/>
          </a:prstGeom>
          <a:noFill/>
          <a:ln w="28575" cap="flat" cmpd="sng" algn="ctr">
            <a:solidFill>
              <a:srgbClr val="FF0000"/>
            </a:solidFill>
            <a:prstDash val="solid"/>
            <a:miter lim="800000"/>
            <a:tailEnd type="triangle"/>
          </a:ln>
          <a:effectLst/>
        </p:spPr>
      </p:cxnSp>
      <p:cxnSp>
        <p:nvCxnSpPr>
          <p:cNvPr id="108" name="直線矢印コネクタ 107"/>
          <p:cNvCxnSpPr/>
          <p:nvPr/>
        </p:nvCxnSpPr>
        <p:spPr>
          <a:xfrm flipH="1" flipV="1">
            <a:off x="5500232" y="4367370"/>
            <a:ext cx="1065" cy="427466"/>
          </a:xfrm>
          <a:prstGeom prst="straightConnector1">
            <a:avLst/>
          </a:prstGeom>
          <a:noFill/>
          <a:ln w="28575" cap="flat" cmpd="sng" algn="ctr">
            <a:solidFill>
              <a:srgbClr val="FF0000"/>
            </a:solidFill>
            <a:prstDash val="solid"/>
            <a:miter lim="800000"/>
            <a:tailEnd type="triangle"/>
          </a:ln>
          <a:effectLst/>
        </p:spPr>
      </p:cxnSp>
      <p:sp>
        <p:nvSpPr>
          <p:cNvPr id="109" name="乗算記号 108"/>
          <p:cNvSpPr/>
          <p:nvPr/>
        </p:nvSpPr>
        <p:spPr>
          <a:xfrm>
            <a:off x="4192894" y="4725241"/>
            <a:ext cx="136601" cy="126114"/>
          </a:xfrm>
          <a:prstGeom prst="mathMultiply">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110" name="乗算記号 109"/>
          <p:cNvSpPr/>
          <p:nvPr/>
        </p:nvSpPr>
        <p:spPr>
          <a:xfrm>
            <a:off x="5435234" y="4733545"/>
            <a:ext cx="136601" cy="126114"/>
          </a:xfrm>
          <a:prstGeom prst="mathMultiply">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111" name="乗算記号 110"/>
          <p:cNvSpPr/>
          <p:nvPr/>
        </p:nvSpPr>
        <p:spPr>
          <a:xfrm>
            <a:off x="4556435" y="4724129"/>
            <a:ext cx="136601" cy="126114"/>
          </a:xfrm>
          <a:prstGeom prst="mathMultiply">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112" name="乗算記号 111"/>
          <p:cNvSpPr/>
          <p:nvPr/>
        </p:nvSpPr>
        <p:spPr>
          <a:xfrm>
            <a:off x="5251497" y="4729522"/>
            <a:ext cx="136601" cy="126114"/>
          </a:xfrm>
          <a:prstGeom prst="mathMultiply">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113" name="乗算記号 112"/>
          <p:cNvSpPr/>
          <p:nvPr/>
        </p:nvSpPr>
        <p:spPr>
          <a:xfrm>
            <a:off x="4923199" y="4726936"/>
            <a:ext cx="136601" cy="126114"/>
          </a:xfrm>
          <a:prstGeom prst="mathMultiply">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sp>
        <p:nvSpPr>
          <p:cNvPr id="114" name="乗算記号 113"/>
          <p:cNvSpPr/>
          <p:nvPr/>
        </p:nvSpPr>
        <p:spPr>
          <a:xfrm>
            <a:off x="4389234" y="4725198"/>
            <a:ext cx="136601" cy="126114"/>
          </a:xfrm>
          <a:prstGeom prst="mathMultiply">
            <a:avLst/>
          </a:prstGeom>
          <a:solidFill>
            <a:srgbClr val="0000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b="0" i="0" u="none" strike="noStrike" kern="0" cap="none" spc="0" normalizeH="0" baseline="0" noProof="0">
              <a:ln>
                <a:noFill/>
              </a:ln>
              <a:solidFill>
                <a:prstClr val="white"/>
              </a:solidFill>
              <a:effectLst/>
              <a:uLnTx/>
              <a:uFillTx/>
              <a:ea typeface="Arial Unicode MS" panose="020B0604020202020204" pitchFamily="50" charset="-128"/>
              <a:cs typeface="Arial Unicode MS" panose="020B0604020202020204" pitchFamily="50" charset="-128"/>
            </a:endParaRPr>
          </a:p>
        </p:txBody>
      </p:sp>
      <p:cxnSp>
        <p:nvCxnSpPr>
          <p:cNvPr id="115" name="直線矢印コネクタ 114"/>
          <p:cNvCxnSpPr/>
          <p:nvPr/>
        </p:nvCxnSpPr>
        <p:spPr>
          <a:xfrm flipV="1">
            <a:off x="4836515" y="4904509"/>
            <a:ext cx="648980" cy="1069"/>
          </a:xfrm>
          <a:prstGeom prst="straightConnector1">
            <a:avLst/>
          </a:prstGeom>
          <a:noFill/>
          <a:ln w="57150" cap="flat" cmpd="sng" algn="ctr">
            <a:solidFill>
              <a:srgbClr val="0000FF"/>
            </a:solidFill>
            <a:prstDash val="solid"/>
            <a:miter lim="800000"/>
            <a:headEnd type="none" w="med" len="med"/>
            <a:tailEnd type="triangle" w="med" len="med"/>
          </a:ln>
          <a:effectLst/>
        </p:spPr>
      </p:cxnSp>
      <p:sp>
        <p:nvSpPr>
          <p:cNvPr id="116" name="正方形/長方形 115"/>
          <p:cNvSpPr/>
          <p:nvPr/>
        </p:nvSpPr>
        <p:spPr>
          <a:xfrm>
            <a:off x="4885867" y="4888816"/>
            <a:ext cx="665567" cy="369332"/>
          </a:xfrm>
          <a:prstGeom prst="rect">
            <a:avLst/>
          </a:prstGeom>
        </p:spPr>
        <p:txBody>
          <a:bodyPr wrap="none">
            <a:spAutoFit/>
          </a:bodyPr>
          <a:lstStyle/>
          <a:p>
            <a:pPr defTabSz="914400"/>
            <a:r>
              <a:rPr lang="en-US" altLang="ja-JP"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δq</a:t>
            </a:r>
            <a:r>
              <a:rPr lang="en-US" altLang="ja-JP" i="1"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i</a:t>
            </a:r>
            <a:r>
              <a:rPr lang="en-US" altLang="ja-JP"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endParaRPr lang="ja-JP" altLang="en-US"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117" name="正方形/長方形 116"/>
          <p:cNvSpPr/>
          <p:nvPr/>
        </p:nvSpPr>
        <p:spPr>
          <a:xfrm>
            <a:off x="5546479" y="4378516"/>
            <a:ext cx="1678665" cy="369332"/>
          </a:xfrm>
          <a:prstGeom prst="rect">
            <a:avLst/>
          </a:prstGeom>
        </p:spPr>
        <p:txBody>
          <a:bodyPr wrap="none">
            <a:spAutoFit/>
          </a:bodyPr>
          <a:lstStyle/>
          <a:p>
            <a:pPr defTabSz="914400"/>
            <a:r>
              <a:rPr lang="en-US" altLang="ja-JP"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ja-JP" altLang="en-US"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δq</a:t>
            </a:r>
            <a:r>
              <a:rPr lang="en-US" altLang="ja-JP" i="1"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i</a:t>
            </a:r>
            <a:r>
              <a:rPr lang="en-US" altLang="ja-JP"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endParaRPr lang="ja-JP" altLang="en-US" baseline="30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118" name="正方形/長方形 117"/>
          <p:cNvSpPr/>
          <p:nvPr/>
        </p:nvSpPr>
        <p:spPr>
          <a:xfrm>
            <a:off x="275950" y="2887038"/>
            <a:ext cx="2890838" cy="923330"/>
          </a:xfrm>
          <a:prstGeom prst="rect">
            <a:avLst/>
          </a:prstGeom>
        </p:spPr>
        <p:txBody>
          <a:bodyPr wrap="square">
            <a:spAutoFit/>
          </a:bodyPr>
          <a:lstStyle/>
          <a:p>
            <a:pPr defTabSz="914400">
              <a:defRPr/>
            </a:pPr>
            <a:r>
              <a:rPr kumimoji="0" lang="en-US" altLang="ja-JP" kern="0" dirty="0">
                <a:solidFill>
                  <a:schemeClr val="accent2">
                    <a:lumMod val="50000"/>
                  </a:schemeClr>
                </a:solidFill>
                <a:ea typeface="Arial Unicode MS" panose="020B0604020202020204" pitchFamily="50" charset="-128"/>
                <a:cs typeface="Arial Unicode MS" panose="020B0604020202020204" pitchFamily="50" charset="-128"/>
              </a:rPr>
              <a:t>Slope of regression line of </a:t>
            </a:r>
            <a:r>
              <a:rPr lang="en-US" altLang="ja-JP" i="1" dirty="0" err="1">
                <a:solidFill>
                  <a:schemeClr val="accent2">
                    <a:lumMod val="50000"/>
                  </a:schemeClr>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i="1" baseline="-25000" dirty="0" err="1">
                <a:solidFill>
                  <a:schemeClr val="accent2">
                    <a:lumMod val="50000"/>
                  </a:schemeClr>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i="1" baseline="30000" dirty="0" err="1">
                <a:solidFill>
                  <a:schemeClr val="accent2">
                    <a:lumMod val="50000"/>
                  </a:schemeClr>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solidFill>
                  <a:schemeClr val="accent2">
                    <a:lumMod val="50000"/>
                  </a:schemeClr>
                </a:solidFill>
                <a:latin typeface="Times New Roman" panose="02020603050405020304" pitchFamily="18" charset="0"/>
                <a:ea typeface="Arial Unicode MS" panose="020B0604020202020204" pitchFamily="50" charset="-128"/>
                <a:cs typeface="Times New Roman" panose="02020603050405020304" pitchFamily="18" charset="0"/>
              </a:rPr>
              <a:t> </a:t>
            </a:r>
            <a:r>
              <a:rPr kumimoji="0" lang="en-US" altLang="ja-JP" kern="0" dirty="0">
                <a:solidFill>
                  <a:schemeClr val="accent2">
                    <a:lumMod val="50000"/>
                  </a:schemeClr>
                </a:solidFill>
                <a:ea typeface="Arial Unicode MS" panose="020B0604020202020204" pitchFamily="50" charset="-128"/>
                <a:cs typeface="Arial Unicode MS" panose="020B0604020202020204" pitchFamily="50" charset="-128"/>
              </a:rPr>
              <a:t>for </a:t>
            </a:r>
            <a:r>
              <a:rPr lang="en-US" altLang="ja-JP" i="1" dirty="0" err="1">
                <a:solidFill>
                  <a:schemeClr val="accent2">
                    <a:lumMod val="50000"/>
                  </a:schemeClr>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i="1" baseline="-25000" dirty="0" err="1">
                <a:solidFill>
                  <a:schemeClr val="accent2">
                    <a:lumMod val="50000"/>
                  </a:schemeClr>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i="1" baseline="30000" dirty="0" err="1">
                <a:solidFill>
                  <a:schemeClr val="accent2">
                    <a:lumMod val="50000"/>
                  </a:schemeClr>
                </a:solidFill>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b="0" i="0" u="none" strike="noStrike" kern="0" cap="none" spc="0" normalizeH="0" baseline="0" noProof="0" dirty="0">
                <a:ln>
                  <a:noFill/>
                </a:ln>
                <a:solidFill>
                  <a:schemeClr val="accent2">
                    <a:lumMod val="50000"/>
                  </a:schemeClr>
                </a:solidFill>
                <a:effectLst/>
                <a:uLnTx/>
                <a:uFillTx/>
                <a:latin typeface="Times New Roman" panose="02020603050405020304" pitchFamily="18" charset="0"/>
                <a:ea typeface="Arial Unicode MS" panose="020B0604020202020204" pitchFamily="50" charset="-128"/>
                <a:cs typeface="Times New Roman" panose="02020603050405020304" pitchFamily="18" charset="0"/>
              </a:rPr>
              <a:t> </a:t>
            </a:r>
            <a:r>
              <a:rPr kumimoji="0" lang="en-US" altLang="ja-JP" b="0" i="0" u="none" strike="noStrike" kern="0" cap="none" spc="0" normalizeH="0" baseline="0" noProof="0" dirty="0">
                <a:ln>
                  <a:noFill/>
                </a:ln>
                <a:solidFill>
                  <a:schemeClr val="accent2">
                    <a:lumMod val="50000"/>
                  </a:schemeClr>
                </a:solidFill>
                <a:effectLst/>
                <a:uLnTx/>
                <a:uFillTx/>
                <a:ea typeface="Arial Unicode MS" panose="020B0604020202020204" pitchFamily="50" charset="-128"/>
                <a:cs typeface="Arial Unicode MS" panose="020B0604020202020204" pitchFamily="50" charset="-128"/>
              </a:rPr>
              <a:t>calculated with all grids in each vertical</a:t>
            </a:r>
            <a:r>
              <a:rPr kumimoji="0" lang="en-US" altLang="ja-JP" b="0" i="0" u="none" strike="noStrike" kern="0" cap="none" spc="0" normalizeH="0" noProof="0" dirty="0">
                <a:ln>
                  <a:noFill/>
                </a:ln>
                <a:solidFill>
                  <a:schemeClr val="accent2">
                    <a:lumMod val="50000"/>
                  </a:schemeClr>
                </a:solidFill>
                <a:effectLst/>
                <a:uLnTx/>
                <a:uFillTx/>
                <a:ea typeface="Arial Unicode MS" panose="020B0604020202020204" pitchFamily="50" charset="-128"/>
                <a:cs typeface="Arial Unicode MS" panose="020B0604020202020204" pitchFamily="50" charset="-128"/>
              </a:rPr>
              <a:t> level</a:t>
            </a:r>
            <a:endParaRPr kumimoji="0" lang="en-US" altLang="ja-JP" b="0" i="0" u="none" strike="noStrike" kern="0" cap="none" spc="0" normalizeH="0" baseline="0" noProof="0" dirty="0">
              <a:ln>
                <a:noFill/>
              </a:ln>
              <a:solidFill>
                <a:schemeClr val="accent2">
                  <a:lumMod val="50000"/>
                </a:schemeClr>
              </a:solidFill>
              <a:effectLst/>
              <a:uLnTx/>
              <a:uFillTx/>
              <a:ea typeface="Arial Unicode MS" panose="020B0604020202020204" pitchFamily="50" charset="-128"/>
              <a:cs typeface="Arial Unicode MS" panose="020B0604020202020204" pitchFamily="50" charset="-128"/>
            </a:endParaRPr>
          </a:p>
        </p:txBody>
      </p:sp>
      <p:cxnSp>
        <p:nvCxnSpPr>
          <p:cNvPr id="119" name="直線矢印コネクタ 118"/>
          <p:cNvCxnSpPr/>
          <p:nvPr/>
        </p:nvCxnSpPr>
        <p:spPr>
          <a:xfrm flipV="1">
            <a:off x="4836443" y="4804445"/>
            <a:ext cx="1128" cy="143878"/>
          </a:xfrm>
          <a:prstGeom prst="straightConnector1">
            <a:avLst/>
          </a:prstGeom>
          <a:noFill/>
          <a:ln w="28575" cap="flat" cmpd="sng" algn="ctr">
            <a:solidFill>
              <a:srgbClr val="0000FF"/>
            </a:solidFill>
            <a:prstDash val="sysDot"/>
            <a:miter lim="800000"/>
            <a:headEnd type="none" w="med" len="med"/>
            <a:tailEnd type="none" w="med" len="med"/>
          </a:ln>
          <a:effectLst/>
        </p:spPr>
      </p:cxnSp>
      <p:cxnSp>
        <p:nvCxnSpPr>
          <p:cNvPr id="120" name="直線矢印コネクタ 119"/>
          <p:cNvCxnSpPr/>
          <p:nvPr/>
        </p:nvCxnSpPr>
        <p:spPr>
          <a:xfrm flipV="1">
            <a:off x="5496699" y="4802215"/>
            <a:ext cx="1128" cy="143878"/>
          </a:xfrm>
          <a:prstGeom prst="straightConnector1">
            <a:avLst/>
          </a:prstGeom>
          <a:noFill/>
          <a:ln w="28575" cap="flat" cmpd="sng" algn="ctr">
            <a:solidFill>
              <a:srgbClr val="0000FF"/>
            </a:solidFill>
            <a:prstDash val="sysDot"/>
            <a:miter lim="800000"/>
            <a:headEnd type="none" w="med" len="med"/>
            <a:tailEnd type="none" w="med" len="med"/>
          </a:ln>
          <a:effectLst/>
        </p:spPr>
      </p:cxnSp>
      <p:sp>
        <p:nvSpPr>
          <p:cNvPr id="121" name="正方形/長方形 120"/>
          <p:cNvSpPr/>
          <p:nvPr/>
        </p:nvSpPr>
        <p:spPr>
          <a:xfrm>
            <a:off x="4329494" y="5171592"/>
            <a:ext cx="1531567"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0000FF"/>
                </a:solidFill>
                <a:effectLst/>
                <a:uLnTx/>
                <a:uFillTx/>
                <a:ea typeface="Arial Unicode MS" panose="020B0604020202020204" pitchFamily="50" charset="-128"/>
                <a:cs typeface="Arial Unicode MS" panose="020B0604020202020204" pitchFamily="50" charset="-128"/>
              </a:rPr>
              <a:t>Perturbation</a:t>
            </a:r>
            <a:r>
              <a:rPr kumimoji="0" lang="en-US" altLang="ja-JP" sz="1400" b="0" i="0" u="none" strike="noStrike" kern="0" cap="none" spc="0" normalizeH="0" noProof="0" dirty="0">
                <a:ln>
                  <a:noFill/>
                </a:ln>
                <a:solidFill>
                  <a:srgbClr val="0000FF"/>
                </a:solidFill>
                <a:effectLst/>
                <a:uLnTx/>
                <a:uFillTx/>
                <a:ea typeface="Arial Unicode MS" panose="020B0604020202020204" pitchFamily="50" charset="-128"/>
                <a:cs typeface="Arial Unicode MS" panose="020B0604020202020204" pitchFamily="50" charset="-128"/>
              </a:rPr>
              <a:t> from ensemble mean</a:t>
            </a:r>
            <a:endParaRPr kumimoji="0" lang="en-US" altLang="ja-JP" sz="1400" b="0" i="0" u="none" strike="noStrike" kern="0" cap="none" spc="0" normalizeH="0" baseline="0" noProof="0" dirty="0">
              <a:ln>
                <a:noFill/>
              </a:ln>
              <a:solidFill>
                <a:srgbClr val="0000FF"/>
              </a:solidFill>
              <a:effectLst/>
              <a:uLnTx/>
              <a:uFillTx/>
              <a:ea typeface="Arial Unicode MS" panose="020B0604020202020204" pitchFamily="50" charset="-128"/>
              <a:cs typeface="Arial Unicode MS" panose="020B0604020202020204" pitchFamily="50" charset="-128"/>
            </a:endParaRPr>
          </a:p>
        </p:txBody>
      </p:sp>
      <p:sp>
        <p:nvSpPr>
          <p:cNvPr id="122" name="正方形/長方形 121"/>
          <p:cNvSpPr/>
          <p:nvPr/>
        </p:nvSpPr>
        <p:spPr>
          <a:xfrm>
            <a:off x="3613374" y="3176273"/>
            <a:ext cx="3356277" cy="646331"/>
          </a:xfrm>
          <a:prstGeom prst="rect">
            <a:avLst/>
          </a:prstGeom>
        </p:spPr>
        <p:txBody>
          <a:bodyPr wrap="square">
            <a:spAutoFit/>
          </a:bodyPr>
          <a:lstStyle/>
          <a:p>
            <a:pPr lvl="0" defTabSz="914400">
              <a:defRPr/>
            </a:pPr>
            <a:r>
              <a:rPr kumimoji="0" lang="en-US" altLang="ja-JP" kern="0" dirty="0">
                <a:solidFill>
                  <a:srgbClr val="0000FF"/>
                </a:solidFill>
                <a:ea typeface="Arial Unicode MS" panose="020B0604020202020204" pitchFamily="50" charset="-128"/>
                <a:cs typeface="Arial Unicode MS" panose="020B0604020202020204" pitchFamily="50" charset="-128"/>
              </a:rPr>
              <a:t>This term is calculated in points where rainfall is not forecasted</a:t>
            </a:r>
            <a:endParaRPr kumimoji="0" lang="en-US" altLang="ja-JP" b="0" i="0" u="none" strike="noStrike" kern="0" cap="none" spc="0" normalizeH="0" baseline="0" noProof="0" dirty="0">
              <a:ln>
                <a:noFill/>
              </a:ln>
              <a:solidFill>
                <a:srgbClr val="0000FF"/>
              </a:solidFill>
              <a:effectLst/>
              <a:uLnTx/>
              <a:uFillTx/>
              <a:ea typeface="Arial Unicode MS" panose="020B0604020202020204" pitchFamily="50" charset="-128"/>
              <a:cs typeface="Arial Unicode MS" panose="020B0604020202020204" pitchFamily="50" charset="-128"/>
            </a:endParaRPr>
          </a:p>
        </p:txBody>
      </p:sp>
      <p:sp>
        <p:nvSpPr>
          <p:cNvPr id="124" name="正方形/長方形 123"/>
          <p:cNvSpPr/>
          <p:nvPr/>
        </p:nvSpPr>
        <p:spPr>
          <a:xfrm>
            <a:off x="7978653" y="4674745"/>
            <a:ext cx="1129851"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effectLst/>
                <a:uLnTx/>
                <a:uFillTx/>
                <a:ea typeface="Arial Unicode MS" panose="020B0604020202020204" pitchFamily="50" charset="-128"/>
                <a:cs typeface="Arial Unicode MS" panose="020B0604020202020204" pitchFamily="50" charset="-128"/>
              </a:rPr>
              <a:t>JMA Radar </a:t>
            </a:r>
            <a:r>
              <a:rPr kumimoji="0" lang="en-US" altLang="ja-JP" sz="1200" b="0" i="0" u="none" strike="noStrike" kern="0" cap="none" spc="0" normalizeH="0" baseline="0" noProof="0" dirty="0">
                <a:ln>
                  <a:noFill/>
                </a:ln>
                <a:effectLst/>
                <a:uLnTx/>
                <a:uFillTx/>
                <a:ea typeface="Arial Unicode MS" panose="020B0604020202020204" pitchFamily="50" charset="-128"/>
                <a:cs typeface="Arial Unicode MS" panose="020B0604020202020204" pitchFamily="50" charset="-128"/>
              </a:rPr>
              <a:t>(2km-CAPPI)</a:t>
            </a:r>
          </a:p>
        </p:txBody>
      </p:sp>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5009" y="2030061"/>
            <a:ext cx="1666820" cy="1695602"/>
          </a:xfrm>
          <a:prstGeom prst="rect">
            <a:avLst/>
          </a:prstGeom>
        </p:spPr>
      </p:pic>
      <p:sp>
        <p:nvSpPr>
          <p:cNvPr id="125" name="正方形/長方形 124"/>
          <p:cNvSpPr/>
          <p:nvPr/>
        </p:nvSpPr>
        <p:spPr>
          <a:xfrm>
            <a:off x="7668219" y="1573606"/>
            <a:ext cx="1475781" cy="523220"/>
          </a:xfrm>
          <a:prstGeom prst="rect">
            <a:avLst/>
          </a:prstGeom>
        </p:spPr>
        <p:txBody>
          <a:bodyPr wrap="square">
            <a:spAutoFit/>
          </a:bodyPr>
          <a:lstStyle/>
          <a:p>
            <a:pPr lvl="0" algn="ctr">
              <a:defRPr/>
            </a:pPr>
            <a:r>
              <a:rPr lang="en-US" altLang="ja-JP" sz="1600"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sz="1600" kern="0" dirty="0">
                <a:ea typeface="Arial Unicode MS" panose="020B0604020202020204" pitchFamily="50" charset="-128"/>
                <a:cs typeface="Arial Unicode MS" panose="020B0604020202020204" pitchFamily="50" charset="-128"/>
              </a:rPr>
              <a:t> </a:t>
            </a:r>
            <a:r>
              <a:rPr kumimoji="0" lang="en-US" altLang="ja-JP" sz="1200" kern="0" dirty="0">
                <a:ea typeface="Arial Unicode MS" panose="020B0604020202020204" pitchFamily="50" charset="-128"/>
                <a:cs typeface="Arial Unicode MS" panose="020B0604020202020204" pitchFamily="50" charset="-128"/>
              </a:rPr>
              <a:t>@z*=2km</a:t>
            </a:r>
          </a:p>
          <a:p>
            <a:pPr lvl="0" algn="ctr">
              <a:defRPr/>
            </a:pPr>
            <a:r>
              <a:rPr kumimoji="0" lang="en-US" altLang="ja-JP" sz="1200" kern="0" dirty="0">
                <a:ea typeface="Arial Unicode MS" panose="020B0604020202020204" pitchFamily="50" charset="-128"/>
                <a:cs typeface="Arial Unicode MS" panose="020B0604020202020204" pitchFamily="50" charset="-128"/>
              </a:rPr>
              <a:t>(2012/5/6 1110JST)</a:t>
            </a:r>
            <a:endParaRPr kumimoji="0" lang="en-US" altLang="ja-JP" sz="1200" b="0" i="0" u="none" strike="noStrike" kern="0" cap="none" spc="0" normalizeH="0" baseline="0" noProof="0" dirty="0">
              <a:ln>
                <a:noFill/>
              </a:ln>
              <a:effectLst/>
              <a:uLnTx/>
              <a:uFillTx/>
              <a:ea typeface="Arial Unicode MS" panose="020B0604020202020204" pitchFamily="50" charset="-128"/>
              <a:cs typeface="Arial Unicode MS" panose="020B0604020202020204" pitchFamily="50" charset="-128"/>
            </a:endParaRPr>
          </a:p>
        </p:txBody>
      </p:sp>
      <p:sp>
        <p:nvSpPr>
          <p:cNvPr id="126" name="円/楕円 125"/>
          <p:cNvSpPr/>
          <p:nvPr/>
        </p:nvSpPr>
        <p:spPr>
          <a:xfrm>
            <a:off x="7810921" y="2451551"/>
            <a:ext cx="335463" cy="56808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円/楕円 126"/>
          <p:cNvSpPr/>
          <p:nvPr/>
        </p:nvSpPr>
        <p:spPr>
          <a:xfrm>
            <a:off x="8172400" y="2059123"/>
            <a:ext cx="224318" cy="3019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円/楕円 127"/>
          <p:cNvSpPr/>
          <p:nvPr/>
        </p:nvSpPr>
        <p:spPr>
          <a:xfrm>
            <a:off x="7810921" y="4206806"/>
            <a:ext cx="335463" cy="56808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円/楕円 128"/>
          <p:cNvSpPr/>
          <p:nvPr/>
        </p:nvSpPr>
        <p:spPr>
          <a:xfrm>
            <a:off x="8172400" y="3814378"/>
            <a:ext cx="224318" cy="30191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a:extLst>
              <a:ext uri="{FF2B5EF4-FFF2-40B4-BE49-F238E27FC236}">
                <a16:creationId xmlns="" xmlns:a16="http://schemas.microsoft.com/office/drawing/2014/main" id="{07033CE7-F239-479C-ADFE-E15FAE7EB458}"/>
              </a:ext>
            </a:extLst>
          </p:cNvPr>
          <p:cNvSpPr/>
          <p:nvPr/>
        </p:nvSpPr>
        <p:spPr>
          <a:xfrm>
            <a:off x="79107" y="64597"/>
            <a:ext cx="1540566"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Introduction</a:t>
            </a:r>
          </a:p>
        </p:txBody>
      </p:sp>
    </p:spTree>
    <p:extLst>
      <p:ext uri="{BB962C8B-B14F-4D97-AF65-F5344CB8AC3E}">
        <p14:creationId xmlns:p14="http://schemas.microsoft.com/office/powerpoint/2010/main" val="9408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9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9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1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1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1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2"/>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8"/>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9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17"/>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15"/>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1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20"/>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16"/>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2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01"/>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00"/>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02"/>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04"/>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05"/>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06"/>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07"/>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08"/>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38" grpId="0" animBg="1"/>
      <p:bldP spid="56" grpId="0" animBg="1"/>
      <p:bldP spid="58" grpId="0" animBg="1"/>
      <p:bldP spid="60" grpId="0" animBg="1"/>
      <p:bldP spid="62" grpId="0" animBg="1"/>
      <p:bldP spid="65" grpId="0" animBg="1"/>
      <p:bldP spid="68" grpId="0" animBg="1"/>
      <p:bldP spid="69" grpId="0" animBg="1"/>
      <p:bldP spid="72" grpId="0"/>
      <p:bldP spid="73" grpId="0"/>
      <p:bldP spid="74" grpId="0"/>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p:bldP spid="89" grpId="0"/>
      <p:bldP spid="90" grpId="0"/>
      <p:bldP spid="96" grpId="0"/>
      <p:bldP spid="97" grpId="0"/>
      <p:bldP spid="98" grpId="0"/>
      <p:bldP spid="100" grpId="0"/>
      <p:bldP spid="109" grpId="0" animBg="1"/>
      <p:bldP spid="110" grpId="0" animBg="1"/>
      <p:bldP spid="111" grpId="0" animBg="1"/>
      <p:bldP spid="112" grpId="0" animBg="1"/>
      <p:bldP spid="113" grpId="0" animBg="1"/>
      <p:bldP spid="114" grpId="0" animBg="1"/>
      <p:bldP spid="116" grpId="0"/>
      <p:bldP spid="117" grpId="0"/>
      <p:bldP spid="118" grpId="0"/>
      <p:bldP spid="121" grpId="0"/>
      <p:bldP spid="122" grpId="0"/>
      <p:bldP spid="126" grpId="0" animBg="1"/>
      <p:bldP spid="127" grpId="0" animBg="1"/>
      <p:bldP spid="128" grpId="0" animBg="1"/>
      <p:bldP spid="1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1"/>
          <p:cNvSpPr txBox="1">
            <a:spLocks/>
          </p:cNvSpPr>
          <p:nvPr/>
        </p:nvSpPr>
        <p:spPr>
          <a:xfrm>
            <a:off x="0" y="0"/>
            <a:ext cx="9144000" cy="908719"/>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Target: Tornadic Supercell in 6 May 2012</a:t>
            </a:r>
          </a:p>
        </p:txBody>
      </p:sp>
      <p:sp>
        <p:nvSpPr>
          <p:cNvPr id="41" name="正方形/長方形 40"/>
          <p:cNvSpPr/>
          <p:nvPr/>
        </p:nvSpPr>
        <p:spPr>
          <a:xfrm>
            <a:off x="228725" y="5190291"/>
            <a:ext cx="5596208" cy="830997"/>
          </a:xfrm>
          <a:prstGeom prst="rect">
            <a:avLst/>
          </a:prstGeom>
        </p:spPr>
        <p:txBody>
          <a:bodyPr wrap="square">
            <a:spAutoFit/>
          </a:bodyPr>
          <a:lstStyle/>
          <a:p>
            <a:pPr fontAlgn="ctr"/>
            <a:r>
              <a:rPr lang="ja-JP" altLang="en-US" sz="2400" b="1" dirty="0">
                <a:solidFill>
                  <a:srgbClr val="0070C0"/>
                </a:solidFill>
              </a:rPr>
              <a:t>→ </a:t>
            </a:r>
            <a:r>
              <a:rPr lang="en-US" altLang="ja-JP" sz="2400" b="1" dirty="0">
                <a:solidFill>
                  <a:srgbClr val="0070C0"/>
                </a:solidFill>
              </a:rPr>
              <a:t>Suitable for investigating assimilation impact of the </a:t>
            </a:r>
            <a:r>
              <a:rPr lang="en-US" altLang="ja-JP" sz="2400" b="1" dirty="0" err="1">
                <a:solidFill>
                  <a:srgbClr val="0070C0"/>
                </a:solidFill>
              </a:rPr>
              <a:t>polarimetric</a:t>
            </a:r>
            <a:r>
              <a:rPr lang="en-US" altLang="ja-JP" sz="2400" b="1" dirty="0">
                <a:solidFill>
                  <a:srgbClr val="0070C0"/>
                </a:solidFill>
              </a:rPr>
              <a:t> radar</a:t>
            </a:r>
          </a:p>
        </p:txBody>
      </p:sp>
      <p:sp>
        <p:nvSpPr>
          <p:cNvPr id="52" name="正方形/長方形 51"/>
          <p:cNvSpPr/>
          <p:nvPr/>
        </p:nvSpPr>
        <p:spPr>
          <a:xfrm>
            <a:off x="232152" y="4147707"/>
            <a:ext cx="5592781" cy="830997"/>
          </a:xfrm>
          <a:prstGeom prst="rect">
            <a:avLst/>
          </a:prstGeom>
        </p:spPr>
        <p:txBody>
          <a:bodyPr wrap="square">
            <a:spAutoFit/>
          </a:bodyPr>
          <a:lstStyle/>
          <a:p>
            <a:pPr fontAlgn="ctr"/>
            <a:r>
              <a:rPr lang="ja-JP" altLang="en-US" sz="2400" b="1" dirty="0">
                <a:solidFill>
                  <a:srgbClr val="0070C0"/>
                </a:solidFill>
              </a:rPr>
              <a:t>→ </a:t>
            </a:r>
            <a:r>
              <a:rPr lang="en-US" altLang="ja-JP" sz="2400" b="1" dirty="0">
                <a:solidFill>
                  <a:srgbClr val="0070C0"/>
                </a:solidFill>
              </a:rPr>
              <a:t>Development of the tornadic supercell was observed in detail by MACS-POL</a:t>
            </a:r>
            <a:endParaRPr lang="ja-JP" altLang="en-US" sz="2400" b="1" dirty="0">
              <a:solidFill>
                <a:srgbClr val="0070C0"/>
              </a:solidFill>
              <a:latin typeface="+mn-ea"/>
              <a:cs typeface="Arial Unicode MS" panose="020B0604020202020204" pitchFamily="50" charset="-128"/>
            </a:endParaRPr>
          </a:p>
        </p:txBody>
      </p:sp>
      <p:sp>
        <p:nvSpPr>
          <p:cNvPr id="24"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5</a:t>
            </a:fld>
            <a:r>
              <a:rPr lang="en-US" altLang="ja-JP" sz="1600" dirty="0"/>
              <a:t>/16</a:t>
            </a:r>
            <a:endParaRPr lang="ja-JP" altLang="en-US" sz="1600" dirty="0"/>
          </a:p>
        </p:txBody>
      </p:sp>
      <p:sp>
        <p:nvSpPr>
          <p:cNvPr id="26" name="正方形/長方形 25"/>
          <p:cNvSpPr/>
          <p:nvPr/>
        </p:nvSpPr>
        <p:spPr>
          <a:xfrm>
            <a:off x="79106" y="64597"/>
            <a:ext cx="3987694"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Experiment to Check Impact of </a:t>
            </a:r>
            <a:r>
              <a:rPr lang="en-US" altLang="ja-JP" sz="2000" i="1" dirty="0" err="1">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20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0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en-US" altLang="ja-JP" sz="2000" dirty="0"/>
          </a:p>
        </p:txBody>
      </p:sp>
      <p:sp>
        <p:nvSpPr>
          <p:cNvPr id="25" name="コンテンツ プレースホルダー 2"/>
          <p:cNvSpPr txBox="1">
            <a:spLocks/>
          </p:cNvSpPr>
          <p:nvPr/>
        </p:nvSpPr>
        <p:spPr>
          <a:xfrm>
            <a:off x="127303" y="1071331"/>
            <a:ext cx="8923309" cy="12764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en-US" altLang="ja-JP" sz="2400" dirty="0">
                <a:ea typeface="Arial Unicode MS" panose="020B0604020202020204" pitchFamily="50" charset="-128"/>
                <a:cs typeface="Arial Unicode MS" panose="020B0604020202020204" pitchFamily="50" charset="-128"/>
              </a:rPr>
              <a:t>3 tornadoes were generated almost simultaneously at 1230 JST.</a:t>
            </a:r>
          </a:p>
          <a:p>
            <a:pPr marL="0" indent="0">
              <a:lnSpc>
                <a:spcPct val="100000"/>
              </a:lnSpc>
              <a:spcBef>
                <a:spcPts val="0"/>
              </a:spcBef>
              <a:buNone/>
            </a:pPr>
            <a:r>
              <a:rPr lang="en-US" altLang="ja-JP" sz="2400" dirty="0">
                <a:ea typeface="Arial Unicode MS" panose="020B0604020202020204" pitchFamily="50" charset="-128"/>
                <a:cs typeface="Arial Unicode MS" panose="020B0604020202020204" pitchFamily="50" charset="-128"/>
              </a:rPr>
              <a:t>South one is estimated F3 (70-92 m/s).</a:t>
            </a:r>
          </a:p>
          <a:p>
            <a:pPr marL="0" indent="0">
              <a:lnSpc>
                <a:spcPct val="100000"/>
              </a:lnSpc>
              <a:spcBef>
                <a:spcPts val="0"/>
              </a:spcBef>
              <a:buNone/>
            </a:pPr>
            <a:r>
              <a:rPr lang="en-US" altLang="ja-JP" sz="2400" dirty="0">
                <a:ea typeface="Arial Unicode MS" panose="020B0604020202020204" pitchFamily="50" charset="-128"/>
                <a:cs typeface="Arial Unicode MS" panose="020B0604020202020204" pitchFamily="50" charset="-128"/>
              </a:rPr>
              <a:t>There were dense radar and surface observations.</a:t>
            </a:r>
          </a:p>
        </p:txBody>
      </p:sp>
      <p:pic>
        <p:nvPicPr>
          <p:cNvPr id="60" name="図 59"/>
          <p:cNvPicPr>
            <a:picLocks noChangeAspect="1"/>
          </p:cNvPicPr>
          <p:nvPr/>
        </p:nvPicPr>
        <p:blipFill>
          <a:blip r:embed="rId3"/>
          <a:stretch>
            <a:fillRect/>
          </a:stretch>
        </p:blipFill>
        <p:spPr>
          <a:xfrm>
            <a:off x="7423150" y="5254631"/>
            <a:ext cx="1720850" cy="1603369"/>
          </a:xfrm>
          <a:prstGeom prst="rect">
            <a:avLst/>
          </a:prstGeom>
        </p:spPr>
      </p:pic>
      <p:sp>
        <p:nvSpPr>
          <p:cNvPr id="61" name="正方形/長方形 60"/>
          <p:cNvSpPr/>
          <p:nvPr/>
        </p:nvSpPr>
        <p:spPr>
          <a:xfrm>
            <a:off x="8254332" y="6171422"/>
            <a:ext cx="274314" cy="270848"/>
          </a:xfrm>
          <a:prstGeom prst="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latin typeface="Arial Unicode MS" panose="020B0604020202020204" pitchFamily="50" charset="-128"/>
              <a:ea typeface="Arial Unicode MS" panose="020B0604020202020204" pitchFamily="50" charset="-128"/>
              <a:cs typeface="Arial Unicode MS" panose="020B0604020202020204" pitchFamily="50" charset="-128"/>
            </a:endParaRPr>
          </a:p>
        </p:txBody>
      </p:sp>
      <p:cxnSp>
        <p:nvCxnSpPr>
          <p:cNvPr id="62" name="直線コネクタ 61"/>
          <p:cNvCxnSpPr/>
          <p:nvPr/>
        </p:nvCxnSpPr>
        <p:spPr>
          <a:xfrm flipV="1">
            <a:off x="8528646" y="5170680"/>
            <a:ext cx="390787" cy="9991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flipV="1">
            <a:off x="6105818" y="5170680"/>
            <a:ext cx="2141943" cy="9991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4" name="図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818" y="2357065"/>
            <a:ext cx="2813615" cy="2813615"/>
          </a:xfrm>
          <a:prstGeom prst="rect">
            <a:avLst/>
          </a:prstGeom>
          <a:ln>
            <a:solidFill>
              <a:schemeClr val="tx1"/>
            </a:solidFill>
          </a:ln>
        </p:spPr>
      </p:pic>
      <p:grpSp>
        <p:nvGrpSpPr>
          <p:cNvPr id="65" name="グループ化 11"/>
          <p:cNvGrpSpPr/>
          <p:nvPr/>
        </p:nvGrpSpPr>
        <p:grpSpPr>
          <a:xfrm>
            <a:off x="7746590" y="3149602"/>
            <a:ext cx="293168" cy="470715"/>
            <a:chOff x="7046343" y="2191577"/>
            <a:chExt cx="547811" cy="931456"/>
          </a:xfrm>
        </p:grpSpPr>
        <p:cxnSp>
          <p:nvCxnSpPr>
            <p:cNvPr id="66" name="直線コネクタ 65"/>
            <p:cNvCxnSpPr/>
            <p:nvPr/>
          </p:nvCxnSpPr>
          <p:spPr>
            <a:xfrm flipV="1">
              <a:off x="7046343" y="2919733"/>
              <a:ext cx="344342" cy="2033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flipV="1">
              <a:off x="7151988" y="2191577"/>
              <a:ext cx="442166" cy="2894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flipV="1">
              <a:off x="7046343" y="2536319"/>
              <a:ext cx="323085" cy="1816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69" name="直線矢印コネクタ 68"/>
          <p:cNvCxnSpPr/>
          <p:nvPr/>
        </p:nvCxnSpPr>
        <p:spPr>
          <a:xfrm>
            <a:off x="5904523" y="3042356"/>
            <a:ext cx="1986185" cy="629255"/>
          </a:xfrm>
          <a:prstGeom prst="straightConnector1">
            <a:avLst/>
          </a:prstGeom>
          <a:ln w="28575">
            <a:solidFill>
              <a:schemeClr val="tx1">
                <a:alpha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70" name="図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410" y="2577808"/>
            <a:ext cx="1294795" cy="1358313"/>
          </a:xfrm>
          <a:prstGeom prst="rect">
            <a:avLst/>
          </a:prstGeom>
        </p:spPr>
      </p:pic>
      <p:sp>
        <p:nvSpPr>
          <p:cNvPr id="71" name="正方形/長方形 70"/>
          <p:cNvSpPr/>
          <p:nvPr/>
        </p:nvSpPr>
        <p:spPr>
          <a:xfrm>
            <a:off x="7584482" y="3710928"/>
            <a:ext cx="564578" cy="369332"/>
          </a:xfrm>
          <a:prstGeom prst="rect">
            <a:avLst/>
          </a:prstGeom>
        </p:spPr>
        <p:txBody>
          <a:bodyPr wrap="none">
            <a:spAutoFit/>
          </a:bodyPr>
          <a:lstStyle/>
          <a:p>
            <a:r>
              <a:rPr lang="en-US" altLang="ja-JP" dirty="0">
                <a:ea typeface="Arial Unicode MS" panose="020B0604020202020204" pitchFamily="50" charset="-128"/>
                <a:cs typeface="Arial Unicode MS" panose="020B0604020202020204" pitchFamily="50" charset="-128"/>
              </a:rPr>
              <a:t>MRI</a:t>
            </a:r>
            <a:endParaRPr lang="ja-JP" altLang="en-US" dirty="0">
              <a:ea typeface="Arial Unicode MS" panose="020B0604020202020204" pitchFamily="50" charset="-128"/>
              <a:cs typeface="Arial Unicode MS" panose="020B0604020202020204" pitchFamily="50" charset="-128"/>
            </a:endParaRPr>
          </a:p>
        </p:txBody>
      </p:sp>
      <p:sp>
        <p:nvSpPr>
          <p:cNvPr id="72" name="正方形/長方形 71"/>
          <p:cNvSpPr/>
          <p:nvPr/>
        </p:nvSpPr>
        <p:spPr>
          <a:xfrm>
            <a:off x="7214875" y="2787216"/>
            <a:ext cx="1718335" cy="369332"/>
          </a:xfrm>
          <a:prstGeom prst="rect">
            <a:avLst/>
          </a:prstGeom>
        </p:spPr>
        <p:txBody>
          <a:bodyPr wrap="square">
            <a:spAutoFit/>
          </a:bodyPr>
          <a:lstStyle/>
          <a:p>
            <a:r>
              <a:rPr lang="en-US" altLang="ja-JP" dirty="0">
                <a:solidFill>
                  <a:srgbClr val="FF0000"/>
                </a:solidFill>
                <a:cs typeface="Arial Unicode MS"/>
              </a:rPr>
              <a:t>Damaged area</a:t>
            </a:r>
            <a:endParaRPr lang="ja-JP" altLang="en-US" dirty="0">
              <a:solidFill>
                <a:srgbClr val="FF0000"/>
              </a:solidFill>
              <a:cs typeface="Arial Unicode MS"/>
            </a:endParaRPr>
          </a:p>
        </p:txBody>
      </p:sp>
      <p:sp>
        <p:nvSpPr>
          <p:cNvPr id="73" name="正方形/長方形 72"/>
          <p:cNvSpPr/>
          <p:nvPr/>
        </p:nvSpPr>
        <p:spPr>
          <a:xfrm>
            <a:off x="7523425" y="1953065"/>
            <a:ext cx="1248612" cy="400110"/>
          </a:xfrm>
          <a:prstGeom prst="rect">
            <a:avLst/>
          </a:prstGeom>
        </p:spPr>
        <p:txBody>
          <a:bodyPr wrap="none">
            <a:spAutoFit/>
          </a:bodyPr>
          <a:lstStyle/>
          <a:p>
            <a:r>
              <a:rPr lang="en-US" altLang="ja-JP" sz="2000" dirty="0">
                <a:ea typeface="Arial Unicode MS" panose="020B0604020202020204" pitchFamily="50" charset="-128"/>
                <a:cs typeface="Arial Unicode MS" panose="020B0604020202020204" pitchFamily="50" charset="-128"/>
              </a:rPr>
              <a:t>JMA radar</a:t>
            </a:r>
            <a:endParaRPr lang="ja-JP" altLang="en-US" sz="2000" dirty="0">
              <a:ea typeface="Arial Unicode MS" panose="020B0604020202020204" pitchFamily="50" charset="-128"/>
              <a:cs typeface="Arial Unicode MS" panose="020B0604020202020204" pitchFamily="50" charset="-128"/>
            </a:endParaRPr>
          </a:p>
        </p:txBody>
      </p:sp>
      <p:sp>
        <p:nvSpPr>
          <p:cNvPr id="74" name="正方形/長方形 73"/>
          <p:cNvSpPr/>
          <p:nvPr/>
        </p:nvSpPr>
        <p:spPr>
          <a:xfrm>
            <a:off x="2051719" y="2713253"/>
            <a:ext cx="2656219" cy="9255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sz="2000" dirty="0">
                <a:ea typeface="Arial Unicode MS" panose="020B0604020202020204" pitchFamily="50" charset="-128"/>
                <a:cs typeface="Arial Unicode MS" panose="020B0604020202020204" pitchFamily="50" charset="-128"/>
              </a:rPr>
              <a:t>MRI advanced C-band solid-state </a:t>
            </a:r>
            <a:r>
              <a:rPr lang="en-US" altLang="ja-JP" sz="2000" dirty="0" err="1">
                <a:ea typeface="Arial Unicode MS" panose="020B0604020202020204" pitchFamily="50" charset="-128"/>
                <a:cs typeface="Arial Unicode MS" panose="020B0604020202020204" pitchFamily="50" charset="-128"/>
              </a:rPr>
              <a:t>polarimetric</a:t>
            </a:r>
            <a:r>
              <a:rPr lang="en-US" altLang="ja-JP" sz="2000" dirty="0">
                <a:ea typeface="Arial Unicode MS" panose="020B0604020202020204" pitchFamily="50" charset="-128"/>
                <a:cs typeface="Arial Unicode MS" panose="020B0604020202020204" pitchFamily="50" charset="-128"/>
              </a:rPr>
              <a:t> (MACS-POL) radar</a:t>
            </a:r>
          </a:p>
        </p:txBody>
      </p:sp>
    </p:spTree>
    <p:extLst>
      <p:ext uri="{BB962C8B-B14F-4D97-AF65-F5344CB8AC3E}">
        <p14:creationId xmlns:p14="http://schemas.microsoft.com/office/powerpoint/2010/main" val="109016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2" grpId="0"/>
      <p:bldP spid="71" grpId="0"/>
      <p:bldP spid="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Box 1583"/>
          <p:cNvSpPr txBox="1">
            <a:spLocks noChangeArrowheads="1"/>
          </p:cNvSpPr>
          <p:nvPr/>
        </p:nvSpPr>
        <p:spPr bwMode="auto">
          <a:xfrm>
            <a:off x="2836767" y="5808166"/>
            <a:ext cx="630723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r>
              <a:rPr lang="en-US" altLang="ja-JP" sz="1600" b="0" dirty="0">
                <a:solidFill>
                  <a:schemeClr val="bg1">
                    <a:lumMod val="50000"/>
                  </a:schemeClr>
                </a:solidFill>
                <a:latin typeface="+mn-lt"/>
                <a:ea typeface="+mn-ea"/>
                <a:cs typeface="Arial Unicode MS" panose="020B0604020202020204" pitchFamily="50" charset="-128"/>
              </a:rPr>
              <a:t>Operational obs.: Surface (pressure), Radiosondes (wind / temperature / humidity), Aircrafts (wind / temperature), Radars (Doppler wind / humidity), Wind profiler radars (wind), Microwave </a:t>
            </a:r>
            <a:r>
              <a:rPr lang="en-US" altLang="ja-JP" sz="1600" b="0" dirty="0" err="1">
                <a:solidFill>
                  <a:schemeClr val="bg1">
                    <a:lumMod val="50000"/>
                  </a:schemeClr>
                </a:solidFill>
                <a:latin typeface="+mn-lt"/>
                <a:ea typeface="+mn-ea"/>
                <a:cs typeface="Arial Unicode MS" panose="020B0604020202020204" pitchFamily="50" charset="-128"/>
              </a:rPr>
              <a:t>scatterometers</a:t>
            </a:r>
            <a:r>
              <a:rPr lang="en-US" altLang="ja-JP" sz="1600" b="0" dirty="0">
                <a:solidFill>
                  <a:schemeClr val="bg1">
                    <a:lumMod val="50000"/>
                  </a:schemeClr>
                </a:solidFill>
                <a:latin typeface="+mn-lt"/>
                <a:ea typeface="+mn-ea"/>
                <a:cs typeface="Arial Unicode MS" panose="020B0604020202020204" pitchFamily="50" charset="-128"/>
              </a:rPr>
              <a:t> (wind), Visible / infrared imagers (wind), and GNSS (</a:t>
            </a:r>
            <a:r>
              <a:rPr lang="en-US" altLang="ja-JP" sz="1600" b="0" dirty="0" err="1">
                <a:solidFill>
                  <a:schemeClr val="bg1">
                    <a:lumMod val="50000"/>
                  </a:schemeClr>
                </a:solidFill>
                <a:latin typeface="+mn-lt"/>
                <a:ea typeface="+mn-ea"/>
                <a:cs typeface="Arial Unicode MS" panose="020B0604020202020204" pitchFamily="50" charset="-128"/>
              </a:rPr>
              <a:t>precipitable</a:t>
            </a:r>
            <a:r>
              <a:rPr lang="en-US" altLang="ja-JP" sz="1600" b="0" dirty="0">
                <a:solidFill>
                  <a:schemeClr val="bg1">
                    <a:lumMod val="50000"/>
                  </a:schemeClr>
                </a:solidFill>
                <a:latin typeface="+mn-lt"/>
                <a:ea typeface="+mn-ea"/>
                <a:cs typeface="Arial Unicode MS" panose="020B0604020202020204" pitchFamily="50" charset="-128"/>
              </a:rPr>
              <a:t> water vapor)</a:t>
            </a:r>
          </a:p>
        </p:txBody>
      </p:sp>
      <p:sp>
        <p:nvSpPr>
          <p:cNvPr id="97" name="角丸四角形吹き出し 96"/>
          <p:cNvSpPr/>
          <p:nvPr/>
        </p:nvSpPr>
        <p:spPr>
          <a:xfrm>
            <a:off x="174667" y="2923776"/>
            <a:ext cx="1966238" cy="713724"/>
          </a:xfrm>
          <a:prstGeom prst="wedgeRoundRectCallout">
            <a:avLst>
              <a:gd name="adj1" fmla="val -20784"/>
              <a:gd name="adj2" fmla="val -7940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schemeClr val="tx1"/>
                </a:solidFill>
              </a:rPr>
              <a:t>Hourly operational obs. are assimilated every 6 hours</a:t>
            </a:r>
          </a:p>
        </p:txBody>
      </p:sp>
      <p:sp>
        <p:nvSpPr>
          <p:cNvPr id="98" name="角丸四角形吹き出し 97"/>
          <p:cNvSpPr/>
          <p:nvPr/>
        </p:nvSpPr>
        <p:spPr>
          <a:xfrm>
            <a:off x="3002998" y="3424540"/>
            <a:ext cx="2464633" cy="791135"/>
          </a:xfrm>
          <a:prstGeom prst="wedgeRoundRectCallout">
            <a:avLst>
              <a:gd name="adj1" fmla="val -23292"/>
              <a:gd name="adj2" fmla="val -70151"/>
              <a:gd name="adj3" fmla="val 16667"/>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srgbClr val="0000FF"/>
                </a:solidFill>
              </a:rPr>
              <a:t>10-min radar (radial wind) and surface obs. are assimilated every 1 hour</a:t>
            </a:r>
          </a:p>
        </p:txBody>
      </p:sp>
      <p:sp>
        <p:nvSpPr>
          <p:cNvPr id="107" name="角丸四角形吹き出し 106"/>
          <p:cNvSpPr/>
          <p:nvPr/>
        </p:nvSpPr>
        <p:spPr>
          <a:xfrm>
            <a:off x="5624725" y="4260277"/>
            <a:ext cx="3034620" cy="1197406"/>
          </a:xfrm>
          <a:prstGeom prst="wedgeRoundRectCallout">
            <a:avLst>
              <a:gd name="adj1" fmla="val -21319"/>
              <a:gd name="adj2" fmla="val -68113"/>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rgbClr val="FF0000"/>
                </a:solidFill>
              </a:rPr>
              <a:t>1-min radar (radial wind and </a:t>
            </a:r>
            <a:r>
              <a:rPr lang="en-US" altLang="ja-JP" sz="2000" b="1" dirty="0">
                <a:solidFill>
                  <a:srgbClr val="FF0000"/>
                </a:solidFill>
              </a:rPr>
              <a:t>reflectivity of MACS-POL</a:t>
            </a:r>
            <a:r>
              <a:rPr lang="en-US" altLang="ja-JP" dirty="0">
                <a:solidFill>
                  <a:srgbClr val="FF0000"/>
                </a:solidFill>
              </a:rPr>
              <a:t>) and surface obs. are assimilated every 10 minutes</a:t>
            </a:r>
          </a:p>
        </p:txBody>
      </p:sp>
      <p:sp>
        <p:nvSpPr>
          <p:cNvPr id="83" name="タイトル 1"/>
          <p:cNvSpPr txBox="1">
            <a:spLocks/>
          </p:cNvSpPr>
          <p:nvPr/>
        </p:nvSpPr>
        <p:spPr>
          <a:xfrm>
            <a:off x="0" y="0"/>
            <a:ext cx="9144000" cy="908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Assimilation Experiments with LETKF</a:t>
            </a:r>
            <a:endParaRPr lang="ja-JP" altLang="en-US" sz="3200" b="1" dirty="0">
              <a:solidFill>
                <a:srgbClr val="FFFF00"/>
              </a:solidFill>
            </a:endParaRPr>
          </a:p>
        </p:txBody>
      </p:sp>
      <p:sp>
        <p:nvSpPr>
          <p:cNvPr id="85"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6</a:t>
            </a:fld>
            <a:r>
              <a:rPr lang="en-US" altLang="ja-JP" sz="1600" dirty="0"/>
              <a:t>/16</a:t>
            </a:r>
            <a:endParaRPr lang="ja-JP" altLang="en-US" sz="1600" dirty="0"/>
          </a:p>
        </p:txBody>
      </p:sp>
      <p:sp>
        <p:nvSpPr>
          <p:cNvPr id="87" name="正方形/長方形 86"/>
          <p:cNvSpPr/>
          <p:nvPr/>
        </p:nvSpPr>
        <p:spPr>
          <a:xfrm>
            <a:off x="79106" y="64597"/>
            <a:ext cx="3987694"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Experiment to Check Impact of </a:t>
            </a:r>
            <a:r>
              <a:rPr lang="en-US" altLang="ja-JP" sz="2000" i="1" dirty="0" err="1">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20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0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en-US" altLang="ja-JP" sz="2000" dirty="0"/>
          </a:p>
        </p:txBody>
      </p:sp>
      <p:sp>
        <p:nvSpPr>
          <p:cNvPr id="2" name="角丸四角形吹き出し 1"/>
          <p:cNvSpPr/>
          <p:nvPr/>
        </p:nvSpPr>
        <p:spPr>
          <a:xfrm>
            <a:off x="7275788" y="376536"/>
            <a:ext cx="1569116" cy="761743"/>
          </a:xfrm>
          <a:prstGeom prst="wedgeRoundRectCallout">
            <a:avLst>
              <a:gd name="adj1" fmla="val -63602"/>
              <a:gd name="adj2" fmla="val -2146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t>Local ensemble transform </a:t>
            </a:r>
            <a:r>
              <a:rPr kumimoji="1" lang="en-US" altLang="ja-JP" sz="1600" dirty="0" err="1"/>
              <a:t>Kalman</a:t>
            </a:r>
            <a:r>
              <a:rPr kumimoji="1" lang="en-US" altLang="ja-JP" sz="1600" dirty="0"/>
              <a:t> </a:t>
            </a:r>
            <a:r>
              <a:rPr lang="en-US" altLang="ja-JP" sz="1600" dirty="0"/>
              <a:t>filter</a:t>
            </a:r>
            <a:endParaRPr kumimoji="1" lang="ja-JP" altLang="en-US" sz="1600" dirty="0"/>
          </a:p>
        </p:txBody>
      </p:sp>
      <p:pic>
        <p:nvPicPr>
          <p:cNvPr id="226" name="図 225">
            <a:extLst>
              <a:ext uri="{FF2B5EF4-FFF2-40B4-BE49-F238E27FC236}">
                <a16:creationId xmlns="" xmlns:a16="http://schemas.microsoft.com/office/drawing/2014/main" id="{46F59282-94AF-4C95-8DD8-C3A1643DF6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35" y="3930128"/>
            <a:ext cx="2756699" cy="2776821"/>
          </a:xfrm>
          <a:prstGeom prst="rect">
            <a:avLst/>
          </a:prstGeom>
        </p:spPr>
      </p:pic>
      <p:grpSp>
        <p:nvGrpSpPr>
          <p:cNvPr id="278" name="グループ化 277"/>
          <p:cNvGrpSpPr/>
          <p:nvPr/>
        </p:nvGrpSpPr>
        <p:grpSpPr>
          <a:xfrm>
            <a:off x="2971504" y="4509119"/>
            <a:ext cx="2567472" cy="1169600"/>
            <a:chOff x="4038743" y="2850057"/>
            <a:chExt cx="2567472" cy="1434571"/>
          </a:xfrm>
        </p:grpSpPr>
        <p:sp>
          <p:nvSpPr>
            <p:cNvPr id="292" name="角丸四角形 291"/>
            <p:cNvSpPr/>
            <p:nvPr/>
          </p:nvSpPr>
          <p:spPr>
            <a:xfrm>
              <a:off x="4038743" y="2855155"/>
              <a:ext cx="2542072" cy="1429473"/>
            </a:xfrm>
            <a:prstGeom prst="roundRect">
              <a:avLst/>
            </a:prstGeom>
            <a:solidFill>
              <a:schemeClr val="bg1">
                <a:lumMod val="9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93" name="Oval 1589"/>
            <p:cNvSpPr>
              <a:spLocks noChangeAspect="1" noChangeArrowheads="1"/>
            </p:cNvSpPr>
            <p:nvPr/>
          </p:nvSpPr>
          <p:spPr bwMode="auto">
            <a:xfrm>
              <a:off x="4315733" y="3368095"/>
              <a:ext cx="156071" cy="339354"/>
            </a:xfrm>
            <a:prstGeom prst="ellipse">
              <a:avLst/>
            </a:prstGeom>
            <a:solidFill>
              <a:schemeClr val="tx1"/>
            </a:solidFill>
            <a:ln w="12700">
              <a:solidFill>
                <a:schemeClr val="tx1"/>
              </a:solidFill>
              <a:round/>
              <a:headEnd/>
              <a:tailEnd/>
            </a:ln>
          </p:spPr>
          <p:txBody>
            <a:bodyPr lIns="55721" tIns="6668" rIns="55721" bIns="6668"/>
            <a:lstStyle/>
            <a:p>
              <a:endParaRPr lang="ja-JP" altLang="en-US" sz="1350"/>
            </a:p>
          </p:txBody>
        </p:sp>
        <p:sp>
          <p:nvSpPr>
            <p:cNvPr id="294" name="Text Box 1603"/>
            <p:cNvSpPr txBox="1">
              <a:spLocks noChangeArrowheads="1"/>
            </p:cNvSpPr>
            <p:nvPr/>
          </p:nvSpPr>
          <p:spPr bwMode="auto">
            <a:xfrm>
              <a:off x="4707922" y="3367950"/>
              <a:ext cx="12403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200" b="0" dirty="0">
                  <a:latin typeface="+mn-lt"/>
                </a:rPr>
                <a:t>: LETKF analysis</a:t>
              </a:r>
            </a:p>
          </p:txBody>
        </p:sp>
        <p:sp>
          <p:nvSpPr>
            <p:cNvPr id="295" name="AutoShape 1330"/>
            <p:cNvSpPr>
              <a:spLocks noChangeAspect="1" noChangeArrowheads="1"/>
            </p:cNvSpPr>
            <p:nvPr/>
          </p:nvSpPr>
          <p:spPr bwMode="auto">
            <a:xfrm flipV="1">
              <a:off x="4164365" y="2954871"/>
              <a:ext cx="458806" cy="346863"/>
            </a:xfrm>
            <a:prstGeom prst="rightArrow">
              <a:avLst>
                <a:gd name="adj1" fmla="val 46667"/>
                <a:gd name="adj2" fmla="val 55586"/>
              </a:avLst>
            </a:prstGeom>
            <a:solidFill>
              <a:schemeClr val="bg1">
                <a:lumMod val="75000"/>
              </a:schemeClr>
            </a:solidFill>
            <a:ln w="9525">
              <a:solidFill>
                <a:srgbClr val="000000"/>
              </a:solidFill>
              <a:miter lim="800000"/>
              <a:headEnd/>
              <a:tailEnd/>
            </a:ln>
          </p:spPr>
          <p:txBody>
            <a:bodyPr rot="10800000" lIns="55721" tIns="6668" rIns="55721" bIns="6668"/>
            <a:lstStyle/>
            <a:p>
              <a:endParaRPr lang="ja-JP" altLang="en-US" sz="1350"/>
            </a:p>
          </p:txBody>
        </p:sp>
        <p:sp>
          <p:nvSpPr>
            <p:cNvPr id="296" name="Text Box 1603"/>
            <p:cNvSpPr txBox="1">
              <a:spLocks noChangeArrowheads="1"/>
            </p:cNvSpPr>
            <p:nvPr/>
          </p:nvSpPr>
          <p:spPr bwMode="auto">
            <a:xfrm>
              <a:off x="4710868" y="2850057"/>
              <a:ext cx="1895347" cy="56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200" b="0" dirty="0">
                  <a:latin typeface="+mn-lt"/>
                </a:rPr>
                <a:t>: Ensemble </a:t>
              </a:r>
              <a:r>
                <a:rPr lang="en-US" altLang="ja-JP" sz="1200" b="0" dirty="0" smtClean="0">
                  <a:latin typeface="+mn-lt"/>
                </a:rPr>
                <a:t>forecasts</a:t>
              </a:r>
              <a:r>
                <a:rPr lang="en-US" altLang="ja-JP" sz="1200" b="0" dirty="0">
                  <a:latin typeface="+mn-lt"/>
                </a:rPr>
                <a:t> </a:t>
              </a:r>
              <a:r>
                <a:rPr lang="en-US" altLang="ja-JP" sz="1200" b="0" dirty="0" smtClean="0">
                  <a:latin typeface="+mn-lt"/>
                </a:rPr>
                <a:t>with JMA non-hydrostatic model</a:t>
              </a:r>
              <a:endParaRPr lang="en-US" altLang="ja-JP" sz="1200" b="0" dirty="0" smtClean="0">
                <a:latin typeface="+mn-lt"/>
              </a:endParaRPr>
            </a:p>
          </p:txBody>
        </p:sp>
        <p:sp>
          <p:nvSpPr>
            <p:cNvPr id="297" name="Text Box 1603"/>
            <p:cNvSpPr txBox="1">
              <a:spLocks noChangeArrowheads="1"/>
            </p:cNvSpPr>
            <p:nvPr/>
          </p:nvSpPr>
          <p:spPr bwMode="auto">
            <a:xfrm>
              <a:off x="4704309" y="3733270"/>
              <a:ext cx="16716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200" b="0" dirty="0">
                  <a:latin typeface="+mn-lt"/>
                </a:rPr>
                <a:t>: Abbreviation</a:t>
              </a:r>
              <a:r>
                <a:rPr lang="ja-JP" altLang="en-US" sz="1200" b="0" dirty="0">
                  <a:latin typeface="+mn-lt"/>
                </a:rPr>
                <a:t> </a:t>
              </a:r>
              <a:r>
                <a:rPr lang="en-US" altLang="ja-JP" sz="1200" b="0" dirty="0">
                  <a:latin typeface="+mn-lt"/>
                </a:rPr>
                <a:t>of 6-hour forecast-analysis cycle</a:t>
              </a:r>
            </a:p>
          </p:txBody>
        </p:sp>
        <p:sp>
          <p:nvSpPr>
            <p:cNvPr id="298" name="AutoShape 1330"/>
            <p:cNvSpPr>
              <a:spLocks noChangeAspect="1" noChangeArrowheads="1"/>
            </p:cNvSpPr>
            <p:nvPr/>
          </p:nvSpPr>
          <p:spPr bwMode="auto">
            <a:xfrm flipV="1">
              <a:off x="4164365" y="3838390"/>
              <a:ext cx="458806" cy="346863"/>
            </a:xfrm>
            <a:prstGeom prst="rightArrow">
              <a:avLst>
                <a:gd name="adj1" fmla="val 46667"/>
                <a:gd name="adj2" fmla="val 55586"/>
              </a:avLst>
            </a:prstGeom>
            <a:solidFill>
              <a:schemeClr val="bg1">
                <a:lumMod val="75000"/>
              </a:schemeClr>
            </a:solidFill>
            <a:ln w="9525">
              <a:solidFill>
                <a:srgbClr val="000000"/>
              </a:solidFill>
              <a:miter lim="800000"/>
              <a:headEnd/>
              <a:tailEnd/>
            </a:ln>
          </p:spPr>
          <p:txBody>
            <a:bodyPr rot="10800000" lIns="55721" tIns="6668" rIns="55721" bIns="6668"/>
            <a:lstStyle/>
            <a:p>
              <a:endParaRPr lang="ja-JP" altLang="en-US" sz="1350"/>
            </a:p>
          </p:txBody>
        </p:sp>
        <p:cxnSp>
          <p:nvCxnSpPr>
            <p:cNvPr id="299" name="曲線コネクタ 298"/>
            <p:cNvCxnSpPr>
              <a:cxnSpLocks noChangeAspect="1"/>
            </p:cNvCxnSpPr>
            <p:nvPr/>
          </p:nvCxnSpPr>
          <p:spPr>
            <a:xfrm rot="16200000" flipH="1">
              <a:off x="4151421" y="3865827"/>
              <a:ext cx="334227" cy="279355"/>
            </a:xfrm>
            <a:prstGeom prst="curvedConnector3">
              <a:avLst/>
            </a:prstGeom>
            <a:ln w="25400" cmpd="dbl">
              <a:solidFill>
                <a:schemeClr val="tx1"/>
              </a:solidFill>
            </a:ln>
            <a:scene3d>
              <a:camera prst="orthographicFront">
                <a:rot lat="0" lon="0" rev="18900000"/>
              </a:camera>
              <a:lightRig rig="threePt" dir="t"/>
            </a:scene3d>
          </p:spPr>
          <p:style>
            <a:lnRef idx="1">
              <a:schemeClr val="accent1"/>
            </a:lnRef>
            <a:fillRef idx="0">
              <a:schemeClr val="accent1"/>
            </a:fillRef>
            <a:effectRef idx="0">
              <a:schemeClr val="accent1"/>
            </a:effectRef>
            <a:fontRef idx="minor">
              <a:schemeClr val="tx1"/>
            </a:fontRef>
          </p:style>
        </p:cxnSp>
      </p:grpSp>
      <p:sp>
        <p:nvSpPr>
          <p:cNvPr id="279" name="正方形/長方形 278"/>
          <p:cNvSpPr/>
          <p:nvPr/>
        </p:nvSpPr>
        <p:spPr>
          <a:xfrm>
            <a:off x="347446" y="4134736"/>
            <a:ext cx="1085554" cy="307777"/>
          </a:xfrm>
          <a:prstGeom prst="rect">
            <a:avLst/>
          </a:prstGeom>
        </p:spPr>
        <p:txBody>
          <a:bodyPr wrap="none">
            <a:spAutoFit/>
          </a:bodyPr>
          <a:lstStyle/>
          <a:p>
            <a:r>
              <a:rPr lang="en-US" altLang="ja-JP" sz="1400" b="1" dirty="0"/>
              <a:t>15km-LETKF</a:t>
            </a:r>
          </a:p>
        </p:txBody>
      </p:sp>
      <p:sp>
        <p:nvSpPr>
          <p:cNvPr id="280" name="正方形/長方形 279"/>
          <p:cNvSpPr/>
          <p:nvPr/>
        </p:nvSpPr>
        <p:spPr>
          <a:xfrm>
            <a:off x="1426451" y="5596764"/>
            <a:ext cx="1342034" cy="307777"/>
          </a:xfrm>
          <a:prstGeom prst="rect">
            <a:avLst/>
          </a:prstGeom>
        </p:spPr>
        <p:txBody>
          <a:bodyPr wrap="none">
            <a:spAutoFit/>
          </a:bodyPr>
          <a:lstStyle/>
          <a:p>
            <a:r>
              <a:rPr lang="en-US" altLang="ja-JP" sz="1400" b="1" dirty="0">
                <a:solidFill>
                  <a:srgbClr val="FF0000"/>
                </a:solidFill>
              </a:rPr>
              <a:t>1km-LETKF/EXT</a:t>
            </a:r>
          </a:p>
        </p:txBody>
      </p:sp>
      <p:sp>
        <p:nvSpPr>
          <p:cNvPr id="281" name="正方形/長方形 280"/>
          <p:cNvSpPr/>
          <p:nvPr/>
        </p:nvSpPr>
        <p:spPr>
          <a:xfrm>
            <a:off x="1799702" y="4347141"/>
            <a:ext cx="994183" cy="307777"/>
          </a:xfrm>
          <a:prstGeom prst="rect">
            <a:avLst/>
          </a:prstGeom>
        </p:spPr>
        <p:txBody>
          <a:bodyPr wrap="none">
            <a:spAutoFit/>
          </a:bodyPr>
          <a:lstStyle/>
          <a:p>
            <a:r>
              <a:rPr lang="en-US" altLang="ja-JP" sz="1400" b="1" dirty="0">
                <a:solidFill>
                  <a:srgbClr val="3333FF"/>
                </a:solidFill>
              </a:rPr>
              <a:t>5km-LETKF</a:t>
            </a:r>
          </a:p>
        </p:txBody>
      </p:sp>
      <p:cxnSp>
        <p:nvCxnSpPr>
          <p:cNvPr id="282" name="直線コネクタ 281"/>
          <p:cNvCxnSpPr>
            <a:cxnSpLocks/>
          </p:cNvCxnSpPr>
          <p:nvPr/>
        </p:nvCxnSpPr>
        <p:spPr>
          <a:xfrm flipH="1" flipV="1">
            <a:off x="1517177" y="5273957"/>
            <a:ext cx="210019" cy="430175"/>
          </a:xfrm>
          <a:prstGeom prst="line">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3" name="直線コネクタ 282"/>
          <p:cNvCxnSpPr>
            <a:cxnSpLocks/>
          </p:cNvCxnSpPr>
          <p:nvPr/>
        </p:nvCxnSpPr>
        <p:spPr>
          <a:xfrm flipH="1">
            <a:off x="1808809" y="4584458"/>
            <a:ext cx="246065" cy="177828"/>
          </a:xfrm>
          <a:prstGeom prst="line">
            <a:avLst/>
          </a:prstGeom>
          <a:ln w="19050">
            <a:solidFill>
              <a:srgbClr val="3333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0" name="Text Box 289">
            <a:extLst>
              <a:ext uri="{FF2B5EF4-FFF2-40B4-BE49-F238E27FC236}">
                <a16:creationId xmlns="" xmlns:a16="http://schemas.microsoft.com/office/drawing/2014/main" id="{BFF9D17A-D478-4B7E-A174-DFECBBAF71EF}"/>
              </a:ext>
            </a:extLst>
          </p:cNvPr>
          <p:cNvSpPr txBox="1">
            <a:spLocks noChangeArrowheads="1"/>
          </p:cNvSpPr>
          <p:nvPr/>
        </p:nvSpPr>
        <p:spPr bwMode="auto">
          <a:xfrm>
            <a:off x="2259438" y="6533155"/>
            <a:ext cx="7034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800" b="0" dirty="0">
                <a:latin typeface="+mn-lt"/>
                <a:ea typeface="Arial Unicode MS" panose="020B0604020202020204" pitchFamily="50" charset="-128"/>
                <a:cs typeface="Arial Unicode MS" panose="020B0604020202020204" pitchFamily="50" charset="-128"/>
              </a:rPr>
              <a:t>(m)</a:t>
            </a:r>
          </a:p>
        </p:txBody>
      </p:sp>
      <p:grpSp>
        <p:nvGrpSpPr>
          <p:cNvPr id="3" name="グループ化 2"/>
          <p:cNvGrpSpPr/>
          <p:nvPr/>
        </p:nvGrpSpPr>
        <p:grpSpPr>
          <a:xfrm>
            <a:off x="0" y="1052736"/>
            <a:ext cx="9021061" cy="3009002"/>
            <a:chOff x="175214" y="1144494"/>
            <a:chExt cx="7161878" cy="3009002"/>
          </a:xfrm>
        </p:grpSpPr>
        <p:sp>
          <p:nvSpPr>
            <p:cNvPr id="227" name="AutoShape 1467"/>
            <p:cNvSpPr>
              <a:spLocks noChangeArrowheads="1"/>
            </p:cNvSpPr>
            <p:nvPr/>
          </p:nvSpPr>
          <p:spPr bwMode="auto">
            <a:xfrm flipV="1">
              <a:off x="5557913" y="2757620"/>
              <a:ext cx="787192" cy="220266"/>
            </a:xfrm>
            <a:prstGeom prst="rightArrow">
              <a:avLst>
                <a:gd name="adj1" fmla="val 46667"/>
                <a:gd name="adj2" fmla="val 22096"/>
              </a:avLst>
            </a:prstGeom>
            <a:solidFill>
              <a:srgbClr val="FFCCCC"/>
            </a:solidFill>
            <a:ln w="9525">
              <a:solidFill>
                <a:srgbClr val="000000"/>
              </a:solidFill>
              <a:miter lim="800000"/>
              <a:headEnd/>
              <a:tailEnd/>
            </a:ln>
          </p:spPr>
          <p:txBody>
            <a:bodyPr rot="10800000" lIns="55721" tIns="6668" rIns="55721" bIns="6668"/>
            <a:lstStyle/>
            <a:p>
              <a:endParaRPr lang="ja-JP" altLang="en-US" sz="1350" dirty="0">
                <a:latin typeface="+mn-ea"/>
              </a:endParaRPr>
            </a:p>
          </p:txBody>
        </p:sp>
        <p:cxnSp>
          <p:nvCxnSpPr>
            <p:cNvPr id="228" name="直線矢印コネクタ 227"/>
            <p:cNvCxnSpPr>
              <a:cxnSpLocks/>
            </p:cNvCxnSpPr>
            <p:nvPr/>
          </p:nvCxnSpPr>
          <p:spPr>
            <a:xfrm>
              <a:off x="6346703" y="2289290"/>
              <a:ext cx="400" cy="481104"/>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29" name="直線矢印コネクタ 228">
              <a:extLst>
                <a:ext uri="{FF2B5EF4-FFF2-40B4-BE49-F238E27FC236}">
                  <a16:creationId xmlns="" xmlns:a16="http://schemas.microsoft.com/office/drawing/2014/main" id="{51BCC6DE-51B5-4913-894A-07894A8F1B5C}"/>
                </a:ext>
              </a:extLst>
            </p:cNvPr>
            <p:cNvCxnSpPr/>
            <p:nvPr/>
          </p:nvCxnSpPr>
          <p:spPr>
            <a:xfrm flipH="1">
              <a:off x="5557912" y="2335207"/>
              <a:ext cx="2848" cy="437720"/>
            </a:xfrm>
            <a:prstGeom prst="straightConnector1">
              <a:avLst/>
            </a:prstGeom>
            <a:ln>
              <a:solidFill>
                <a:schemeClr val="tx1"/>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sp>
          <p:nvSpPr>
            <p:cNvPr id="230" name="Text Box 1583"/>
            <p:cNvSpPr txBox="1">
              <a:spLocks noChangeArrowheads="1"/>
            </p:cNvSpPr>
            <p:nvPr/>
          </p:nvSpPr>
          <p:spPr bwMode="auto">
            <a:xfrm>
              <a:off x="4605483" y="3107056"/>
              <a:ext cx="2068523" cy="1046440"/>
            </a:xfrm>
            <a:prstGeom prst="rect">
              <a:avLst/>
            </a:prstGeom>
            <a:noFill/>
            <a:ln w="9525">
              <a:noFill/>
              <a:miter lim="800000"/>
              <a:headEnd/>
              <a:tailEnd/>
            </a:ln>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r>
                <a:rPr lang="en-US" altLang="ja-JP" sz="1400" dirty="0">
                  <a:solidFill>
                    <a:srgbClr val="FF0000"/>
                  </a:solidFill>
                  <a:latin typeface="+mn-lt"/>
                  <a:ea typeface="+mn-ea"/>
                </a:rPr>
                <a:t>1km-LETKF/EXT</a:t>
              </a:r>
            </a:p>
            <a:p>
              <a:pPr eaLnBrk="1" hangingPunct="1"/>
              <a:r>
                <a:rPr lang="en-US" altLang="ja-JP" sz="1200" b="0" dirty="0">
                  <a:solidFill>
                    <a:srgbClr val="FF0000"/>
                  </a:solidFill>
                  <a:latin typeface="+mn-lt"/>
                </a:rPr>
                <a:t>Grid interval: 1 km</a:t>
              </a:r>
            </a:p>
            <a:p>
              <a:pPr eaLnBrk="1" hangingPunct="1"/>
              <a:r>
                <a:rPr lang="en-US" altLang="ja-JP" sz="1200" b="0" dirty="0">
                  <a:solidFill>
                    <a:srgbClr val="FF0000"/>
                  </a:solidFill>
                  <a:latin typeface="+mn-lt"/>
                </a:rPr>
                <a:t>Ensemble size: 50</a:t>
              </a:r>
            </a:p>
            <a:p>
              <a:pPr eaLnBrk="1" hangingPunct="1"/>
              <a:r>
                <a:rPr lang="en-US" altLang="ja-JP" sz="1200" b="0" dirty="0">
                  <a:solidFill>
                    <a:srgbClr val="FF0000"/>
                  </a:solidFill>
                  <a:latin typeface="+mn-lt"/>
                </a:rPr>
                <a:t>10 minutes analysis window</a:t>
              </a:r>
            </a:p>
            <a:p>
              <a:pPr eaLnBrk="1" hangingPunct="1"/>
              <a:r>
                <a:rPr lang="en-US" altLang="ja-JP" sz="1200" b="0" dirty="0">
                  <a:solidFill>
                    <a:srgbClr val="FF0000"/>
                  </a:solidFill>
                  <a:latin typeface="+mn-lt"/>
                </a:rPr>
                <a:t>(Observation every minute)</a:t>
              </a:r>
            </a:p>
          </p:txBody>
        </p:sp>
        <p:cxnSp>
          <p:nvCxnSpPr>
            <p:cNvPr id="231" name="直線矢印コネクタ 230"/>
            <p:cNvCxnSpPr/>
            <p:nvPr/>
          </p:nvCxnSpPr>
          <p:spPr>
            <a:xfrm>
              <a:off x="5958802" y="2344358"/>
              <a:ext cx="2302" cy="422441"/>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sp>
          <p:nvSpPr>
            <p:cNvPr id="232" name="Text Box 1583"/>
            <p:cNvSpPr txBox="1">
              <a:spLocks noChangeArrowheads="1"/>
            </p:cNvSpPr>
            <p:nvPr/>
          </p:nvSpPr>
          <p:spPr bwMode="auto">
            <a:xfrm>
              <a:off x="2482778" y="2351761"/>
              <a:ext cx="2157941" cy="1077218"/>
            </a:xfrm>
            <a:prstGeom prst="rect">
              <a:avLst/>
            </a:prstGeom>
            <a:noFill/>
            <a:ln w="9525">
              <a:noFill/>
              <a:miter lim="800000"/>
              <a:headEnd/>
              <a:tailEnd/>
            </a:ln>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r>
                <a:rPr lang="en-US" altLang="ja-JP" sz="1400" dirty="0">
                  <a:solidFill>
                    <a:srgbClr val="3333FF"/>
                  </a:solidFill>
                  <a:latin typeface="+mn-lt"/>
                  <a:ea typeface="+mn-ea"/>
                </a:rPr>
                <a:t>5km-LETKF</a:t>
              </a:r>
            </a:p>
            <a:p>
              <a:pPr eaLnBrk="1" hangingPunct="1"/>
              <a:r>
                <a:rPr lang="en-US" altLang="ja-JP" sz="1200" b="0" dirty="0">
                  <a:solidFill>
                    <a:srgbClr val="3333FF"/>
                  </a:solidFill>
                  <a:latin typeface="+mn-lt"/>
                </a:rPr>
                <a:t>Grid interval: 5 km</a:t>
              </a:r>
            </a:p>
            <a:p>
              <a:pPr eaLnBrk="1" hangingPunct="1"/>
              <a:r>
                <a:rPr lang="en-US" altLang="ja-JP" sz="1200" b="0" dirty="0">
                  <a:solidFill>
                    <a:srgbClr val="3333FF"/>
                  </a:solidFill>
                  <a:latin typeface="+mn-lt"/>
                </a:rPr>
                <a:t>Ensemble size: 50</a:t>
              </a:r>
            </a:p>
            <a:p>
              <a:pPr eaLnBrk="1" hangingPunct="1"/>
              <a:r>
                <a:rPr lang="en-US" altLang="ja-JP" sz="1200" b="0" dirty="0">
                  <a:solidFill>
                    <a:srgbClr val="3333FF"/>
                  </a:solidFill>
                  <a:latin typeface="+mn-lt"/>
                </a:rPr>
                <a:t>1 hour analysis window</a:t>
              </a:r>
            </a:p>
            <a:p>
              <a:pPr eaLnBrk="1" hangingPunct="1"/>
              <a:r>
                <a:rPr lang="en-US" altLang="ja-JP" sz="1200" b="0" dirty="0">
                  <a:solidFill>
                    <a:srgbClr val="3333FF"/>
                  </a:solidFill>
                  <a:latin typeface="+mn-lt"/>
                </a:rPr>
                <a:t>(Observation every 10 minutes)</a:t>
              </a:r>
            </a:p>
          </p:txBody>
        </p:sp>
        <p:sp>
          <p:nvSpPr>
            <p:cNvPr id="233" name="Text Box 1587"/>
            <p:cNvSpPr txBox="1">
              <a:spLocks noChangeArrowheads="1"/>
            </p:cNvSpPr>
            <p:nvPr/>
          </p:nvSpPr>
          <p:spPr bwMode="auto">
            <a:xfrm rot="5400000">
              <a:off x="1982474" y="2026869"/>
              <a:ext cx="7879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900" b="0" dirty="0">
                  <a:latin typeface="+mn-lt"/>
                  <a:ea typeface="+mn-ea"/>
                </a:rPr>
                <a:t>Downscaling</a:t>
              </a:r>
              <a:endParaRPr lang="ja-JP" altLang="en-US" sz="900" b="0" dirty="0">
                <a:latin typeface="+mn-lt"/>
                <a:ea typeface="+mn-ea"/>
              </a:endParaRPr>
            </a:p>
          </p:txBody>
        </p:sp>
        <p:sp>
          <p:nvSpPr>
            <p:cNvPr id="234" name="Text Box 1603"/>
            <p:cNvSpPr txBox="1">
              <a:spLocks noChangeArrowheads="1"/>
            </p:cNvSpPr>
            <p:nvPr/>
          </p:nvSpPr>
          <p:spPr bwMode="auto">
            <a:xfrm>
              <a:off x="1878654" y="1326028"/>
              <a:ext cx="9984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900" b="0" dirty="0">
                  <a:latin typeface="+mn-lt"/>
                </a:rPr>
                <a:t>LETKF Analysis</a:t>
              </a:r>
            </a:p>
          </p:txBody>
        </p:sp>
        <p:sp>
          <p:nvSpPr>
            <p:cNvPr id="235" name="Text Box 288"/>
            <p:cNvSpPr txBox="1">
              <a:spLocks noChangeArrowheads="1"/>
            </p:cNvSpPr>
            <p:nvPr/>
          </p:nvSpPr>
          <p:spPr bwMode="auto">
            <a:xfrm>
              <a:off x="4174598" y="1144494"/>
              <a:ext cx="12939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200" b="0" dirty="0">
                  <a:latin typeface="+mn-lt"/>
                  <a:ea typeface="Arial Unicode MS" panose="020B0604020202020204" pitchFamily="50" charset="-128"/>
                  <a:cs typeface="Arial Unicode MS" panose="020B0604020202020204" pitchFamily="50" charset="-128"/>
                </a:rPr>
                <a:t>6 May 09 JST</a:t>
              </a:r>
              <a:endParaRPr lang="ja-JP" altLang="en-US" sz="1200" b="0" dirty="0">
                <a:latin typeface="+mn-lt"/>
                <a:ea typeface="Arial Unicode MS" panose="020B0604020202020204" pitchFamily="50" charset="-128"/>
                <a:cs typeface="Arial Unicode MS" panose="020B0604020202020204" pitchFamily="50" charset="-128"/>
              </a:endParaRPr>
            </a:p>
          </p:txBody>
        </p:sp>
        <p:sp>
          <p:nvSpPr>
            <p:cNvPr id="236" name="Text Box 289"/>
            <p:cNvSpPr txBox="1">
              <a:spLocks noChangeArrowheads="1"/>
            </p:cNvSpPr>
            <p:nvPr/>
          </p:nvSpPr>
          <p:spPr bwMode="auto">
            <a:xfrm>
              <a:off x="5525969" y="1287180"/>
              <a:ext cx="10682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200" b="0" dirty="0">
                  <a:latin typeface="+mn-lt"/>
                  <a:ea typeface="Arial Unicode MS" panose="020B0604020202020204" pitchFamily="50" charset="-128"/>
                  <a:cs typeface="Arial Unicode MS" panose="020B0604020202020204" pitchFamily="50" charset="-128"/>
                </a:rPr>
                <a:t>6 May 13 JST</a:t>
              </a:r>
              <a:endParaRPr lang="ja-JP" altLang="en-US" sz="1200" b="0" dirty="0">
                <a:latin typeface="+mn-lt"/>
                <a:ea typeface="Arial Unicode MS" panose="020B0604020202020204" pitchFamily="50" charset="-128"/>
                <a:cs typeface="Arial Unicode MS" panose="020B0604020202020204" pitchFamily="50" charset="-128"/>
              </a:endParaRPr>
            </a:p>
          </p:txBody>
        </p:sp>
        <p:sp>
          <p:nvSpPr>
            <p:cNvPr id="237" name="Text Box 291"/>
            <p:cNvSpPr txBox="1">
              <a:spLocks noChangeArrowheads="1"/>
            </p:cNvSpPr>
            <p:nvPr/>
          </p:nvSpPr>
          <p:spPr bwMode="auto">
            <a:xfrm>
              <a:off x="1874892" y="1145564"/>
              <a:ext cx="12638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200" b="0" dirty="0">
                  <a:latin typeface="+mn-lt"/>
                  <a:ea typeface="Arial Unicode MS" panose="020B0604020202020204" pitchFamily="50" charset="-128"/>
                  <a:cs typeface="Arial Unicode MS" panose="020B0604020202020204" pitchFamily="50" charset="-128"/>
                </a:rPr>
                <a:t>6 May 03 JST</a:t>
              </a:r>
              <a:endParaRPr lang="ja-JP" altLang="en-US" sz="1200" b="0" dirty="0">
                <a:latin typeface="+mn-lt"/>
                <a:ea typeface="Arial Unicode MS" panose="020B0604020202020204" pitchFamily="50" charset="-128"/>
                <a:cs typeface="Arial Unicode MS" panose="020B0604020202020204" pitchFamily="50" charset="-128"/>
              </a:endParaRPr>
            </a:p>
          </p:txBody>
        </p:sp>
        <p:sp>
          <p:nvSpPr>
            <p:cNvPr id="238" name="Text Box 288"/>
            <p:cNvSpPr txBox="1">
              <a:spLocks noChangeArrowheads="1"/>
            </p:cNvSpPr>
            <p:nvPr/>
          </p:nvSpPr>
          <p:spPr bwMode="auto">
            <a:xfrm>
              <a:off x="5261232" y="2905677"/>
              <a:ext cx="6119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200" b="0" dirty="0">
                  <a:latin typeface="+mn-lt"/>
                  <a:ea typeface="Arial Unicode MS" panose="020B0604020202020204" pitchFamily="50" charset="-128"/>
                  <a:cs typeface="Arial Unicode MS" panose="020B0604020202020204" pitchFamily="50" charset="-128"/>
                </a:rPr>
                <a:t>11 JST</a:t>
              </a:r>
              <a:endParaRPr lang="ja-JP" altLang="en-US" sz="1200" b="0" dirty="0">
                <a:latin typeface="+mn-lt"/>
                <a:ea typeface="Arial Unicode MS" panose="020B0604020202020204" pitchFamily="50" charset="-128"/>
                <a:cs typeface="Arial Unicode MS" panose="020B0604020202020204" pitchFamily="50" charset="-128"/>
              </a:endParaRPr>
            </a:p>
          </p:txBody>
        </p:sp>
        <p:sp>
          <p:nvSpPr>
            <p:cNvPr id="239" name="Text Box 1583"/>
            <p:cNvSpPr txBox="1">
              <a:spLocks noChangeArrowheads="1"/>
            </p:cNvSpPr>
            <p:nvPr/>
          </p:nvSpPr>
          <p:spPr bwMode="auto">
            <a:xfrm>
              <a:off x="228084" y="1817562"/>
              <a:ext cx="1794459" cy="1077218"/>
            </a:xfrm>
            <a:prstGeom prst="rect">
              <a:avLst/>
            </a:prstGeom>
            <a:noFill/>
            <a:ln w="9525">
              <a:noFill/>
              <a:miter lim="800000"/>
              <a:headEnd/>
              <a:tailEnd/>
            </a:ln>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r>
                <a:rPr lang="en-US" altLang="ja-JP" sz="1400" dirty="0">
                  <a:latin typeface="+mn-lt"/>
                  <a:ea typeface="+mn-ea"/>
                </a:rPr>
                <a:t>15km-LETKF</a:t>
              </a:r>
            </a:p>
            <a:p>
              <a:pPr eaLnBrk="1" hangingPunct="1"/>
              <a:r>
                <a:rPr lang="en-US" altLang="ja-JP" sz="1200" b="0" dirty="0">
                  <a:latin typeface="+mn-lt"/>
                  <a:ea typeface="+mn-ea"/>
                </a:rPr>
                <a:t>Grid interval: 15 km</a:t>
              </a:r>
            </a:p>
            <a:p>
              <a:pPr eaLnBrk="1" hangingPunct="1"/>
              <a:r>
                <a:rPr lang="en-US" altLang="ja-JP" sz="1200" b="0" dirty="0">
                  <a:latin typeface="+mn-lt"/>
                  <a:ea typeface="+mn-ea"/>
                </a:rPr>
                <a:t>Ensemble size: 50</a:t>
              </a:r>
            </a:p>
            <a:p>
              <a:pPr eaLnBrk="1" hangingPunct="1"/>
              <a:r>
                <a:rPr lang="en-US" altLang="ja-JP" sz="1200" b="0" dirty="0">
                  <a:latin typeface="+mn-lt"/>
                  <a:ea typeface="+mn-ea"/>
                </a:rPr>
                <a:t>6 hour analysis window</a:t>
              </a:r>
            </a:p>
            <a:p>
              <a:pPr eaLnBrk="1" hangingPunct="1"/>
              <a:r>
                <a:rPr lang="en-US" altLang="ja-JP" sz="1200" b="0" dirty="0">
                  <a:latin typeface="+mn-lt"/>
                  <a:ea typeface="+mn-ea"/>
                </a:rPr>
                <a:t>(Observation every hour)</a:t>
              </a:r>
            </a:p>
          </p:txBody>
        </p:sp>
        <p:sp>
          <p:nvSpPr>
            <p:cNvPr id="240" name="Text Box 1587"/>
            <p:cNvSpPr txBox="1">
              <a:spLocks noChangeArrowheads="1"/>
            </p:cNvSpPr>
            <p:nvPr/>
          </p:nvSpPr>
          <p:spPr bwMode="auto">
            <a:xfrm rot="5400000">
              <a:off x="5062967" y="2581249"/>
              <a:ext cx="8237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900" b="0" dirty="0">
                  <a:latin typeface="+mn-lt"/>
                </a:rPr>
                <a:t>Downscaling</a:t>
              </a:r>
              <a:endParaRPr lang="ja-JP" altLang="en-US" sz="900" b="0" dirty="0">
                <a:latin typeface="+mn-lt"/>
              </a:endParaRPr>
            </a:p>
          </p:txBody>
        </p:sp>
        <p:sp>
          <p:nvSpPr>
            <p:cNvPr id="241" name="Text Box 289"/>
            <p:cNvSpPr txBox="1">
              <a:spLocks noChangeArrowheads="1"/>
            </p:cNvSpPr>
            <p:nvPr/>
          </p:nvSpPr>
          <p:spPr bwMode="auto">
            <a:xfrm>
              <a:off x="175214" y="1308747"/>
              <a:ext cx="18089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200" b="0" dirty="0">
                  <a:latin typeface="+mn-lt"/>
                  <a:ea typeface="Arial Unicode MS" panose="020B0604020202020204" pitchFamily="50" charset="-128"/>
                  <a:cs typeface="Arial Unicode MS" panose="020B0604020202020204" pitchFamily="50" charset="-128"/>
                </a:rPr>
                <a:t>From 3 May 09 JST</a:t>
              </a:r>
            </a:p>
          </p:txBody>
        </p:sp>
        <p:sp>
          <p:nvSpPr>
            <p:cNvPr id="242" name="Text Box 1603"/>
            <p:cNvSpPr txBox="1">
              <a:spLocks noChangeArrowheads="1"/>
            </p:cNvSpPr>
            <p:nvPr/>
          </p:nvSpPr>
          <p:spPr bwMode="auto">
            <a:xfrm>
              <a:off x="4216565" y="1326028"/>
              <a:ext cx="9278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900" b="0" dirty="0">
                  <a:latin typeface="+mn-lt"/>
                </a:rPr>
                <a:t>LETKF Analysis</a:t>
              </a:r>
            </a:p>
          </p:txBody>
        </p:sp>
        <p:cxnSp>
          <p:nvCxnSpPr>
            <p:cNvPr id="243" name="直線矢印コネクタ 242"/>
            <p:cNvCxnSpPr/>
            <p:nvPr/>
          </p:nvCxnSpPr>
          <p:spPr>
            <a:xfrm flipH="1">
              <a:off x="6290148" y="2328592"/>
              <a:ext cx="1382" cy="437720"/>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44" name="直線矢印コネクタ 243"/>
            <p:cNvCxnSpPr/>
            <p:nvPr/>
          </p:nvCxnSpPr>
          <p:spPr>
            <a:xfrm flipH="1">
              <a:off x="6223765" y="2328592"/>
              <a:ext cx="2848" cy="437720"/>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45" name="直線矢印コネクタ 244"/>
            <p:cNvCxnSpPr/>
            <p:nvPr/>
          </p:nvCxnSpPr>
          <p:spPr>
            <a:xfrm flipH="1">
              <a:off x="6159237" y="2342455"/>
              <a:ext cx="1033" cy="424013"/>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46" name="直線矢印コネクタ 245"/>
            <p:cNvCxnSpPr/>
            <p:nvPr/>
          </p:nvCxnSpPr>
          <p:spPr>
            <a:xfrm>
              <a:off x="6094298" y="2343211"/>
              <a:ext cx="510" cy="432567"/>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47" name="直線矢印コネクタ 246"/>
            <p:cNvCxnSpPr/>
            <p:nvPr/>
          </p:nvCxnSpPr>
          <p:spPr>
            <a:xfrm flipH="1">
              <a:off x="6027995" y="2332907"/>
              <a:ext cx="220" cy="431314"/>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48" name="直線矢印コネクタ 247"/>
            <p:cNvCxnSpPr/>
            <p:nvPr/>
          </p:nvCxnSpPr>
          <p:spPr>
            <a:xfrm flipH="1">
              <a:off x="5899082" y="2329520"/>
              <a:ext cx="5103" cy="441949"/>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49" name="直線矢印コネクタ 248"/>
            <p:cNvCxnSpPr/>
            <p:nvPr/>
          </p:nvCxnSpPr>
          <p:spPr>
            <a:xfrm>
              <a:off x="5833213" y="2316196"/>
              <a:ext cx="4322" cy="452314"/>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50" name="直線矢印コネクタ 249"/>
            <p:cNvCxnSpPr/>
            <p:nvPr/>
          </p:nvCxnSpPr>
          <p:spPr>
            <a:xfrm flipH="1">
              <a:off x="5768267" y="2343211"/>
              <a:ext cx="2428" cy="422879"/>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51" name="直線矢印コネクタ 250"/>
            <p:cNvCxnSpPr/>
            <p:nvPr/>
          </p:nvCxnSpPr>
          <p:spPr>
            <a:xfrm flipH="1">
              <a:off x="5698416" y="2344358"/>
              <a:ext cx="3498" cy="421555"/>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52" name="直線矢印コネクタ 251"/>
            <p:cNvCxnSpPr/>
            <p:nvPr/>
          </p:nvCxnSpPr>
          <p:spPr>
            <a:xfrm flipH="1">
              <a:off x="5628758" y="2335483"/>
              <a:ext cx="6858" cy="433006"/>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sp>
          <p:nvSpPr>
            <p:cNvPr id="253" name="Text Box 1581"/>
            <p:cNvSpPr txBox="1">
              <a:spLocks noChangeArrowheads="1"/>
            </p:cNvSpPr>
            <p:nvPr/>
          </p:nvSpPr>
          <p:spPr bwMode="auto">
            <a:xfrm>
              <a:off x="6313033" y="2429944"/>
              <a:ext cx="10240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900" b="0" dirty="0">
                  <a:latin typeface="+mn-lt"/>
                  <a:ea typeface="Arial Unicode MS" panose="020B0604020202020204" pitchFamily="50" charset="-128"/>
                  <a:cs typeface="Arial Unicode MS" panose="020B0604020202020204" pitchFamily="50" charset="-128"/>
                </a:rPr>
                <a:t>Boundary Condition every 10 minutes</a:t>
              </a:r>
              <a:endParaRPr lang="ja-JP" altLang="en-US" sz="900" b="0" dirty="0">
                <a:latin typeface="+mn-lt"/>
                <a:ea typeface="Arial Unicode MS" panose="020B0604020202020204" pitchFamily="50" charset="-128"/>
                <a:cs typeface="Arial Unicode MS" panose="020B0604020202020204" pitchFamily="50" charset="-128"/>
              </a:endParaRPr>
            </a:p>
          </p:txBody>
        </p:sp>
        <p:sp>
          <p:nvSpPr>
            <p:cNvPr id="254" name="Text Box 1581"/>
            <p:cNvSpPr txBox="1">
              <a:spLocks noChangeArrowheads="1"/>
            </p:cNvSpPr>
            <p:nvPr/>
          </p:nvSpPr>
          <p:spPr bwMode="auto">
            <a:xfrm>
              <a:off x="6316988" y="1862863"/>
              <a:ext cx="1020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algn="ctr" eaLnBrk="1" hangingPunct="1">
                <a:spcBef>
                  <a:spcPct val="50000"/>
                </a:spcBef>
              </a:pPr>
              <a:r>
                <a:rPr lang="en-US" altLang="ja-JP" sz="900" b="0" dirty="0">
                  <a:latin typeface="+mn-lt"/>
                  <a:ea typeface="Arial Unicode MS" panose="020B0604020202020204" pitchFamily="50" charset="-128"/>
                  <a:cs typeface="Arial Unicode MS" panose="020B0604020202020204" pitchFamily="50" charset="-128"/>
                </a:rPr>
                <a:t>Boundary Condition every hour</a:t>
              </a:r>
              <a:endParaRPr lang="ja-JP" altLang="en-US" sz="900" b="0" dirty="0">
                <a:latin typeface="+mn-lt"/>
                <a:ea typeface="Arial Unicode MS" panose="020B0604020202020204" pitchFamily="50" charset="-128"/>
                <a:cs typeface="Arial Unicode MS" panose="020B0604020202020204" pitchFamily="50" charset="-128"/>
              </a:endParaRPr>
            </a:p>
          </p:txBody>
        </p:sp>
        <p:sp>
          <p:nvSpPr>
            <p:cNvPr id="255" name="AutoShape 1441"/>
            <p:cNvSpPr>
              <a:spLocks noChangeArrowheads="1"/>
            </p:cNvSpPr>
            <p:nvPr/>
          </p:nvSpPr>
          <p:spPr bwMode="auto">
            <a:xfrm flipV="1">
              <a:off x="2461374" y="2193047"/>
              <a:ext cx="3878770" cy="220756"/>
            </a:xfrm>
            <a:prstGeom prst="rightArrow">
              <a:avLst>
                <a:gd name="adj1" fmla="val 46667"/>
                <a:gd name="adj2" fmla="val 23749"/>
              </a:avLst>
            </a:prstGeom>
            <a:solidFill>
              <a:srgbClr val="CCECFF"/>
            </a:solidFill>
            <a:ln w="9525">
              <a:solidFill>
                <a:srgbClr val="000000"/>
              </a:solidFill>
              <a:miter lim="800000"/>
              <a:headEnd/>
              <a:tailEnd/>
            </a:ln>
          </p:spPr>
          <p:txBody>
            <a:bodyPr rot="10800000" lIns="55721" tIns="6668" rIns="55721" bIns="6668"/>
            <a:lstStyle/>
            <a:p>
              <a:endParaRPr lang="ja-JP" altLang="en-US" sz="1350"/>
            </a:p>
          </p:txBody>
        </p:sp>
        <p:cxnSp>
          <p:nvCxnSpPr>
            <p:cNvPr id="256" name="直線矢印コネクタ 255"/>
            <p:cNvCxnSpPr/>
            <p:nvPr/>
          </p:nvCxnSpPr>
          <p:spPr>
            <a:xfrm>
              <a:off x="2847503" y="1741632"/>
              <a:ext cx="438" cy="449157"/>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57" name="直線矢印コネクタ 256"/>
            <p:cNvCxnSpPr/>
            <p:nvPr/>
          </p:nvCxnSpPr>
          <p:spPr>
            <a:xfrm flipH="1">
              <a:off x="3231827" y="1738546"/>
              <a:ext cx="821" cy="458415"/>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58" name="直線矢印コネクタ 257"/>
            <p:cNvCxnSpPr/>
            <p:nvPr/>
          </p:nvCxnSpPr>
          <p:spPr>
            <a:xfrm flipH="1">
              <a:off x="3615714" y="1741632"/>
              <a:ext cx="2896" cy="455329"/>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59" name="直線矢印コネクタ 258"/>
            <p:cNvCxnSpPr/>
            <p:nvPr/>
          </p:nvCxnSpPr>
          <p:spPr>
            <a:xfrm flipH="1">
              <a:off x="3992385" y="1738083"/>
              <a:ext cx="814" cy="457450"/>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60" name="直線矢印コネクタ 259"/>
            <p:cNvCxnSpPr/>
            <p:nvPr/>
          </p:nvCxnSpPr>
          <p:spPr>
            <a:xfrm>
              <a:off x="4374955" y="1738083"/>
              <a:ext cx="1316" cy="457449"/>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61" name="直線矢印コネクタ 260"/>
            <p:cNvCxnSpPr/>
            <p:nvPr/>
          </p:nvCxnSpPr>
          <p:spPr>
            <a:xfrm flipH="1">
              <a:off x="4763724" y="1732164"/>
              <a:ext cx="630" cy="463682"/>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62" name="直線矢印コネクタ 261"/>
            <p:cNvCxnSpPr/>
            <p:nvPr/>
          </p:nvCxnSpPr>
          <p:spPr>
            <a:xfrm>
              <a:off x="5177072" y="1725367"/>
              <a:ext cx="1270" cy="470024"/>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63" name="直線矢印コネクタ 262"/>
            <p:cNvCxnSpPr/>
            <p:nvPr/>
          </p:nvCxnSpPr>
          <p:spPr>
            <a:xfrm flipH="1">
              <a:off x="5562229" y="1738083"/>
              <a:ext cx="4967" cy="463480"/>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64" name="直線矢印コネクタ 263"/>
            <p:cNvCxnSpPr/>
            <p:nvPr/>
          </p:nvCxnSpPr>
          <p:spPr>
            <a:xfrm flipH="1">
              <a:off x="5953489" y="1729226"/>
              <a:ext cx="3406" cy="472337"/>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cxnSp>
          <p:nvCxnSpPr>
            <p:cNvPr id="265" name="直線矢印コネクタ 264"/>
            <p:cNvCxnSpPr/>
            <p:nvPr/>
          </p:nvCxnSpPr>
          <p:spPr>
            <a:xfrm flipH="1">
              <a:off x="6340144" y="1729226"/>
              <a:ext cx="509" cy="470908"/>
            </a:xfrm>
            <a:prstGeom prst="straightConnector1">
              <a:avLst/>
            </a:prstGeom>
            <a:ln>
              <a:solidFill>
                <a:schemeClr val="bg1">
                  <a:lumMod val="50000"/>
                </a:schemeClr>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sp>
          <p:nvSpPr>
            <p:cNvPr id="266" name="AutoShape 1591"/>
            <p:cNvSpPr>
              <a:spLocks noChangeArrowheads="1"/>
            </p:cNvSpPr>
            <p:nvPr/>
          </p:nvSpPr>
          <p:spPr bwMode="auto">
            <a:xfrm flipV="1">
              <a:off x="251342" y="1615732"/>
              <a:ext cx="6085754" cy="220756"/>
            </a:xfrm>
            <a:prstGeom prst="rightArrow">
              <a:avLst>
                <a:gd name="adj1" fmla="val 46667"/>
                <a:gd name="adj2" fmla="val 26952"/>
              </a:avLst>
            </a:prstGeom>
            <a:solidFill>
              <a:schemeClr val="bg1">
                <a:lumMod val="75000"/>
              </a:schemeClr>
            </a:solidFill>
            <a:ln w="9525">
              <a:solidFill>
                <a:srgbClr val="000000"/>
              </a:solidFill>
              <a:miter lim="800000"/>
              <a:headEnd/>
              <a:tailEnd/>
            </a:ln>
          </p:spPr>
          <p:txBody>
            <a:bodyPr rot="10800000" lIns="55721" tIns="6668" rIns="55721" bIns="6668"/>
            <a:lstStyle/>
            <a:p>
              <a:endParaRPr lang="ja-JP" altLang="en-US" sz="1350"/>
            </a:p>
          </p:txBody>
        </p:sp>
        <p:cxnSp>
          <p:nvCxnSpPr>
            <p:cNvPr id="267" name="曲線コネクタ 266"/>
            <p:cNvCxnSpPr/>
            <p:nvPr/>
          </p:nvCxnSpPr>
          <p:spPr>
            <a:xfrm rot="16200000" flipH="1">
              <a:off x="1660392" y="1518070"/>
              <a:ext cx="477467" cy="399091"/>
            </a:xfrm>
            <a:prstGeom prst="curvedConnector3">
              <a:avLst/>
            </a:prstGeom>
            <a:ln w="25400" cmpd="dbl">
              <a:solidFill>
                <a:schemeClr val="tx1"/>
              </a:solidFill>
            </a:ln>
            <a:scene3d>
              <a:camera prst="orthographicFront">
                <a:rot lat="0" lon="0" rev="18900000"/>
              </a:camera>
              <a:lightRig rig="threePt" dir="t"/>
            </a:scene3d>
          </p:spPr>
          <p:style>
            <a:lnRef idx="1">
              <a:schemeClr val="accent1"/>
            </a:lnRef>
            <a:fillRef idx="0">
              <a:schemeClr val="accent1"/>
            </a:fillRef>
            <a:effectRef idx="0">
              <a:schemeClr val="accent1"/>
            </a:effectRef>
            <a:fontRef idx="minor">
              <a:schemeClr val="tx1"/>
            </a:fontRef>
          </p:style>
        </p:cxnSp>
        <p:sp>
          <p:nvSpPr>
            <p:cNvPr id="268" name="Oval 1589"/>
            <p:cNvSpPr>
              <a:spLocks noChangeArrowheads="1"/>
            </p:cNvSpPr>
            <p:nvPr/>
          </p:nvSpPr>
          <p:spPr bwMode="auto">
            <a:xfrm>
              <a:off x="4660432" y="1599802"/>
              <a:ext cx="204834" cy="264321"/>
            </a:xfrm>
            <a:prstGeom prst="ellipse">
              <a:avLst/>
            </a:prstGeom>
            <a:solidFill>
              <a:schemeClr val="tx1"/>
            </a:solidFill>
            <a:ln w="12700">
              <a:noFill/>
              <a:round/>
              <a:headEnd/>
              <a:tailEnd/>
            </a:ln>
          </p:spPr>
          <p:txBody>
            <a:bodyPr lIns="55721" tIns="6668" rIns="55721" bIns="6668"/>
            <a:lstStyle/>
            <a:p>
              <a:endParaRPr lang="ja-JP" altLang="en-US" sz="1350"/>
            </a:p>
          </p:txBody>
        </p:sp>
        <p:sp>
          <p:nvSpPr>
            <p:cNvPr id="269" name="Oval 1361"/>
            <p:cNvSpPr>
              <a:spLocks noChangeArrowheads="1"/>
            </p:cNvSpPr>
            <p:nvPr/>
          </p:nvSpPr>
          <p:spPr bwMode="auto">
            <a:xfrm>
              <a:off x="5105873" y="2213639"/>
              <a:ext cx="138378" cy="176213"/>
            </a:xfrm>
            <a:prstGeom prst="ellipse">
              <a:avLst/>
            </a:prstGeom>
            <a:solidFill>
              <a:srgbClr val="3333FF"/>
            </a:solidFill>
            <a:ln w="12700">
              <a:noFill/>
              <a:round/>
              <a:headEnd/>
              <a:tailEnd/>
            </a:ln>
          </p:spPr>
          <p:txBody>
            <a:bodyPr wrap="none" anchor="ctr"/>
            <a:lstStyle/>
            <a:p>
              <a:endParaRPr lang="ja-JP" altLang="en-US" sz="1350"/>
            </a:p>
          </p:txBody>
        </p:sp>
        <p:sp>
          <p:nvSpPr>
            <p:cNvPr id="270" name="Oval 1357"/>
            <p:cNvSpPr>
              <a:spLocks noChangeArrowheads="1"/>
            </p:cNvSpPr>
            <p:nvPr/>
          </p:nvSpPr>
          <p:spPr bwMode="auto">
            <a:xfrm>
              <a:off x="4307176" y="2215793"/>
              <a:ext cx="140891" cy="176213"/>
            </a:xfrm>
            <a:prstGeom prst="ellipse">
              <a:avLst/>
            </a:prstGeom>
            <a:solidFill>
              <a:srgbClr val="3333FF"/>
            </a:solidFill>
            <a:ln w="12700">
              <a:noFill/>
              <a:round/>
              <a:headEnd/>
              <a:tailEnd/>
            </a:ln>
          </p:spPr>
          <p:txBody>
            <a:bodyPr wrap="none" anchor="ctr"/>
            <a:lstStyle/>
            <a:p>
              <a:endParaRPr lang="ja-JP" altLang="en-US" sz="1350"/>
            </a:p>
          </p:txBody>
        </p:sp>
        <p:sp>
          <p:nvSpPr>
            <p:cNvPr id="271" name="Oval 1359"/>
            <p:cNvSpPr>
              <a:spLocks noChangeArrowheads="1"/>
            </p:cNvSpPr>
            <p:nvPr/>
          </p:nvSpPr>
          <p:spPr bwMode="auto">
            <a:xfrm>
              <a:off x="3543579" y="2215793"/>
              <a:ext cx="144018" cy="176213"/>
            </a:xfrm>
            <a:prstGeom prst="ellipse">
              <a:avLst/>
            </a:prstGeom>
            <a:solidFill>
              <a:srgbClr val="3333FF"/>
            </a:solidFill>
            <a:ln w="12700">
              <a:noFill/>
              <a:round/>
              <a:headEnd/>
              <a:tailEnd/>
            </a:ln>
          </p:spPr>
          <p:txBody>
            <a:bodyPr wrap="none" anchor="ctr"/>
            <a:lstStyle/>
            <a:p>
              <a:endParaRPr lang="ja-JP" altLang="en-US" sz="1350"/>
            </a:p>
          </p:txBody>
        </p:sp>
        <p:sp>
          <p:nvSpPr>
            <p:cNvPr id="272" name="Oval 1360"/>
            <p:cNvSpPr>
              <a:spLocks noChangeArrowheads="1"/>
            </p:cNvSpPr>
            <p:nvPr/>
          </p:nvSpPr>
          <p:spPr bwMode="auto">
            <a:xfrm>
              <a:off x="3918386" y="2215793"/>
              <a:ext cx="145583" cy="176213"/>
            </a:xfrm>
            <a:prstGeom prst="ellipse">
              <a:avLst/>
            </a:prstGeom>
            <a:solidFill>
              <a:srgbClr val="3333FF"/>
            </a:solidFill>
            <a:ln w="12700">
              <a:noFill/>
              <a:round/>
              <a:headEnd/>
              <a:tailEnd/>
            </a:ln>
          </p:spPr>
          <p:txBody>
            <a:bodyPr wrap="none" anchor="ctr"/>
            <a:lstStyle/>
            <a:p>
              <a:endParaRPr lang="ja-JP" altLang="en-US" sz="1350"/>
            </a:p>
          </p:txBody>
        </p:sp>
        <p:sp>
          <p:nvSpPr>
            <p:cNvPr id="273" name="Oval 1361"/>
            <p:cNvSpPr>
              <a:spLocks noChangeArrowheads="1"/>
            </p:cNvSpPr>
            <p:nvPr/>
          </p:nvSpPr>
          <p:spPr bwMode="auto">
            <a:xfrm>
              <a:off x="2777993" y="2215793"/>
              <a:ext cx="138378" cy="176213"/>
            </a:xfrm>
            <a:prstGeom prst="ellipse">
              <a:avLst/>
            </a:prstGeom>
            <a:solidFill>
              <a:srgbClr val="3333FF"/>
            </a:solidFill>
            <a:ln w="12700">
              <a:noFill/>
              <a:round/>
              <a:headEnd/>
              <a:tailEnd/>
            </a:ln>
          </p:spPr>
          <p:txBody>
            <a:bodyPr wrap="none" anchor="ctr"/>
            <a:lstStyle/>
            <a:p>
              <a:endParaRPr lang="ja-JP" altLang="en-US" sz="1350"/>
            </a:p>
          </p:txBody>
        </p:sp>
        <p:sp>
          <p:nvSpPr>
            <p:cNvPr id="274" name="Oval 1362"/>
            <p:cNvSpPr>
              <a:spLocks noChangeArrowheads="1"/>
            </p:cNvSpPr>
            <p:nvPr/>
          </p:nvSpPr>
          <p:spPr bwMode="auto">
            <a:xfrm>
              <a:off x="3161993" y="2215793"/>
              <a:ext cx="138378" cy="176213"/>
            </a:xfrm>
            <a:prstGeom prst="ellipse">
              <a:avLst/>
            </a:prstGeom>
            <a:solidFill>
              <a:srgbClr val="3333FF"/>
            </a:solidFill>
            <a:ln w="12700">
              <a:noFill/>
              <a:round/>
              <a:headEnd/>
              <a:tailEnd/>
            </a:ln>
          </p:spPr>
          <p:txBody>
            <a:bodyPr wrap="none" anchor="ctr"/>
            <a:lstStyle/>
            <a:p>
              <a:endParaRPr lang="ja-JP" altLang="en-US" sz="1350"/>
            </a:p>
          </p:txBody>
        </p:sp>
        <p:sp>
          <p:nvSpPr>
            <p:cNvPr id="275" name="Oval 1358"/>
            <p:cNvSpPr>
              <a:spLocks noChangeArrowheads="1"/>
            </p:cNvSpPr>
            <p:nvPr/>
          </p:nvSpPr>
          <p:spPr bwMode="auto">
            <a:xfrm>
              <a:off x="4693993" y="2215793"/>
              <a:ext cx="139943" cy="176213"/>
            </a:xfrm>
            <a:prstGeom prst="ellipse">
              <a:avLst/>
            </a:prstGeom>
            <a:solidFill>
              <a:srgbClr val="3333FF"/>
            </a:solidFill>
            <a:ln w="12700">
              <a:noFill/>
              <a:round/>
              <a:headEnd/>
              <a:tailEnd/>
            </a:ln>
          </p:spPr>
          <p:txBody>
            <a:bodyPr wrap="none" anchor="ctr"/>
            <a:lstStyle/>
            <a:p>
              <a:endParaRPr lang="ja-JP" altLang="en-US" sz="1350"/>
            </a:p>
          </p:txBody>
        </p:sp>
        <p:sp>
          <p:nvSpPr>
            <p:cNvPr id="276" name="Oval 1589"/>
            <p:cNvSpPr>
              <a:spLocks noChangeArrowheads="1"/>
            </p:cNvSpPr>
            <p:nvPr/>
          </p:nvSpPr>
          <p:spPr bwMode="auto">
            <a:xfrm>
              <a:off x="2364168" y="1590367"/>
              <a:ext cx="204834" cy="264321"/>
            </a:xfrm>
            <a:prstGeom prst="ellipse">
              <a:avLst/>
            </a:prstGeom>
            <a:solidFill>
              <a:schemeClr val="tx1"/>
            </a:solidFill>
            <a:ln w="12700">
              <a:noFill/>
              <a:round/>
              <a:headEnd/>
              <a:tailEnd/>
            </a:ln>
          </p:spPr>
          <p:txBody>
            <a:bodyPr lIns="55721" tIns="6668" rIns="55721" bIns="6668"/>
            <a:lstStyle/>
            <a:p>
              <a:endParaRPr lang="ja-JP" altLang="en-US" sz="1350"/>
            </a:p>
          </p:txBody>
        </p:sp>
        <p:sp>
          <p:nvSpPr>
            <p:cNvPr id="277" name="Oval 1361"/>
            <p:cNvSpPr>
              <a:spLocks noChangeArrowheads="1"/>
            </p:cNvSpPr>
            <p:nvPr/>
          </p:nvSpPr>
          <p:spPr bwMode="auto">
            <a:xfrm>
              <a:off x="5489109" y="2211176"/>
              <a:ext cx="138378" cy="176213"/>
            </a:xfrm>
            <a:prstGeom prst="ellipse">
              <a:avLst/>
            </a:prstGeom>
            <a:solidFill>
              <a:srgbClr val="3333FF"/>
            </a:solidFill>
            <a:ln w="12700">
              <a:noFill/>
              <a:round/>
              <a:headEnd/>
              <a:tailEnd/>
            </a:ln>
          </p:spPr>
          <p:txBody>
            <a:bodyPr wrap="none" anchor="ctr"/>
            <a:lstStyle/>
            <a:p>
              <a:endParaRPr lang="ja-JP" altLang="en-US" sz="1350"/>
            </a:p>
          </p:txBody>
        </p:sp>
        <p:cxnSp>
          <p:nvCxnSpPr>
            <p:cNvPr id="286" name="直線矢印コネクタ 285">
              <a:extLst>
                <a:ext uri="{FF2B5EF4-FFF2-40B4-BE49-F238E27FC236}">
                  <a16:creationId xmlns="" xmlns:a16="http://schemas.microsoft.com/office/drawing/2014/main" id="{1A9DDA4F-3BF4-4B7E-815F-A6BBD016A279}"/>
                </a:ext>
              </a:extLst>
            </p:cNvPr>
            <p:cNvCxnSpPr/>
            <p:nvPr/>
          </p:nvCxnSpPr>
          <p:spPr>
            <a:xfrm flipH="1">
              <a:off x="2463302" y="1771218"/>
              <a:ext cx="2848" cy="437720"/>
            </a:xfrm>
            <a:prstGeom prst="straightConnector1">
              <a:avLst/>
            </a:prstGeom>
            <a:ln>
              <a:solidFill>
                <a:schemeClr val="tx1"/>
              </a:solidFill>
              <a:prstDash val="solid"/>
              <a:headEnd type="none"/>
              <a:tailEnd type="arrow" w="sm" len="med"/>
            </a:ln>
          </p:spPr>
          <p:style>
            <a:lnRef idx="1">
              <a:schemeClr val="accent1"/>
            </a:lnRef>
            <a:fillRef idx="0">
              <a:schemeClr val="accent1"/>
            </a:fillRef>
            <a:effectRef idx="0">
              <a:schemeClr val="accent1"/>
            </a:effectRef>
            <a:fontRef idx="minor">
              <a:schemeClr val="tx1"/>
            </a:fontRef>
          </p:style>
        </p:cxnSp>
        <p:sp>
          <p:nvSpPr>
            <p:cNvPr id="287" name="Oval 1361">
              <a:extLst>
                <a:ext uri="{FF2B5EF4-FFF2-40B4-BE49-F238E27FC236}">
                  <a16:creationId xmlns="" xmlns:a16="http://schemas.microsoft.com/office/drawing/2014/main" id="{5466CD77-12F9-436D-990B-A5FE55D127BE}"/>
                </a:ext>
              </a:extLst>
            </p:cNvPr>
            <p:cNvSpPr>
              <a:spLocks noChangeArrowheads="1"/>
            </p:cNvSpPr>
            <p:nvPr/>
          </p:nvSpPr>
          <p:spPr bwMode="auto">
            <a:xfrm>
              <a:off x="5601237" y="2774442"/>
              <a:ext cx="52201" cy="176213"/>
            </a:xfrm>
            <a:prstGeom prst="ellipse">
              <a:avLst/>
            </a:prstGeom>
            <a:solidFill>
              <a:srgbClr val="FF0000"/>
            </a:solidFill>
            <a:ln w="12700">
              <a:noFill/>
              <a:round/>
              <a:headEnd/>
              <a:tailEnd/>
            </a:ln>
          </p:spPr>
          <p:txBody>
            <a:bodyPr wrap="none" anchor="ctr"/>
            <a:lstStyle/>
            <a:p>
              <a:endParaRPr lang="ja-JP" altLang="en-US" sz="1350"/>
            </a:p>
          </p:txBody>
        </p:sp>
        <p:sp>
          <p:nvSpPr>
            <p:cNvPr id="288" name="Oval 1361">
              <a:extLst>
                <a:ext uri="{FF2B5EF4-FFF2-40B4-BE49-F238E27FC236}">
                  <a16:creationId xmlns="" xmlns:a16="http://schemas.microsoft.com/office/drawing/2014/main" id="{E03D9670-CA70-4B52-9BA2-249D5486BB85}"/>
                </a:ext>
              </a:extLst>
            </p:cNvPr>
            <p:cNvSpPr>
              <a:spLocks noChangeArrowheads="1"/>
            </p:cNvSpPr>
            <p:nvPr/>
          </p:nvSpPr>
          <p:spPr bwMode="auto">
            <a:xfrm>
              <a:off x="5671080" y="2775106"/>
              <a:ext cx="52201" cy="176213"/>
            </a:xfrm>
            <a:prstGeom prst="ellipse">
              <a:avLst/>
            </a:prstGeom>
            <a:solidFill>
              <a:srgbClr val="FF0000"/>
            </a:solidFill>
            <a:ln w="12700">
              <a:noFill/>
              <a:round/>
              <a:headEnd/>
              <a:tailEnd/>
            </a:ln>
          </p:spPr>
          <p:txBody>
            <a:bodyPr wrap="none" anchor="ctr"/>
            <a:lstStyle/>
            <a:p>
              <a:endParaRPr lang="ja-JP" altLang="en-US" sz="1350"/>
            </a:p>
          </p:txBody>
        </p:sp>
        <p:sp>
          <p:nvSpPr>
            <p:cNvPr id="289" name="Oval 1361">
              <a:extLst>
                <a:ext uri="{FF2B5EF4-FFF2-40B4-BE49-F238E27FC236}">
                  <a16:creationId xmlns="" xmlns:a16="http://schemas.microsoft.com/office/drawing/2014/main" id="{35A1AC6E-A647-4984-8B49-7E32D6E0C3C6}"/>
                </a:ext>
              </a:extLst>
            </p:cNvPr>
            <p:cNvSpPr>
              <a:spLocks noChangeArrowheads="1"/>
            </p:cNvSpPr>
            <p:nvPr/>
          </p:nvSpPr>
          <p:spPr bwMode="auto">
            <a:xfrm>
              <a:off x="5741561" y="2775106"/>
              <a:ext cx="52201" cy="176213"/>
            </a:xfrm>
            <a:prstGeom prst="ellipse">
              <a:avLst/>
            </a:prstGeom>
            <a:solidFill>
              <a:srgbClr val="FF0000"/>
            </a:solidFill>
            <a:ln w="12700">
              <a:noFill/>
              <a:round/>
              <a:headEnd/>
              <a:tailEnd/>
            </a:ln>
          </p:spPr>
          <p:txBody>
            <a:bodyPr wrap="none" anchor="ctr"/>
            <a:lstStyle/>
            <a:p>
              <a:endParaRPr lang="ja-JP" altLang="en-US" sz="1350"/>
            </a:p>
          </p:txBody>
        </p:sp>
        <p:sp>
          <p:nvSpPr>
            <p:cNvPr id="291" name="Oval 1361">
              <a:extLst>
                <a:ext uri="{FF2B5EF4-FFF2-40B4-BE49-F238E27FC236}">
                  <a16:creationId xmlns="" xmlns:a16="http://schemas.microsoft.com/office/drawing/2014/main" id="{CDCF40A5-70ED-46AF-9FCB-A3BD0E68CA82}"/>
                </a:ext>
              </a:extLst>
            </p:cNvPr>
            <p:cNvSpPr>
              <a:spLocks noChangeArrowheads="1"/>
            </p:cNvSpPr>
            <p:nvPr/>
          </p:nvSpPr>
          <p:spPr bwMode="auto">
            <a:xfrm>
              <a:off x="5887357" y="2213639"/>
              <a:ext cx="138378" cy="176213"/>
            </a:xfrm>
            <a:prstGeom prst="ellipse">
              <a:avLst/>
            </a:prstGeom>
            <a:solidFill>
              <a:srgbClr val="3333FF"/>
            </a:solidFill>
            <a:ln w="12700">
              <a:noFill/>
              <a:round/>
              <a:headEnd/>
              <a:tailEnd/>
            </a:ln>
          </p:spPr>
          <p:txBody>
            <a:bodyPr wrap="none" anchor="ctr"/>
            <a:lstStyle/>
            <a:p>
              <a:endParaRPr lang="ja-JP" altLang="en-US" sz="1350"/>
            </a:p>
          </p:txBody>
        </p:sp>
      </p:grpSp>
      <p:sp>
        <p:nvSpPr>
          <p:cNvPr id="102" name="角丸四角形吹き出し 101"/>
          <p:cNvSpPr/>
          <p:nvPr/>
        </p:nvSpPr>
        <p:spPr>
          <a:xfrm>
            <a:off x="7507669" y="3125469"/>
            <a:ext cx="1600835" cy="862187"/>
          </a:xfrm>
          <a:prstGeom prst="wedgeRoundRectCallout">
            <a:avLst>
              <a:gd name="adj1" fmla="val -49649"/>
              <a:gd name="adj2" fmla="val -90155"/>
              <a:gd name="adj3" fmla="val 16667"/>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schemeClr val="tx1"/>
                </a:solidFill>
                <a:cs typeface="Arial Unicode MS" panose="020B0604020202020204" pitchFamily="50" charset="-128"/>
              </a:rPr>
              <a:t>Extended forecasts from 1130JST</a:t>
            </a:r>
          </a:p>
        </p:txBody>
      </p:sp>
    </p:spTree>
    <p:extLst>
      <p:ext uri="{BB962C8B-B14F-4D97-AF65-F5344CB8AC3E}">
        <p14:creationId xmlns:p14="http://schemas.microsoft.com/office/powerpoint/2010/main" val="85347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107" grpId="0" animBg="1"/>
      <p:bldP spid="10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コンテンツ プレースホルダー 2"/>
          <p:cNvSpPr>
            <a:spLocks noGrp="1"/>
          </p:cNvSpPr>
          <p:nvPr>
            <p:ph idx="1"/>
          </p:nvPr>
        </p:nvSpPr>
        <p:spPr>
          <a:xfrm>
            <a:off x="79106" y="1124744"/>
            <a:ext cx="8165302" cy="5733256"/>
          </a:xfrm>
        </p:spPr>
        <p:txBody>
          <a:bodyPr>
            <a:noAutofit/>
          </a:bodyPr>
          <a:lstStyle/>
          <a:p>
            <a:r>
              <a:rPr lang="en-US" altLang="ja-JP" sz="2000" i="1" dirty="0" err="1">
                <a:solidFill>
                  <a:sysClr val="windowText" lastClr="000000"/>
                </a:solidFill>
                <a:latin typeface="Times New Roman" panose="02020603050405020304" pitchFamily="18" charset="0"/>
                <a:cs typeface="Times New Roman" panose="02020603050405020304" pitchFamily="18" charset="0"/>
              </a:rPr>
              <a:t>Z</a:t>
            </a:r>
            <a:r>
              <a:rPr lang="en-US" altLang="ja-JP" sz="2000" i="1" baseline="-25000" dirty="0" err="1">
                <a:solidFill>
                  <a:sysClr val="windowText" lastClr="000000"/>
                </a:solidFill>
                <a:latin typeface="Times New Roman" panose="02020603050405020304" pitchFamily="18" charset="0"/>
                <a:cs typeface="Times New Roman" panose="02020603050405020304" pitchFamily="18" charset="0"/>
              </a:rPr>
              <a:t>H</a:t>
            </a:r>
            <a:r>
              <a:rPr lang="en-US" altLang="ja-JP" sz="2000" i="1" baseline="30000" dirty="0" err="1">
                <a:solidFill>
                  <a:sysClr val="windowText" lastClr="000000"/>
                </a:solidFill>
                <a:latin typeface="Times New Roman" panose="02020603050405020304" pitchFamily="18" charset="0"/>
                <a:cs typeface="Times New Roman" panose="02020603050405020304" pitchFamily="18" charset="0"/>
              </a:rPr>
              <a:t>f</a:t>
            </a:r>
            <a:r>
              <a:rPr lang="en-US" altLang="ja-JP" sz="2000" dirty="0">
                <a:solidFill>
                  <a:sysClr val="windowText" lastClr="000000"/>
                </a:solidFill>
                <a:latin typeface="Times New Roman" panose="02020603050405020304" pitchFamily="18" charset="0"/>
                <a:cs typeface="Times New Roman" panose="02020603050405020304" pitchFamily="18" charset="0"/>
              </a:rPr>
              <a:t>[</a:t>
            </a:r>
            <a:r>
              <a:rPr lang="en-US" altLang="ja-JP" sz="2000" dirty="0" err="1">
                <a:solidFill>
                  <a:sysClr val="windowText" lastClr="000000"/>
                </a:solidFill>
                <a:latin typeface="Times New Roman" panose="02020603050405020304" pitchFamily="18" charset="0"/>
                <a:cs typeface="Times New Roman" panose="02020603050405020304" pitchFamily="18" charset="0"/>
              </a:rPr>
              <a:t>dB</a:t>
            </a:r>
            <a:r>
              <a:rPr lang="en-US" altLang="ja-JP" sz="2000" i="1" dirty="0" err="1">
                <a:solidFill>
                  <a:sysClr val="windowText" lastClr="000000"/>
                </a:solidFill>
                <a:latin typeface="Times New Roman" panose="02020603050405020304" pitchFamily="18" charset="0"/>
                <a:cs typeface="Times New Roman" panose="02020603050405020304" pitchFamily="18" charset="0"/>
              </a:rPr>
              <a:t>Z</a:t>
            </a:r>
            <a:r>
              <a:rPr lang="en-US" altLang="ja-JP" sz="2000" dirty="0">
                <a:solidFill>
                  <a:sysClr val="windowText" lastClr="000000"/>
                </a:solidFill>
                <a:latin typeface="Times New Roman" panose="02020603050405020304" pitchFamily="18" charset="0"/>
                <a:cs typeface="Times New Roman" panose="02020603050405020304" pitchFamily="18" charset="0"/>
              </a:rPr>
              <a:t>] </a:t>
            </a:r>
            <a:r>
              <a:rPr lang="en-US" altLang="ja-JP" sz="2000" dirty="0"/>
              <a:t>is calculated from forecasted rain, snow, and </a:t>
            </a:r>
            <a:r>
              <a:rPr lang="en-US" altLang="ja-JP" sz="2000" dirty="0" err="1"/>
              <a:t>graupel</a:t>
            </a:r>
            <a:r>
              <a:rPr lang="en-US" altLang="ja-JP" sz="2000" dirty="0"/>
              <a:t> </a:t>
            </a:r>
            <a:r>
              <a:rPr lang="en-US" altLang="ja-JP" sz="2000" dirty="0">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2000" i="1" dirty="0" err="1">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000" i="1" baseline="-25000" dirty="0" err="1">
                <a:latin typeface="Times New Roman" panose="02020603050405020304" pitchFamily="18" charset="0"/>
                <a:ea typeface="Arial Unicode MS" panose="020B0604020202020204" pitchFamily="50" charset="-128"/>
                <a:cs typeface="Times New Roman" panose="02020603050405020304" pitchFamily="18" charset="0"/>
              </a:rPr>
              <a:t>r</a:t>
            </a:r>
            <a:r>
              <a:rPr lang="en-US" altLang="ja-JP" sz="20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dirty="0">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000" i="1" dirty="0" err="1">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000" i="1" baseline="-25000" dirty="0" err="1">
                <a:latin typeface="Times New Roman" panose="02020603050405020304" pitchFamily="18" charset="0"/>
                <a:ea typeface="Arial Unicode MS" panose="020B0604020202020204" pitchFamily="50" charset="-128"/>
                <a:cs typeface="Times New Roman" panose="02020603050405020304" pitchFamily="18" charset="0"/>
              </a:rPr>
              <a:t>s</a:t>
            </a:r>
            <a:r>
              <a:rPr lang="en-US" altLang="ja-JP" sz="20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dirty="0">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000" i="1" dirty="0" err="1">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2000" i="1" baseline="-25000" dirty="0" err="1">
                <a:latin typeface="Times New Roman" panose="02020603050405020304" pitchFamily="18" charset="0"/>
                <a:ea typeface="Arial Unicode MS" panose="020B0604020202020204" pitchFamily="50" charset="-128"/>
                <a:cs typeface="Times New Roman" panose="02020603050405020304" pitchFamily="18" charset="0"/>
              </a:rPr>
              <a:t>g</a:t>
            </a:r>
            <a:r>
              <a:rPr lang="en-US" altLang="ja-JP" sz="20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2000" dirty="0">
                <a:latin typeface="Times New Roman" panose="02020603050405020304" pitchFamily="18" charset="0"/>
                <a:ea typeface="Arial Unicode MS" panose="020B0604020202020204" pitchFamily="50" charset="-128"/>
                <a:cs typeface="Times New Roman" panose="02020603050405020304" pitchFamily="18" charset="0"/>
              </a:rPr>
              <a:t>)</a:t>
            </a:r>
            <a:endParaRPr lang="en-US" altLang="ja-JP" sz="2000" dirty="0">
              <a:solidFill>
                <a:sysClr val="windowText" lastClr="000000"/>
              </a:solidFill>
            </a:endParaRPr>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endParaRPr lang="en-US" altLang="ja-JP" sz="2000" dirty="0"/>
          </a:p>
          <a:p>
            <a:pPr lvl="0" algn="just">
              <a:defRPr/>
            </a:pPr>
            <a:r>
              <a:rPr lang="en-US" altLang="ja-JP" sz="2000" dirty="0">
                <a:solidFill>
                  <a:sysClr val="windowText" lastClr="000000"/>
                </a:solidFill>
                <a:ea typeface="Arial Unicode MS" panose="020B0604020202020204" pitchFamily="50" charset="-128"/>
                <a:cs typeface="Arial Unicode MS" panose="020B0604020202020204" pitchFamily="50" charset="-128"/>
              </a:rPr>
              <a:t>Observation error variance of </a:t>
            </a:r>
            <a:r>
              <a:rPr lang="en-US" altLang="ja-JP" sz="2000"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20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000" i="1" baseline="30000" dirty="0" err="1">
                <a:latin typeface="Times New Roman" panose="02020603050405020304" pitchFamily="18" charset="0"/>
                <a:ea typeface="Arial Unicode MS" panose="020B0604020202020204" pitchFamily="50" charset="-128"/>
                <a:cs typeface="Times New Roman" panose="02020603050405020304" pitchFamily="18" charset="0"/>
              </a:rPr>
              <a:t>obs</a:t>
            </a:r>
            <a:r>
              <a:rPr lang="en-US" altLang="ja-JP" sz="2000" dirty="0">
                <a:solidFill>
                  <a:sysClr val="windowText" lastClr="000000"/>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2000" i="1"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σ</a:t>
            </a:r>
            <a:r>
              <a:rPr lang="en-US" altLang="ja-JP" sz="2000" i="1" baseline="-25000"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2000" i="1" baseline="30000"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2</a:t>
            </a:r>
            <a:r>
              <a:rPr lang="en-US" altLang="ja-JP" sz="2000"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=(5dB</a:t>
            </a:r>
            <a:r>
              <a:rPr lang="en-US" altLang="ja-JP" sz="2000" i="1"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2000"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2000" baseline="30000"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2</a:t>
            </a:r>
          </a:p>
          <a:p>
            <a:pPr lvl="0" algn="just"/>
            <a:r>
              <a:rPr lang="en-US" altLang="ja-JP" sz="2000" dirty="0">
                <a:solidFill>
                  <a:sysClr val="windowText" lastClr="000000"/>
                </a:solidFill>
                <a:ea typeface="Arial Unicode MS" panose="020B0604020202020204" pitchFamily="50" charset="-128"/>
                <a:cs typeface="Arial Unicode MS" panose="020B0604020202020204" pitchFamily="50" charset="-128"/>
              </a:rPr>
              <a:t>Attenuation of </a:t>
            </a:r>
            <a:r>
              <a:rPr lang="en-US" altLang="ja-JP" sz="2000"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20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000" i="1" baseline="30000" dirty="0" err="1">
                <a:latin typeface="Times New Roman" panose="02020603050405020304" pitchFamily="18" charset="0"/>
                <a:ea typeface="Arial Unicode MS" panose="020B0604020202020204" pitchFamily="50" charset="-128"/>
                <a:cs typeface="Times New Roman" panose="02020603050405020304" pitchFamily="18" charset="0"/>
              </a:rPr>
              <a:t>obs</a:t>
            </a:r>
            <a:r>
              <a:rPr lang="ja-JP" altLang="en-US" sz="2000" dirty="0">
                <a:solidFill>
                  <a:sysClr val="windowText" lastClr="000000"/>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2000" dirty="0">
                <a:solidFill>
                  <a:sysClr val="windowText" lastClr="000000"/>
                </a:solidFill>
                <a:ea typeface="Arial Unicode MS" panose="020B0604020202020204" pitchFamily="50" charset="-128"/>
                <a:cs typeface="Arial Unicode MS" panose="020B0604020202020204" pitchFamily="50" charset="-128"/>
              </a:rPr>
              <a:t>is corrected by                                            </a:t>
            </a:r>
            <a:r>
              <a:rPr kumimoji="0" lang="en-US" altLang="ja-JP" sz="1800" kern="0" dirty="0">
                <a:solidFill>
                  <a:prstClr val="black"/>
                </a:solidFill>
                <a:ea typeface="Arial Unicode MS" panose="020B0604020202020204" pitchFamily="50" charset="-128"/>
                <a:cs typeface="Arial Unicode MS" panose="020B0604020202020204" pitchFamily="50" charset="-128"/>
              </a:rPr>
              <a:t>(Jameson 1992) </a:t>
            </a:r>
            <a:endParaRPr lang="en-US" altLang="ja-JP" sz="1800" dirty="0">
              <a:solidFill>
                <a:sysClr val="windowText" lastClr="000000"/>
              </a:solidFill>
              <a:ea typeface="Arial Unicode MS" panose="020B0604020202020204" pitchFamily="50" charset="-128"/>
              <a:cs typeface="Arial Unicode MS" panose="020B0604020202020204" pitchFamily="50" charset="-128"/>
            </a:endParaRPr>
          </a:p>
          <a:p>
            <a:pPr lvl="0" algn="just"/>
            <a:r>
              <a:rPr lang="en-US" altLang="ja-JP" sz="2000"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20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000" i="1" baseline="30000" dirty="0" err="1">
                <a:latin typeface="Times New Roman" panose="02020603050405020304" pitchFamily="18" charset="0"/>
                <a:ea typeface="Arial Unicode MS" panose="020B0604020202020204" pitchFamily="50" charset="-128"/>
                <a:cs typeface="Times New Roman" panose="02020603050405020304" pitchFamily="18" charset="0"/>
              </a:rPr>
              <a:t>obs</a:t>
            </a:r>
            <a:r>
              <a:rPr lang="ja-JP" altLang="en-US" sz="2000" dirty="0">
                <a:solidFill>
                  <a:sysClr val="windowText" lastClr="000000"/>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2000" dirty="0">
                <a:solidFill>
                  <a:sysClr val="windowText" lastClr="000000"/>
                </a:solidFill>
                <a:ea typeface="Arial Unicode MS" panose="020B0604020202020204" pitchFamily="50" charset="-128"/>
                <a:cs typeface="Arial Unicode MS" panose="020B0604020202020204" pitchFamily="50" charset="-128"/>
              </a:rPr>
              <a:t>is interpolated to 2-km grid</a:t>
            </a:r>
            <a:r>
              <a:rPr lang="en-US" altLang="ja-JP" sz="1600" dirty="0">
                <a:solidFill>
                  <a:sysClr val="windowText" lastClr="000000"/>
                </a:solidFill>
                <a:ea typeface="Arial Unicode MS" panose="020B0604020202020204" pitchFamily="50" charset="-128"/>
                <a:cs typeface="Arial Unicode MS" panose="020B0604020202020204" pitchFamily="50" charset="-128"/>
              </a:rPr>
              <a:t> (influence radius: 1km) </a:t>
            </a:r>
            <a:r>
              <a:rPr lang="en-US" altLang="ja-JP" sz="2000" dirty="0">
                <a:solidFill>
                  <a:sysClr val="windowText" lastClr="000000"/>
                </a:solidFill>
                <a:ea typeface="Arial Unicode MS" panose="020B0604020202020204" pitchFamily="50" charset="-128"/>
                <a:cs typeface="Arial Unicode MS" panose="020B0604020202020204" pitchFamily="50" charset="-128"/>
              </a:rPr>
              <a:t>before assimilation</a:t>
            </a:r>
          </a:p>
          <a:p>
            <a:pPr lvl="0" algn="just"/>
            <a:r>
              <a:rPr lang="en-US" altLang="ja-JP" sz="2000"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20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000" i="1" baseline="30000" dirty="0" err="1">
                <a:latin typeface="Times New Roman" panose="02020603050405020304" pitchFamily="18" charset="0"/>
                <a:ea typeface="Arial Unicode MS" panose="020B0604020202020204" pitchFamily="50" charset="-128"/>
                <a:cs typeface="Times New Roman" panose="02020603050405020304" pitchFamily="18" charset="0"/>
              </a:rPr>
              <a:t>obs</a:t>
            </a:r>
            <a:r>
              <a:rPr lang="en-US" altLang="ja-JP" sz="2000"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=0dB</a:t>
            </a:r>
            <a:r>
              <a:rPr lang="en-US" altLang="ja-JP" sz="2000" i="1"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ja-JP" altLang="en-US" sz="2000" dirty="0">
                <a:solidFill>
                  <a:sysClr val="windowText" lastClr="000000"/>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2000"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2000" i="1"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σ</a:t>
            </a:r>
            <a:r>
              <a:rPr lang="en-US" altLang="ja-JP" sz="2000" i="1" baseline="-25000"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2000" i="1" baseline="30000"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2</a:t>
            </a:r>
            <a:r>
              <a:rPr lang="en-US" altLang="ja-JP" sz="2000"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=(50dB</a:t>
            </a:r>
            <a:r>
              <a:rPr lang="en-US" altLang="ja-JP" sz="2000" i="1"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2000"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2000" baseline="30000"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2</a:t>
            </a:r>
            <a:r>
              <a:rPr lang="en-US" altLang="ja-JP" sz="2000"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sz="2000" dirty="0">
                <a:solidFill>
                  <a:sysClr val="windowText" lastClr="000000"/>
                </a:solidFill>
                <a:ea typeface="Arial Unicode MS" panose="020B0604020202020204" pitchFamily="50" charset="-128"/>
                <a:cs typeface="Arial Unicode MS" panose="020B0604020202020204" pitchFamily="50" charset="-128"/>
              </a:rPr>
              <a:t>is assimilated at points of </a:t>
            </a:r>
            <a:r>
              <a:rPr lang="en-US" altLang="ja-JP" sz="2000"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20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2000" i="1" baseline="30000" dirty="0" err="1">
                <a:latin typeface="Times New Roman" panose="02020603050405020304" pitchFamily="18" charset="0"/>
                <a:ea typeface="Arial Unicode MS" panose="020B0604020202020204" pitchFamily="50" charset="-128"/>
                <a:cs typeface="Times New Roman" panose="02020603050405020304" pitchFamily="18" charset="0"/>
              </a:rPr>
              <a:t>obs</a:t>
            </a:r>
            <a:r>
              <a:rPr lang="en-US" altLang="ja-JP" sz="2000"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&lt;15dB</a:t>
            </a:r>
            <a:r>
              <a:rPr lang="en-US" altLang="ja-JP" sz="2000" i="1" dirty="0">
                <a:solidFill>
                  <a:sysClr val="windowText" lastClr="00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ja-JP" altLang="en-US" sz="2000" dirty="0">
                <a:solidFill>
                  <a:sysClr val="windowText" lastClr="000000"/>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lang="en-US" altLang="ja-JP" sz="2000" dirty="0">
              <a:solidFill>
                <a:sysClr val="windowText" lastClr="000000"/>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77" name="角丸四角形吹き出し 76"/>
          <p:cNvSpPr/>
          <p:nvPr/>
        </p:nvSpPr>
        <p:spPr>
          <a:xfrm>
            <a:off x="6091897" y="1681775"/>
            <a:ext cx="2781419" cy="1286825"/>
          </a:xfrm>
          <a:prstGeom prst="wedgeRoundRectCallout">
            <a:avLst>
              <a:gd name="adj1" fmla="val 16143"/>
              <a:gd name="adj2" fmla="val 1735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Number concentration</a:t>
            </a:r>
          </a:p>
          <a:p>
            <a:pPr algn="ctr"/>
            <a:endParaRPr kumimoji="0" lang="en-US" altLang="ja-JP" sz="2000" kern="0" dirty="0"/>
          </a:p>
          <a:p>
            <a:pPr algn="ctr"/>
            <a:endParaRPr kumimoji="0" lang="en-US" altLang="ja-JP" sz="2000" kern="0" dirty="0"/>
          </a:p>
          <a:p>
            <a:pPr algn="ctr"/>
            <a:endParaRPr kumimoji="0" lang="en-US" altLang="ja-JP" sz="2000" kern="0" dirty="0"/>
          </a:p>
        </p:txBody>
      </p:sp>
      <p:sp>
        <p:nvSpPr>
          <p:cNvPr id="78" name="角丸四角形吹き出し 77"/>
          <p:cNvSpPr/>
          <p:nvPr/>
        </p:nvSpPr>
        <p:spPr>
          <a:xfrm>
            <a:off x="6084168" y="3041426"/>
            <a:ext cx="2789147" cy="1300980"/>
          </a:xfrm>
          <a:prstGeom prst="wedgeRoundRectCallout">
            <a:avLst>
              <a:gd name="adj1" fmla="val 16143"/>
              <a:gd name="adj2" fmla="val 1735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Mass density</a:t>
            </a:r>
          </a:p>
          <a:p>
            <a:pPr algn="ctr"/>
            <a:endParaRPr lang="en-US" altLang="ja-JP" sz="2000" dirty="0"/>
          </a:p>
          <a:p>
            <a:pPr algn="ctr"/>
            <a:endParaRPr lang="en-US" altLang="ja-JP" sz="2000" dirty="0"/>
          </a:p>
          <a:p>
            <a:pPr algn="ctr"/>
            <a:endParaRPr lang="en-US" altLang="ja-JP" sz="2000" dirty="0"/>
          </a:p>
        </p:txBody>
      </p:sp>
      <p:sp>
        <p:nvSpPr>
          <p:cNvPr id="66" name="フローチャート: 代替処理 65"/>
          <p:cNvSpPr/>
          <p:nvPr/>
        </p:nvSpPr>
        <p:spPr>
          <a:xfrm>
            <a:off x="2596081" y="1826049"/>
            <a:ext cx="1894169" cy="741489"/>
          </a:xfrm>
          <a:prstGeom prst="flowChartAlternate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ローチャート: 代替処理 66"/>
          <p:cNvSpPr/>
          <p:nvPr/>
        </p:nvSpPr>
        <p:spPr>
          <a:xfrm>
            <a:off x="2591539" y="2594364"/>
            <a:ext cx="2773451" cy="732389"/>
          </a:xfrm>
          <a:prstGeom prst="flowChartAlternate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ローチャート: 代替処理 67"/>
          <p:cNvSpPr/>
          <p:nvPr/>
        </p:nvSpPr>
        <p:spPr>
          <a:xfrm>
            <a:off x="2590234" y="3347658"/>
            <a:ext cx="2773451" cy="768794"/>
          </a:xfrm>
          <a:prstGeom prst="flowChartAlternate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タイトル 1"/>
          <p:cNvSpPr txBox="1">
            <a:spLocks/>
          </p:cNvSpPr>
          <p:nvPr/>
        </p:nvSpPr>
        <p:spPr>
          <a:xfrm>
            <a:off x="0" y="0"/>
            <a:ext cx="9144000" cy="908719"/>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How to Assimilate </a:t>
            </a:r>
            <a:r>
              <a:rPr lang="en-US" altLang="ja-JP" sz="3200"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32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3200" i="1" baseline="30000" dirty="0" err="1">
                <a:latin typeface="Times New Roman" panose="02020603050405020304" pitchFamily="18" charset="0"/>
                <a:ea typeface="Arial Unicode MS" panose="020B0604020202020204" pitchFamily="50" charset="-128"/>
                <a:cs typeface="Times New Roman" panose="02020603050405020304" pitchFamily="18" charset="0"/>
              </a:rPr>
              <a:t>obs</a:t>
            </a:r>
            <a:endParaRPr lang="ja-JP" altLang="en-US" sz="3200" dirty="0">
              <a:solidFill>
                <a:srgbClr val="FFFF00"/>
              </a:solidFill>
            </a:endParaRPr>
          </a:p>
        </p:txBody>
      </p:sp>
      <p:sp>
        <p:nvSpPr>
          <p:cNvPr id="46"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7</a:t>
            </a:fld>
            <a:r>
              <a:rPr lang="en-US" altLang="ja-JP" sz="1600" dirty="0"/>
              <a:t>/16</a:t>
            </a:r>
            <a:endParaRPr lang="ja-JP" altLang="en-US" sz="1600" dirty="0"/>
          </a:p>
        </p:txBody>
      </p:sp>
      <p:sp>
        <p:nvSpPr>
          <p:cNvPr id="52" name="正方形/長方形 51"/>
          <p:cNvSpPr/>
          <p:nvPr/>
        </p:nvSpPr>
        <p:spPr>
          <a:xfrm>
            <a:off x="3239368" y="4241765"/>
            <a:ext cx="2373283"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b="0" i="0" u="none" strike="noStrike" kern="0" cap="none" spc="0" normalizeH="0" baseline="0" noProof="0" dirty="0">
                <a:ln>
                  <a:noFill/>
                </a:ln>
                <a:solidFill>
                  <a:prstClr val="black"/>
                </a:solidFill>
                <a:effectLst/>
                <a:uLnTx/>
                <a:uFillTx/>
              </a:rPr>
              <a:t>cf., Dowell et al. (2011)</a:t>
            </a:r>
            <a:endParaRPr kumimoji="0" lang="ja-JP" altLang="en-US" b="0" i="0" u="none" strike="noStrike" kern="0" cap="none" spc="0" normalizeH="0" baseline="0" noProof="0" dirty="0">
              <a:ln>
                <a:noFill/>
              </a:ln>
              <a:solidFill>
                <a:prstClr val="black"/>
              </a:solidFill>
              <a:effectLst/>
              <a:uLnTx/>
              <a:uFillTx/>
            </a:endParaRPr>
          </a:p>
        </p:txBody>
      </p:sp>
      <p:graphicFrame>
        <p:nvGraphicFramePr>
          <p:cNvPr id="53" name="オブジェクト 52"/>
          <p:cNvGraphicFramePr>
            <a:graphicFrameLocks noChangeAspect="1"/>
          </p:cNvGraphicFramePr>
          <p:nvPr>
            <p:extLst/>
          </p:nvPr>
        </p:nvGraphicFramePr>
        <p:xfrm>
          <a:off x="6967791" y="2040950"/>
          <a:ext cx="1644006" cy="372038"/>
        </p:xfrm>
        <a:graphic>
          <a:graphicData uri="http://schemas.openxmlformats.org/presentationml/2006/ole">
            <mc:AlternateContent xmlns:mc="http://schemas.openxmlformats.org/markup-compatibility/2006">
              <mc:Choice xmlns:v="urn:schemas-microsoft-com:vml" Requires="v">
                <p:oleObj spid="_x0000_s44244" name="数式" r:id="rId4" imgW="1143000" imgH="241200" progId="Equation.3">
                  <p:embed/>
                </p:oleObj>
              </mc:Choice>
              <mc:Fallback>
                <p:oleObj name="数式" r:id="rId4" imgW="1143000" imgH="241200" progId="Equation.3">
                  <p:embed/>
                  <p:pic>
                    <p:nvPicPr>
                      <p:cNvPr id="0" name=""/>
                      <p:cNvPicPr/>
                      <p:nvPr/>
                    </p:nvPicPr>
                    <p:blipFill>
                      <a:blip r:embed="rId5"/>
                      <a:stretch>
                        <a:fillRect/>
                      </a:stretch>
                    </p:blipFill>
                    <p:spPr>
                      <a:xfrm>
                        <a:off x="6967791" y="2040950"/>
                        <a:ext cx="1644006" cy="372038"/>
                      </a:xfrm>
                      <a:prstGeom prst="rect">
                        <a:avLst/>
                      </a:prstGeom>
                      <a:noFill/>
                      <a:ln>
                        <a:noFill/>
                      </a:ln>
                    </p:spPr>
                  </p:pic>
                </p:oleObj>
              </mc:Fallback>
            </mc:AlternateContent>
          </a:graphicData>
        </a:graphic>
      </p:graphicFrame>
      <p:graphicFrame>
        <p:nvGraphicFramePr>
          <p:cNvPr id="54" name="オブジェクト 53"/>
          <p:cNvGraphicFramePr>
            <a:graphicFrameLocks noChangeAspect="1"/>
          </p:cNvGraphicFramePr>
          <p:nvPr>
            <p:extLst/>
          </p:nvPr>
        </p:nvGraphicFramePr>
        <p:xfrm>
          <a:off x="6972333" y="2316850"/>
          <a:ext cx="1802488" cy="373620"/>
        </p:xfrm>
        <a:graphic>
          <a:graphicData uri="http://schemas.openxmlformats.org/presentationml/2006/ole">
            <mc:AlternateContent xmlns:mc="http://schemas.openxmlformats.org/markup-compatibility/2006">
              <mc:Choice xmlns:v="urn:schemas-microsoft-com:vml" Requires="v">
                <p:oleObj spid="_x0000_s44245" name="数式" r:id="rId6" imgW="1244520" imgH="241200" progId="Equation.3">
                  <p:embed/>
                </p:oleObj>
              </mc:Choice>
              <mc:Fallback>
                <p:oleObj name="数式" r:id="rId6" imgW="1244520" imgH="241200" progId="Equation.3">
                  <p:embed/>
                  <p:pic>
                    <p:nvPicPr>
                      <p:cNvPr id="0" name=""/>
                      <p:cNvPicPr/>
                      <p:nvPr/>
                    </p:nvPicPr>
                    <p:blipFill>
                      <a:blip r:embed="rId7"/>
                      <a:stretch>
                        <a:fillRect/>
                      </a:stretch>
                    </p:blipFill>
                    <p:spPr>
                      <a:xfrm>
                        <a:off x="6972333" y="2316850"/>
                        <a:ext cx="1802488" cy="373620"/>
                      </a:xfrm>
                      <a:prstGeom prst="rect">
                        <a:avLst/>
                      </a:prstGeom>
                      <a:noFill/>
                      <a:ln>
                        <a:noFill/>
                      </a:ln>
                    </p:spPr>
                  </p:pic>
                </p:oleObj>
              </mc:Fallback>
            </mc:AlternateContent>
          </a:graphicData>
        </a:graphic>
      </p:graphicFrame>
      <p:graphicFrame>
        <p:nvGraphicFramePr>
          <p:cNvPr id="55" name="オブジェクト 54"/>
          <p:cNvGraphicFramePr>
            <a:graphicFrameLocks noChangeAspect="1"/>
          </p:cNvGraphicFramePr>
          <p:nvPr>
            <p:extLst/>
          </p:nvPr>
        </p:nvGraphicFramePr>
        <p:xfrm>
          <a:off x="6972333" y="2603129"/>
          <a:ext cx="1807030" cy="390833"/>
        </p:xfrm>
        <a:graphic>
          <a:graphicData uri="http://schemas.openxmlformats.org/presentationml/2006/ole">
            <mc:AlternateContent xmlns:mc="http://schemas.openxmlformats.org/markup-compatibility/2006">
              <mc:Choice xmlns:v="urn:schemas-microsoft-com:vml" Requires="v">
                <p:oleObj spid="_x0000_s44246" name="数式" r:id="rId8" imgW="1257120" imgH="253800" progId="Equation.3">
                  <p:embed/>
                </p:oleObj>
              </mc:Choice>
              <mc:Fallback>
                <p:oleObj name="数式" r:id="rId8" imgW="1257120" imgH="253800" progId="Equation.3">
                  <p:embed/>
                  <p:pic>
                    <p:nvPicPr>
                      <p:cNvPr id="0" name=""/>
                      <p:cNvPicPr/>
                      <p:nvPr/>
                    </p:nvPicPr>
                    <p:blipFill>
                      <a:blip r:embed="rId9"/>
                      <a:stretch>
                        <a:fillRect/>
                      </a:stretch>
                    </p:blipFill>
                    <p:spPr>
                      <a:xfrm>
                        <a:off x="6972333" y="2603129"/>
                        <a:ext cx="1807030" cy="390833"/>
                      </a:xfrm>
                      <a:prstGeom prst="rect">
                        <a:avLst/>
                      </a:prstGeom>
                      <a:noFill/>
                      <a:ln>
                        <a:noFill/>
                      </a:ln>
                    </p:spPr>
                  </p:pic>
                </p:oleObj>
              </mc:Fallback>
            </mc:AlternateContent>
          </a:graphicData>
        </a:graphic>
      </p:graphicFrame>
      <p:graphicFrame>
        <p:nvGraphicFramePr>
          <p:cNvPr id="56" name="オブジェクト 55"/>
          <p:cNvGraphicFramePr>
            <a:graphicFrameLocks noChangeAspect="1"/>
          </p:cNvGraphicFramePr>
          <p:nvPr>
            <p:extLst>
              <p:ext uri="{D42A27DB-BD31-4B8C-83A1-F6EECF244321}">
                <p14:modId xmlns:p14="http://schemas.microsoft.com/office/powerpoint/2010/main" val="3632936426"/>
              </p:ext>
            </p:extLst>
          </p:nvPr>
        </p:nvGraphicFramePr>
        <p:xfrm>
          <a:off x="385763" y="1760538"/>
          <a:ext cx="4124325" cy="890587"/>
        </p:xfrm>
        <a:graphic>
          <a:graphicData uri="http://schemas.openxmlformats.org/presentationml/2006/ole">
            <mc:AlternateContent xmlns:mc="http://schemas.openxmlformats.org/markup-compatibility/2006">
              <mc:Choice xmlns:v="urn:schemas-microsoft-com:vml" Requires="v">
                <p:oleObj spid="_x0000_s44247" name="数式" r:id="rId10" imgW="2755900" imgH="558800" progId="Equation.3">
                  <p:embed/>
                </p:oleObj>
              </mc:Choice>
              <mc:Fallback>
                <p:oleObj name="数式" r:id="rId10" imgW="2755900" imgH="558800" progId="Equation.3">
                  <p:embed/>
                  <p:pic>
                    <p:nvPicPr>
                      <p:cNvPr id="0" name=""/>
                      <p:cNvPicPr/>
                      <p:nvPr/>
                    </p:nvPicPr>
                    <p:blipFill>
                      <a:blip r:embed="rId11"/>
                      <a:stretch>
                        <a:fillRect/>
                      </a:stretch>
                    </p:blipFill>
                    <p:spPr>
                      <a:xfrm>
                        <a:off x="385763" y="1760538"/>
                        <a:ext cx="4124325" cy="890587"/>
                      </a:xfrm>
                      <a:prstGeom prst="rect">
                        <a:avLst/>
                      </a:prstGeom>
                      <a:noFill/>
                      <a:ln>
                        <a:noFill/>
                      </a:ln>
                    </p:spPr>
                  </p:pic>
                </p:oleObj>
              </mc:Fallback>
            </mc:AlternateContent>
          </a:graphicData>
        </a:graphic>
      </p:graphicFrame>
      <p:graphicFrame>
        <p:nvGraphicFramePr>
          <p:cNvPr id="57" name="オブジェクト 56"/>
          <p:cNvGraphicFramePr>
            <a:graphicFrameLocks noChangeAspect="1"/>
          </p:cNvGraphicFramePr>
          <p:nvPr>
            <p:extLst/>
          </p:nvPr>
        </p:nvGraphicFramePr>
        <p:xfrm>
          <a:off x="6985410" y="3395477"/>
          <a:ext cx="1772711" cy="352933"/>
        </p:xfrm>
        <a:graphic>
          <a:graphicData uri="http://schemas.openxmlformats.org/presentationml/2006/ole">
            <mc:AlternateContent xmlns:mc="http://schemas.openxmlformats.org/markup-compatibility/2006">
              <mc:Choice xmlns:v="urn:schemas-microsoft-com:vml" Requires="v">
                <p:oleObj spid="_x0000_s44248" name="数式" r:id="rId12" imgW="1231560" imgH="228600" progId="Equation.3">
                  <p:embed/>
                </p:oleObj>
              </mc:Choice>
              <mc:Fallback>
                <p:oleObj name="数式" r:id="rId12" imgW="1231560" imgH="228600" progId="Equation.3">
                  <p:embed/>
                  <p:pic>
                    <p:nvPicPr>
                      <p:cNvPr id="0" name=""/>
                      <p:cNvPicPr/>
                      <p:nvPr/>
                    </p:nvPicPr>
                    <p:blipFill>
                      <a:blip r:embed="rId13"/>
                      <a:stretch>
                        <a:fillRect/>
                      </a:stretch>
                    </p:blipFill>
                    <p:spPr>
                      <a:xfrm>
                        <a:off x="6985410" y="3395477"/>
                        <a:ext cx="1772711" cy="352933"/>
                      </a:xfrm>
                      <a:prstGeom prst="rect">
                        <a:avLst/>
                      </a:prstGeom>
                      <a:noFill/>
                      <a:ln>
                        <a:noFill/>
                      </a:ln>
                    </p:spPr>
                  </p:pic>
                </p:oleObj>
              </mc:Fallback>
            </mc:AlternateContent>
          </a:graphicData>
        </a:graphic>
      </p:graphicFrame>
      <p:graphicFrame>
        <p:nvGraphicFramePr>
          <p:cNvPr id="58" name="オブジェクト 57"/>
          <p:cNvGraphicFramePr>
            <a:graphicFrameLocks noChangeAspect="1"/>
          </p:cNvGraphicFramePr>
          <p:nvPr>
            <p:extLst/>
          </p:nvPr>
        </p:nvGraphicFramePr>
        <p:xfrm>
          <a:off x="6984968" y="3662740"/>
          <a:ext cx="1442904" cy="372038"/>
        </p:xfrm>
        <a:graphic>
          <a:graphicData uri="http://schemas.openxmlformats.org/presentationml/2006/ole">
            <mc:AlternateContent xmlns:mc="http://schemas.openxmlformats.org/markup-compatibility/2006">
              <mc:Choice xmlns:v="urn:schemas-microsoft-com:vml" Requires="v">
                <p:oleObj spid="_x0000_s44249" name="数式" r:id="rId14" imgW="1002960" imgH="241200" progId="Equation.3">
                  <p:embed/>
                </p:oleObj>
              </mc:Choice>
              <mc:Fallback>
                <p:oleObj name="数式" r:id="rId14" imgW="1002960" imgH="241200" progId="Equation.3">
                  <p:embed/>
                  <p:pic>
                    <p:nvPicPr>
                      <p:cNvPr id="0" name=""/>
                      <p:cNvPicPr/>
                      <p:nvPr/>
                    </p:nvPicPr>
                    <p:blipFill>
                      <a:blip r:embed="rId15"/>
                      <a:stretch>
                        <a:fillRect/>
                      </a:stretch>
                    </p:blipFill>
                    <p:spPr>
                      <a:xfrm>
                        <a:off x="6984968" y="3662740"/>
                        <a:ext cx="1442904" cy="372038"/>
                      </a:xfrm>
                      <a:prstGeom prst="rect">
                        <a:avLst/>
                      </a:prstGeom>
                      <a:noFill/>
                      <a:ln>
                        <a:noFill/>
                      </a:ln>
                    </p:spPr>
                  </p:pic>
                </p:oleObj>
              </mc:Fallback>
            </mc:AlternateContent>
          </a:graphicData>
        </a:graphic>
      </p:graphicFrame>
      <p:graphicFrame>
        <p:nvGraphicFramePr>
          <p:cNvPr id="59" name="オブジェクト 58"/>
          <p:cNvGraphicFramePr>
            <a:graphicFrameLocks noChangeAspect="1"/>
          </p:cNvGraphicFramePr>
          <p:nvPr>
            <p:extLst>
              <p:ext uri="{D42A27DB-BD31-4B8C-83A1-F6EECF244321}">
                <p14:modId xmlns:p14="http://schemas.microsoft.com/office/powerpoint/2010/main" val="2779826222"/>
              </p:ext>
            </p:extLst>
          </p:nvPr>
        </p:nvGraphicFramePr>
        <p:xfrm>
          <a:off x="6975475" y="3957638"/>
          <a:ext cx="1827213" cy="392112"/>
        </p:xfrm>
        <a:graphic>
          <a:graphicData uri="http://schemas.openxmlformats.org/presentationml/2006/ole">
            <mc:AlternateContent xmlns:mc="http://schemas.openxmlformats.org/markup-compatibility/2006">
              <mc:Choice xmlns:v="urn:schemas-microsoft-com:vml" Requires="v">
                <p:oleObj spid="_x0000_s44250" name="数式" r:id="rId16" imgW="1269720" imgH="253800" progId="Equation.3">
                  <p:embed/>
                </p:oleObj>
              </mc:Choice>
              <mc:Fallback>
                <p:oleObj name="数式" r:id="rId16" imgW="1269720" imgH="253800" progId="Equation.3">
                  <p:embed/>
                  <p:pic>
                    <p:nvPicPr>
                      <p:cNvPr id="0" name=""/>
                      <p:cNvPicPr/>
                      <p:nvPr/>
                    </p:nvPicPr>
                    <p:blipFill>
                      <a:blip r:embed="rId17"/>
                      <a:stretch>
                        <a:fillRect/>
                      </a:stretch>
                    </p:blipFill>
                    <p:spPr>
                      <a:xfrm>
                        <a:off x="6975475" y="3957638"/>
                        <a:ext cx="1827213" cy="392112"/>
                      </a:xfrm>
                      <a:prstGeom prst="rect">
                        <a:avLst/>
                      </a:prstGeom>
                      <a:noFill/>
                      <a:ln>
                        <a:noFill/>
                      </a:ln>
                    </p:spPr>
                  </p:pic>
                </p:oleObj>
              </mc:Fallback>
            </mc:AlternateContent>
          </a:graphicData>
        </a:graphic>
      </p:graphicFrame>
      <p:graphicFrame>
        <p:nvGraphicFramePr>
          <p:cNvPr id="60" name="オブジェクト 59"/>
          <p:cNvGraphicFramePr>
            <a:graphicFrameLocks noChangeAspect="1"/>
          </p:cNvGraphicFramePr>
          <p:nvPr>
            <p:extLst>
              <p:ext uri="{D42A27DB-BD31-4B8C-83A1-F6EECF244321}">
                <p14:modId xmlns:p14="http://schemas.microsoft.com/office/powerpoint/2010/main" val="4258011992"/>
              </p:ext>
            </p:extLst>
          </p:nvPr>
        </p:nvGraphicFramePr>
        <p:xfrm>
          <a:off x="2427900" y="2561533"/>
          <a:ext cx="2937090" cy="807424"/>
        </p:xfrm>
        <a:graphic>
          <a:graphicData uri="http://schemas.openxmlformats.org/presentationml/2006/ole">
            <mc:AlternateContent xmlns:mc="http://schemas.openxmlformats.org/markup-compatibility/2006">
              <mc:Choice xmlns:v="urn:schemas-microsoft-com:vml" Requires="v">
                <p:oleObj spid="_x0000_s44251" name="数式" r:id="rId18" imgW="1968480" imgH="507960" progId="Equation.3">
                  <p:embed/>
                </p:oleObj>
              </mc:Choice>
              <mc:Fallback>
                <p:oleObj name="数式" r:id="rId18" imgW="1968480" imgH="507960" progId="Equation.3">
                  <p:embed/>
                  <p:pic>
                    <p:nvPicPr>
                      <p:cNvPr id="0" name=""/>
                      <p:cNvPicPr/>
                      <p:nvPr/>
                    </p:nvPicPr>
                    <p:blipFill>
                      <a:blip r:embed="rId19"/>
                      <a:stretch>
                        <a:fillRect/>
                      </a:stretch>
                    </p:blipFill>
                    <p:spPr>
                      <a:xfrm>
                        <a:off x="2427900" y="2561533"/>
                        <a:ext cx="2937090" cy="807424"/>
                      </a:xfrm>
                      <a:prstGeom prst="rect">
                        <a:avLst/>
                      </a:prstGeom>
                      <a:noFill/>
                      <a:ln>
                        <a:noFill/>
                      </a:ln>
                    </p:spPr>
                  </p:pic>
                </p:oleObj>
              </mc:Fallback>
            </mc:AlternateContent>
          </a:graphicData>
        </a:graphic>
      </p:graphicFrame>
      <p:graphicFrame>
        <p:nvGraphicFramePr>
          <p:cNvPr id="61" name="オブジェクト 60"/>
          <p:cNvGraphicFramePr>
            <a:graphicFrameLocks noChangeAspect="1"/>
          </p:cNvGraphicFramePr>
          <p:nvPr>
            <p:extLst>
              <p:ext uri="{D42A27DB-BD31-4B8C-83A1-F6EECF244321}">
                <p14:modId xmlns:p14="http://schemas.microsoft.com/office/powerpoint/2010/main" val="1149607810"/>
              </p:ext>
            </p:extLst>
          </p:nvPr>
        </p:nvGraphicFramePr>
        <p:xfrm>
          <a:off x="2383886" y="3266233"/>
          <a:ext cx="3027586" cy="944173"/>
        </p:xfrm>
        <a:graphic>
          <a:graphicData uri="http://schemas.openxmlformats.org/presentationml/2006/ole">
            <mc:AlternateContent xmlns:mc="http://schemas.openxmlformats.org/markup-compatibility/2006">
              <mc:Choice xmlns:v="urn:schemas-microsoft-com:vml" Requires="v">
                <p:oleObj spid="_x0000_s44252" name="数式" r:id="rId20" imgW="2082600" imgH="609480" progId="Equation.3">
                  <p:embed/>
                </p:oleObj>
              </mc:Choice>
              <mc:Fallback>
                <p:oleObj name="数式" r:id="rId20" imgW="2082600" imgH="609480" progId="Equation.3">
                  <p:embed/>
                  <p:pic>
                    <p:nvPicPr>
                      <p:cNvPr id="0" name=""/>
                      <p:cNvPicPr/>
                      <p:nvPr/>
                    </p:nvPicPr>
                    <p:blipFill>
                      <a:blip r:embed="rId21"/>
                      <a:stretch>
                        <a:fillRect/>
                      </a:stretch>
                    </p:blipFill>
                    <p:spPr>
                      <a:xfrm>
                        <a:off x="2383886" y="3266233"/>
                        <a:ext cx="3027586" cy="944173"/>
                      </a:xfrm>
                      <a:prstGeom prst="rect">
                        <a:avLst/>
                      </a:prstGeom>
                      <a:noFill/>
                      <a:ln>
                        <a:noFill/>
                      </a:ln>
                    </p:spPr>
                  </p:pic>
                </p:oleObj>
              </mc:Fallback>
            </mc:AlternateContent>
          </a:graphicData>
        </a:graphic>
      </p:graphicFrame>
      <p:sp>
        <p:nvSpPr>
          <p:cNvPr id="62" name="正方形/長方形 61"/>
          <p:cNvSpPr/>
          <p:nvPr/>
        </p:nvSpPr>
        <p:spPr>
          <a:xfrm>
            <a:off x="251520" y="1696710"/>
            <a:ext cx="5273195" cy="2543780"/>
          </a:xfrm>
          <a:prstGeom prst="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endParaRPr lang="en-US" altLang="ja-JP" sz="1600" dirty="0"/>
          </a:p>
        </p:txBody>
      </p:sp>
      <p:sp>
        <p:nvSpPr>
          <p:cNvPr id="63" name="四角形吹き出し 62"/>
          <p:cNvSpPr/>
          <p:nvPr/>
        </p:nvSpPr>
        <p:spPr>
          <a:xfrm>
            <a:off x="4639490" y="1616873"/>
            <a:ext cx="1312909" cy="721103"/>
          </a:xfrm>
          <a:prstGeom prst="wedgeRectCallout">
            <a:avLst>
              <a:gd name="adj1" fmla="val -31560"/>
              <a:gd name="adj2" fmla="val 90065"/>
            </a:avLst>
          </a:prstGeom>
          <a:solidFill>
            <a:schemeClr val="bg1"/>
          </a:solidFill>
          <a:ln w="19050" cap="flat" cmpd="sng" algn="ctr">
            <a:solidFill>
              <a:srgbClr val="000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kern="0" dirty="0">
                <a:solidFill>
                  <a:srgbClr val="0000FF"/>
                </a:solidFill>
              </a:rPr>
              <a:t>Set to be 1</a:t>
            </a:r>
          </a:p>
          <a:p>
            <a:pPr lvl="0" algn="ctr">
              <a:defRPr/>
            </a:pPr>
            <a:r>
              <a:rPr kumimoji="0" lang="en-US" altLang="ja-JP" sz="1600" kern="0" dirty="0">
                <a:solidFill>
                  <a:srgbClr val="0000FF"/>
                </a:solidFill>
              </a:rPr>
              <a:t> if </a:t>
            </a:r>
            <a:r>
              <a:rPr kumimoji="0" lang="en-US" altLang="ja-JP" sz="1600" i="1" kern="0" dirty="0">
                <a:solidFill>
                  <a:srgbClr val="0000FF"/>
                </a:solidFill>
                <a:latin typeface="Times New Roman" panose="02020603050405020304" pitchFamily="18" charset="0"/>
                <a:cs typeface="Times New Roman" panose="02020603050405020304" pitchFamily="18" charset="0"/>
              </a:rPr>
              <a:t>T </a:t>
            </a:r>
            <a:r>
              <a:rPr kumimoji="0" lang="ja-JP" altLang="en-US" sz="1600" kern="0" dirty="0">
                <a:solidFill>
                  <a:srgbClr val="0000FF"/>
                </a:solidFill>
                <a:latin typeface="Times New Roman" panose="02020603050405020304" pitchFamily="18" charset="0"/>
                <a:cs typeface="Times New Roman" panose="02020603050405020304" pitchFamily="18" charset="0"/>
              </a:rPr>
              <a:t>≥ </a:t>
            </a:r>
            <a:r>
              <a:rPr kumimoji="0" lang="en-US" altLang="ja-JP" sz="1600" kern="0" dirty="0">
                <a:solidFill>
                  <a:srgbClr val="0000FF"/>
                </a:solidFill>
                <a:latin typeface="Times New Roman" panose="02020603050405020304" pitchFamily="18" charset="0"/>
                <a:cs typeface="Times New Roman" panose="02020603050405020304" pitchFamily="18" charset="0"/>
              </a:rPr>
              <a:t>0</a:t>
            </a:r>
            <a:r>
              <a:rPr kumimoji="0" lang="ja-JP" altLang="en-US" sz="1600" kern="0" dirty="0">
                <a:solidFill>
                  <a:srgbClr val="0000FF"/>
                </a:solidFill>
                <a:latin typeface="Times New Roman" panose="02020603050405020304" pitchFamily="18" charset="0"/>
                <a:cs typeface="Times New Roman" panose="02020603050405020304" pitchFamily="18" charset="0"/>
              </a:rPr>
              <a:t>℃</a:t>
            </a:r>
            <a:endParaRPr kumimoji="0" lang="en-US" altLang="ja-JP" sz="1600" kern="0" dirty="0">
              <a:solidFill>
                <a:srgbClr val="0000FF"/>
              </a:solidFill>
            </a:endParaRPr>
          </a:p>
          <a:p>
            <a:pPr lvl="0" algn="ctr">
              <a:defRPr/>
            </a:pPr>
            <a:r>
              <a:rPr kumimoji="0" lang="en-US" altLang="ja-JP" sz="1600" kern="0" dirty="0">
                <a:solidFill>
                  <a:srgbClr val="0000FF"/>
                </a:solidFill>
              </a:rPr>
              <a:t>(bright band)</a:t>
            </a:r>
          </a:p>
        </p:txBody>
      </p:sp>
      <p:sp>
        <p:nvSpPr>
          <p:cNvPr id="64" name="角丸四角形吹き出し 63"/>
          <p:cNvSpPr/>
          <p:nvPr/>
        </p:nvSpPr>
        <p:spPr>
          <a:xfrm>
            <a:off x="135484" y="2903604"/>
            <a:ext cx="2060252" cy="1581976"/>
          </a:xfrm>
          <a:prstGeom prst="wedgeRoundRectCallout">
            <a:avLst>
              <a:gd name="adj1" fmla="val 16143"/>
              <a:gd name="adj2" fmla="val 1735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lang="en-US" altLang="ja-JP" sz="2000" dirty="0"/>
              <a:t>Theoretical formulation in 1-moment cloud microphysics</a:t>
            </a:r>
          </a:p>
          <a:p>
            <a:endParaRPr lang="en-US" altLang="ja-JP" sz="2000" dirty="0"/>
          </a:p>
        </p:txBody>
      </p:sp>
      <p:sp>
        <p:nvSpPr>
          <p:cNvPr id="65" name="正方形/長方形 64"/>
          <p:cNvSpPr/>
          <p:nvPr/>
        </p:nvSpPr>
        <p:spPr>
          <a:xfrm>
            <a:off x="4602521" y="2660400"/>
            <a:ext cx="689559" cy="645125"/>
          </a:xfrm>
          <a:prstGeom prst="rect">
            <a:avLst/>
          </a:prstGeom>
          <a:noFill/>
          <a:ln w="19050" cap="flat" cmpd="sng" algn="ctr">
            <a:solidFill>
              <a:srgbClr val="000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1" name="正方形/長方形 40"/>
          <p:cNvSpPr/>
          <p:nvPr/>
        </p:nvSpPr>
        <p:spPr>
          <a:xfrm>
            <a:off x="2705944" y="1683584"/>
            <a:ext cx="591829"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00FF"/>
                </a:solidFill>
                <a:effectLst/>
                <a:uLnTx/>
                <a:uFillTx/>
              </a:rPr>
              <a:t>rain</a:t>
            </a:r>
            <a:endParaRPr kumimoji="0" lang="ja-JP" altLang="en-US" sz="2000" b="0" i="0" u="none" strike="noStrike" kern="0" cap="none" spc="0" normalizeH="0" baseline="30000" noProof="0" dirty="0">
              <a:ln>
                <a:noFill/>
              </a:ln>
              <a:solidFill>
                <a:srgbClr val="0000FF"/>
              </a:solidFill>
              <a:effectLst/>
              <a:uLnTx/>
              <a:uFillTx/>
            </a:endParaRPr>
          </a:p>
        </p:txBody>
      </p:sp>
      <p:sp>
        <p:nvSpPr>
          <p:cNvPr id="49" name="正方形/長方形 48"/>
          <p:cNvSpPr/>
          <p:nvPr/>
        </p:nvSpPr>
        <p:spPr>
          <a:xfrm>
            <a:off x="2339752" y="3211794"/>
            <a:ext cx="974946"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err="1">
                <a:ln>
                  <a:noFill/>
                </a:ln>
                <a:solidFill>
                  <a:srgbClr val="FF0000"/>
                </a:solidFill>
                <a:effectLst/>
                <a:uLnTx/>
                <a:uFillTx/>
              </a:rPr>
              <a:t>graupel</a:t>
            </a:r>
            <a:endParaRPr kumimoji="0" lang="ja-JP" altLang="en-US" sz="2000" b="0" i="0" u="none" strike="noStrike" kern="0" cap="none" spc="0" normalizeH="0" baseline="30000" noProof="0" dirty="0">
              <a:ln>
                <a:noFill/>
              </a:ln>
              <a:solidFill>
                <a:srgbClr val="FF0000"/>
              </a:solidFill>
              <a:effectLst/>
              <a:uLnTx/>
              <a:uFillTx/>
            </a:endParaRPr>
          </a:p>
        </p:txBody>
      </p:sp>
      <p:sp>
        <p:nvSpPr>
          <p:cNvPr id="51" name="正方形/長方形 50"/>
          <p:cNvSpPr/>
          <p:nvPr/>
        </p:nvSpPr>
        <p:spPr>
          <a:xfrm>
            <a:off x="2633007" y="2429276"/>
            <a:ext cx="737701"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B050"/>
                </a:solidFill>
                <a:effectLst/>
                <a:uLnTx/>
                <a:uFillTx/>
              </a:rPr>
              <a:t>snow</a:t>
            </a:r>
            <a:endParaRPr kumimoji="0" lang="ja-JP" altLang="en-US" sz="2000" b="0" i="0" u="none" strike="noStrike" kern="0" cap="none" spc="0" normalizeH="0" baseline="30000" noProof="0" dirty="0">
              <a:ln>
                <a:noFill/>
              </a:ln>
              <a:solidFill>
                <a:srgbClr val="00B050"/>
              </a:solidFill>
              <a:effectLst/>
              <a:uLnTx/>
              <a:uFillTx/>
            </a:endParaRPr>
          </a:p>
        </p:txBody>
      </p:sp>
      <p:graphicFrame>
        <p:nvGraphicFramePr>
          <p:cNvPr id="69" name="オブジェクト 68"/>
          <p:cNvGraphicFramePr>
            <a:graphicFrameLocks noChangeAspect="1"/>
          </p:cNvGraphicFramePr>
          <p:nvPr>
            <p:extLst>
              <p:ext uri="{D42A27DB-BD31-4B8C-83A1-F6EECF244321}">
                <p14:modId xmlns:p14="http://schemas.microsoft.com/office/powerpoint/2010/main" val="2493965007"/>
              </p:ext>
            </p:extLst>
          </p:nvPr>
        </p:nvGraphicFramePr>
        <p:xfrm>
          <a:off x="423382" y="4145776"/>
          <a:ext cx="1451410" cy="363344"/>
        </p:xfrm>
        <a:graphic>
          <a:graphicData uri="http://schemas.openxmlformats.org/presentationml/2006/ole">
            <mc:AlternateContent xmlns:mc="http://schemas.openxmlformats.org/markup-compatibility/2006">
              <mc:Choice xmlns:v="urn:schemas-microsoft-com:vml" Requires="v">
                <p:oleObj spid="_x0000_s44253" name="数式" r:id="rId22" imgW="965160" imgH="241200" progId="Equation.3">
                  <p:embed/>
                </p:oleObj>
              </mc:Choice>
              <mc:Fallback>
                <p:oleObj name="数式" r:id="rId22" imgW="965160" imgH="241200" progId="Equation.3">
                  <p:embed/>
                  <p:pic>
                    <p:nvPicPr>
                      <p:cNvPr id="0" name=""/>
                      <p:cNvPicPr/>
                      <p:nvPr/>
                    </p:nvPicPr>
                    <p:blipFill>
                      <a:blip r:embed="rId23"/>
                      <a:stretch>
                        <a:fillRect/>
                      </a:stretch>
                    </p:blipFill>
                    <p:spPr>
                      <a:xfrm>
                        <a:off x="423382" y="4145776"/>
                        <a:ext cx="1451410" cy="363344"/>
                      </a:xfrm>
                      <a:prstGeom prst="rect">
                        <a:avLst/>
                      </a:prstGeom>
                      <a:noFill/>
                      <a:ln>
                        <a:noFill/>
                      </a:ln>
                    </p:spPr>
                  </p:pic>
                </p:oleObj>
              </mc:Fallback>
            </mc:AlternateContent>
          </a:graphicData>
        </a:graphic>
      </p:graphicFrame>
      <p:sp>
        <p:nvSpPr>
          <p:cNvPr id="70" name="正方形/長方形 69"/>
          <p:cNvSpPr/>
          <p:nvPr/>
        </p:nvSpPr>
        <p:spPr>
          <a:xfrm>
            <a:off x="6356434" y="1994143"/>
            <a:ext cx="591830"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kern="0" dirty="0">
                <a:solidFill>
                  <a:srgbClr val="0000FF"/>
                </a:solidFill>
              </a:rPr>
              <a:t>rain</a:t>
            </a:r>
            <a:endParaRPr kumimoji="0" lang="ja-JP" altLang="en-US" sz="2000" b="0" i="0" u="none" strike="noStrike" kern="0" cap="none" spc="0" normalizeH="0" baseline="30000" noProof="0" dirty="0">
              <a:ln>
                <a:noFill/>
              </a:ln>
              <a:solidFill>
                <a:srgbClr val="0000FF"/>
              </a:solidFill>
              <a:effectLst/>
              <a:uLnTx/>
              <a:uFillTx/>
            </a:endParaRPr>
          </a:p>
        </p:txBody>
      </p:sp>
      <p:sp>
        <p:nvSpPr>
          <p:cNvPr id="71" name="正方形/長方形 70"/>
          <p:cNvSpPr/>
          <p:nvPr/>
        </p:nvSpPr>
        <p:spPr>
          <a:xfrm>
            <a:off x="6084168" y="2568490"/>
            <a:ext cx="974946"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err="1">
                <a:ln>
                  <a:noFill/>
                </a:ln>
                <a:solidFill>
                  <a:srgbClr val="FF0000"/>
                </a:solidFill>
                <a:effectLst/>
                <a:uLnTx/>
                <a:uFillTx/>
              </a:rPr>
              <a:t>graupel</a:t>
            </a:r>
            <a:endParaRPr kumimoji="0" lang="ja-JP" altLang="en-US" sz="2000" b="0" i="0" u="none" strike="noStrike" kern="0" cap="none" spc="0" normalizeH="0" baseline="30000" noProof="0" dirty="0">
              <a:ln>
                <a:noFill/>
              </a:ln>
              <a:solidFill>
                <a:srgbClr val="FF0000"/>
              </a:solidFill>
              <a:effectLst/>
              <a:uLnTx/>
              <a:uFillTx/>
            </a:endParaRPr>
          </a:p>
        </p:txBody>
      </p:sp>
      <p:sp>
        <p:nvSpPr>
          <p:cNvPr id="72" name="正方形/長方形 71"/>
          <p:cNvSpPr/>
          <p:nvPr/>
        </p:nvSpPr>
        <p:spPr>
          <a:xfrm>
            <a:off x="6282571" y="2272365"/>
            <a:ext cx="737701"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B050"/>
                </a:solidFill>
                <a:effectLst/>
                <a:uLnTx/>
                <a:uFillTx/>
              </a:rPr>
              <a:t>snow</a:t>
            </a:r>
            <a:endParaRPr kumimoji="0" lang="ja-JP" altLang="en-US" sz="2000" b="0" i="0" u="none" strike="noStrike" kern="0" cap="none" spc="0" normalizeH="0" baseline="30000" noProof="0" dirty="0">
              <a:ln>
                <a:noFill/>
              </a:ln>
              <a:solidFill>
                <a:srgbClr val="00B050"/>
              </a:solidFill>
              <a:effectLst/>
              <a:uLnTx/>
              <a:uFillTx/>
            </a:endParaRPr>
          </a:p>
        </p:txBody>
      </p:sp>
      <p:sp>
        <p:nvSpPr>
          <p:cNvPr id="38" name="正方形/長方形 37"/>
          <p:cNvSpPr/>
          <p:nvPr/>
        </p:nvSpPr>
        <p:spPr>
          <a:xfrm>
            <a:off x="6358804" y="3368957"/>
            <a:ext cx="591830"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kern="0" dirty="0">
                <a:solidFill>
                  <a:srgbClr val="0000FF"/>
                </a:solidFill>
              </a:rPr>
              <a:t>rain</a:t>
            </a:r>
            <a:endParaRPr kumimoji="0" lang="ja-JP" altLang="en-US" sz="2000" b="0" i="0" u="none" strike="noStrike" kern="0" cap="none" spc="0" normalizeH="0" baseline="30000" noProof="0" dirty="0">
              <a:ln>
                <a:noFill/>
              </a:ln>
              <a:solidFill>
                <a:srgbClr val="0000FF"/>
              </a:solidFill>
              <a:effectLst/>
              <a:uLnTx/>
              <a:uFillTx/>
            </a:endParaRPr>
          </a:p>
        </p:txBody>
      </p:sp>
      <p:sp>
        <p:nvSpPr>
          <p:cNvPr id="39" name="正方形/長方形 38"/>
          <p:cNvSpPr/>
          <p:nvPr/>
        </p:nvSpPr>
        <p:spPr>
          <a:xfrm>
            <a:off x="6086538" y="3943304"/>
            <a:ext cx="974946"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err="1">
                <a:ln>
                  <a:noFill/>
                </a:ln>
                <a:solidFill>
                  <a:srgbClr val="FF0000"/>
                </a:solidFill>
                <a:effectLst/>
                <a:uLnTx/>
                <a:uFillTx/>
              </a:rPr>
              <a:t>graupel</a:t>
            </a:r>
            <a:endParaRPr kumimoji="0" lang="ja-JP" altLang="en-US" sz="2000" b="0" i="0" u="none" strike="noStrike" kern="0" cap="none" spc="0" normalizeH="0" baseline="30000" noProof="0" dirty="0">
              <a:ln>
                <a:noFill/>
              </a:ln>
              <a:solidFill>
                <a:srgbClr val="FF0000"/>
              </a:solidFill>
              <a:effectLst/>
              <a:uLnTx/>
              <a:uFillTx/>
            </a:endParaRPr>
          </a:p>
        </p:txBody>
      </p:sp>
      <p:sp>
        <p:nvSpPr>
          <p:cNvPr id="40" name="正方形/長方形 39"/>
          <p:cNvSpPr/>
          <p:nvPr/>
        </p:nvSpPr>
        <p:spPr>
          <a:xfrm>
            <a:off x="6284941" y="3647179"/>
            <a:ext cx="737701" cy="4001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B050"/>
                </a:solidFill>
                <a:effectLst/>
                <a:uLnTx/>
                <a:uFillTx/>
              </a:rPr>
              <a:t>snow</a:t>
            </a:r>
            <a:endParaRPr kumimoji="0" lang="ja-JP" altLang="en-US" sz="2000" b="0" i="0" u="none" strike="noStrike" kern="0" cap="none" spc="0" normalizeH="0" baseline="30000" noProof="0" dirty="0">
              <a:ln>
                <a:noFill/>
              </a:ln>
              <a:solidFill>
                <a:srgbClr val="00B050"/>
              </a:solidFill>
              <a:effectLst/>
              <a:uLnTx/>
              <a:uFillTx/>
            </a:endParaRPr>
          </a:p>
        </p:txBody>
      </p:sp>
      <p:sp>
        <p:nvSpPr>
          <p:cNvPr id="42" name="正方形/長方形 41"/>
          <p:cNvSpPr/>
          <p:nvPr/>
        </p:nvSpPr>
        <p:spPr>
          <a:xfrm>
            <a:off x="79106" y="64597"/>
            <a:ext cx="2304780"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Experimental Design</a:t>
            </a:r>
          </a:p>
        </p:txBody>
      </p:sp>
      <p:graphicFrame>
        <p:nvGraphicFramePr>
          <p:cNvPr id="43" name="オブジェクト 42"/>
          <p:cNvGraphicFramePr>
            <a:graphicFrameLocks noChangeAspect="1"/>
          </p:cNvGraphicFramePr>
          <p:nvPr>
            <p:extLst>
              <p:ext uri="{D42A27DB-BD31-4B8C-83A1-F6EECF244321}">
                <p14:modId xmlns:p14="http://schemas.microsoft.com/office/powerpoint/2010/main" val="4152174939"/>
              </p:ext>
            </p:extLst>
          </p:nvPr>
        </p:nvGraphicFramePr>
        <p:xfrm>
          <a:off x="4066800" y="5244284"/>
          <a:ext cx="2371886" cy="367925"/>
        </p:xfrm>
        <a:graphic>
          <a:graphicData uri="http://schemas.openxmlformats.org/presentationml/2006/ole">
            <mc:AlternateContent xmlns:mc="http://schemas.openxmlformats.org/markup-compatibility/2006">
              <mc:Choice xmlns:v="urn:schemas-microsoft-com:vml" Requires="v">
                <p:oleObj spid="_x0000_s44254" name="数式" r:id="rId24" imgW="1498320" imgH="228600" progId="Equation.3">
                  <p:embed/>
                </p:oleObj>
              </mc:Choice>
              <mc:Fallback>
                <p:oleObj name="数式" r:id="rId24" imgW="1498320" imgH="228600" progId="Equation.3">
                  <p:embed/>
                  <p:pic>
                    <p:nvPicPr>
                      <p:cNvPr id="0" name=""/>
                      <p:cNvPicPr/>
                      <p:nvPr/>
                    </p:nvPicPr>
                    <p:blipFill>
                      <a:blip r:embed="rId25"/>
                      <a:stretch>
                        <a:fillRect/>
                      </a:stretch>
                    </p:blipFill>
                    <p:spPr>
                      <a:xfrm>
                        <a:off x="4066800" y="5244284"/>
                        <a:ext cx="2371886" cy="367925"/>
                      </a:xfrm>
                      <a:prstGeom prst="rect">
                        <a:avLst/>
                      </a:prstGeom>
                      <a:ln>
                        <a:noFill/>
                      </a:ln>
                    </p:spPr>
                  </p:pic>
                </p:oleObj>
              </mc:Fallback>
            </mc:AlternateContent>
          </a:graphicData>
        </a:graphic>
      </p:graphicFrame>
    </p:spTree>
    <p:extLst>
      <p:ext uri="{BB962C8B-B14F-4D97-AF65-F5344CB8AC3E}">
        <p14:creationId xmlns:p14="http://schemas.microsoft.com/office/powerpoint/2010/main" val="31461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3" grpId="0" animBg="1"/>
      <p:bldP spid="65" grpId="0" animBg="1"/>
      <p:bldP spid="41" grpId="0"/>
      <p:bldP spid="49"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sens20120506021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82" y="1494051"/>
            <a:ext cx="8064566" cy="5363949"/>
          </a:xfrm>
          <a:prstGeom prst="rect">
            <a:avLst/>
          </a:prstGeom>
        </p:spPr>
      </p:pic>
      <p:sp>
        <p:nvSpPr>
          <p:cNvPr id="4" name="タイトル 1"/>
          <p:cNvSpPr txBox="1">
            <a:spLocks/>
          </p:cNvSpPr>
          <p:nvPr/>
        </p:nvSpPr>
        <p:spPr>
          <a:xfrm>
            <a:off x="0" y="0"/>
            <a:ext cx="9144000" cy="90871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ja-JP" sz="3200" dirty="0"/>
              <a:t/>
            </a:r>
            <a:br>
              <a:rPr lang="en-US" altLang="ja-JP" sz="3200" dirty="0"/>
            </a:br>
            <a:r>
              <a:rPr lang="en-US" altLang="ja-JP" sz="3200" dirty="0"/>
              <a:t>	</a:t>
            </a:r>
            <a:r>
              <a:rPr lang="en-US" altLang="ja-JP" sz="3200" b="1" dirty="0"/>
              <a:t> Characteristic</a:t>
            </a:r>
            <a:r>
              <a:rPr lang="ja-JP" altLang="en-US" sz="3200" b="1" dirty="0"/>
              <a:t> </a:t>
            </a:r>
            <a:r>
              <a:rPr lang="en-US" altLang="ja-JP" sz="3200" b="1" dirty="0"/>
              <a:t>of</a:t>
            </a:r>
            <a:r>
              <a:rPr lang="ja-JP" altLang="en-US" sz="3200" b="1" dirty="0"/>
              <a:t> </a:t>
            </a:r>
            <a:r>
              <a:rPr lang="en-US" altLang="ja-JP" sz="3200" b="1" dirty="0"/>
              <a:t>Added </a:t>
            </a:r>
            <a:r>
              <a:rPr lang="en-US" altLang="ja-JP" sz="3200" i="1" dirty="0" err="1">
                <a:latin typeface="Times New Roman" panose="02020603050405020304" pitchFamily="18" charset="0"/>
                <a:ea typeface="Arial Unicode MS" panose="020B0604020202020204" pitchFamily="50" charset="-128"/>
                <a:cs typeface="Times New Roman" panose="02020603050405020304" pitchFamily="18" charset="0"/>
              </a:rPr>
              <a:t>δZ</a:t>
            </a:r>
            <a:r>
              <a:rPr lang="en-US" altLang="ja-JP" sz="3200"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3200"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3200" dirty="0">
              <a:solidFill>
                <a:srgbClr val="FFFF00"/>
              </a:solidFill>
            </a:endParaRPr>
          </a:p>
        </p:txBody>
      </p:sp>
      <p:sp>
        <p:nvSpPr>
          <p:cNvPr id="5" name="スライド番号プレースホルダー 2"/>
          <p:cNvSpPr txBox="1">
            <a:spLocks/>
          </p:cNvSpPr>
          <p:nvPr/>
        </p:nvSpPr>
        <p:spPr>
          <a:xfrm>
            <a:off x="7086600" y="0"/>
            <a:ext cx="2057400" cy="365125"/>
          </a:xfrm>
          <a:prstGeom prst="rect">
            <a:avLst/>
          </a:prstGeom>
        </p:spPr>
        <p:txBody>
          <a:bodyPr vert="horz" lIns="91440" tIns="45720" rIns="91440" bIns="45720" rtlCol="0" anchor="ctr"/>
          <a:lstStyle>
            <a:defPPr>
              <a:defRPr lang="ja-JP"/>
            </a:defPPr>
            <a:lvl1pPr marL="0" marR="0" indent="0" algn="r" defTabSz="914400" rtl="0" eaLnBrk="1" fontAlgn="auto" latinLnBrk="0" hangingPunct="1">
              <a:lnSpc>
                <a:spcPct val="100000"/>
              </a:lnSpc>
              <a:spcBef>
                <a:spcPts val="0"/>
              </a:spcBef>
              <a:spcAft>
                <a:spcPts val="0"/>
              </a:spcAft>
              <a:buClrTx/>
              <a:buSzTx/>
              <a:buFontTx/>
              <a:buNone/>
              <a:tabLst/>
              <a:defRPr kumimoji="1" sz="1800" kern="1200">
                <a:solidFill>
                  <a:schemeClr val="bg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AAB0688-359F-4B6A-B51F-41AC6C71A3FA}" type="slidenum">
              <a:rPr lang="ja-JP" altLang="en-US" sz="1600" smtClean="0"/>
              <a:pPr/>
              <a:t>8</a:t>
            </a:fld>
            <a:r>
              <a:rPr lang="en-US" altLang="ja-JP" sz="1600" dirty="0"/>
              <a:t>/16</a:t>
            </a:r>
            <a:endParaRPr lang="ja-JP" altLang="en-US" sz="1600" dirty="0"/>
          </a:p>
        </p:txBody>
      </p:sp>
      <p:sp>
        <p:nvSpPr>
          <p:cNvPr id="55" name="正方形/長方形 54"/>
          <p:cNvSpPr/>
          <p:nvPr/>
        </p:nvSpPr>
        <p:spPr>
          <a:xfrm>
            <a:off x="79107" y="1004340"/>
            <a:ext cx="4438390" cy="369332"/>
          </a:xfrm>
          <a:prstGeom prst="rect">
            <a:avLst/>
          </a:prstGeom>
        </p:spPr>
        <p:txBody>
          <a:bodyPr wrap="square">
            <a:spAutoFit/>
          </a:bodyPr>
          <a:lstStyle/>
          <a:p>
            <a:r>
              <a:rPr kumimoji="0" lang="en-US" altLang="ja-JP" kern="0" dirty="0">
                <a:ea typeface="Arial Unicode MS" panose="020B0604020202020204" pitchFamily="50" charset="-128"/>
                <a:cs typeface="Arial Unicode MS" panose="020B0604020202020204" pitchFamily="50" charset="-128"/>
              </a:rPr>
              <a:t>Slope of regression line </a:t>
            </a:r>
            <a:r>
              <a:rPr kumimoji="0" lang="en-US" altLang="ja-JP" kern="0" dirty="0">
                <a:latin typeface="Times New Roman" panose="02020603050405020304" pitchFamily="18" charset="0"/>
                <a:ea typeface="Arial Unicode MS" panose="020B0604020202020204" pitchFamily="50" charset="-128"/>
                <a:cs typeface="Times New Roman" panose="02020603050405020304" pitchFamily="18" charset="0"/>
              </a:rPr>
              <a:t>(</a:t>
            </a:r>
            <a:r>
              <a:rPr kumimoji="0" lang="en-US" altLang="ja-JP" i="1" kern="0" dirty="0" err="1">
                <a:latin typeface="Times New Roman" panose="02020603050405020304" pitchFamily="18" charset="0"/>
                <a:ea typeface="Arial Unicode MS" panose="020B0604020202020204" pitchFamily="50" charset="-128"/>
                <a:cs typeface="Times New Roman" panose="02020603050405020304" pitchFamily="18" charset="0"/>
              </a:rPr>
              <a:t>δ</a:t>
            </a:r>
            <a:r>
              <a:rPr lang="en-US" altLang="ja-JP" i="1" dirty="0" err="1">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i="1" baseline="-25000" dirty="0" err="1">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kumimoji="0" lang="en-US" altLang="ja-JP" kern="0" dirty="0">
                <a:latin typeface="Arial Unicode MS" panose="020B0604020202020204" pitchFamily="50" charset="-128"/>
                <a:ea typeface="Arial Unicode MS" panose="020B0604020202020204" pitchFamily="50" charset="-128"/>
                <a:cs typeface="Arial Unicode MS" panose="020B0604020202020204" pitchFamily="50" charset="-128"/>
              </a:rPr>
              <a:t>/</a:t>
            </a:r>
            <a:r>
              <a:rPr kumimoji="0" lang="en-US" altLang="ja-JP" i="1" kern="0" dirty="0" err="1">
                <a:latin typeface="Times New Roman" panose="02020603050405020304" pitchFamily="18" charset="0"/>
                <a:ea typeface="Arial Unicode MS" panose="020B0604020202020204" pitchFamily="50" charset="-128"/>
                <a:cs typeface="Times New Roman" panose="02020603050405020304" pitchFamily="18" charset="0"/>
              </a:rPr>
              <a:t>δ</a:t>
            </a:r>
            <a:r>
              <a:rPr lang="en-US" altLang="ja-JP" b="1" dirty="0" err="1">
                <a:latin typeface="Times New Roman" panose="02020603050405020304" pitchFamily="18" charset="0"/>
                <a:ea typeface="Arial Unicode MS" panose="020B0604020202020204" pitchFamily="50" charset="-128"/>
                <a:cs typeface="Times New Roman" panose="02020603050405020304" pitchFamily="18" charset="0"/>
              </a:rPr>
              <a:t>x</a:t>
            </a:r>
            <a:r>
              <a:rPr lang="en-US" altLang="ja-JP" i="1" baseline="30000" dirty="0" err="1">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dirty="0">
                <a:latin typeface="Times New Roman" panose="02020603050405020304" pitchFamily="18" charset="0"/>
                <a:ea typeface="Arial Unicode MS" panose="020B0604020202020204" pitchFamily="50" charset="-128"/>
                <a:cs typeface="Times New Roman" panose="02020603050405020304" pitchFamily="18" charset="0"/>
              </a:rPr>
              <a:t>) </a:t>
            </a:r>
            <a:r>
              <a:rPr lang="en-US" altLang="ja-JP" dirty="0"/>
              <a:t>in 1110JST</a:t>
            </a:r>
            <a:endParaRPr lang="ja-JP" altLang="en-US" dirty="0"/>
          </a:p>
        </p:txBody>
      </p:sp>
      <p:sp>
        <p:nvSpPr>
          <p:cNvPr id="58" name="角丸四角形吹き出し 57"/>
          <p:cNvSpPr/>
          <p:nvPr/>
        </p:nvSpPr>
        <p:spPr>
          <a:xfrm>
            <a:off x="1043608" y="4077072"/>
            <a:ext cx="1280314" cy="499545"/>
          </a:xfrm>
          <a:prstGeom prst="wedgeRoundRectCallout">
            <a:avLst>
              <a:gd name="adj1" fmla="val 94104"/>
              <a:gd name="adj2" fmla="val -218480"/>
              <a:gd name="adj3" fmla="val 16667"/>
            </a:avLst>
          </a:prstGeom>
          <a:solidFill>
            <a:schemeClr val="bg1">
              <a:alpha val="70000"/>
            </a:schemeClr>
          </a:solidFill>
          <a:ln>
            <a:solidFill>
              <a:srgbClr val="008000"/>
            </a:solidFill>
          </a:ln>
        </p:spPr>
        <p:style>
          <a:lnRef idx="2">
            <a:schemeClr val="dk1"/>
          </a:lnRef>
          <a:fillRef idx="1">
            <a:schemeClr val="lt1"/>
          </a:fillRef>
          <a:effectRef idx="0">
            <a:schemeClr val="dk1"/>
          </a:effectRef>
          <a:fontRef idx="minor">
            <a:schemeClr val="dk1"/>
          </a:fontRef>
        </p:style>
        <p:txBody>
          <a:bodyPr rtlCol="0" anchor="ctr"/>
          <a:lstStyle/>
          <a:p>
            <a:pPr lvl="0"/>
            <a:r>
              <a:rPr kumimoji="0" lang="en-US" altLang="ja-JP" sz="1600" kern="0" dirty="0">
                <a:solidFill>
                  <a:srgbClr val="008000"/>
                </a:solidFill>
              </a:rPr>
              <a:t>Large </a:t>
            </a:r>
            <a:r>
              <a:rPr lang="en-US" altLang="ja-JP" sz="1600" i="1" dirty="0" err="1">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kumimoji="0" lang="en-US" altLang="ja-JP" sz="1600" kern="0" dirty="0">
              <a:solidFill>
                <a:srgbClr val="008000"/>
              </a:solidFill>
            </a:endParaRPr>
          </a:p>
          <a:p>
            <a:r>
              <a:rPr kumimoji="0" lang="ja-JP" altLang="en-US" sz="1600" kern="0" dirty="0">
                <a:solidFill>
                  <a:srgbClr val="008000"/>
                </a:solidFill>
              </a:rPr>
              <a:t>⇔ </a:t>
            </a:r>
            <a:r>
              <a:rPr kumimoji="0" lang="en-US" altLang="ja-JP" sz="1600" kern="0" dirty="0">
                <a:solidFill>
                  <a:srgbClr val="008000"/>
                </a:solidFill>
              </a:rPr>
              <a:t>Strong </a:t>
            </a:r>
            <a:r>
              <a:rPr lang="en-US" altLang="ja-JP" sz="1600" i="1" dirty="0" err="1">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1600" i="1" baseline="30000" dirty="0" err="1">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0" name="正方形/長方形 29"/>
          <p:cNvSpPr/>
          <p:nvPr/>
        </p:nvSpPr>
        <p:spPr>
          <a:xfrm>
            <a:off x="4788264" y="976313"/>
            <a:ext cx="4262589" cy="418300"/>
          </a:xfrm>
          <a:prstGeom prst="rect">
            <a:avLst/>
          </a:prstGeom>
          <a:solidFill>
            <a:srgbClr val="FFFF00"/>
          </a:solidFill>
          <a:ln w="190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endParaRPr lang="en-US" altLang="ja-JP" sz="1400" dirty="0">
              <a:ea typeface="Arial Unicode MS" panose="020B0604020202020204" pitchFamily="50" charset="-128"/>
              <a:cs typeface="Arial Unicode MS" panose="020B0604020202020204" pitchFamily="50" charset="-128"/>
            </a:endParaRPr>
          </a:p>
        </p:txBody>
      </p:sp>
      <p:sp>
        <p:nvSpPr>
          <p:cNvPr id="32" name="正方形/長方形 31"/>
          <p:cNvSpPr/>
          <p:nvPr/>
        </p:nvSpPr>
        <p:spPr>
          <a:xfrm>
            <a:off x="6776632" y="2780928"/>
            <a:ext cx="898003" cy="338554"/>
          </a:xfrm>
          <a:prstGeom prst="rect">
            <a:avLst/>
          </a:prstGeom>
          <a:ln w="19050">
            <a:noFill/>
          </a:ln>
        </p:spPr>
        <p:txBody>
          <a:bodyPr wrap="none">
            <a:spAutoFit/>
          </a:bodyPr>
          <a:lstStyle/>
          <a:p>
            <a:pPr defTabSz="914400"/>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3" name="正方形/長方形 32"/>
          <p:cNvSpPr/>
          <p:nvPr/>
        </p:nvSpPr>
        <p:spPr>
          <a:xfrm>
            <a:off x="5064227" y="4365104"/>
            <a:ext cx="848309" cy="338554"/>
          </a:xfrm>
          <a:prstGeom prst="rect">
            <a:avLst/>
          </a:prstGeom>
          <a:ln w="19050">
            <a:noFill/>
          </a:ln>
        </p:spPr>
        <p:txBody>
          <a:bodyPr wrap="none">
            <a:spAutoFit/>
          </a:bodyPr>
          <a:lstStyle/>
          <a:p>
            <a:pPr defTabSz="914400"/>
            <a:r>
              <a:rPr lang="ja-JP" altLang="en-US"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T</a:t>
            </a:r>
            <a:r>
              <a:rPr lang="en-US" altLang="ja-JP" sz="16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4" name="正方形/長方形 33"/>
          <p:cNvSpPr/>
          <p:nvPr/>
        </p:nvSpPr>
        <p:spPr>
          <a:xfrm>
            <a:off x="1438012" y="5013176"/>
            <a:ext cx="874124" cy="338554"/>
          </a:xfrm>
          <a:prstGeom prst="rect">
            <a:avLst/>
          </a:prstGeom>
          <a:ln w="19050">
            <a:noFill/>
          </a:ln>
        </p:spPr>
        <p:txBody>
          <a:bodyPr wrap="none">
            <a:spAutoFit/>
          </a:bodyPr>
          <a:lstStyle/>
          <a:p>
            <a:pPr defTabSz="914400"/>
            <a:r>
              <a:rPr lang="ja-JP" altLang="en-US" sz="1600" i="1" dirty="0">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1600" i="1" baseline="30000" dirty="0" err="1">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008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5" name="正方形/長方形 34"/>
          <p:cNvSpPr/>
          <p:nvPr/>
        </p:nvSpPr>
        <p:spPr>
          <a:xfrm>
            <a:off x="2816192" y="4149080"/>
            <a:ext cx="870751" cy="338554"/>
          </a:xfrm>
          <a:prstGeom prst="rect">
            <a:avLst/>
          </a:prstGeom>
          <a:ln w="19050">
            <a:noFill/>
          </a:ln>
        </p:spPr>
        <p:txBody>
          <a:bodyPr wrap="none">
            <a:spAutoFit/>
          </a:bodyPr>
          <a:lstStyle/>
          <a:p>
            <a:pPr defTabSz="914400"/>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w</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6" name="正方形/長方形 35"/>
          <p:cNvSpPr/>
          <p:nvPr/>
        </p:nvSpPr>
        <p:spPr>
          <a:xfrm>
            <a:off x="1232016" y="3356992"/>
            <a:ext cx="837089" cy="338554"/>
          </a:xfrm>
          <a:prstGeom prst="rect">
            <a:avLst/>
          </a:prstGeom>
          <a:ln w="19050">
            <a:noFill/>
          </a:ln>
        </p:spPr>
        <p:txBody>
          <a:bodyPr wrap="none">
            <a:spAutoFit/>
          </a:bodyPr>
          <a:lstStyle/>
          <a:p>
            <a:pPr defTabSz="914400"/>
            <a:r>
              <a:rPr lang="ja-JP" altLang="en-US"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r>
              <a:rPr lang="en-US" altLang="ja-JP"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ja-JP" altLang="en-US" sz="1600" i="1"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a:t>
            </a:r>
            <a:r>
              <a:rPr lang="en-US" altLang="ja-JP" sz="1600" i="1"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u</a:t>
            </a:r>
            <a:r>
              <a:rPr lang="en-US" altLang="ja-JP" sz="1600" i="1" baseline="30000" dirty="0" err="1">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0000FF"/>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5" name="角丸四角形吹き出し 44"/>
          <p:cNvSpPr/>
          <p:nvPr/>
        </p:nvSpPr>
        <p:spPr>
          <a:xfrm>
            <a:off x="3203848" y="2420888"/>
            <a:ext cx="1280314" cy="499545"/>
          </a:xfrm>
          <a:prstGeom prst="wedgeRoundRectCallout">
            <a:avLst>
              <a:gd name="adj1" fmla="val -50599"/>
              <a:gd name="adj2" fmla="val 112723"/>
              <a:gd name="adj3" fmla="val 16667"/>
            </a:avLst>
          </a:prstGeom>
          <a:solidFill>
            <a:schemeClr val="bg1">
              <a:alpha val="7000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lvl="0"/>
            <a:r>
              <a:rPr kumimoji="0" lang="en-US" altLang="ja-JP" sz="1600" kern="0" dirty="0">
                <a:solidFill>
                  <a:srgbClr val="FF0000"/>
                </a:solidFill>
              </a:rPr>
              <a:t>Large </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kumimoji="0" lang="en-US" altLang="ja-JP" sz="1600" kern="0" dirty="0">
              <a:solidFill>
                <a:srgbClr val="FF0000"/>
              </a:solidFill>
            </a:endParaRPr>
          </a:p>
          <a:p>
            <a:r>
              <a:rPr kumimoji="0" lang="ja-JP" altLang="en-US" sz="1600" kern="0" dirty="0">
                <a:solidFill>
                  <a:srgbClr val="FF0000"/>
                </a:solidFill>
              </a:rPr>
              <a:t>⇔ </a:t>
            </a:r>
            <a:r>
              <a:rPr kumimoji="0" lang="en-US" altLang="ja-JP" sz="1600" kern="0" dirty="0">
                <a:solidFill>
                  <a:srgbClr val="FF0000"/>
                </a:solidFill>
              </a:rPr>
              <a:t>Strong </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w</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46" name="角丸四角形吹き出し 45"/>
          <p:cNvSpPr/>
          <p:nvPr/>
        </p:nvSpPr>
        <p:spPr>
          <a:xfrm>
            <a:off x="6516216" y="4293096"/>
            <a:ext cx="1280314" cy="499545"/>
          </a:xfrm>
          <a:prstGeom prst="wedgeRoundRectCallout">
            <a:avLst>
              <a:gd name="adj1" fmla="val -47032"/>
              <a:gd name="adj2" fmla="val -259089"/>
              <a:gd name="adj3" fmla="val 16667"/>
            </a:avLst>
          </a:prstGeom>
          <a:solidFill>
            <a:schemeClr val="bg1">
              <a:alpha val="7000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lvl="0"/>
            <a:r>
              <a:rPr kumimoji="0" lang="en-US" altLang="ja-JP" sz="1600" kern="0" dirty="0">
                <a:solidFill>
                  <a:srgbClr val="FF0000"/>
                </a:solidFill>
              </a:rPr>
              <a:t>Large </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Z</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H</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kumimoji="0" lang="en-US" altLang="ja-JP" sz="1600" kern="0" dirty="0">
              <a:solidFill>
                <a:srgbClr val="FF0000"/>
              </a:solidFill>
            </a:endParaRPr>
          </a:p>
          <a:p>
            <a:r>
              <a:rPr kumimoji="0" lang="ja-JP" altLang="en-US" sz="1600" kern="0" dirty="0">
                <a:solidFill>
                  <a:srgbClr val="FF0000"/>
                </a:solidFill>
              </a:rPr>
              <a:t>⇔ </a:t>
            </a:r>
            <a:r>
              <a:rPr kumimoji="0" lang="en-US" altLang="ja-JP" sz="1600" kern="0" dirty="0">
                <a:solidFill>
                  <a:srgbClr val="FF0000"/>
                </a:solidFill>
              </a:rPr>
              <a:t>large </a:t>
            </a:r>
            <a:r>
              <a:rPr lang="en-US" altLang="ja-JP" sz="1600" i="1"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q</a:t>
            </a:r>
            <a:r>
              <a:rPr lang="en-US" altLang="ja-JP" sz="1600" i="1" baseline="-25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v</a:t>
            </a:r>
            <a:r>
              <a:rPr lang="en-US" altLang="ja-JP" sz="1600" i="1" baseline="30000" dirty="0" err="1">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rPr>
              <a:t>f</a:t>
            </a:r>
            <a:endParaRPr lang="ja-JP" altLang="en-US" sz="1600" i="1" baseline="-25000" dirty="0">
              <a:solidFill>
                <a:srgbClr val="FF0000"/>
              </a:solidFill>
              <a:latin typeface="Times New Roman" panose="02020603050405020304" pitchFamily="18" charset="0"/>
              <a:ea typeface="Arial Unicode MS" panose="020B0604020202020204" pitchFamily="50" charset="-128"/>
              <a:cs typeface="Times New Roman" panose="02020603050405020304" pitchFamily="18" charset="0"/>
            </a:endParaRPr>
          </a:p>
        </p:txBody>
      </p:sp>
      <p:sp>
        <p:nvSpPr>
          <p:cNvPr id="38" name="正方形/長方形 37"/>
          <p:cNvSpPr/>
          <p:nvPr/>
        </p:nvSpPr>
        <p:spPr>
          <a:xfrm>
            <a:off x="79107" y="64597"/>
            <a:ext cx="2116629" cy="3205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t>Results (2012/5/6)</a:t>
            </a:r>
          </a:p>
        </p:txBody>
      </p:sp>
      <p:sp>
        <p:nvSpPr>
          <p:cNvPr id="2" name="角丸四角形 1"/>
          <p:cNvSpPr/>
          <p:nvPr/>
        </p:nvSpPr>
        <p:spPr>
          <a:xfrm>
            <a:off x="5292080" y="1004340"/>
            <a:ext cx="288032" cy="36933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6066783" y="1004340"/>
            <a:ext cx="288032" cy="36933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6798568" y="1000130"/>
            <a:ext cx="288032" cy="36933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7564959" y="1004589"/>
            <a:ext cx="288032" cy="36933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8356807" y="1000892"/>
            <a:ext cx="288032" cy="36933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1" name="オブジェクト 30"/>
          <p:cNvGraphicFramePr>
            <a:graphicFrameLocks noChangeAspect="1"/>
          </p:cNvGraphicFramePr>
          <p:nvPr>
            <p:extLst>
              <p:ext uri="{D42A27DB-BD31-4B8C-83A1-F6EECF244321}">
                <p14:modId xmlns:p14="http://schemas.microsoft.com/office/powerpoint/2010/main" val="130054409"/>
              </p:ext>
            </p:extLst>
          </p:nvPr>
        </p:nvGraphicFramePr>
        <p:xfrm>
          <a:off x="4788024" y="978925"/>
          <a:ext cx="4255522" cy="414804"/>
        </p:xfrm>
        <a:graphic>
          <a:graphicData uri="http://schemas.openxmlformats.org/presentationml/2006/ole">
            <mc:AlternateContent xmlns:mc="http://schemas.openxmlformats.org/markup-compatibility/2006">
              <mc:Choice xmlns:v="urn:schemas-microsoft-com:vml" Requires="v">
                <p:oleObj spid="_x0000_s31605" name="数式" r:id="rId5" imgW="4368600" imgH="469800" progId="Equation.3">
                  <p:embed/>
                </p:oleObj>
              </mc:Choice>
              <mc:Fallback>
                <p:oleObj name="数式" r:id="rId5" imgW="4368600" imgH="469800" progId="Equation.3">
                  <p:embed/>
                  <p:pic>
                    <p:nvPicPr>
                      <p:cNvPr id="0" name=""/>
                      <p:cNvPicPr/>
                      <p:nvPr/>
                    </p:nvPicPr>
                    <p:blipFill>
                      <a:blip r:embed="rId6"/>
                      <a:stretch>
                        <a:fillRect/>
                      </a:stretch>
                    </p:blipFill>
                    <p:spPr>
                      <a:xfrm>
                        <a:off x="4788024" y="978925"/>
                        <a:ext cx="4255522" cy="414804"/>
                      </a:xfrm>
                      <a:prstGeom prst="rect">
                        <a:avLst/>
                      </a:prstGeom>
                      <a:noFill/>
                      <a:ln w="38100">
                        <a:noFill/>
                      </a:ln>
                    </p:spPr>
                  </p:pic>
                </p:oleObj>
              </mc:Fallback>
            </mc:AlternateContent>
          </a:graphicData>
        </a:graphic>
      </p:graphicFrame>
    </p:spTree>
    <p:extLst>
      <p:ext uri="{BB962C8B-B14F-4D97-AF65-F5344CB8AC3E}">
        <p14:creationId xmlns:p14="http://schemas.microsoft.com/office/powerpoint/2010/main" val="198253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45" grpId="0" animBg="1"/>
      <p:bldP spid="46"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回路</Template>
  <TotalTime>21162</TotalTime>
  <Words>3895</Words>
  <Application>Microsoft Office PowerPoint</Application>
  <PresentationFormat>画面に合わせる (4:3)</PresentationFormat>
  <Paragraphs>638</Paragraphs>
  <Slides>31</Slides>
  <Notes>26</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2</vt:i4>
      </vt:variant>
      <vt:variant>
        <vt:lpstr>スライド タイトル</vt:lpstr>
      </vt:variant>
      <vt:variant>
        <vt:i4>31</vt:i4>
      </vt:variant>
    </vt:vector>
  </HeadingPairs>
  <TitlesOfParts>
    <vt:vector size="41" baseType="lpstr">
      <vt:lpstr>Arial Unicode MS</vt:lpstr>
      <vt:lpstr>ＭＳ Ｐゴシック</vt:lpstr>
      <vt:lpstr>メイリオ</vt:lpstr>
      <vt:lpstr>Arial</vt:lpstr>
      <vt:lpstr>Calibri</vt:lpstr>
      <vt:lpstr>Calibri Light</vt:lpstr>
      <vt:lpstr>Times New Roman</vt:lpstr>
      <vt:lpstr>Office テーマ</vt:lpstr>
      <vt:lpstr>Equation</vt:lpstr>
      <vt:lpstr>数式</vt:lpstr>
      <vt:lpstr>State-dependent Additive Covariance Inflation for Radar Reflectivity Assimilation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Supplement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雲解像度非静力学4次元変分法　　　　　　　　　データ同化システム(1)</dc:title>
  <dc:creator>tkawabat</dc:creator>
  <cp:lastModifiedBy>syokota</cp:lastModifiedBy>
  <cp:revision>712</cp:revision>
  <dcterms:created xsi:type="dcterms:W3CDTF">2008-06-17T07:16:25Z</dcterms:created>
  <dcterms:modified xsi:type="dcterms:W3CDTF">2018-05-08T06:02:49Z</dcterms:modified>
</cp:coreProperties>
</file>