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89" r:id="rId4"/>
    <p:sldId id="279" r:id="rId5"/>
    <p:sldId id="261" r:id="rId6"/>
    <p:sldId id="263" r:id="rId7"/>
    <p:sldId id="282" r:id="rId8"/>
    <p:sldId id="290" r:id="rId9"/>
    <p:sldId id="283" r:id="rId10"/>
    <p:sldId id="285" r:id="rId11"/>
    <p:sldId id="286" r:id="rId12"/>
    <p:sldId id="287" r:id="rId13"/>
    <p:sldId id="291" r:id="rId14"/>
    <p:sldId id="288" r:id="rId15"/>
    <p:sldId id="276" r:id="rId16"/>
    <p:sldId id="277" r:id="rId17"/>
    <p:sldId id="267" r:id="rId18"/>
    <p:sldId id="280" r:id="rId19"/>
    <p:sldId id="274" r:id="rId2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75"/>
    <p:restoredTop sz="94028"/>
  </p:normalViewPr>
  <p:slideViewPr>
    <p:cSldViewPr snapToGrid="0" snapToObjects="1" showGuides="1">
      <p:cViewPr>
        <p:scale>
          <a:sx n="82" d="100"/>
          <a:sy n="82" d="100"/>
        </p:scale>
        <p:origin x="976" y="144"/>
      </p:cViewPr>
      <p:guideLst>
        <p:guide orient="horz" pos="238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C4267-8180-C347-9EA6-383F7BDBB8EC}" type="datetimeFigureOut">
              <a:rPr kumimoji="1" lang="ja-JP" altLang="en-US" smtClean="0"/>
              <a:t>2018/5/8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6DEBF-CB21-F142-9C27-163568EE8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3150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6DEBF-CB21-F142-9C27-163568EE8D9C}" type="slidenum">
              <a:rPr kumimoji="1" lang="ja-JP" altLang="en-US" smtClean="0"/>
              <a:t>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444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6DEBF-CB21-F142-9C27-163568EE8D9C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2928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6DEBF-CB21-F142-9C27-163568EE8D9C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8290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6DEBF-CB21-F142-9C27-163568EE8D9C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555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6DEBF-CB21-F142-9C27-163568EE8D9C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1243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MTSATs</a:t>
            </a:r>
          </a:p>
          <a:p>
            <a:r>
              <a:rPr kumimoji="1" lang="en-US" altLang="ja-JP" dirty="0" smtClean="0"/>
              <a:t>2005–2015</a:t>
            </a:r>
          </a:p>
          <a:p>
            <a:endParaRPr kumimoji="1" lang="en-US" altLang="ja-JP" dirty="0" smtClean="0"/>
          </a:p>
          <a:p>
            <a:r>
              <a:rPr kumimoji="1" lang="en-US" altLang="ja-JP" baseline="0" dirty="0" smtClean="0"/>
              <a:t> 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6DEBF-CB21-F142-9C27-163568EE8D9C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9989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Synoptic</a:t>
            </a:r>
            <a:r>
              <a:rPr kumimoji="1" lang="en-US" altLang="ja-JP" baseline="0" dirty="0" smtClean="0"/>
              <a:t> condition</a:t>
            </a:r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6DEBF-CB21-F142-9C27-163568EE8D9C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789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Synoptic</a:t>
            </a:r>
            <a:r>
              <a:rPr kumimoji="1" lang="en-US" altLang="ja-JP" baseline="0" dirty="0" smtClean="0"/>
              <a:t> condition</a:t>
            </a:r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6DEBF-CB21-F142-9C27-163568EE8D9C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416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6DEBF-CB21-F142-9C27-163568EE8D9C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6008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6DEBF-CB21-F142-9C27-163568EE8D9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5854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6DEBF-CB21-F142-9C27-163568EE8D9C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8105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6DEBF-CB21-F142-9C27-163568EE8D9C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9739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6DEBF-CB21-F142-9C27-163568EE8D9C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3274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1" y="579863"/>
            <a:ext cx="12191999" cy="255734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3523785"/>
            <a:ext cx="12192000" cy="295806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380A-CC04-C541-B549-7E9625105EFC}" type="datetime1">
              <a:rPr kumimoji="1" lang="ja-JP" altLang="en-US" smtClean="0"/>
              <a:t>2018/5/8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9 May 2018, Honda et al., 8th EnKF WS, Montreal, Canada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BA8A-27AD-E64A-B01B-546BCBB531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956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53A1B-4A14-D544-9C51-01576ADD305A}" type="datetime1">
              <a:rPr kumimoji="1" lang="ja-JP" altLang="en-US" smtClean="0"/>
              <a:t>2018/5/8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9 May 2018, Honda et al., 8th EnKF WS, Montreal, Canada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BA8A-27AD-E64A-B01B-546BCBB531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5403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23F93-D7A9-454F-8FB8-E0C5DDA23FFA}" type="datetime1">
              <a:rPr kumimoji="1" lang="ja-JP" altLang="en-US" smtClean="0"/>
              <a:t>2018/5/8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9 May 2018, Honda et al., 8th EnKF WS, Montreal, Canada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BA8A-27AD-E64A-B01B-546BCBB531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887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AF30-4B62-D44E-B215-3B7B4F5A8FBB}" type="datetime1">
              <a:rPr kumimoji="1" lang="ja-JP" altLang="en-US" smtClean="0"/>
              <a:t>2018/5/8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9 May 2018, Honda et al., 8th EnKF WS, Montreal, Canada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BA8A-27AD-E64A-B01B-546BCBB531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835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311BA-EEB3-9047-832E-A06279FD8C61}" type="datetime1">
              <a:rPr kumimoji="1" lang="ja-JP" altLang="en-US" smtClean="0"/>
              <a:t>2018/5/8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9 May 2018, Honda et al., 8th EnKF WS, Montreal, Canada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BA8A-27AD-E64A-B01B-546BCBB531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6586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40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0" y="1004046"/>
            <a:ext cx="12192000" cy="5477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0" y="6481857"/>
            <a:ext cx="1111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B110C-F11C-444E-A51A-044AD7726605}" type="datetime1">
              <a:rPr kumimoji="1" lang="ja-JP" altLang="en-US" smtClean="0"/>
              <a:t>2018/5/8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111623" y="6481860"/>
            <a:ext cx="1002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9 May 2018, Honda et al., 8th EnKF WS, Montreal, Canada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134164" y="6481857"/>
            <a:ext cx="1057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3BA8A-27AD-E64A-B01B-546BCBB531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37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kumimoji="1" sz="44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4.png"/><Relationship Id="rId6" Type="http://schemas.openxmlformats.org/officeDocument/2006/relationships/image" Target="../media/image14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4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>
                <a:latin typeface="+mn-ea"/>
                <a:ea typeface="+mn-ea"/>
              </a:rPr>
              <a:t>Assimilating All-Sky Himawari-8 Satellite Infrared Radiances: A Case of Typhoon Soudelor (2015</a:t>
            </a:r>
            <a:r>
              <a:rPr lang="en-US" altLang="ja-JP" sz="4000" dirty="0" smtClean="0">
                <a:latin typeface="+mn-ea"/>
                <a:ea typeface="+mn-ea"/>
              </a:rPr>
              <a:t>)</a:t>
            </a:r>
            <a:endParaRPr kumimoji="1" lang="ja-JP" altLang="en-US" sz="3600" dirty="0">
              <a:latin typeface="+mn-ea"/>
              <a:ea typeface="+mn-ea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3260318"/>
            <a:ext cx="12192000" cy="3597682"/>
          </a:xfrm>
        </p:spPr>
        <p:txBody>
          <a:bodyPr>
            <a:noAutofit/>
          </a:bodyPr>
          <a:lstStyle/>
          <a:p>
            <a:r>
              <a:rPr kumimoji="1" lang="en-US" altLang="ja-JP" sz="3200" b="1" dirty="0" smtClean="0"/>
              <a:t>*Takumi Honda</a:t>
            </a:r>
            <a:r>
              <a:rPr kumimoji="1" lang="en-US" altLang="ja-JP" sz="3200" b="1" baseline="30000" dirty="0" smtClean="0"/>
              <a:t>1</a:t>
            </a:r>
            <a:r>
              <a:rPr kumimoji="1" lang="en-US" altLang="ja-JP" sz="3200" dirty="0" smtClean="0"/>
              <a:t>,</a:t>
            </a:r>
          </a:p>
          <a:p>
            <a:r>
              <a:rPr lang="en-US" altLang="ja-JP" sz="2800" smtClean="0"/>
              <a:t>Takemasa </a:t>
            </a:r>
            <a:r>
              <a:rPr lang="en-US" altLang="ja-JP" sz="2800" dirty="0" smtClean="0"/>
              <a:t>Miyoshi</a:t>
            </a:r>
            <a:r>
              <a:rPr lang="en-US" altLang="ja-JP" sz="2800" baseline="30000" dirty="0" smtClean="0"/>
              <a:t>1</a:t>
            </a:r>
            <a:r>
              <a:rPr lang="en-US" altLang="ja-JP" sz="2800" dirty="0" smtClean="0"/>
              <a:t>,</a:t>
            </a:r>
            <a:r>
              <a:rPr lang="en-US" altLang="ja-JP" sz="2800" baseline="30000" dirty="0" smtClean="0"/>
              <a:t> </a:t>
            </a:r>
            <a:r>
              <a:rPr lang="en-US" altLang="ja-JP" sz="2800" dirty="0" err="1"/>
              <a:t>Guo</a:t>
            </a:r>
            <a:r>
              <a:rPr lang="en-US" altLang="ja-JP" sz="2800" dirty="0"/>
              <a:t>-Yuan </a:t>
            </a:r>
            <a:r>
              <a:rPr lang="en-US" altLang="ja-JP" sz="2800" dirty="0" smtClean="0"/>
              <a:t>Lien</a:t>
            </a:r>
            <a:r>
              <a:rPr lang="en-US" altLang="ja-JP" sz="2800" baseline="30000" dirty="0" smtClean="0"/>
              <a:t>1</a:t>
            </a:r>
            <a:r>
              <a:rPr lang="en-US" altLang="ja-JP" sz="2800" dirty="0" smtClean="0"/>
              <a:t>, </a:t>
            </a:r>
            <a:r>
              <a:rPr lang="en-US" altLang="ja-JP" sz="2800" dirty="0" err="1"/>
              <a:t>Seiya</a:t>
            </a:r>
            <a:r>
              <a:rPr lang="en-US" altLang="ja-JP" sz="2800" dirty="0"/>
              <a:t> </a:t>
            </a:r>
            <a:r>
              <a:rPr lang="en-US" altLang="ja-JP" sz="2800" dirty="0" smtClean="0"/>
              <a:t>Nishizawa</a:t>
            </a:r>
            <a:r>
              <a:rPr lang="en-US" altLang="ja-JP" sz="2800" baseline="30000" dirty="0" smtClean="0"/>
              <a:t>1</a:t>
            </a:r>
            <a:r>
              <a:rPr lang="en-US" altLang="ja-JP" sz="2800" dirty="0" smtClean="0"/>
              <a:t>, </a:t>
            </a:r>
            <a:r>
              <a:rPr lang="en-US" altLang="ja-JP" sz="2800" dirty="0"/>
              <a:t>Ryuji </a:t>
            </a:r>
            <a:r>
              <a:rPr lang="en-US" altLang="ja-JP" sz="2800" dirty="0" smtClean="0"/>
              <a:t>Yoshida</a:t>
            </a:r>
            <a:r>
              <a:rPr lang="en-US" altLang="ja-JP" sz="2800" baseline="30000" dirty="0" smtClean="0"/>
              <a:t>1</a:t>
            </a:r>
            <a:r>
              <a:rPr lang="en-US" altLang="ja-JP" sz="2800" dirty="0" smtClean="0"/>
              <a:t>, </a:t>
            </a:r>
            <a:r>
              <a:rPr lang="en-US" altLang="ja-JP" sz="2800" dirty="0" err="1"/>
              <a:t>Sachiho</a:t>
            </a:r>
            <a:r>
              <a:rPr lang="en-US" altLang="ja-JP" sz="2800" dirty="0"/>
              <a:t> A. Adachi</a:t>
            </a:r>
            <a:r>
              <a:rPr lang="en-US" altLang="ja-JP" sz="2800" baseline="30000" dirty="0"/>
              <a:t>1</a:t>
            </a:r>
            <a:r>
              <a:rPr lang="en-US" altLang="ja-JP" sz="2800" dirty="0"/>
              <a:t>, Koji </a:t>
            </a:r>
            <a:r>
              <a:rPr lang="en-US" altLang="ja-JP" sz="2800" dirty="0" smtClean="0"/>
              <a:t>Terasaki</a:t>
            </a:r>
            <a:r>
              <a:rPr lang="en-US" altLang="ja-JP" sz="2800" baseline="30000" dirty="0" smtClean="0"/>
              <a:t>1</a:t>
            </a:r>
            <a:r>
              <a:rPr lang="en-US" altLang="ja-JP" sz="2800" dirty="0" smtClean="0"/>
              <a:t>, </a:t>
            </a:r>
            <a:r>
              <a:rPr lang="en-US" altLang="ja-JP" sz="2800" dirty="0"/>
              <a:t>Kozo </a:t>
            </a:r>
            <a:r>
              <a:rPr lang="en-US" altLang="ja-JP" sz="2800" dirty="0" smtClean="0"/>
              <a:t>Okamoto</a:t>
            </a:r>
            <a:r>
              <a:rPr lang="en-US" altLang="ja-JP" sz="2800" baseline="30000" dirty="0" smtClean="0"/>
              <a:t>2,1</a:t>
            </a:r>
            <a:r>
              <a:rPr lang="en-US" altLang="ja-JP" sz="2800" dirty="0" smtClean="0"/>
              <a:t>, </a:t>
            </a:r>
            <a:r>
              <a:rPr lang="en-US" altLang="ja-JP" sz="2800" dirty="0"/>
              <a:t>Hirofumi </a:t>
            </a:r>
            <a:r>
              <a:rPr lang="en-US" altLang="ja-JP" sz="2800" dirty="0" smtClean="0"/>
              <a:t>Tomita</a:t>
            </a:r>
            <a:r>
              <a:rPr lang="en-US" altLang="ja-JP" sz="2800" baseline="30000" dirty="0" smtClean="0"/>
              <a:t>1</a:t>
            </a:r>
            <a:r>
              <a:rPr lang="en-US" altLang="ja-JP" sz="2800" dirty="0" smtClean="0"/>
              <a:t>, </a:t>
            </a:r>
            <a:r>
              <a:rPr lang="en-US" altLang="ja-JP" sz="2800" dirty="0"/>
              <a:t>and Kotaro </a:t>
            </a:r>
            <a:r>
              <a:rPr lang="en-US" altLang="ja-JP" sz="2800" dirty="0" smtClean="0"/>
              <a:t>Bessho</a:t>
            </a:r>
            <a:r>
              <a:rPr lang="en-US" altLang="ja-JP" sz="2800" baseline="30000" dirty="0" smtClean="0"/>
              <a:t>3</a:t>
            </a:r>
            <a:r>
              <a:rPr lang="en-US" altLang="ja-JP" sz="2800" dirty="0" smtClean="0"/>
              <a:t> </a:t>
            </a:r>
            <a:endParaRPr lang="en-US" altLang="ja-JP" sz="1600" dirty="0" smtClean="0"/>
          </a:p>
          <a:p>
            <a:endParaRPr kumimoji="1" lang="en-US" altLang="ja-JP" sz="1600" baseline="30000" dirty="0"/>
          </a:p>
          <a:p>
            <a:r>
              <a:rPr kumimoji="1" lang="en-US" altLang="ja-JP" sz="2000" baseline="30000" dirty="0" smtClean="0"/>
              <a:t>1</a:t>
            </a:r>
            <a:r>
              <a:rPr kumimoji="1" lang="en-US" altLang="ja-JP" sz="2000" dirty="0" smtClean="0"/>
              <a:t>RIKEN</a:t>
            </a:r>
            <a:r>
              <a:rPr lang="en-US" altLang="ja-JP" sz="2000" dirty="0" smtClean="0"/>
              <a:t>, Center for Computational Science, Kobe, Japan</a:t>
            </a:r>
          </a:p>
          <a:p>
            <a:r>
              <a:rPr kumimoji="1" lang="en-US" altLang="ja-JP" sz="2000" baseline="30000" dirty="0" smtClean="0"/>
              <a:t>2</a:t>
            </a:r>
            <a:r>
              <a:rPr kumimoji="1" lang="en-US" altLang="ja-JP" sz="2000" dirty="0" smtClean="0"/>
              <a:t>M</a:t>
            </a:r>
            <a:r>
              <a:rPr lang="en-US" altLang="ja-JP" sz="2000" dirty="0" smtClean="0"/>
              <a:t>eteorological </a:t>
            </a:r>
            <a:r>
              <a:rPr lang="en-US" altLang="ja-JP" sz="2000" dirty="0"/>
              <a:t>Research Institute, Japan Meteorological </a:t>
            </a:r>
            <a:r>
              <a:rPr lang="en-US" altLang="ja-JP" sz="2000" dirty="0" smtClean="0"/>
              <a:t>Agency</a:t>
            </a:r>
            <a:r>
              <a:rPr kumimoji="1" lang="en-US" altLang="ja-JP" sz="2000" dirty="0" smtClean="0"/>
              <a:t>, Tsukuba, Japan</a:t>
            </a:r>
          </a:p>
          <a:p>
            <a:r>
              <a:rPr lang="en-US" altLang="ja-JP" sz="2000" baseline="30000" dirty="0" smtClean="0"/>
              <a:t>3</a:t>
            </a:r>
            <a:r>
              <a:rPr lang="en-US" altLang="ja-JP" sz="2000" dirty="0" smtClean="0"/>
              <a:t>Japan </a:t>
            </a:r>
            <a:r>
              <a:rPr lang="en-US" altLang="ja-JP" sz="2000" dirty="0"/>
              <a:t>Meteorological Agency, </a:t>
            </a:r>
            <a:r>
              <a:rPr lang="en-US" altLang="ja-JP" sz="2000" dirty="0" smtClean="0"/>
              <a:t>Tokyo, </a:t>
            </a:r>
            <a:r>
              <a:rPr lang="en-US" altLang="ja-JP" sz="2000" dirty="0"/>
              <a:t>Japan</a:t>
            </a:r>
            <a:endParaRPr lang="ja-JP" altLang="en-US" sz="2000" baseline="30000" dirty="0"/>
          </a:p>
          <a:p>
            <a:endParaRPr kumimoji="1" lang="ja-JP" altLang="en-US" baseline="300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37" y="125230"/>
            <a:ext cx="2006172" cy="87190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709" y="125230"/>
            <a:ext cx="1692793" cy="77868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0448" y="62156"/>
            <a:ext cx="5208803" cy="108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図 4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117" r="32786"/>
          <a:stretch/>
        </p:blipFill>
        <p:spPr>
          <a:xfrm>
            <a:off x="7372810" y="2087879"/>
            <a:ext cx="4751685" cy="430140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800" dirty="0" smtClean="0">
                <a:latin typeface="+mn-ea"/>
                <a:cs typeface="Calibri" charset="0"/>
              </a:rPr>
              <a:t>Impact on the TC structure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0" y="1004047"/>
            <a:ext cx="12192000" cy="575372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 smtClean="0"/>
              <a:t>Him8 DA modulates the TC inner core structure</a:t>
            </a:r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9 May 2018, Honda et al., 8th EnKF WS, Montreal, Canada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457200" y="45948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2414109"/>
            <a:ext cx="5717125" cy="3027789"/>
          </a:xfrm>
          <a:prstGeom prst="rect">
            <a:avLst/>
          </a:prstGeom>
        </p:spPr>
      </p:pic>
      <p:sp>
        <p:nvSpPr>
          <p:cNvPr id="35" name="正方形/長方形 34"/>
          <p:cNvSpPr/>
          <p:nvPr/>
        </p:nvSpPr>
        <p:spPr>
          <a:xfrm>
            <a:off x="1321671" y="1455748"/>
            <a:ext cx="441411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2000" dirty="0" smtClean="0"/>
              <a:t>Schematic of a TC</a:t>
            </a:r>
          </a:p>
          <a:p>
            <a:r>
              <a:rPr lang="en-US" altLang="ja-JP" sz="1600" dirty="0" smtClean="0"/>
              <a:t>(Adapted from Smith </a:t>
            </a:r>
            <a:r>
              <a:rPr lang="en-US" altLang="ja-JP" sz="1600" dirty="0"/>
              <a:t>and Montgomery </a:t>
            </a:r>
            <a:r>
              <a:rPr lang="en-US" altLang="ja-JP" sz="1600" dirty="0" smtClean="0"/>
              <a:t>2015)</a:t>
            </a:r>
            <a:endParaRPr lang="ja-JP" altLang="en-US" sz="1600" dirty="0"/>
          </a:p>
        </p:txBody>
      </p:sp>
      <p:sp>
        <p:nvSpPr>
          <p:cNvPr id="36" name="正方形/長方形 35"/>
          <p:cNvSpPr/>
          <p:nvPr/>
        </p:nvSpPr>
        <p:spPr>
          <a:xfrm>
            <a:off x="0" y="3507223"/>
            <a:ext cx="781396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>
            <a:spAutoFit/>
          </a:bodyPr>
          <a:lstStyle/>
          <a:p>
            <a:r>
              <a:rPr lang="en-US" altLang="ja-JP" sz="1600" dirty="0" smtClean="0"/>
              <a:t>Height</a:t>
            </a:r>
            <a:endParaRPr lang="en-US" altLang="ja-JP" sz="1600" dirty="0"/>
          </a:p>
          <a:p>
            <a:r>
              <a:rPr lang="en-US" altLang="ja-JP" sz="1600" dirty="0"/>
              <a:t>(km)</a:t>
            </a:r>
            <a:endParaRPr lang="ja-JP" altLang="en-US" sz="1600" dirty="0"/>
          </a:p>
        </p:txBody>
      </p:sp>
      <p:sp>
        <p:nvSpPr>
          <p:cNvPr id="38" name="円/楕円 37"/>
          <p:cNvSpPr/>
          <p:nvPr/>
        </p:nvSpPr>
        <p:spPr bwMode="auto">
          <a:xfrm>
            <a:off x="1248939" y="2739622"/>
            <a:ext cx="455170" cy="1599492"/>
          </a:xfrm>
          <a:prstGeom prst="ellipse">
            <a:avLst/>
          </a:prstGeom>
          <a:solidFill>
            <a:srgbClr val="FF0000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1430815" y="2196089"/>
            <a:ext cx="1210588" cy="3385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ja-JP" sz="1600" dirty="0" smtClean="0"/>
              <a:t>Warm core</a:t>
            </a:r>
            <a:endParaRPr lang="ja-JP" altLang="en-US" sz="1600" dirty="0"/>
          </a:p>
        </p:txBody>
      </p:sp>
      <p:cxnSp>
        <p:nvCxnSpPr>
          <p:cNvPr id="40" name="直線コネクタ 39"/>
          <p:cNvCxnSpPr/>
          <p:nvPr/>
        </p:nvCxnSpPr>
        <p:spPr bwMode="auto">
          <a:xfrm flipH="1">
            <a:off x="1485175" y="2583465"/>
            <a:ext cx="550934" cy="48707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正方形/長方形 40"/>
          <p:cNvSpPr/>
          <p:nvPr/>
        </p:nvSpPr>
        <p:spPr bwMode="auto">
          <a:xfrm>
            <a:off x="3145981" y="3483254"/>
            <a:ext cx="2016224" cy="111160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243877" y="5754742"/>
            <a:ext cx="70022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The inner core structure is important to TC intensification</a:t>
            </a:r>
          </a:p>
          <a:p>
            <a:r>
              <a:rPr lang="en-US" altLang="ja-JP" sz="2000" dirty="0" smtClean="0"/>
              <a:t>(Z</a:t>
            </a:r>
            <a:r>
              <a:rPr lang="en-US" altLang="ja-JP" sz="1800" dirty="0" smtClean="0"/>
              <a:t>hang </a:t>
            </a:r>
            <a:r>
              <a:rPr lang="en-US" altLang="ja-JP" sz="1800" dirty="0"/>
              <a:t>and Chen </a:t>
            </a:r>
            <a:r>
              <a:rPr lang="en-US" altLang="ja-JP" sz="1800" dirty="0" smtClean="0"/>
              <a:t>2012; Miyamoto and </a:t>
            </a:r>
            <a:r>
              <a:rPr lang="en-US" altLang="ja-JP" sz="1800" dirty="0" err="1" smtClean="0"/>
              <a:t>Takemi</a:t>
            </a:r>
            <a:r>
              <a:rPr lang="en-US" altLang="ja-JP" sz="1800" dirty="0" smtClean="0"/>
              <a:t> 2013)</a:t>
            </a:r>
            <a:endParaRPr lang="en-US" altLang="ja-JP" sz="2000" dirty="0" smtClean="0"/>
          </a:p>
        </p:txBody>
      </p:sp>
      <p:sp>
        <p:nvSpPr>
          <p:cNvPr id="48" name="正方形/長方形 47"/>
          <p:cNvSpPr/>
          <p:nvPr/>
        </p:nvSpPr>
        <p:spPr>
          <a:xfrm>
            <a:off x="2219497" y="5415374"/>
            <a:ext cx="3458095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>
            <a:spAutoFit/>
          </a:bodyPr>
          <a:lstStyle/>
          <a:p>
            <a:r>
              <a:rPr lang="en-US" altLang="ja-JP" sz="1600" dirty="0" smtClean="0"/>
              <a:t>Distance from the TC center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(km</a:t>
            </a:r>
            <a:r>
              <a:rPr lang="en-US" altLang="ja-JP" sz="1600" dirty="0"/>
              <a:t>)</a:t>
            </a:r>
            <a:endParaRPr lang="ja-JP" altLang="en-US" sz="1600" dirty="0"/>
          </a:p>
        </p:txBody>
      </p:sp>
      <p:sp>
        <p:nvSpPr>
          <p:cNvPr id="49" name="正方形/長方形 48"/>
          <p:cNvSpPr/>
          <p:nvPr/>
        </p:nvSpPr>
        <p:spPr>
          <a:xfrm>
            <a:off x="594238" y="5294338"/>
            <a:ext cx="1034770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36000" rIns="36000">
            <a:spAutoFit/>
          </a:bodyPr>
          <a:lstStyle/>
          <a:p>
            <a:r>
              <a:rPr lang="en-US" altLang="ja-JP" sz="1600" smtClean="0"/>
              <a:t>TC center</a:t>
            </a:r>
            <a:endParaRPr lang="ja-JP" altLang="en-US" sz="1600" dirty="0"/>
          </a:p>
        </p:txBody>
      </p:sp>
      <p:sp>
        <p:nvSpPr>
          <p:cNvPr id="55" name="円/楕円 54"/>
          <p:cNvSpPr/>
          <p:nvPr/>
        </p:nvSpPr>
        <p:spPr bwMode="auto">
          <a:xfrm>
            <a:off x="7943637" y="3411463"/>
            <a:ext cx="305885" cy="1008112"/>
          </a:xfrm>
          <a:prstGeom prst="ellipse">
            <a:avLst/>
          </a:prstGeom>
          <a:noFill/>
          <a:ln w="38100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56" name="円/楕円 55"/>
          <p:cNvSpPr/>
          <p:nvPr/>
        </p:nvSpPr>
        <p:spPr bwMode="auto">
          <a:xfrm>
            <a:off x="10109560" y="2471530"/>
            <a:ext cx="305885" cy="1008112"/>
          </a:xfrm>
          <a:prstGeom prst="ellipse">
            <a:avLst/>
          </a:prstGeom>
          <a:noFill/>
          <a:ln w="38100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10622252" y="6267494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mtClean="0">
                <a:solidFill>
                  <a:srgbClr val="C00000"/>
                </a:solidFill>
              </a:rPr>
              <a:t>warm</a:t>
            </a:r>
            <a:endParaRPr lang="ja-JP" altLang="en-US" dirty="0">
              <a:solidFill>
                <a:srgbClr val="C00000"/>
              </a:solidFill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7784634" y="6267494"/>
            <a:ext cx="623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mtClean="0">
                <a:solidFill>
                  <a:srgbClr val="00B0F0"/>
                </a:solidFill>
              </a:rPr>
              <a:t>cool</a:t>
            </a:r>
            <a:endParaRPr lang="ja-JP" altLang="en-US" dirty="0">
              <a:solidFill>
                <a:srgbClr val="00B0F0"/>
              </a:solidFill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9523896" y="5736418"/>
            <a:ext cx="585664" cy="31892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36000" tIns="36000" rIns="36000" bIns="36000">
            <a:spAutoFit/>
          </a:bodyPr>
          <a:lstStyle/>
          <a:p>
            <a:r>
              <a:rPr lang="en-US" altLang="ja-JP" sz="1600"/>
              <a:t>RMW</a:t>
            </a:r>
            <a:endParaRPr lang="ja-JP" altLang="en-US" sz="1600" dirty="0"/>
          </a:p>
        </p:txBody>
      </p:sp>
      <p:cxnSp>
        <p:nvCxnSpPr>
          <p:cNvPr id="62" name="直線コネクタ 61"/>
          <p:cNvCxnSpPr>
            <a:stCxn id="59" idx="1"/>
          </p:cNvCxnSpPr>
          <p:nvPr/>
        </p:nvCxnSpPr>
        <p:spPr bwMode="auto">
          <a:xfrm flipH="1" flipV="1">
            <a:off x="8528508" y="5383526"/>
            <a:ext cx="995388" cy="51235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直線コネクタ 62"/>
          <p:cNvCxnSpPr>
            <a:stCxn id="59" idx="3"/>
          </p:cNvCxnSpPr>
          <p:nvPr/>
        </p:nvCxnSpPr>
        <p:spPr bwMode="auto">
          <a:xfrm flipV="1">
            <a:off x="10109560" y="5426313"/>
            <a:ext cx="305885" cy="46956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正方形/長方形 36"/>
          <p:cNvSpPr/>
          <p:nvPr/>
        </p:nvSpPr>
        <p:spPr>
          <a:xfrm>
            <a:off x="7943637" y="1458262"/>
            <a:ext cx="3892412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sz="2000" dirty="0" smtClean="0"/>
              <a:t>Composite of analyzes</a:t>
            </a:r>
          </a:p>
          <a:p>
            <a:r>
              <a:rPr lang="en-US" altLang="ja-JP" sz="1200" dirty="0" smtClean="0"/>
              <a:t>Shade: T anomaly</a:t>
            </a:r>
            <a:r>
              <a:rPr lang="ja-JP" altLang="en-US" sz="1200" dirty="0" smtClean="0"/>
              <a:t> </a:t>
            </a:r>
            <a:r>
              <a:rPr lang="en-US" altLang="ja-JP" sz="1200" dirty="0" smtClean="0"/>
              <a:t>(K), </a:t>
            </a:r>
          </a:p>
          <a:p>
            <a:r>
              <a:rPr lang="en-US" altLang="ja-JP" sz="1200" dirty="0" smtClean="0"/>
              <a:t>black/while contours: tangential/radial winds(m s</a:t>
            </a:r>
            <a:r>
              <a:rPr lang="en-US" altLang="ja-JP" sz="1200" baseline="30000" dirty="0" smtClean="0"/>
              <a:t>–1</a:t>
            </a:r>
            <a:r>
              <a:rPr lang="en-US" altLang="ja-JP" sz="1200" dirty="0" smtClean="0"/>
              <a:t>)</a:t>
            </a:r>
            <a:endParaRPr lang="ja-JP" altLang="en-US" sz="1600" dirty="0"/>
          </a:p>
        </p:txBody>
      </p:sp>
      <p:sp>
        <p:nvSpPr>
          <p:cNvPr id="42" name="正方形/長方形 41"/>
          <p:cNvSpPr/>
          <p:nvPr/>
        </p:nvSpPr>
        <p:spPr>
          <a:xfrm>
            <a:off x="10786828" y="2227703"/>
            <a:ext cx="694668" cy="4001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36000" rIns="3600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prstClr val="white"/>
                </a:solidFill>
                <a:latin typeface="Yu Gothic" panose="020F0502020204030204"/>
                <a:ea typeface="Yu Gothic" charset="-128"/>
              </a:rPr>
              <a:t>Him8</a:t>
            </a:r>
            <a:endParaRPr lang="ja-JP" altLang="en-US" sz="2000" dirty="0">
              <a:solidFill>
                <a:prstClr val="white"/>
              </a:solidFill>
              <a:latin typeface="Yu Gothic" panose="020F0502020204030204"/>
              <a:ea typeface="Yu Gothic" charset="-128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8383375" y="2233568"/>
            <a:ext cx="1031299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36000" rIns="3600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prstClr val="white"/>
                </a:solidFill>
                <a:latin typeface="Yu Gothic" panose="020F0502020204030204"/>
                <a:ea typeface="Yu Gothic" charset="-128"/>
              </a:rPr>
              <a:t>NoHim8</a:t>
            </a:r>
            <a:endParaRPr lang="ja-JP" altLang="en-US" sz="2000" dirty="0">
              <a:solidFill>
                <a:prstClr val="white"/>
              </a:solidFill>
              <a:latin typeface="Yu Gothic" panose="020F0502020204030204"/>
              <a:ea typeface="Yu Gothic" charset="-128"/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BA8A-27AD-E64A-B01B-546BCBB5317F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1936353" y="4611485"/>
            <a:ext cx="183388" cy="234836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2587284" y="4418666"/>
            <a:ext cx="2858475" cy="30777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400"/>
              <a:t>RMW: Radius of Maximum Wind</a:t>
            </a:r>
            <a:endParaRPr lang="ja-JP" altLang="en-US" sz="1400" dirty="0"/>
          </a:p>
        </p:txBody>
      </p:sp>
      <p:cxnSp>
        <p:nvCxnSpPr>
          <p:cNvPr id="30" name="直線コネクタ 29"/>
          <p:cNvCxnSpPr>
            <a:endCxn id="4" idx="7"/>
          </p:cNvCxnSpPr>
          <p:nvPr/>
        </p:nvCxnSpPr>
        <p:spPr bwMode="auto">
          <a:xfrm flipH="1">
            <a:off x="2092884" y="4592253"/>
            <a:ext cx="514052" cy="536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823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/>
      <p:bldP spid="58" grpId="0"/>
      <p:bldP spid="59" grpId="0" animBg="1"/>
      <p:bldP spid="37" grpId="0" animBg="1"/>
      <p:bldP spid="42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800" dirty="0" smtClean="0">
                <a:latin typeface="+mn-ea"/>
                <a:ea typeface="+mn-ea"/>
              </a:rPr>
              <a:t>Impact on inner-core moisture</a:t>
            </a:r>
            <a:endParaRPr kumimoji="1" lang="ja-JP" altLang="en-US" sz="4800" dirty="0">
              <a:latin typeface="+mn-ea"/>
              <a:ea typeface="+mn-ea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1" y="1004047"/>
            <a:ext cx="12192001" cy="6834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000" dirty="0">
                <a:solidFill>
                  <a:srgbClr val="000000"/>
                </a:solidFill>
                <a:latin typeface="+mn-ea"/>
              </a:rPr>
              <a:t>The inner-core moisture error causes the intensity forecast error (Emanuel and Zhang 2017</a:t>
            </a:r>
            <a:r>
              <a:rPr lang="en-US" altLang="ja-JP" sz="2000" dirty="0" smtClean="0">
                <a:solidFill>
                  <a:srgbClr val="000000"/>
                </a:solidFill>
                <a:latin typeface="+mn-ea"/>
              </a:rPr>
              <a:t>)</a:t>
            </a:r>
            <a:endParaRPr lang="en-US" altLang="ja-JP" sz="2000" dirty="0">
              <a:solidFill>
                <a:srgbClr val="000000"/>
              </a:solidFill>
              <a:latin typeface="+mn-ea"/>
            </a:endParaRPr>
          </a:p>
          <a:p>
            <a:endParaRPr kumimoji="1" lang="ja-JP" altLang="en-US" sz="2000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9 May 2018, Honda et al., 8th EnKF WS, Montreal, Canada</a:t>
            </a:r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5" y="1366756"/>
            <a:ext cx="9655573" cy="4242795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0" y="5719041"/>
            <a:ext cx="9143999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solidFill>
                  <a:srgbClr val="FFFFFF"/>
                </a:solidFill>
              </a:rPr>
              <a:t>Him8 DA reduces </a:t>
            </a:r>
            <a:r>
              <a:rPr lang="en-US" altLang="ja-JP" sz="2000" dirty="0" smtClean="0">
                <a:solidFill>
                  <a:srgbClr val="FFFFFF"/>
                </a:solidFill>
              </a:rPr>
              <a:t>a dry bias and ensemble </a:t>
            </a:r>
            <a:r>
              <a:rPr lang="en-US" altLang="ja-JP" sz="2000" dirty="0">
                <a:solidFill>
                  <a:srgbClr val="FFFFFF"/>
                </a:solidFill>
              </a:rPr>
              <a:t>spread (uncertainty) of </a:t>
            </a:r>
            <a:r>
              <a:rPr lang="en-US" altLang="ja-JP" sz="2000" dirty="0" smtClean="0">
                <a:solidFill>
                  <a:srgbClr val="FFFFFF"/>
                </a:solidFill>
              </a:rPr>
              <a:t>moisture.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BA8A-27AD-E64A-B01B-546BCBB5317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17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800" dirty="0">
                <a:latin typeface="+mn-ea"/>
                <a:ea typeface="+mn-ea"/>
              </a:rPr>
              <a:t>Benefits of frequent </a:t>
            </a:r>
            <a:r>
              <a:rPr lang="en-US" altLang="ja-JP" sz="4800" dirty="0" smtClean="0">
                <a:latin typeface="+mn-ea"/>
                <a:ea typeface="+mn-ea"/>
              </a:rPr>
              <a:t>updates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9 May 2018, Honda et al., 8th EnKF WS, Montreal, Canada</a:t>
            </a:r>
            <a:endParaRPr kumimoji="1" lang="ja-JP" altLang="en-US"/>
          </a:p>
        </p:txBody>
      </p:sp>
      <p:sp>
        <p:nvSpPr>
          <p:cNvPr id="35" name="スライド番号プレースホルダー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BA8A-27AD-E64A-B01B-546BCBB5317F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517" y="1332030"/>
            <a:ext cx="9144000" cy="353475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93" y="1332030"/>
            <a:ext cx="9144000" cy="3534753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10208619" y="1548467"/>
            <a:ext cx="720690" cy="369332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smtClean="0">
                <a:solidFill>
                  <a:prstClr val="white"/>
                </a:solidFill>
                <a:latin typeface="Yu Gothic" panose="020F0502020204030204"/>
                <a:ea typeface="Yu Gothic" charset="-128"/>
              </a:rPr>
              <a:t>OBS</a:t>
            </a:r>
            <a:endParaRPr lang="ja-JP" altLang="en-US" dirty="0">
              <a:solidFill>
                <a:prstClr val="white"/>
              </a:solidFill>
              <a:latin typeface="Yu Gothic" panose="020F0502020204030204"/>
              <a:ea typeface="Yu Gothic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451864" y="1548467"/>
            <a:ext cx="2004075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 smtClean="0">
                <a:solidFill>
                  <a:prstClr val="white"/>
                </a:solidFill>
                <a:latin typeface="Yu Gothic" panose="020F0502020204030204"/>
                <a:ea typeface="Yu Gothic" charset="-128"/>
              </a:rPr>
              <a:t>Every-10-min </a:t>
            </a:r>
            <a:r>
              <a:rPr lang="en-US" altLang="ja-JP" sz="1800" dirty="0">
                <a:solidFill>
                  <a:prstClr val="white"/>
                </a:solidFill>
                <a:latin typeface="Yu Gothic" panose="020F0502020204030204"/>
                <a:ea typeface="Yu Gothic" charset="-128"/>
              </a:rPr>
              <a:t>DA</a:t>
            </a:r>
            <a:endParaRPr lang="ja-JP" altLang="en-US" sz="1800" dirty="0">
              <a:solidFill>
                <a:prstClr val="white"/>
              </a:solidFill>
              <a:latin typeface="Yu Gothic" panose="020F0502020204030204"/>
              <a:ea typeface="Yu Gothic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3611810" y="1571523"/>
            <a:ext cx="2004075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smtClean="0">
                <a:solidFill>
                  <a:prstClr val="white"/>
                </a:solidFill>
                <a:latin typeface="Yu Gothic" panose="020F0502020204030204"/>
                <a:ea typeface="Yu Gothic" charset="-128"/>
              </a:rPr>
              <a:t>Every-30-min </a:t>
            </a:r>
            <a:r>
              <a:rPr lang="en-US" altLang="ja-JP" sz="1800" dirty="0" smtClean="0">
                <a:solidFill>
                  <a:prstClr val="white"/>
                </a:solidFill>
                <a:latin typeface="Yu Gothic" panose="020F0502020204030204"/>
                <a:ea typeface="Yu Gothic" charset="-128"/>
              </a:rPr>
              <a:t>DA</a:t>
            </a:r>
            <a:endParaRPr lang="ja-JP" altLang="en-US" sz="1800" dirty="0">
              <a:solidFill>
                <a:prstClr val="white"/>
              </a:solidFill>
              <a:latin typeface="Yu Gothic" panose="020F0502020204030204"/>
              <a:ea typeface="Yu Gothic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1" y="1940855"/>
            <a:ext cx="23109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 smtClean="0">
                <a:solidFill>
                  <a:srgbClr val="00B050"/>
                </a:solidFill>
              </a:rPr>
              <a:t>Additional</a:t>
            </a:r>
            <a:r>
              <a:rPr lang="en-US" altLang="ja-JP" sz="1600" b="1" baseline="0" dirty="0" smtClean="0">
                <a:solidFill>
                  <a:srgbClr val="00B050"/>
                </a:solidFill>
              </a:rPr>
              <a:t> </a:t>
            </a:r>
            <a:r>
              <a:rPr lang="en-US" altLang="ja-JP" sz="1600" b="1" baseline="0" dirty="0" err="1" smtClean="0">
                <a:solidFill>
                  <a:srgbClr val="00B050"/>
                </a:solidFill>
              </a:rPr>
              <a:t>exp</a:t>
            </a:r>
            <a:r>
              <a:rPr lang="en-US" altLang="ja-JP" sz="1600" b="1" baseline="0" dirty="0" smtClean="0">
                <a:solidFill>
                  <a:srgbClr val="00B050"/>
                </a:solidFill>
              </a:rPr>
              <a:t> assimilating the Himawari-8 </a:t>
            </a:r>
            <a:r>
              <a:rPr lang="en-US" altLang="ja-JP" sz="1600" b="1" baseline="0" dirty="0" err="1" smtClean="0">
                <a:solidFill>
                  <a:srgbClr val="00B050"/>
                </a:solidFill>
              </a:rPr>
              <a:t>obs</a:t>
            </a:r>
            <a:r>
              <a:rPr lang="en-US" altLang="ja-JP" sz="1600" b="1" baseline="0" dirty="0" smtClean="0">
                <a:solidFill>
                  <a:srgbClr val="00B050"/>
                </a:solidFill>
              </a:rPr>
              <a:t> every 30 min</a:t>
            </a:r>
          </a:p>
          <a:p>
            <a:endParaRPr lang="en-US" altLang="ja-JP" sz="1600" dirty="0" smtClean="0"/>
          </a:p>
          <a:p>
            <a:r>
              <a:rPr lang="en-US" altLang="ja-JP" sz="1600" b="1" dirty="0" smtClean="0">
                <a:solidFill>
                  <a:srgbClr val="FF0000"/>
                </a:solidFill>
              </a:rPr>
              <a:t>Him8 (every 10 min)</a:t>
            </a:r>
            <a:endParaRPr lang="ja-JP" altLang="en-US" sz="1600" b="1" dirty="0">
              <a:solidFill>
                <a:srgbClr val="FF0000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2884517" y="5140946"/>
            <a:ext cx="8721726" cy="8002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 smtClean="0">
                <a:solidFill>
                  <a:schemeClr val="bg1"/>
                </a:solidFill>
                <a:latin typeface="Yu Gothic" panose="020F0502020204030204"/>
                <a:ea typeface="Yu Gothic" charset="-128"/>
              </a:rPr>
              <a:t>Every-30-min DA cannot capture detailed structure!</a:t>
            </a:r>
          </a:p>
          <a:p>
            <a:pPr lvl="2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schemeClr val="bg1"/>
                </a:solidFill>
                <a:latin typeface="Yu Gothic" panose="020F0502020204030204"/>
                <a:ea typeface="Yu Gothic" charset="-128"/>
              </a:rPr>
              <a:t>e.g., outer rainbands and near the TC center </a:t>
            </a:r>
          </a:p>
        </p:txBody>
      </p:sp>
      <p:sp>
        <p:nvSpPr>
          <p:cNvPr id="4" name="円/楕円 3"/>
          <p:cNvSpPr/>
          <p:nvPr/>
        </p:nvSpPr>
        <p:spPr>
          <a:xfrm>
            <a:off x="4302177" y="1940855"/>
            <a:ext cx="1313708" cy="727394"/>
          </a:xfrm>
          <a:prstGeom prst="ellipse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7320471" y="1882085"/>
            <a:ext cx="1313708" cy="727394"/>
          </a:xfrm>
          <a:prstGeom prst="ellipse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10349373" y="1936434"/>
            <a:ext cx="1313708" cy="727394"/>
          </a:xfrm>
          <a:prstGeom prst="ellipse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4542021" y="2942413"/>
            <a:ext cx="389744" cy="445364"/>
          </a:xfrm>
          <a:prstGeom prst="ellipse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7587581" y="2946927"/>
            <a:ext cx="389744" cy="445364"/>
          </a:xfrm>
          <a:prstGeom prst="ellipse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10721340" y="3017519"/>
            <a:ext cx="321381" cy="370257"/>
          </a:xfrm>
          <a:prstGeom prst="ellipse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17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800" dirty="0">
                <a:latin typeface="+mn-lt"/>
              </a:rPr>
              <a:t>Time series of RMSE &amp; bias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9 May 2018, Honda et al., 8th EnKF WS, Montreal, Canada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BA8A-27AD-E64A-B01B-546BCBB5317F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9261954" y="4752527"/>
            <a:ext cx="1872208" cy="646331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1800" dirty="0"/>
              <a:t>Dashed </a:t>
            </a:r>
            <a:r>
              <a:rPr lang="en-US" altLang="ja-JP" sz="1800" dirty="0" smtClean="0"/>
              <a:t>curves:</a:t>
            </a:r>
          </a:p>
          <a:p>
            <a:r>
              <a:rPr lang="en-US" altLang="ja-JP" sz="1800" dirty="0" smtClean="0"/>
              <a:t>bias</a:t>
            </a:r>
            <a:endParaRPr lang="ja-JP" altLang="en-US" sz="1800" dirty="0"/>
          </a:p>
        </p:txBody>
      </p:sp>
      <p:sp>
        <p:nvSpPr>
          <p:cNvPr id="8" name="正方形/長方形 7"/>
          <p:cNvSpPr/>
          <p:nvPr/>
        </p:nvSpPr>
        <p:spPr>
          <a:xfrm>
            <a:off x="9261954" y="3851556"/>
            <a:ext cx="1630775" cy="646331"/>
          </a:xfrm>
          <a:prstGeom prst="rect">
            <a:avLst/>
          </a:prstGeom>
          <a:ln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1800" dirty="0" smtClean="0"/>
              <a:t>Solid curves:</a:t>
            </a:r>
          </a:p>
          <a:p>
            <a:r>
              <a:rPr lang="en-US" altLang="ja-JP" sz="1800" dirty="0" smtClean="0"/>
              <a:t>RMSE</a:t>
            </a:r>
            <a:endParaRPr lang="ja-JP" altLang="en-US" sz="18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775872"/>
            <a:ext cx="6135624" cy="55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9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800" dirty="0" smtClean="0">
                <a:latin typeface="+mn-ea"/>
                <a:cs typeface="Calibri" charset="0"/>
              </a:rPr>
              <a:t>Impact on TC intensity forecast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9 May 2018, Honda et al., 8th EnKF WS, Montreal, Canada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BA8A-27AD-E64A-B01B-546BCBB5317F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457200" y="45948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077" y="806019"/>
            <a:ext cx="5966687" cy="5966687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460413" y="5244292"/>
            <a:ext cx="441084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 smtClean="0">
                <a:solidFill>
                  <a:schemeClr val="bg1"/>
                </a:solidFill>
                <a:latin typeface="Yu Gothic" panose="020F0502020204030204"/>
                <a:ea typeface="Yu Gothic" charset="-128"/>
              </a:rPr>
              <a:t>Every-30-min DA failed to predict TC intensity!</a:t>
            </a:r>
            <a:endParaRPr lang="ja-JP" altLang="en-US" sz="2800" dirty="0">
              <a:solidFill>
                <a:schemeClr val="bg1"/>
              </a:solidFill>
              <a:latin typeface="Yu Gothic" panose="020F0502020204030204"/>
              <a:ea typeface="Yu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547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004046"/>
            <a:ext cx="12192000" cy="2611990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The Himawari-8 observations improved both the TC analyses and forecasts significantly.</a:t>
            </a:r>
          </a:p>
          <a:p>
            <a:endParaRPr lang="en-US" altLang="ja-JP" sz="3200" dirty="0"/>
          </a:p>
          <a:p>
            <a:r>
              <a:rPr lang="en-US" altLang="ja-JP" sz="3200" dirty="0"/>
              <a:t>The enhanced observing frequency of Himawari-8 enabled </a:t>
            </a:r>
            <a:r>
              <a:rPr lang="en-US" altLang="ja-JP" sz="3200" dirty="0" smtClean="0"/>
              <a:t>much </a:t>
            </a:r>
            <a:r>
              <a:rPr lang="en-US" altLang="ja-JP" sz="3200" dirty="0"/>
              <a:t>better TC representation. </a:t>
            </a:r>
            <a:endParaRPr lang="ja-JP" altLang="en-US" sz="3200" dirty="0"/>
          </a:p>
          <a:p>
            <a:endParaRPr kumimoji="1" lang="en-US" altLang="ja-JP" sz="3200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+mn-ea"/>
                <a:ea typeface="+mn-ea"/>
              </a:rPr>
              <a:t>Summary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9 May 2018, Honda et al., 8th EnKF WS, Montreal, Canada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BA8A-27AD-E64A-B01B-546BCBB5317F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143270" y="5044386"/>
            <a:ext cx="114862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0070C0"/>
                </a:solidFill>
              </a:rPr>
              <a:t>Honda et al. (2018): Assimilating </a:t>
            </a:r>
            <a:r>
              <a:rPr lang="en-US" altLang="ja-JP" sz="2400" b="1" dirty="0">
                <a:solidFill>
                  <a:srgbClr val="0070C0"/>
                </a:solidFill>
              </a:rPr>
              <a:t>All-Sky Himawari-8 Satellite Infrared Radiances: A Case of Typhoon Soudelor (2015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), </a:t>
            </a:r>
            <a:r>
              <a:rPr lang="en-US" altLang="ja-JP" sz="2400" b="1" i="1" dirty="0" smtClean="0">
                <a:solidFill>
                  <a:srgbClr val="0070C0"/>
                </a:solidFill>
              </a:rPr>
              <a:t>Mon. </a:t>
            </a:r>
            <a:r>
              <a:rPr lang="en-US" altLang="ja-JP" sz="2400" b="1" i="1" dirty="0" err="1" smtClean="0">
                <a:solidFill>
                  <a:srgbClr val="0070C0"/>
                </a:solidFill>
              </a:rPr>
              <a:t>Wea</a:t>
            </a:r>
            <a:r>
              <a:rPr lang="en-US" altLang="ja-JP" sz="2400" b="1" i="1" dirty="0" smtClean="0">
                <a:solidFill>
                  <a:srgbClr val="0070C0"/>
                </a:solidFill>
              </a:rPr>
              <a:t>. Rev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. </a:t>
            </a:r>
            <a:endParaRPr lang="en-US" altLang="ja-JP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7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9 May 2018, Honda et al., 8th EnKF WS, Montreal, Canada</a:t>
            </a:r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2127104" y="2279134"/>
            <a:ext cx="78422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3600" b="1" dirty="0">
                <a:solidFill>
                  <a:srgbClr val="0070C0"/>
                </a:solidFill>
              </a:rPr>
              <a:t>Thank you for your kind </a:t>
            </a:r>
            <a:r>
              <a:rPr lang="en-US" altLang="ja-JP" sz="3600" b="1" dirty="0" smtClean="0">
                <a:solidFill>
                  <a:srgbClr val="0070C0"/>
                </a:solidFill>
              </a:rPr>
              <a:t>attention!</a:t>
            </a:r>
          </a:p>
          <a:p>
            <a:pPr algn="ctr"/>
            <a:r>
              <a:rPr lang="en-US" altLang="ja-JP" sz="3600" b="1" dirty="0" smtClean="0">
                <a:solidFill>
                  <a:srgbClr val="0070C0"/>
                </a:solidFill>
              </a:rPr>
              <a:t>Questions?</a:t>
            </a:r>
            <a:endParaRPr lang="ja-JP" altLang="en-US" sz="3600" b="1" dirty="0">
              <a:solidFill>
                <a:srgbClr val="0070C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731803" y="3780330"/>
            <a:ext cx="4357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err="1" smtClean="0"/>
              <a:t>Takumi.Honda@riken.jp</a:t>
            </a:r>
            <a:endParaRPr lang="ja-JP" altLang="en-US" sz="2800" b="1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37" y="125230"/>
            <a:ext cx="2006172" cy="87190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709" y="125230"/>
            <a:ext cx="1692793" cy="778684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BA8A-27AD-E64A-B01B-546BCBB5317F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0448" y="62156"/>
            <a:ext cx="5208803" cy="1089785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143270" y="5044386"/>
            <a:ext cx="114862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0070C0"/>
                </a:solidFill>
              </a:rPr>
              <a:t>Honda et al. (2018): Assimilating </a:t>
            </a:r>
            <a:r>
              <a:rPr lang="en-US" altLang="ja-JP" sz="2400" b="1" dirty="0">
                <a:solidFill>
                  <a:srgbClr val="0070C0"/>
                </a:solidFill>
              </a:rPr>
              <a:t>All-Sky Himawari-8 Satellite Infrared Radiances: A Case of Typhoon Soudelor (2015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), </a:t>
            </a:r>
            <a:r>
              <a:rPr lang="en-US" altLang="ja-JP" sz="2400" b="1" i="1" dirty="0" smtClean="0">
                <a:solidFill>
                  <a:srgbClr val="0070C0"/>
                </a:solidFill>
              </a:rPr>
              <a:t>Mon. </a:t>
            </a:r>
            <a:r>
              <a:rPr lang="en-US" altLang="ja-JP" sz="2400" b="1" i="1" dirty="0" err="1" smtClean="0">
                <a:solidFill>
                  <a:srgbClr val="0070C0"/>
                </a:solidFill>
              </a:rPr>
              <a:t>Wea</a:t>
            </a:r>
            <a:r>
              <a:rPr lang="en-US" altLang="ja-JP" sz="2400" b="1" i="1" dirty="0" smtClean="0">
                <a:solidFill>
                  <a:srgbClr val="0070C0"/>
                </a:solidFill>
              </a:rPr>
              <a:t>. Rev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. </a:t>
            </a:r>
            <a:endParaRPr lang="en-US" altLang="ja-JP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8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9 May 2018, Honda et al., 8th EnKF WS, Montreal, Canada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BA8A-27AD-E64A-B01B-546BCBB5317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326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The 1</a:t>
            </a:r>
            <a:r>
              <a:rPr kumimoji="1" lang="en-US" altLang="ja-JP" baseline="30000" dirty="0" smtClean="0"/>
              <a:t>st</a:t>
            </a:r>
            <a:r>
              <a:rPr kumimoji="1" lang="en-US" altLang="ja-JP" dirty="0" smtClean="0"/>
              <a:t> case study: Typhoon Soudelor (2015)</a:t>
            </a:r>
            <a:endParaRPr kumimoji="1" lang="ja-JP" altLang="en-US" dirty="0"/>
          </a:p>
        </p:txBody>
      </p:sp>
      <p:sp>
        <p:nvSpPr>
          <p:cNvPr id="16" name="コンテンツ プレースホルダー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Every-10-minute Himawari-8 radiances improve the TC analyses and forecasts.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9 May 2018, Honda et al., 8th EnKF WS, Montreal, Canada</a:t>
            </a:r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6363832" y="3319884"/>
            <a:ext cx="595282" cy="400110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 wrap="none" lIns="36000" rIns="3600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solidFill>
                  <a:prstClr val="white"/>
                </a:solidFill>
                <a:latin typeface="Yu Gothic" panose="020F0502020204030204"/>
                <a:ea typeface="Yu Gothic" charset="-128"/>
              </a:rPr>
              <a:t>OBS</a:t>
            </a:r>
            <a:endParaRPr lang="ja-JP" altLang="en-US" sz="2000" dirty="0">
              <a:solidFill>
                <a:prstClr val="white"/>
              </a:solidFill>
              <a:latin typeface="Yu Gothic" panose="020F0502020204030204"/>
              <a:ea typeface="Yu Gothic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777381" y="3319884"/>
            <a:ext cx="694668" cy="4001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36000" rIns="3600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prstClr val="white"/>
                </a:solidFill>
                <a:latin typeface="Yu Gothic" panose="020F0502020204030204"/>
                <a:ea typeface="Yu Gothic" charset="-128"/>
              </a:rPr>
              <a:t>Him8</a:t>
            </a:r>
            <a:endParaRPr lang="ja-JP" altLang="en-US" sz="2000" dirty="0">
              <a:solidFill>
                <a:prstClr val="white"/>
              </a:solidFill>
              <a:latin typeface="Yu Gothic" panose="020F0502020204030204"/>
              <a:ea typeface="Yu Gothic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990058" y="3319884"/>
            <a:ext cx="1031299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36000" rIns="3600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prstClr val="white"/>
                </a:solidFill>
                <a:latin typeface="Yu Gothic" panose="020F0502020204030204"/>
                <a:ea typeface="Yu Gothic" charset="-128"/>
              </a:rPr>
              <a:t>NoHim8</a:t>
            </a:r>
            <a:endParaRPr lang="ja-JP" altLang="en-US" sz="2000" dirty="0">
              <a:solidFill>
                <a:prstClr val="white"/>
              </a:solidFill>
              <a:latin typeface="Yu Gothic" panose="020F0502020204030204"/>
              <a:ea typeface="Yu Gothic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787047" y="2724228"/>
            <a:ext cx="1915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0432FF"/>
                </a:solidFill>
              </a:rPr>
              <a:t>TC analyses</a:t>
            </a:r>
            <a:endParaRPr lang="ja-JP" altLang="en-US" sz="2400" dirty="0">
              <a:solidFill>
                <a:srgbClr val="0432FF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9121699" y="1830342"/>
            <a:ext cx="1891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0432FF"/>
                </a:solidFill>
              </a:rPr>
              <a:t>TC </a:t>
            </a:r>
            <a:r>
              <a:rPr lang="en-US" altLang="ja-JP" sz="2400" dirty="0" smtClean="0">
                <a:solidFill>
                  <a:srgbClr val="0432FF"/>
                </a:solidFill>
              </a:rPr>
              <a:t>intensity</a:t>
            </a:r>
            <a:endParaRPr lang="ja-JP" altLang="en-US" sz="2400" dirty="0">
              <a:solidFill>
                <a:srgbClr val="0432FF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669" y="2441766"/>
            <a:ext cx="3752814" cy="3752814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8185347" y="6025303"/>
            <a:ext cx="782587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prstClr val="black"/>
                </a:solidFill>
              </a:rPr>
              <a:t>strong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8176834" y="2385674"/>
            <a:ext cx="6799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prstClr val="black"/>
                </a:solidFill>
              </a:rPr>
              <a:t>weak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6892" y="1927113"/>
            <a:ext cx="79163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dirty="0" smtClean="0">
                <a:solidFill>
                  <a:srgbClr val="0070C0"/>
                </a:solidFill>
              </a:rPr>
              <a:t>Honda et al. (2018a): Assimilating </a:t>
            </a:r>
            <a:r>
              <a:rPr lang="en-US" altLang="ja-JP" sz="1600" b="1" dirty="0">
                <a:solidFill>
                  <a:srgbClr val="0070C0"/>
                </a:solidFill>
              </a:rPr>
              <a:t>All-Sky Himawari-8 Satellite Infrared Radiances: A Case of Typhoon Soudelor (2015</a:t>
            </a:r>
            <a:r>
              <a:rPr lang="en-US" altLang="ja-JP" sz="1600" b="1" dirty="0" smtClean="0">
                <a:solidFill>
                  <a:srgbClr val="0070C0"/>
                </a:solidFill>
              </a:rPr>
              <a:t>), </a:t>
            </a:r>
            <a:r>
              <a:rPr lang="en-US" altLang="ja-JP" sz="1600" b="1" i="1" dirty="0" smtClean="0">
                <a:solidFill>
                  <a:srgbClr val="0070C0"/>
                </a:solidFill>
              </a:rPr>
              <a:t>Mon. </a:t>
            </a:r>
            <a:r>
              <a:rPr lang="en-US" altLang="ja-JP" sz="1600" b="1" i="1" dirty="0" err="1" smtClean="0">
                <a:solidFill>
                  <a:srgbClr val="0070C0"/>
                </a:solidFill>
              </a:rPr>
              <a:t>Wea</a:t>
            </a:r>
            <a:r>
              <a:rPr lang="en-US" altLang="ja-JP" sz="1600" b="1" i="1" dirty="0" smtClean="0">
                <a:solidFill>
                  <a:srgbClr val="0070C0"/>
                </a:solidFill>
              </a:rPr>
              <a:t>. Rev.</a:t>
            </a:r>
            <a:r>
              <a:rPr lang="en-US" altLang="ja-JP" sz="1600" b="1" dirty="0" smtClean="0">
                <a:solidFill>
                  <a:srgbClr val="0070C0"/>
                </a:solidFill>
              </a:rPr>
              <a:t>, in press. </a:t>
            </a:r>
            <a:endParaRPr lang="en-US" altLang="ja-JP" sz="1600" b="1" dirty="0">
              <a:solidFill>
                <a:srgbClr val="0070C0"/>
              </a:solidFill>
            </a:endParaRPr>
          </a:p>
        </p:txBody>
      </p:sp>
      <p:pic>
        <p:nvPicPr>
          <p:cNvPr id="7" name="B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0108" y="3821732"/>
            <a:ext cx="6820507" cy="2631262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BA8A-27AD-E64A-B01B-546BCBB5317F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045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800" dirty="0">
                <a:latin typeface="+mn-ea"/>
                <a:cs typeface="Calibri" charset="0"/>
              </a:rPr>
              <a:t>Observation</a:t>
            </a:r>
            <a:r>
              <a:rPr lang="ja-JP" altLang="en-US" sz="4800" dirty="0">
                <a:latin typeface="+mn-ea"/>
                <a:cs typeface="Calibri" charset="0"/>
              </a:rPr>
              <a:t> </a:t>
            </a:r>
            <a:r>
              <a:rPr lang="en-US" altLang="ja-JP" sz="4800" dirty="0">
                <a:latin typeface="+mn-ea"/>
                <a:cs typeface="Calibri" charset="0"/>
              </a:rPr>
              <a:t>operator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9 May 2018, Honda et al., 8th EnKF WS, Montreal, Canada</a:t>
            </a:r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60437" y="979011"/>
            <a:ext cx="4077467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+mn-ea"/>
                <a:cs typeface="Helvetica Light"/>
              </a:rPr>
              <a:t>Model variables (</a:t>
            </a:r>
            <a:r>
              <a:rPr lang="en-US" altLang="ja-JP" sz="2400" i="1" dirty="0" smtClean="0">
                <a:solidFill>
                  <a:prstClr val="black"/>
                </a:solidFill>
                <a:latin typeface="+mn-ea"/>
                <a:cs typeface="Helvetica Light"/>
              </a:rPr>
              <a:t>t</a:t>
            </a:r>
            <a:r>
              <a:rPr lang="en-US" altLang="ja-JP" sz="2400" dirty="0">
                <a:solidFill>
                  <a:prstClr val="black"/>
                </a:solidFill>
                <a:latin typeface="+mn-ea"/>
                <a:cs typeface="Helvetica Light"/>
              </a:rPr>
              <a:t>, </a:t>
            </a:r>
            <a:r>
              <a:rPr lang="en-US" altLang="ja-JP" sz="2400" i="1" dirty="0" smtClean="0">
                <a:solidFill>
                  <a:prstClr val="black"/>
                </a:solidFill>
                <a:latin typeface="+mn-ea"/>
                <a:cs typeface="Helvetica Light"/>
              </a:rPr>
              <a:t>q</a:t>
            </a:r>
            <a:r>
              <a:rPr lang="en-US" altLang="ja-JP" sz="2400" baseline="-25000" dirty="0" smtClean="0">
                <a:solidFill>
                  <a:prstClr val="black"/>
                </a:solidFill>
                <a:latin typeface="+mn-ea"/>
                <a:cs typeface="Helvetica Light"/>
              </a:rPr>
              <a:t>v</a:t>
            </a:r>
            <a:r>
              <a:rPr lang="en-US" altLang="ja-JP" sz="2400" dirty="0" smtClean="0">
                <a:solidFill>
                  <a:prstClr val="black"/>
                </a:solidFill>
                <a:latin typeface="+mn-ea"/>
                <a:cs typeface="Helvetica Light"/>
              </a:rPr>
              <a:t>, </a:t>
            </a:r>
            <a:r>
              <a:rPr lang="en-US" altLang="ja-JP" sz="2400" i="1" dirty="0" smtClean="0">
                <a:solidFill>
                  <a:prstClr val="black"/>
                </a:solidFill>
                <a:latin typeface="+mn-ea"/>
                <a:cs typeface="Helvetica Light"/>
              </a:rPr>
              <a:t>q</a:t>
            </a:r>
            <a:r>
              <a:rPr lang="en-US" altLang="ja-JP" sz="2400" baseline="-25000" dirty="0" smtClean="0">
                <a:solidFill>
                  <a:prstClr val="black"/>
                </a:solidFill>
                <a:latin typeface="+mn-ea"/>
                <a:cs typeface="Helvetica Light"/>
              </a:rPr>
              <a:t>c</a:t>
            </a:r>
            <a:r>
              <a:rPr lang="en-US" altLang="ja-JP" sz="2400" dirty="0" smtClean="0">
                <a:solidFill>
                  <a:prstClr val="black"/>
                </a:solidFill>
                <a:latin typeface="+mn-ea"/>
                <a:cs typeface="Helvetica Light"/>
              </a:rPr>
              <a:t>…</a:t>
            </a:r>
            <a:r>
              <a:rPr lang="en-US" altLang="ja-JP" sz="2400" dirty="0">
                <a:solidFill>
                  <a:prstClr val="black"/>
                </a:solidFill>
                <a:latin typeface="+mn-ea"/>
                <a:cs typeface="Helvetica Light"/>
              </a:rPr>
              <a:t>)</a:t>
            </a:r>
            <a:endParaRPr lang="ja-JP" altLang="en-US" sz="2400" dirty="0">
              <a:solidFill>
                <a:prstClr val="black"/>
              </a:solidFill>
              <a:latin typeface="+mn-ea"/>
              <a:cs typeface="Helvetica Light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737031" y="1440676"/>
            <a:ext cx="2248095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 sz="2000" dirty="0" smtClean="0">
                <a:solidFill>
                  <a:prstClr val="black"/>
                </a:solidFill>
                <a:cs typeface="Helvetica Light"/>
              </a:rPr>
              <a:t>Brightness Temp.</a:t>
            </a:r>
            <a:endParaRPr lang="en-US" altLang="ja-JP" sz="2000" dirty="0" smtClean="0">
              <a:solidFill>
                <a:prstClr val="black"/>
              </a:solidFill>
              <a:cs typeface="Helvetica Light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4210242" y="2089050"/>
            <a:ext cx="40682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V="1">
            <a:off x="4210242" y="1766180"/>
            <a:ext cx="406821" cy="3228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4737031" y="1872760"/>
            <a:ext cx="2506069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+mn-ea"/>
                <a:cs typeface="Helvetica Light"/>
              </a:rPr>
              <a:t>Weighting</a:t>
            </a:r>
            <a:r>
              <a:rPr lang="en-US" altLang="ja-JP" sz="2000" dirty="0">
                <a:solidFill>
                  <a:prstClr val="black"/>
                </a:solidFill>
                <a:latin typeface="+mn-ea"/>
                <a:cs typeface="Helvetica Light"/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  <a:latin typeface="+mn-ea"/>
                <a:cs typeface="Helvetica Light"/>
              </a:rPr>
              <a:t>Function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54937" y="1858217"/>
            <a:ext cx="4155305" cy="461665"/>
          </a:xfrm>
          <a:prstGeom prst="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rgbClr val="FFFFFF"/>
                </a:solidFill>
                <a:latin typeface="+mn-ea"/>
                <a:cs typeface="Helvetica Light"/>
              </a:rPr>
              <a:t>Forward RTM (RTTOV 11.2)</a:t>
            </a:r>
            <a:endParaRPr lang="ja-JP" altLang="en-US" sz="2400" dirty="0">
              <a:solidFill>
                <a:srgbClr val="FFFFFF"/>
              </a:solidFill>
              <a:latin typeface="+mn-ea"/>
              <a:cs typeface="Helvetica Light"/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1470378" y="1440676"/>
            <a:ext cx="0" cy="4175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25"/>
          <p:cNvSpPr/>
          <p:nvPr/>
        </p:nvSpPr>
        <p:spPr>
          <a:xfrm rot="16200000">
            <a:off x="8112777" y="4182778"/>
            <a:ext cx="17363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+mn-ea"/>
                <a:cs typeface="Helvetica Light"/>
              </a:rPr>
              <a:t>Model Height (km)</a:t>
            </a:r>
            <a:endParaRPr lang="ja-JP" altLang="en-US" sz="1400" dirty="0">
              <a:latin typeface="+mn-ea"/>
              <a:cs typeface="Helvetica Light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6811338" y="6223091"/>
            <a:ext cx="1881737" cy="338554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+mn-ea"/>
                <a:cs typeface="Helvetica Light"/>
              </a:rPr>
              <a:t>Weighing</a:t>
            </a:r>
            <a:r>
              <a:rPr lang="ja-JP" altLang="en-US" sz="1600" dirty="0" smtClean="0">
                <a:latin typeface="+mn-ea"/>
                <a:cs typeface="Helvetica Light"/>
              </a:rPr>
              <a:t> </a:t>
            </a:r>
            <a:r>
              <a:rPr lang="en-US" altLang="ja-JP" sz="1600" dirty="0" smtClean="0">
                <a:latin typeface="+mn-ea"/>
                <a:cs typeface="Helvetica Light"/>
              </a:rPr>
              <a:t>function</a:t>
            </a:r>
            <a:endParaRPr lang="ja-JP" altLang="en-US" sz="1600" dirty="0">
              <a:latin typeface="+mn-ea"/>
              <a:cs typeface="Helvetica Light"/>
            </a:endParaRPr>
          </a:p>
        </p:txBody>
      </p:sp>
      <p:pic>
        <p:nvPicPr>
          <p:cNvPr id="28" name="図 27" descr="スクリーンショット 2016-04-07 18.04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119" y="2360486"/>
            <a:ext cx="2375326" cy="3904804"/>
          </a:xfrm>
          <a:prstGeom prst="rect">
            <a:avLst/>
          </a:prstGeom>
        </p:spPr>
      </p:pic>
      <p:graphicFrame>
        <p:nvGraphicFramePr>
          <p:cNvPr id="29" name="表 28"/>
          <p:cNvGraphicFramePr>
            <a:graphicFrameLocks noGrp="1"/>
          </p:cNvGraphicFramePr>
          <p:nvPr>
            <p:extLst/>
          </p:nvPr>
        </p:nvGraphicFramePr>
        <p:xfrm>
          <a:off x="169903" y="2565147"/>
          <a:ext cx="4158000" cy="39471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290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20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368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5502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+mn-lt"/>
                          <a:cs typeface="Helvetica Light"/>
                        </a:rPr>
                        <a:t>Band #</a:t>
                      </a:r>
                      <a:endParaRPr kumimoji="1" lang="ja-JP" altLang="en-US" sz="1400" b="0" i="0" dirty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+mn-lt"/>
                          <a:cs typeface="Helvetica Light"/>
                        </a:rPr>
                        <a:t>Wave length (</a:t>
                      </a:r>
                      <a:r>
                        <a:rPr kumimoji="1" lang="en-US" altLang="ja-JP" sz="1400" b="0" i="0" dirty="0" err="1" smtClean="0">
                          <a:latin typeface="+mn-lt"/>
                          <a:cs typeface="Helvetica Light"/>
                        </a:rPr>
                        <a:t>μm</a:t>
                      </a:r>
                      <a:r>
                        <a:rPr kumimoji="1" lang="en-US" altLang="ja-JP" sz="1400" b="0" i="0" dirty="0" smtClean="0">
                          <a:latin typeface="+mn-lt"/>
                          <a:cs typeface="Helvetica Light"/>
                        </a:rPr>
                        <a:t>)</a:t>
                      </a:r>
                      <a:endParaRPr kumimoji="1" lang="ja-JP" altLang="en-US" sz="1400" b="0" i="0" dirty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i="0" dirty="0" smtClean="0">
                          <a:latin typeface="+mn-lt"/>
                          <a:cs typeface="Helvetica Light"/>
                        </a:rPr>
                        <a:t>Supposed Uses</a:t>
                      </a:r>
                      <a:endParaRPr kumimoji="1" lang="ja-JP" altLang="en-US" sz="1200" b="0" i="0" dirty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15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+mn-lt"/>
                          <a:cs typeface="Helvetica Light"/>
                        </a:rPr>
                        <a:t>7</a:t>
                      </a:r>
                      <a:endParaRPr kumimoji="1" lang="ja-JP" altLang="en-US" sz="1400" b="0" i="0" dirty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+mn-lt"/>
                          <a:cs typeface="Helvetica Light"/>
                        </a:rPr>
                        <a:t>3.9</a:t>
                      </a:r>
                      <a:endParaRPr kumimoji="1" lang="ja-JP" altLang="en-US" sz="1400" b="0" i="0" dirty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i="0" dirty="0" smtClean="0">
                          <a:latin typeface="+mn-lt"/>
                          <a:cs typeface="Helvetica Light"/>
                        </a:rPr>
                        <a:t>moisture at lower levels</a:t>
                      </a:r>
                      <a:endParaRPr kumimoji="1" lang="ja-JP" altLang="en-US" sz="1200" b="0" i="0" dirty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15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+mn-lt"/>
                          <a:cs typeface="Helvetica Light"/>
                        </a:rPr>
                        <a:t>8</a:t>
                      </a:r>
                      <a:endParaRPr kumimoji="1" lang="ja-JP" altLang="en-US" sz="1400" b="0" i="0" dirty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+mn-lt"/>
                          <a:cs typeface="Helvetica Light"/>
                        </a:rPr>
                        <a:t>6.2</a:t>
                      </a:r>
                      <a:endParaRPr kumimoji="1" lang="ja-JP" altLang="en-US" sz="1400" b="0" i="0" dirty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dirty="0" smtClean="0">
                          <a:latin typeface="+mn-lt"/>
                          <a:cs typeface="Helvetica Light"/>
                        </a:rPr>
                        <a:t>moisture at mid / upper levels</a:t>
                      </a:r>
                      <a:endParaRPr kumimoji="1" lang="ja-JP" altLang="en-US" sz="1200" b="0" i="0" dirty="0" smtClean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15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+mn-lt"/>
                          <a:cs typeface="Helvetica Light"/>
                        </a:rPr>
                        <a:t>9</a:t>
                      </a:r>
                      <a:endParaRPr kumimoji="1" lang="ja-JP" altLang="en-US" sz="1400" b="0" i="0" dirty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+mn-lt"/>
                          <a:cs typeface="Helvetica Light"/>
                        </a:rPr>
                        <a:t>6.9</a:t>
                      </a:r>
                      <a:endParaRPr kumimoji="1" lang="ja-JP" altLang="en-US" sz="1400" b="0" i="0" dirty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dirty="0" smtClean="0">
                          <a:latin typeface="+mn-lt"/>
                          <a:cs typeface="Helvetica Light"/>
                        </a:rPr>
                        <a:t>moisture at mid levels</a:t>
                      </a:r>
                      <a:endParaRPr kumimoji="1" lang="ja-JP" altLang="en-US" sz="1200" b="0" i="0" dirty="0" smtClean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15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+mn-lt"/>
                          <a:cs typeface="Helvetica Light"/>
                        </a:rPr>
                        <a:t>10</a:t>
                      </a:r>
                      <a:endParaRPr kumimoji="1" lang="ja-JP" altLang="en-US" sz="1400" b="0" i="0" dirty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+mn-lt"/>
                          <a:cs typeface="Helvetica Light"/>
                        </a:rPr>
                        <a:t>7.3</a:t>
                      </a:r>
                      <a:endParaRPr kumimoji="1" lang="ja-JP" altLang="en-US" sz="1400" b="0" i="0" dirty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dirty="0" smtClean="0">
                          <a:latin typeface="+mn-lt"/>
                          <a:cs typeface="Helvetica Light"/>
                        </a:rPr>
                        <a:t>moisture at mid levels</a:t>
                      </a:r>
                      <a:endParaRPr kumimoji="1" lang="ja-JP" altLang="en-US" sz="1200" b="0" i="0" dirty="0" smtClean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15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+mn-lt"/>
                          <a:cs typeface="Helvetica Light"/>
                        </a:rPr>
                        <a:t>11</a:t>
                      </a:r>
                      <a:endParaRPr kumimoji="1" lang="ja-JP" altLang="en-US" sz="1400" b="0" i="0" dirty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+mn-lt"/>
                          <a:cs typeface="Helvetica Light"/>
                        </a:rPr>
                        <a:t>8.6</a:t>
                      </a:r>
                      <a:endParaRPr kumimoji="1" lang="ja-JP" altLang="en-US" sz="1400" b="0" i="0" dirty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i="0" dirty="0" smtClean="0">
                          <a:solidFill>
                            <a:schemeClr val="tx1"/>
                          </a:solidFill>
                          <a:latin typeface="+mn-lt"/>
                          <a:cs typeface="Helvetica Light"/>
                        </a:rPr>
                        <a:t>SO</a:t>
                      </a:r>
                      <a:r>
                        <a:rPr kumimoji="1" lang="en-US" altLang="ja-JP" sz="1200" b="0" i="0" baseline="-25000" dirty="0" smtClean="0">
                          <a:solidFill>
                            <a:schemeClr val="tx1"/>
                          </a:solidFill>
                          <a:latin typeface="+mn-lt"/>
                          <a:cs typeface="Helvetica Light"/>
                        </a:rPr>
                        <a:t>2</a:t>
                      </a:r>
                      <a:endParaRPr kumimoji="1" lang="ja-JP" altLang="en-US" sz="1200" b="0" i="0" baseline="-25000" dirty="0">
                        <a:solidFill>
                          <a:schemeClr val="tx1"/>
                        </a:solidFill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15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solidFill>
                            <a:srgbClr val="000000"/>
                          </a:solidFill>
                          <a:latin typeface="+mn-lt"/>
                          <a:cs typeface="Helvetica Light"/>
                        </a:rPr>
                        <a:t>12</a:t>
                      </a:r>
                      <a:endParaRPr kumimoji="1" lang="ja-JP" altLang="en-US" sz="1400" b="0" i="0" dirty="0">
                        <a:solidFill>
                          <a:srgbClr val="000000"/>
                        </a:solidFill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solidFill>
                            <a:srgbClr val="000000"/>
                          </a:solidFill>
                          <a:latin typeface="+mn-lt"/>
                          <a:cs typeface="Helvetica Light"/>
                        </a:rPr>
                        <a:t>9.6</a:t>
                      </a:r>
                      <a:endParaRPr kumimoji="1" lang="ja-JP" altLang="en-US" sz="1400" b="0" i="0" dirty="0">
                        <a:solidFill>
                          <a:srgbClr val="000000"/>
                        </a:solidFill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i="0" dirty="0" smtClean="0">
                          <a:solidFill>
                            <a:srgbClr val="000000"/>
                          </a:solidFill>
                          <a:latin typeface="+mn-lt"/>
                          <a:cs typeface="Helvetica Light"/>
                        </a:rPr>
                        <a:t>O</a:t>
                      </a:r>
                      <a:r>
                        <a:rPr kumimoji="1" lang="en-US" altLang="ja-JP" sz="1200" b="0" i="0" baseline="-25000" dirty="0" smtClean="0">
                          <a:solidFill>
                            <a:srgbClr val="000000"/>
                          </a:solidFill>
                          <a:latin typeface="+mn-lt"/>
                          <a:cs typeface="Helvetica Light"/>
                        </a:rPr>
                        <a:t>3</a:t>
                      </a:r>
                      <a:endParaRPr kumimoji="1" lang="ja-JP" altLang="en-US" sz="1200" b="0" i="0" baseline="-25000" dirty="0">
                        <a:solidFill>
                          <a:srgbClr val="000000"/>
                        </a:solidFill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15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+mn-lt"/>
                          <a:cs typeface="Helvetica Light"/>
                        </a:rPr>
                        <a:t>13</a:t>
                      </a:r>
                      <a:endParaRPr kumimoji="1" lang="ja-JP" altLang="en-US" sz="1400" b="0" i="0" dirty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+mn-lt"/>
                          <a:cs typeface="Helvetica Light"/>
                        </a:rPr>
                        <a:t>10.4</a:t>
                      </a:r>
                      <a:endParaRPr kumimoji="1" lang="ja-JP" altLang="en-US" sz="1400" b="0" i="0" dirty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dirty="0" smtClean="0">
                          <a:solidFill>
                            <a:srgbClr val="000000"/>
                          </a:solidFill>
                          <a:latin typeface="+mn-lt"/>
                          <a:cs typeface="Helvetica Light"/>
                        </a:rPr>
                        <a:t>cloud imagery / cloud top</a:t>
                      </a:r>
                      <a:endParaRPr kumimoji="1" lang="ja-JP" altLang="en-US" sz="1200" b="0" i="0" dirty="0" smtClean="0">
                        <a:solidFill>
                          <a:srgbClr val="000000"/>
                        </a:solidFill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15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+mn-lt"/>
                          <a:cs typeface="Helvetica Light"/>
                        </a:rPr>
                        <a:t>14</a:t>
                      </a:r>
                      <a:endParaRPr kumimoji="1" lang="ja-JP" altLang="en-US" sz="1400" b="0" i="0" dirty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+mn-lt"/>
                          <a:cs typeface="Helvetica Light"/>
                        </a:rPr>
                        <a:t>11.2</a:t>
                      </a:r>
                      <a:endParaRPr kumimoji="1" lang="ja-JP" altLang="en-US" sz="1400" b="0" i="0" dirty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dirty="0" smtClean="0">
                          <a:solidFill>
                            <a:srgbClr val="000000"/>
                          </a:solidFill>
                          <a:latin typeface="+mn-lt"/>
                          <a:cs typeface="Helvetica Light"/>
                        </a:rPr>
                        <a:t>cloud imagery / SST</a:t>
                      </a:r>
                      <a:endParaRPr kumimoji="1" lang="ja-JP" altLang="en-US" sz="1200" b="0" i="0" dirty="0" smtClean="0">
                        <a:solidFill>
                          <a:srgbClr val="000000"/>
                        </a:solidFill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215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+mn-lt"/>
                          <a:cs typeface="Helvetica Light"/>
                        </a:rPr>
                        <a:t>15</a:t>
                      </a:r>
                      <a:endParaRPr kumimoji="1" lang="ja-JP" altLang="en-US" sz="1400" b="0" i="0" dirty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+mn-lt"/>
                          <a:cs typeface="Helvetica Light"/>
                        </a:rPr>
                        <a:t>12.4</a:t>
                      </a:r>
                      <a:endParaRPr kumimoji="1" lang="ja-JP" altLang="en-US" sz="1400" b="0" i="0" dirty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i="0" dirty="0" smtClean="0">
                          <a:solidFill>
                            <a:srgbClr val="000000"/>
                          </a:solidFill>
                          <a:latin typeface="+mn-lt"/>
                          <a:cs typeface="Helvetica Light"/>
                        </a:rPr>
                        <a:t>cloud imagery / SST</a:t>
                      </a:r>
                      <a:endParaRPr kumimoji="1" lang="ja-JP" altLang="en-US" sz="1200" b="0" i="0" dirty="0">
                        <a:solidFill>
                          <a:srgbClr val="000000"/>
                        </a:solidFill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215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+mn-lt"/>
                          <a:cs typeface="Helvetica Light"/>
                        </a:rPr>
                        <a:t>16</a:t>
                      </a:r>
                      <a:endParaRPr kumimoji="1" lang="ja-JP" altLang="en-US" sz="1400" b="0" i="0" dirty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+mn-lt"/>
                          <a:cs typeface="Helvetica Light"/>
                        </a:rPr>
                        <a:t>13.3</a:t>
                      </a:r>
                      <a:endParaRPr kumimoji="1" lang="ja-JP" altLang="en-US" sz="1400" b="0" i="0" dirty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i="0" dirty="0" smtClean="0">
                          <a:latin typeface="+mn-lt"/>
                          <a:cs typeface="Helvetica Light"/>
                        </a:rPr>
                        <a:t>cloud top</a:t>
                      </a:r>
                      <a:r>
                        <a:rPr kumimoji="1" lang="ja-JP" altLang="en-US" sz="1200" b="0" i="0" dirty="0" smtClean="0">
                          <a:latin typeface="+mn-lt"/>
                          <a:cs typeface="Helvetica Light"/>
                        </a:rPr>
                        <a:t> </a:t>
                      </a:r>
                      <a:endParaRPr kumimoji="1" lang="ja-JP" altLang="en-US" sz="1200" b="0" i="0" dirty="0">
                        <a:latin typeface="+mn-l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0" name="正方形/長方形 29"/>
          <p:cNvSpPr/>
          <p:nvPr/>
        </p:nvSpPr>
        <p:spPr>
          <a:xfrm>
            <a:off x="1432500" y="6352670"/>
            <a:ext cx="2895403" cy="276999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r>
              <a:rPr lang="en-US" altLang="ja-JP" sz="1200" dirty="0">
                <a:solidFill>
                  <a:prstClr val="black"/>
                </a:solidFill>
                <a:latin typeface="+mn-ea"/>
              </a:rPr>
              <a:t>http://</a:t>
            </a:r>
            <a:r>
              <a:rPr lang="en-US" altLang="ja-JP" sz="1200" dirty="0" err="1">
                <a:solidFill>
                  <a:prstClr val="black"/>
                </a:solidFill>
                <a:latin typeface="+mn-ea"/>
              </a:rPr>
              <a:t>www.jma-net.go.jp</a:t>
            </a:r>
            <a:r>
              <a:rPr lang="en-US" altLang="ja-JP" sz="1200" dirty="0">
                <a:solidFill>
                  <a:prstClr val="black"/>
                </a:solidFill>
                <a:latin typeface="+mn-ea"/>
              </a:rPr>
              <a:t>/</a:t>
            </a:r>
            <a:r>
              <a:rPr lang="en-US" altLang="ja-JP" sz="1200" dirty="0" err="1">
                <a:solidFill>
                  <a:prstClr val="black"/>
                </a:solidFill>
                <a:latin typeface="+mn-ea"/>
              </a:rPr>
              <a:t>msc</a:t>
            </a:r>
            <a:r>
              <a:rPr lang="en-US" altLang="ja-JP" sz="1200" dirty="0">
                <a:solidFill>
                  <a:prstClr val="black"/>
                </a:solidFill>
                <a:latin typeface="+mn-ea"/>
              </a:rPr>
              <a:t>/</a:t>
            </a:r>
            <a:r>
              <a:rPr lang="en-US" altLang="ja-JP" sz="1200" dirty="0" err="1">
                <a:solidFill>
                  <a:prstClr val="black"/>
                </a:solidFill>
                <a:latin typeface="+mn-ea"/>
              </a:rPr>
              <a:t>ja</a:t>
            </a:r>
            <a:r>
              <a:rPr lang="en-US" altLang="ja-JP" sz="1200" dirty="0">
                <a:solidFill>
                  <a:prstClr val="black"/>
                </a:solidFill>
                <a:latin typeface="+mn-ea"/>
              </a:rPr>
              <a:t>/</a:t>
            </a:r>
            <a:endParaRPr lang="ja-JP" altLang="en-US" sz="1200" dirty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31" name="角丸四角形 30"/>
          <p:cNvSpPr/>
          <p:nvPr/>
        </p:nvSpPr>
        <p:spPr>
          <a:xfrm>
            <a:off x="169903" y="3978029"/>
            <a:ext cx="4158000" cy="289097"/>
          </a:xfrm>
          <a:prstGeom prst="round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4321276" y="3897439"/>
            <a:ext cx="1420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  <a:latin typeface="+mn-ea"/>
                <a:cs typeface="Helvetica Light"/>
              </a:rPr>
              <a:t>Assimilated</a:t>
            </a:r>
            <a:endParaRPr lang="ja-JP" altLang="en-US" dirty="0">
              <a:solidFill>
                <a:srgbClr val="0000FF"/>
              </a:solidFill>
              <a:latin typeface="+mn-ea"/>
              <a:cs typeface="Helvetica Ligh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BA8A-27AD-E64A-B01B-546BCBB5317F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170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+mn-ea"/>
                <a:ea typeface="+mn-ea"/>
              </a:rPr>
              <a:t>Himawari-8: A new geostationary satellite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9 May 2018, Honda et al., 8th EnKF WS, Montreal, Canada</a:t>
            </a:r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124309" y="1741014"/>
            <a:ext cx="2808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Himawari-6/7 (JMA)</a:t>
            </a:r>
          </a:p>
          <a:p>
            <a:r>
              <a:rPr lang="en-US" altLang="ja-JP" dirty="0" smtClean="0"/>
              <a:t>GOES-13/14/15 (NOAA)</a:t>
            </a:r>
          </a:p>
          <a:p>
            <a:r>
              <a:rPr lang="en-US" altLang="ja-JP" sz="1600" dirty="0" smtClean="0"/>
              <a:t>and many others</a:t>
            </a:r>
            <a:endParaRPr lang="en-US" altLang="ja-JP" dirty="0"/>
          </a:p>
        </p:txBody>
      </p:sp>
      <p:sp>
        <p:nvSpPr>
          <p:cNvPr id="12" name="ホームベース 11"/>
          <p:cNvSpPr/>
          <p:nvPr/>
        </p:nvSpPr>
        <p:spPr>
          <a:xfrm>
            <a:off x="5687129" y="879405"/>
            <a:ext cx="4077630" cy="825190"/>
          </a:xfrm>
          <a:prstGeom prst="homePlate">
            <a:avLst/>
          </a:prstGeom>
          <a:solidFill>
            <a:srgbClr val="0432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/>
              <a:t>3</a:t>
            </a:r>
            <a:r>
              <a:rPr lang="en-US" altLang="ja-JP" sz="2400" baseline="30000" dirty="0" smtClean="0"/>
              <a:t>rd</a:t>
            </a:r>
            <a:r>
              <a:rPr kumimoji="1" lang="en-US" altLang="ja-JP" sz="2400" dirty="0" smtClean="0"/>
              <a:t> generation</a:t>
            </a:r>
            <a:endParaRPr kumimoji="1" lang="ja-JP" altLang="en-US" sz="2400" dirty="0"/>
          </a:p>
        </p:txBody>
      </p:sp>
      <p:sp>
        <p:nvSpPr>
          <p:cNvPr id="11" name="ホームベース 10"/>
          <p:cNvSpPr/>
          <p:nvPr/>
        </p:nvSpPr>
        <p:spPr>
          <a:xfrm>
            <a:off x="2932773" y="881581"/>
            <a:ext cx="3126058" cy="825190"/>
          </a:xfrm>
          <a:prstGeom prst="homePlate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/>
              <a:t>2.5</a:t>
            </a:r>
            <a:r>
              <a:rPr kumimoji="1" lang="en-US" altLang="ja-JP" sz="2400" dirty="0" smtClean="0"/>
              <a:t> generation</a:t>
            </a:r>
            <a:endParaRPr kumimoji="1" lang="ja-JP" altLang="en-US" sz="2400" dirty="0"/>
          </a:p>
        </p:txBody>
      </p:sp>
      <p:sp>
        <p:nvSpPr>
          <p:cNvPr id="9" name="ホームベース 8"/>
          <p:cNvSpPr/>
          <p:nvPr/>
        </p:nvSpPr>
        <p:spPr>
          <a:xfrm>
            <a:off x="0" y="879405"/>
            <a:ext cx="3326782" cy="825190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/>
              <a:t>2</a:t>
            </a:r>
            <a:r>
              <a:rPr kumimoji="1" lang="en-US" altLang="ja-JP" sz="2400" baseline="30000" dirty="0" smtClean="0"/>
              <a:t>nd</a:t>
            </a:r>
            <a:r>
              <a:rPr kumimoji="1" lang="en-US" altLang="ja-JP" sz="2400" dirty="0" smtClean="0"/>
              <a:t> generation</a:t>
            </a:r>
            <a:endParaRPr kumimoji="1" lang="ja-JP" altLang="en-US" sz="2400" dirty="0"/>
          </a:p>
        </p:txBody>
      </p:sp>
      <p:sp>
        <p:nvSpPr>
          <p:cNvPr id="13" name="正方形/長方形 12"/>
          <p:cNvSpPr/>
          <p:nvPr/>
        </p:nvSpPr>
        <p:spPr>
          <a:xfrm>
            <a:off x="2932772" y="1741014"/>
            <a:ext cx="3051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mtClean="0"/>
              <a:t>MSG/SEVIRI </a:t>
            </a:r>
            <a:r>
              <a:rPr lang="en-US" altLang="ja-JP" dirty="0" smtClean="0"/>
              <a:t>(EUMETSAT)</a:t>
            </a:r>
            <a:endParaRPr lang="en-US" altLang="ja-JP" dirty="0"/>
          </a:p>
        </p:txBody>
      </p:sp>
      <p:sp>
        <p:nvSpPr>
          <p:cNvPr id="15" name="正方形/長方形 14"/>
          <p:cNvSpPr/>
          <p:nvPr/>
        </p:nvSpPr>
        <p:spPr>
          <a:xfrm>
            <a:off x="6058831" y="1741014"/>
            <a:ext cx="2808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0432FF"/>
                </a:solidFill>
              </a:rPr>
              <a:t>Himawari-8/9 (JMA)</a:t>
            </a:r>
          </a:p>
          <a:p>
            <a:r>
              <a:rPr lang="en-US" altLang="ja-JP" dirty="0" smtClean="0"/>
              <a:t>GOES-R(16) (NOAA)</a:t>
            </a:r>
          </a:p>
          <a:p>
            <a:r>
              <a:rPr lang="en-US" altLang="ja-JP" sz="1600" dirty="0" smtClean="0"/>
              <a:t>and many others</a:t>
            </a:r>
            <a:endParaRPr lang="en-US" altLang="ja-JP" dirty="0"/>
          </a:p>
        </p:txBody>
      </p:sp>
      <p:pic>
        <p:nvPicPr>
          <p:cNvPr id="7" name="every10m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73454" y="2692497"/>
            <a:ext cx="3702050" cy="3883660"/>
          </a:xfrm>
          <a:prstGeom prst="rect">
            <a:avLst/>
          </a:prstGeom>
        </p:spPr>
      </p:pic>
      <p:pic>
        <p:nvPicPr>
          <p:cNvPr id="17" name="every30mi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0799" y="2754326"/>
            <a:ext cx="3702050" cy="388366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357872" y="2790745"/>
            <a:ext cx="1724722" cy="1854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621632" y="2588261"/>
            <a:ext cx="3161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rgbClr val="0070C0"/>
                </a:solidFill>
              </a:rPr>
              <a:t>Every </a:t>
            </a:r>
            <a:r>
              <a:rPr lang="en-US" altLang="ja-JP" sz="1600" dirty="0">
                <a:solidFill>
                  <a:srgbClr val="0070C0"/>
                </a:solidFill>
              </a:rPr>
              <a:t>30 </a:t>
            </a:r>
            <a:r>
              <a:rPr lang="en-US" altLang="ja-JP" sz="1600" dirty="0" smtClean="0">
                <a:solidFill>
                  <a:srgbClr val="0070C0"/>
                </a:solidFill>
              </a:rPr>
              <a:t>min </a:t>
            </a:r>
            <a:r>
              <a:rPr lang="en-US" altLang="ja-JP" sz="1600" dirty="0" smtClean="0"/>
              <a:t>(e.g., Himawari-7)</a:t>
            </a:r>
            <a:endParaRPr lang="ja-JP" altLang="en-US" sz="1600" dirty="0"/>
          </a:p>
        </p:txBody>
      </p:sp>
      <p:sp>
        <p:nvSpPr>
          <p:cNvPr id="16" name="正方形/長方形 15"/>
          <p:cNvSpPr/>
          <p:nvPr/>
        </p:nvSpPr>
        <p:spPr>
          <a:xfrm>
            <a:off x="6078074" y="2577225"/>
            <a:ext cx="277672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rgbClr val="0070C0"/>
                </a:solidFill>
              </a:rPr>
              <a:t>Every 10 min</a:t>
            </a:r>
            <a:r>
              <a:rPr lang="en-US" altLang="ja-JP" sz="1600" dirty="0" smtClean="0"/>
              <a:t> (</a:t>
            </a:r>
            <a:r>
              <a:rPr lang="en-US" altLang="ja-JP" sz="1600" b="1" dirty="0" smtClean="0">
                <a:solidFill>
                  <a:srgbClr val="0432FF"/>
                </a:solidFill>
              </a:rPr>
              <a:t>Himawari-8</a:t>
            </a:r>
            <a:r>
              <a:rPr lang="en-US" altLang="ja-JP" sz="1600" dirty="0" smtClean="0"/>
              <a:t>)</a:t>
            </a:r>
            <a:endParaRPr lang="ja-JP" altLang="en-US" sz="1600" dirty="0"/>
          </a:p>
        </p:txBody>
      </p:sp>
      <p:sp>
        <p:nvSpPr>
          <p:cNvPr id="10" name="正方形/長方形 9"/>
          <p:cNvSpPr/>
          <p:nvPr/>
        </p:nvSpPr>
        <p:spPr>
          <a:xfrm>
            <a:off x="5546366" y="2624146"/>
            <a:ext cx="3958691" cy="3987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8803866" y="1777006"/>
            <a:ext cx="3379451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0432FF"/>
                </a:solidFill>
              </a:rPr>
              <a:t>High</a:t>
            </a:r>
            <a:r>
              <a:rPr lang="en-US" altLang="ja-JP" dirty="0"/>
              <a:t> spatiotemporal </a:t>
            </a:r>
            <a:r>
              <a:rPr lang="en-US" altLang="ja-JP" sz="1600" dirty="0" smtClean="0"/>
              <a:t>resolution</a:t>
            </a:r>
          </a:p>
          <a:p>
            <a:pPr lvl="1"/>
            <a:r>
              <a:rPr lang="en-US" altLang="ja-JP" sz="1600" dirty="0" smtClean="0"/>
              <a:t>~ 2.5 min &amp; 2 km</a:t>
            </a:r>
          </a:p>
          <a:p>
            <a:r>
              <a:rPr lang="en-US" altLang="ja-JP" b="1" dirty="0" smtClean="0">
                <a:solidFill>
                  <a:srgbClr val="0432FF"/>
                </a:solidFill>
              </a:rPr>
              <a:t>High</a:t>
            </a:r>
            <a:r>
              <a:rPr lang="en-US" altLang="ja-JP" dirty="0" smtClean="0"/>
              <a:t> spectral resolution</a:t>
            </a:r>
          </a:p>
          <a:p>
            <a:pPr lvl="1"/>
            <a:r>
              <a:rPr lang="en-US" altLang="ja-JP" sz="1600" dirty="0" smtClean="0"/>
              <a:t>~3 VIS, 3 NIR, &amp; 10 IR bands</a:t>
            </a:r>
            <a:endParaRPr lang="ja-JP" altLang="en-US" sz="16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BA8A-27AD-E64A-B01B-546BCBB5317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037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2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0" fill="remove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0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>
                <a:latin typeface="+mn-ea"/>
                <a:ea typeface="+mn-ea"/>
              </a:rPr>
              <a:t>All-sky IR radiance DA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1111625" y="6492875"/>
            <a:ext cx="10022539" cy="365125"/>
          </a:xfrm>
        </p:spPr>
        <p:txBody>
          <a:bodyPr/>
          <a:lstStyle/>
          <a:p>
            <a:r>
              <a:rPr kumimoji="1" lang="en-US" altLang="ja-JP" smtClean="0"/>
              <a:t>9 May 2018, Honda et al., 8th EnKF WS, Montreal, Canada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BA8A-27AD-E64A-B01B-546BCBB5317F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24938" y="1757709"/>
            <a:ext cx="44805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/>
              <a:t>GOES-R</a:t>
            </a:r>
            <a:r>
              <a:rPr lang="en-US" altLang="ja-JP" sz="2000" dirty="0" smtClean="0"/>
              <a:t>: </a:t>
            </a:r>
          </a:p>
          <a:p>
            <a:r>
              <a:rPr lang="en-US" altLang="ja-JP" sz="2000" dirty="0" smtClean="0"/>
              <a:t>Proof </a:t>
            </a:r>
            <a:r>
              <a:rPr lang="en-US" altLang="ja-JP" sz="2000" dirty="0"/>
              <a:t>of concept </a:t>
            </a:r>
            <a:r>
              <a:rPr lang="en-US" altLang="ja-JP" sz="2000" dirty="0" smtClean="0"/>
              <a:t>in OSSE by </a:t>
            </a:r>
          </a:p>
          <a:p>
            <a:r>
              <a:rPr lang="en-US" altLang="ja-JP" sz="2000" dirty="0" smtClean="0"/>
              <a:t>Zhang </a:t>
            </a:r>
            <a:r>
              <a:rPr lang="en-US" altLang="ja-JP" sz="2000" dirty="0"/>
              <a:t>et al. </a:t>
            </a:r>
            <a:r>
              <a:rPr lang="en-US" altLang="ja-JP" sz="2000" dirty="0" smtClean="0"/>
              <a:t>(2016)</a:t>
            </a:r>
            <a:endParaRPr lang="ja-JP" altLang="en-US" sz="20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29" y="1004047"/>
            <a:ext cx="6724996" cy="2026024"/>
          </a:xfrm>
          <a:prstGeom prst="rect">
            <a:avLst/>
          </a:prstGeom>
        </p:spPr>
      </p:pic>
      <p:pic>
        <p:nvPicPr>
          <p:cNvPr id="10" name="o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8102" y="3478167"/>
            <a:ext cx="6856062" cy="2658473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24938" y="4345739"/>
            <a:ext cx="49211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Himawari-8</a:t>
            </a:r>
            <a:r>
              <a:rPr lang="en-US" altLang="ja-JP" sz="2000" dirty="0" smtClean="0"/>
              <a:t>: </a:t>
            </a:r>
          </a:p>
          <a:p>
            <a:r>
              <a:rPr lang="en-US" altLang="ja-JP" sz="2000" dirty="0" smtClean="0"/>
              <a:t>Real-world heavy rainfall </a:t>
            </a:r>
            <a:r>
              <a:rPr lang="en-US" altLang="ja-JP" sz="2000" dirty="0"/>
              <a:t>by </a:t>
            </a:r>
            <a:endParaRPr lang="en-US" altLang="ja-JP" sz="2000" dirty="0" smtClean="0"/>
          </a:p>
          <a:p>
            <a:r>
              <a:rPr lang="en-US" altLang="ja-JP" sz="2000" dirty="0" smtClean="0"/>
              <a:t>Honda </a:t>
            </a:r>
            <a:r>
              <a:rPr lang="en-US" altLang="ja-JP" sz="2000" dirty="0"/>
              <a:t>et al. </a:t>
            </a:r>
            <a:r>
              <a:rPr lang="en-US" altLang="ja-JP" sz="2000" dirty="0" smtClean="0"/>
              <a:t>(2018)</a:t>
            </a:r>
            <a:endParaRPr lang="ja-JP" altLang="en-US" sz="2000" dirty="0"/>
          </a:p>
        </p:txBody>
      </p:sp>
      <p:sp>
        <p:nvSpPr>
          <p:cNvPr id="9" name="正方形/長方形 8"/>
          <p:cNvSpPr/>
          <p:nvPr/>
        </p:nvSpPr>
        <p:spPr>
          <a:xfrm>
            <a:off x="9723985" y="3694771"/>
            <a:ext cx="595282" cy="400110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 wrap="none" lIns="36000" rIns="36000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</a:rPr>
              <a:t>OBS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487846" y="3694771"/>
            <a:ext cx="694668" cy="4001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36000" rIns="36000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</a:rPr>
              <a:t>Him8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915077" y="3694771"/>
            <a:ext cx="1031299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36000" rIns="36000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</a:rPr>
              <a:t>NoHim8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884579" y="845662"/>
            <a:ext cx="1290985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36000" rIns="36000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</a:rPr>
              <a:t>w/o </a:t>
            </a:r>
            <a:r>
              <a:rPr lang="en-US" altLang="ja-JP" sz="2000" dirty="0" smtClean="0">
                <a:solidFill>
                  <a:schemeClr val="bg1"/>
                </a:solidFill>
              </a:rPr>
              <a:t>IR DA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094092" y="845662"/>
            <a:ext cx="715508" cy="400110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 wrap="none" lIns="36000" rIns="36000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</a:rPr>
              <a:t>Truth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9255354" y="845662"/>
            <a:ext cx="1146715" cy="4001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36000" rIns="36000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</a:rPr>
              <a:t>w/ IR DA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1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>
                <a:latin typeface="+mn-ea"/>
                <a:ea typeface="+mn-ea"/>
              </a:rPr>
              <a:t>Typhoon Soudelor (2015)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1" y="1004046"/>
            <a:ext cx="6182733" cy="5477808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The</a:t>
            </a:r>
            <a:r>
              <a:rPr lang="ja-JP" altLang="en-US" sz="2400" dirty="0"/>
              <a:t> </a:t>
            </a:r>
            <a:r>
              <a:rPr lang="en-US" altLang="ja-JP" sz="2400" dirty="0"/>
              <a:t>strongest</a:t>
            </a:r>
            <a:r>
              <a:rPr lang="ja-JP" altLang="en-US" sz="2400" dirty="0"/>
              <a:t> </a:t>
            </a:r>
            <a:r>
              <a:rPr lang="en-US" altLang="ja-JP" sz="2400" dirty="0"/>
              <a:t>northwestern</a:t>
            </a:r>
            <a:r>
              <a:rPr lang="ja-JP" altLang="en-US" sz="2400" dirty="0"/>
              <a:t> </a:t>
            </a:r>
            <a:r>
              <a:rPr lang="en-US" altLang="ja-JP" sz="2400" dirty="0"/>
              <a:t>Pacific</a:t>
            </a:r>
            <a:r>
              <a:rPr lang="ja-JP" altLang="en-US" sz="2400" dirty="0"/>
              <a:t> </a:t>
            </a:r>
            <a:r>
              <a:rPr lang="en-US" altLang="ja-JP" sz="2400" dirty="0"/>
              <a:t>TC in </a:t>
            </a:r>
            <a:r>
              <a:rPr lang="en-US" altLang="ja-JP" sz="2400" dirty="0" smtClean="0"/>
              <a:t>2015 (~900 hPa).</a:t>
            </a:r>
            <a:endParaRPr lang="en-US" altLang="ja-JP" sz="2400" dirty="0"/>
          </a:p>
          <a:p>
            <a:r>
              <a:rPr lang="en-US" altLang="ja-JP" sz="2400" dirty="0"/>
              <a:t>Himawari-8 observed</a:t>
            </a:r>
            <a:r>
              <a:rPr lang="ja-JP" altLang="en-US" sz="2400" dirty="0"/>
              <a:t> </a:t>
            </a:r>
            <a:r>
              <a:rPr lang="en-US" altLang="ja-JP" sz="2400" dirty="0"/>
              <a:t>successfully!</a:t>
            </a:r>
            <a:endParaRPr lang="ja-JP" altLang="en-US" sz="2400" dirty="0"/>
          </a:p>
          <a:p>
            <a:endParaRPr kumimoji="1" lang="ja-JP" altLang="en-US" sz="2400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9 May 2018, Honda et al., 8th EnKF WS, Montreal, Canada</a:t>
            </a:r>
            <a:endParaRPr kumimoji="1" lang="ja-JP" altLang="en-US"/>
          </a:p>
        </p:txBody>
      </p:sp>
      <p:pic>
        <p:nvPicPr>
          <p:cNvPr id="20" name="図 19" descr="newc_FLDK_H08_B1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33" y="1068494"/>
            <a:ext cx="5869722" cy="4708503"/>
          </a:xfrm>
          <a:prstGeom prst="rect">
            <a:avLst/>
          </a:prstGeom>
        </p:spPr>
      </p:pic>
      <p:sp>
        <p:nvSpPr>
          <p:cNvPr id="22" name="正方形/長方形 21"/>
          <p:cNvSpPr/>
          <p:nvPr/>
        </p:nvSpPr>
        <p:spPr>
          <a:xfrm>
            <a:off x="0" y="3102233"/>
            <a:ext cx="6708371" cy="273921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ja-JP" sz="2800" dirty="0" smtClean="0"/>
              <a:t>Goals:</a:t>
            </a:r>
            <a:endParaRPr lang="en-US" altLang="ja-JP" sz="2400" dirty="0"/>
          </a:p>
          <a:p>
            <a:r>
              <a:rPr lang="en-US" altLang="ja-JP" sz="2400" dirty="0" smtClean="0"/>
              <a:t>To assimilate the Himawari-8 </a:t>
            </a:r>
            <a:r>
              <a:rPr lang="en-US" altLang="ja-JP" sz="2400" dirty="0"/>
              <a:t>all-sky infrared </a:t>
            </a:r>
            <a:r>
              <a:rPr lang="en-US" altLang="ja-JP" sz="2400" dirty="0" smtClean="0"/>
              <a:t>radiance observations </a:t>
            </a:r>
            <a:r>
              <a:rPr lang="en-US" altLang="ja-JP" sz="2400" dirty="0"/>
              <a:t>and investigate </a:t>
            </a:r>
            <a:r>
              <a:rPr lang="en-US" altLang="ja-JP" sz="2400" dirty="0" smtClean="0"/>
              <a:t>their </a:t>
            </a:r>
            <a:r>
              <a:rPr lang="en-US" altLang="ja-JP" sz="2400" dirty="0"/>
              <a:t>impact on the TC </a:t>
            </a:r>
            <a:r>
              <a:rPr lang="en-US" altLang="ja-JP" sz="2400" dirty="0" smtClean="0"/>
              <a:t>analyses </a:t>
            </a:r>
            <a:r>
              <a:rPr lang="en-US" altLang="ja-JP" sz="2400" dirty="0"/>
              <a:t>and </a:t>
            </a:r>
            <a:r>
              <a:rPr lang="en-US" altLang="ja-JP" sz="2400" dirty="0" smtClean="0"/>
              <a:t>forecasts</a:t>
            </a:r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To explore benefits of the enhanced observing frequency of Himawari-8</a:t>
            </a:r>
            <a:endParaRPr lang="ja-JP" altLang="en-US" sz="24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BA8A-27AD-E64A-B01B-546BCBB5317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95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800" dirty="0">
                <a:latin typeface="+mn-ea"/>
                <a:ea typeface="+mn-ea"/>
                <a:cs typeface="Calibri" charset="0"/>
              </a:rPr>
              <a:t>Experimental design 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38" name="コンテンツ プレースホルダー 37"/>
          <p:cNvSpPr>
            <a:spLocks noGrp="1"/>
          </p:cNvSpPr>
          <p:nvPr>
            <p:ph idx="1"/>
          </p:nvPr>
        </p:nvSpPr>
        <p:spPr>
          <a:xfrm>
            <a:off x="0" y="1032795"/>
            <a:ext cx="12192000" cy="2756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000" dirty="0" smtClean="0"/>
              <a:t>SCALE-LETKF </a:t>
            </a:r>
            <a:r>
              <a:rPr kumimoji="1" lang="en-US" altLang="ja-JP" sz="1600" dirty="0" smtClean="0"/>
              <a:t>(Lien et al. 2017)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97044" y="1390052"/>
            <a:ext cx="15552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0070C0"/>
                </a:solidFill>
              </a:rPr>
              <a:t>Atmos. model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40" name="図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32" y="1610601"/>
            <a:ext cx="891470" cy="722091"/>
          </a:xfrm>
          <a:prstGeom prst="rect">
            <a:avLst/>
          </a:prstGeom>
        </p:spPr>
      </p:pic>
      <p:sp>
        <p:nvSpPr>
          <p:cNvPr id="41" name="正方形/長方形 40"/>
          <p:cNvSpPr/>
          <p:nvPr/>
        </p:nvSpPr>
        <p:spPr>
          <a:xfrm>
            <a:off x="52463" y="2284410"/>
            <a:ext cx="17430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 smtClean="0">
                <a:latin typeface="+mn-ea"/>
                <a:cs typeface="Helvetica Light"/>
              </a:rPr>
              <a:t>(Nishizawa </a:t>
            </a:r>
            <a:r>
              <a:rPr lang="en-US" altLang="ja-JP" sz="1100" dirty="0">
                <a:latin typeface="+mn-ea"/>
                <a:cs typeface="Helvetica Light"/>
              </a:rPr>
              <a:t>et al. </a:t>
            </a:r>
            <a:r>
              <a:rPr lang="en-US" altLang="ja-JP" sz="1100" dirty="0" smtClean="0">
                <a:latin typeface="+mn-ea"/>
                <a:cs typeface="Helvetica Light"/>
              </a:rPr>
              <a:t>2015; </a:t>
            </a:r>
          </a:p>
          <a:p>
            <a:r>
              <a:rPr lang="en-US" altLang="ja-JP" sz="1100" dirty="0">
                <a:latin typeface="+mn-ea"/>
                <a:cs typeface="Helvetica Light"/>
              </a:rPr>
              <a:t> </a:t>
            </a:r>
            <a:r>
              <a:rPr lang="en-US" altLang="ja-JP" sz="1100" dirty="0" smtClean="0">
                <a:latin typeface="+mn-ea"/>
                <a:cs typeface="Helvetica Light"/>
              </a:rPr>
              <a:t>Sato et al. 2015)</a:t>
            </a:r>
            <a:endParaRPr lang="en-US" altLang="ja-JP" sz="1100" dirty="0">
              <a:latin typeface="+mn-ea"/>
              <a:cs typeface="Helvetica Light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2162162" y="1390052"/>
            <a:ext cx="4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 smtClean="0">
                <a:solidFill>
                  <a:srgbClr val="0070C0"/>
                </a:solidFill>
              </a:rPr>
              <a:t>DA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2053876" y="1741651"/>
            <a:ext cx="1192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/>
              <a:t>LETKF</a:t>
            </a:r>
            <a:endParaRPr lang="ja-JP" altLang="en-US" sz="2400" b="1" dirty="0"/>
          </a:p>
        </p:txBody>
      </p:sp>
      <p:sp>
        <p:nvSpPr>
          <p:cNvPr id="44" name="十字形 43"/>
          <p:cNvSpPr/>
          <p:nvPr/>
        </p:nvSpPr>
        <p:spPr>
          <a:xfrm rot="16200000">
            <a:off x="1593130" y="1745874"/>
            <a:ext cx="396000" cy="396000"/>
          </a:xfrm>
          <a:prstGeom prst="plus">
            <a:avLst>
              <a:gd name="adj" fmla="val 36264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/>
          <p:cNvSpPr/>
          <p:nvPr/>
        </p:nvSpPr>
        <p:spPr>
          <a:xfrm>
            <a:off x="1667824" y="2262903"/>
            <a:ext cx="20402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 smtClean="0">
                <a:latin typeface="+mn-ea"/>
                <a:cs typeface="Helvetica Light"/>
              </a:rPr>
              <a:t>(Hunt et al. 2007; </a:t>
            </a:r>
          </a:p>
          <a:p>
            <a:r>
              <a:rPr lang="en-US" altLang="ja-JP" sz="1100" dirty="0">
                <a:latin typeface="+mn-ea"/>
                <a:cs typeface="Helvetica Light"/>
              </a:rPr>
              <a:t> </a:t>
            </a:r>
            <a:r>
              <a:rPr lang="en-US" altLang="ja-JP" sz="1100" dirty="0" smtClean="0">
                <a:latin typeface="+mn-ea"/>
                <a:cs typeface="Helvetica Light"/>
              </a:rPr>
              <a:t>Miyoshi and Yamane 2007)</a:t>
            </a:r>
            <a:endParaRPr lang="en-US" altLang="ja-JP" sz="1100" dirty="0">
              <a:latin typeface="+mn-ea"/>
              <a:cs typeface="Helvetica Light"/>
            </a:endParaRPr>
          </a:p>
        </p:txBody>
      </p:sp>
      <p:pic>
        <p:nvPicPr>
          <p:cNvPr id="49" name="図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120" y="950986"/>
            <a:ext cx="8415533" cy="33076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正方形/長方形 51"/>
              <p:cNvSpPr/>
              <p:nvPr/>
            </p:nvSpPr>
            <p:spPr>
              <a:xfrm>
                <a:off x="249298" y="4039958"/>
                <a:ext cx="6802431" cy="25853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wrap="square">
                <a:spAutoFit/>
              </a:bodyPr>
              <a:lstStyle/>
              <a:p>
                <a:pPr marL="285750" marR="0" lvl="0" indent="-28575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Yu Gothic" panose="020F0502020204030204"/>
                    <a:ea typeface="Yu Gothic" charset="-128"/>
                    <a:cs typeface="Helvetica Light"/>
                  </a:rPr>
                  <a:t>Observations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kern="0" dirty="0" smtClean="0">
                    <a:solidFill>
                      <a:prstClr val="black"/>
                    </a:solidFill>
                    <a:latin typeface="Yu Gothic" panose="020F0502020204030204"/>
                    <a:ea typeface="Yu Gothic" charset="-128"/>
                    <a:cs typeface="Helvetica Light"/>
                  </a:rPr>
                  <a:t>D1 (15-km mesh): 6-hourly PREPBUFR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Yu Gothic" panose="020F0502020204030204"/>
                    <a:ea typeface="Yu Gothic" charset="-128"/>
                    <a:cs typeface="Helvetica Light"/>
                  </a:rPr>
                  <a:t>D2 (3-km mesh): Every 10 min PREPBUFR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kern="0" dirty="0" smtClean="0">
                    <a:solidFill>
                      <a:prstClr val="black"/>
                    </a:solidFill>
                    <a:latin typeface="Yu Gothic" panose="020F0502020204030204"/>
                    <a:ea typeface="Yu Gothic" charset="-128"/>
                    <a:cs typeface="Helvetica Light"/>
                  </a:rPr>
                  <a:t>                           + hourly TC vital (Min. SLP and position)</a:t>
                </a:r>
              </a:p>
              <a:p>
                <a:pPr defTabSz="457200">
                  <a:defRPr/>
                </a:pPr>
                <a:r>
                  <a:rPr kumimoji="0" lang="en-US" altLang="ja-JP" kern="0" dirty="0" smtClean="0">
                    <a:solidFill>
                      <a:prstClr val="black"/>
                    </a:solidFill>
                    <a:latin typeface="Yu Gothic" panose="020F0502020204030204"/>
                    <a:ea typeface="Yu Gothic" charset="-128"/>
                    <a:cs typeface="Helvetica Light"/>
                  </a:rPr>
                  <a:t>                           </a:t>
                </a:r>
                <a:r>
                  <a:rPr kumimoji="0" lang="en-US" altLang="ja-JP" b="0" i="0" u="none" strike="noStrike" kern="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Yu Gothic" panose="020F0502020204030204"/>
                    <a:ea typeface="Yu Gothic" charset="-128"/>
                    <a:cs typeface="Helvetica Light"/>
                  </a:rPr>
                  <a:t>+ </a:t>
                </a:r>
                <a:r>
                  <a:rPr kumimoji="0" lang="en-US" altLang="ja-JP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Yu Gothic" panose="020F0502020204030204"/>
                    <a:ea typeface="Yu Gothic" charset="-128"/>
                    <a:cs typeface="Helvetica Light"/>
                  </a:rPr>
                  <a:t>every 10 min Himawari-8</a:t>
                </a:r>
                <a:r>
                  <a:rPr kumimoji="0" lang="en-US" altLang="ja-JP" b="0" i="0" u="none" strike="noStrike" kern="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Yu Gothic" panose="020F0502020204030204"/>
                    <a:ea typeface="Yu Gothic" charset="-128"/>
                    <a:cs typeface="Helvetica Light"/>
                  </a:rPr>
                  <a:t> (band 9, 6.9 µm)</a:t>
                </a:r>
                <a:r>
                  <a:rPr kumimoji="0" lang="en-US" altLang="ja-JP" kern="0" baseline="0" dirty="0" smtClean="0">
                    <a:solidFill>
                      <a:prstClr val="black"/>
                    </a:solidFill>
                    <a:latin typeface="Yu Gothic" panose="020F0502020204030204"/>
                    <a:ea typeface="Yu Gothic" charset="-128"/>
                    <a:cs typeface="Helvetica Light"/>
                  </a:rPr>
                  <a:t>                                </a:t>
                </a:r>
              </a:p>
              <a:p>
                <a:pPr lvl="5" defTabSz="457200">
                  <a:defRPr/>
                </a:pPr>
                <a:r>
                  <a:rPr lang="en-US" altLang="ja-JP" dirty="0" smtClean="0">
                    <a:latin typeface="+mn-ea"/>
                    <a:cs typeface="Cambria Math" charset="0"/>
                  </a:rPr>
                  <a:t>Localization scale:</a:t>
                </a:r>
              </a:p>
              <a:p>
                <a:pPr lvl="6" defTabSz="45720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ja-JP" alt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altLang="ja-JP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𝐻</m:t>
                        </m:r>
                      </m:sub>
                    </m:sSub>
                    <m:r>
                      <a:rPr lang="en-US" altLang="ja-JP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</m:oMath>
                </a14:m>
                <a:r>
                  <a:rPr lang="en-US" altLang="ja-JP" dirty="0"/>
                  <a:t>60 </a:t>
                </a:r>
                <a:r>
                  <a:rPr lang="en-US" altLang="ja-JP" dirty="0" smtClean="0"/>
                  <a:t>km,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ja-JP" alt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altLang="ja-JP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𝑉</m:t>
                        </m:r>
                      </m:sub>
                    </m:sSub>
                    <m:r>
                      <a:rPr lang="en-US" altLang="ja-JP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</m:oMath>
                </a14:m>
                <a:r>
                  <a:rPr lang="en-US" altLang="ja-JP" dirty="0"/>
                  <a:t>0.5 </a:t>
                </a:r>
                <a:r>
                  <a:rPr lang="en-US" altLang="ja-JP" dirty="0" err="1" smtClean="0"/>
                  <a:t>ln</a:t>
                </a:r>
                <a:r>
                  <a:rPr lang="en-US" altLang="ja-JP" i="1" dirty="0" err="1" smtClean="0"/>
                  <a:t>p</a:t>
                </a:r>
                <a:endParaRPr lang="en-US" altLang="ja-JP" i="1" dirty="0" smtClean="0"/>
              </a:p>
              <a:p>
                <a:pPr lvl="5" defTabSz="457200">
                  <a:defRPr/>
                </a:pPr>
                <a:r>
                  <a:rPr lang="en-US" altLang="ja-JP" dirty="0" smtClean="0">
                    <a:latin typeface="+mn-ea"/>
                    <a:cs typeface="Cambria Math" charset="0"/>
                  </a:rPr>
                  <a:t>Observation error: </a:t>
                </a:r>
              </a:p>
              <a:p>
                <a:pPr lvl="6" defTabSz="457200">
                  <a:defRPr/>
                </a:pPr>
                <a:r>
                  <a:rPr lang="en-US" altLang="ja-JP" dirty="0" smtClean="0">
                    <a:latin typeface="+mn-ea"/>
                    <a:cs typeface="Cambria Math" charset="0"/>
                  </a:rPr>
                  <a:t>3 K (clear sky)/ 6 K (cloudy sky)</a:t>
                </a:r>
              </a:p>
            </p:txBody>
          </p:sp>
        </mc:Choice>
        <mc:Fallback xmlns="">
          <p:sp>
            <p:nvSpPr>
              <p:cNvPr id="52" name="正方形/長方形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98" y="4039958"/>
                <a:ext cx="6802431" cy="2585323"/>
              </a:xfrm>
              <a:prstGeom prst="rect">
                <a:avLst/>
              </a:prstGeom>
              <a:blipFill rotWithShape="0">
                <a:blip r:embed="rId5"/>
                <a:stretch>
                  <a:fillRect l="-806" t="-1415" b="-2830"/>
                </a:stretch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BA8A-27AD-E64A-B01B-546BCBB5317F}" type="slidenum">
              <a:rPr kumimoji="1" lang="ja-JP" altLang="en-US" smtClean="0"/>
              <a:t>4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正方形/長方形 53"/>
              <p:cNvSpPr/>
              <p:nvPr/>
            </p:nvSpPr>
            <p:spPr>
              <a:xfrm>
                <a:off x="12269502" y="4195974"/>
                <a:ext cx="3375283" cy="14773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altLang="ja-JP" sz="1800" dirty="0" smtClean="0">
                    <a:latin typeface="Yu Gothic" charset="-128"/>
                    <a:ea typeface="Yu Gothic" charset="-128"/>
                    <a:cs typeface="Yu Gothic" charset="-128"/>
                  </a:rPr>
                  <a:t>Observation error for Him8</a:t>
                </a:r>
                <a:endParaRPr lang="en-US" altLang="ja-JP" sz="1800" dirty="0">
                  <a:latin typeface="Yu Gothic" charset="-128"/>
                  <a:ea typeface="Yu Gothic" charset="-128"/>
                  <a:cs typeface="Yu Gothic" charset="-128"/>
                </a:endParaRPr>
              </a:p>
              <a:p>
                <a:r>
                  <a:rPr lang="en-US" altLang="ja-JP" sz="1800" dirty="0" smtClean="0">
                    <a:latin typeface="Yu Gothic" charset="-128"/>
                    <a:ea typeface="Yu Gothic" charset="-128"/>
                    <a:cs typeface="Yu Gothic" charset="-128"/>
                  </a:rPr>
                  <a:t>3 K: clear sky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800" i="1" smtClean="0">
                            <a:latin typeface="Cambria Math" charset="0"/>
                            <a:ea typeface="Yu Gothic" charset="-128"/>
                            <a:cs typeface="Yu Gothic" charset="-128"/>
                          </a:rPr>
                        </m:ctrlPr>
                      </m:sSubPr>
                      <m:e>
                        <m:r>
                          <a:rPr lang="en-US" altLang="ja-JP" sz="1800" b="0" i="1" smtClean="0">
                            <a:latin typeface="Cambria Math" charset="0"/>
                            <a:ea typeface="Yu Gothic" charset="-128"/>
                            <a:cs typeface="Yu Gothic" charset="-128"/>
                          </a:rPr>
                          <m:t>𝐶</m:t>
                        </m:r>
                      </m:e>
                      <m:sub>
                        <m:r>
                          <a:rPr lang="en-US" altLang="ja-JP" sz="1800" b="0" i="1" smtClean="0">
                            <a:latin typeface="Cambria Math" charset="0"/>
                            <a:ea typeface="Yu Gothic" charset="-128"/>
                            <a:cs typeface="Yu Gothic" charset="-128"/>
                          </a:rPr>
                          <m:t>𝐴</m:t>
                        </m:r>
                      </m:sub>
                    </m:sSub>
                    <m:r>
                      <a:rPr lang="en-US" altLang="ja-JP" sz="1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≤</m:t>
                    </m:r>
                    <m:r>
                      <a:rPr lang="en-US" altLang="ja-JP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1.0</m:t>
                    </m:r>
                  </m:oMath>
                </a14:m>
                <a:r>
                  <a:rPr lang="en-US" altLang="ja-JP" sz="1800" dirty="0" smtClean="0">
                    <a:latin typeface="Yu Gothic" charset="-128"/>
                    <a:ea typeface="Yu Gothic" charset="-128"/>
                    <a:cs typeface="Yu Gothic" charset="-128"/>
                  </a:rPr>
                  <a:t>)</a:t>
                </a:r>
              </a:p>
              <a:p>
                <a:r>
                  <a:rPr lang="en-US" altLang="ja-JP" sz="1800" dirty="0" smtClean="0">
                    <a:latin typeface="Yu Gothic" charset="-128"/>
                    <a:ea typeface="Yu Gothic" charset="-128"/>
                    <a:cs typeface="Yu Gothic" charset="-128"/>
                  </a:rPr>
                  <a:t>6 K: cloudy sky </a:t>
                </a:r>
                <a:r>
                  <a:rPr lang="en-US" altLang="ja-JP" sz="1800" dirty="0">
                    <a:latin typeface="Yu Gothic" charset="-128"/>
                    <a:ea typeface="Yu Gothic" charset="-128"/>
                    <a:cs typeface="Yu Gothic" charset="-128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800" i="1">
                            <a:latin typeface="Cambria Math" charset="0"/>
                            <a:ea typeface="Yu Gothic" charset="-128"/>
                            <a:cs typeface="Yu Gothic" charset="-128"/>
                          </a:rPr>
                        </m:ctrlPr>
                      </m:sSubPr>
                      <m:e>
                        <m:r>
                          <a:rPr lang="en-US" altLang="ja-JP" sz="1800" i="1">
                            <a:latin typeface="Cambria Math" charset="0"/>
                            <a:ea typeface="Yu Gothic" charset="-128"/>
                            <a:cs typeface="Yu Gothic" charset="-128"/>
                          </a:rPr>
                          <m:t>𝐶</m:t>
                        </m:r>
                      </m:e>
                      <m:sub>
                        <m:r>
                          <a:rPr lang="en-US" altLang="ja-JP" sz="1800" i="1">
                            <a:latin typeface="Cambria Math" charset="0"/>
                            <a:ea typeface="Yu Gothic" charset="-128"/>
                            <a:cs typeface="Yu Gothic" charset="-128"/>
                          </a:rPr>
                          <m:t>𝐴</m:t>
                        </m:r>
                      </m:sub>
                    </m:sSub>
                    <m:r>
                      <a:rPr lang="en-US" altLang="ja-JP" sz="1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&gt;</m:t>
                    </m:r>
                    <m:r>
                      <a:rPr lang="en-US" altLang="ja-JP" sz="1800" i="1">
                        <a:latin typeface="Cambria Math" charset="0"/>
                        <a:ea typeface="Cambria Math" charset="0"/>
                        <a:cs typeface="Cambria Math" charset="0"/>
                      </a:rPr>
                      <m:t>1.0</m:t>
                    </m:r>
                  </m:oMath>
                </a14:m>
                <a:r>
                  <a:rPr lang="en-US" altLang="ja-JP" sz="1800" dirty="0" smtClean="0">
                    <a:latin typeface="Yu Gothic" charset="-128"/>
                    <a:ea typeface="Yu Gothic" charset="-128"/>
                    <a:cs typeface="Yu Gothic" charset="-128"/>
                  </a:rPr>
                  <a:t>)</a:t>
                </a:r>
              </a:p>
              <a:p>
                <a:endParaRPr lang="en-US" altLang="ja-JP" sz="1800" dirty="0">
                  <a:latin typeface="Yu Gothic" charset="-128"/>
                  <a:ea typeface="Yu Gothic" charset="-128"/>
                  <a:cs typeface="Yu Gothic" charset="-128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800" i="1">
                            <a:latin typeface="Cambria Math" charset="0"/>
                            <a:ea typeface="Yu Gothic" charset="-128"/>
                            <a:cs typeface="Yu Gothic" charset="-128"/>
                          </a:rPr>
                        </m:ctrlPr>
                      </m:sSubPr>
                      <m:e>
                        <m:r>
                          <a:rPr lang="en-US" altLang="ja-JP" sz="1800" i="1">
                            <a:latin typeface="Cambria Math" charset="0"/>
                            <a:ea typeface="Yu Gothic" charset="-128"/>
                            <a:cs typeface="Yu Gothic" charset="-128"/>
                          </a:rPr>
                          <m:t>𝐶</m:t>
                        </m:r>
                      </m:e>
                      <m:sub>
                        <m:r>
                          <a:rPr lang="en-US" altLang="ja-JP" sz="1800" i="1">
                            <a:latin typeface="Cambria Math" charset="0"/>
                            <a:ea typeface="Yu Gothic" charset="-128"/>
                            <a:cs typeface="Yu Gothic" charset="-128"/>
                          </a:rPr>
                          <m:t>𝐴</m:t>
                        </m:r>
                      </m:sub>
                    </m:sSub>
                    <m:r>
                      <a:rPr lang="en-US" altLang="ja-JP" sz="1800" b="0" i="1" smtClean="0">
                        <a:latin typeface="Cambria Math" charset="0"/>
                        <a:ea typeface="Yu Gothic" charset="-128"/>
                        <a:cs typeface="Yu Gothic" charset="-128"/>
                      </a:rPr>
                      <m:t>: </m:t>
                    </m:r>
                  </m:oMath>
                </a14:m>
                <a:r>
                  <a:rPr lang="en-US" altLang="ja-JP" sz="1800" dirty="0" smtClean="0">
                    <a:latin typeface="Yu Gothic" charset="-128"/>
                    <a:ea typeface="Yu Gothic" charset="-128"/>
                    <a:cs typeface="Yu Gothic" charset="-128"/>
                  </a:rPr>
                  <a:t>Cloud effect</a:t>
                </a:r>
              </a:p>
            </p:txBody>
          </p:sp>
        </mc:Choice>
        <mc:Fallback xmlns="">
          <p:sp>
            <p:nvSpPr>
              <p:cNvPr id="54" name="正方形/長方形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9502" y="4195974"/>
                <a:ext cx="3375283" cy="1477328"/>
              </a:xfrm>
              <a:prstGeom prst="rect">
                <a:avLst/>
              </a:prstGeom>
              <a:blipFill rotWithShape="0">
                <a:blip r:embed="rId6"/>
                <a:stretch>
                  <a:fillRect l="-1627" t="-2058" b="-300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図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006" y="5789479"/>
            <a:ext cx="2285380" cy="638182"/>
          </a:xfrm>
          <a:prstGeom prst="rect">
            <a:avLst/>
          </a:prstGeom>
        </p:spPr>
      </p:pic>
      <p:sp>
        <p:nvSpPr>
          <p:cNvPr id="56" name="正方形/長方形 55"/>
          <p:cNvSpPr/>
          <p:nvPr/>
        </p:nvSpPr>
        <p:spPr>
          <a:xfrm>
            <a:off x="14861790" y="5813672"/>
            <a:ext cx="2232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Yu Gothic" charset="-128"/>
                <a:ea typeface="Yu Gothic" charset="-128"/>
                <a:cs typeface="Yu Gothic" charset="-128"/>
              </a:rPr>
              <a:t>Okamoto et al. </a:t>
            </a:r>
            <a:r>
              <a:rPr lang="en-US" altLang="ja-JP" sz="1600" dirty="0" smtClean="0">
                <a:latin typeface="Yu Gothic" charset="-128"/>
                <a:ea typeface="Yu Gothic" charset="-128"/>
                <a:cs typeface="Yu Gothic" charset="-128"/>
              </a:rPr>
              <a:t>(2014) </a:t>
            </a:r>
            <a:r>
              <a:rPr lang="en-US" altLang="ja-JP" sz="1600" dirty="0">
                <a:latin typeface="Yu Gothic" charset="-128"/>
                <a:ea typeface="Yu Gothic" charset="-128"/>
                <a:cs typeface="Yu Gothic" charset="-128"/>
              </a:rPr>
              <a:t>Okamoto </a:t>
            </a:r>
            <a:r>
              <a:rPr lang="en-US" altLang="ja-JP" sz="1600" dirty="0" smtClean="0">
                <a:latin typeface="Yu Gothic" charset="-128"/>
                <a:ea typeface="Yu Gothic" charset="-128"/>
                <a:cs typeface="Yu Gothic" charset="-128"/>
              </a:rPr>
              <a:t>(2017)</a:t>
            </a:r>
            <a:endParaRPr lang="ja-JP" altLang="en-US" sz="1600" dirty="0">
              <a:latin typeface="Yu Gothic" charset="-128"/>
              <a:ea typeface="Yu Gothic" charset="-128"/>
              <a:cs typeface="Yu Gothic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658409" y="5985558"/>
            <a:ext cx="447575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ja-JP" sz="1600" dirty="0" smtClean="0">
                <a:latin typeface="+mn-ea"/>
                <a:cs typeface="Cambria Math" charset="0"/>
              </a:rPr>
              <a:t>Cloud </a:t>
            </a:r>
            <a:r>
              <a:rPr lang="en-US" altLang="ja-JP" sz="1600" dirty="0">
                <a:latin typeface="+mn-ea"/>
                <a:cs typeface="Cambria Math" charset="0"/>
              </a:rPr>
              <a:t>condition is diagnosed by the Cloud effect parameter </a:t>
            </a:r>
            <a:r>
              <a:rPr lang="en-US" altLang="ja-JP" sz="1600" i="1" dirty="0">
                <a:latin typeface="+mn-ea"/>
                <a:cs typeface="Cambria Math" charset="0"/>
              </a:rPr>
              <a:t>C</a:t>
            </a:r>
            <a:r>
              <a:rPr lang="en-US" altLang="ja-JP" sz="1600" baseline="-25000" dirty="0">
                <a:latin typeface="+mn-ea"/>
                <a:cs typeface="Cambria Math" charset="0"/>
              </a:rPr>
              <a:t>A</a:t>
            </a:r>
            <a:r>
              <a:rPr lang="en-US" altLang="ja-JP" sz="1600" dirty="0">
                <a:latin typeface="+mn-ea"/>
                <a:cs typeface="Cambria Math" charset="0"/>
              </a:rPr>
              <a:t> (Okamoto et al. 2014)</a:t>
            </a:r>
            <a:endParaRPr lang="en-US" altLang="ja-JP" dirty="0">
              <a:latin typeface="+mn-ea"/>
              <a:cs typeface="Cambria Math" charset="0"/>
            </a:endParaRPr>
          </a:p>
          <a:p>
            <a:pPr lvl="0" defTabSz="457200">
              <a:defRPr/>
            </a:pPr>
            <a:endParaRPr kumimoji="0" lang="en-US" altLang="ja-JP" kern="0" dirty="0">
              <a:solidFill>
                <a:prstClr val="black"/>
              </a:solidFill>
              <a:cs typeface="Helvetica Light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9 May 2018, Honda et al., 8th EnKF WS, Montreal, Canada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461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800" dirty="0">
                <a:latin typeface="+mn-ea"/>
                <a:cs typeface="Calibri" charset="0"/>
              </a:rPr>
              <a:t>Analysis (Him8 radiance)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Himawari-8 radiances dramatically improve cloud patterns.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9 May 2018, Honda et al., 8th EnKF WS, Montreal, Canada</a:t>
            </a:r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457200" y="45948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25" name="B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339" y="2295042"/>
            <a:ext cx="9639214" cy="3718682"/>
          </a:xfrm>
          <a:prstGeom prst="rect">
            <a:avLst/>
          </a:prstGeom>
        </p:spPr>
      </p:pic>
      <p:sp>
        <p:nvSpPr>
          <p:cNvPr id="26" name="正方形/長方形 25"/>
          <p:cNvSpPr/>
          <p:nvPr/>
        </p:nvSpPr>
        <p:spPr>
          <a:xfrm>
            <a:off x="7870032" y="5716078"/>
            <a:ext cx="4224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/>
              <a:t>*A few Him8 </a:t>
            </a:r>
            <a:r>
              <a:rPr lang="en-US" altLang="ja-JP" sz="1600" dirty="0" err="1"/>
              <a:t>obs</a:t>
            </a:r>
            <a:r>
              <a:rPr lang="en-US" altLang="ja-JP" sz="1600" dirty="0"/>
              <a:t> were missing due to </a:t>
            </a:r>
            <a:r>
              <a:rPr lang="en-US" altLang="ja-JP" sz="1600" dirty="0" smtClean="0"/>
              <a:t>attitude control. </a:t>
            </a:r>
            <a:endParaRPr lang="ja-JP" altLang="en-US" sz="1600" dirty="0"/>
          </a:p>
        </p:txBody>
      </p:sp>
      <p:sp>
        <p:nvSpPr>
          <p:cNvPr id="27" name="正方形/長方形 26"/>
          <p:cNvSpPr/>
          <p:nvPr/>
        </p:nvSpPr>
        <p:spPr>
          <a:xfrm>
            <a:off x="8462546" y="1843433"/>
            <a:ext cx="595282" cy="400110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 wrap="none" lIns="36000" rIns="36000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</a:rPr>
              <a:t>OBS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5211269" y="1843433"/>
            <a:ext cx="694668" cy="4001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36000" rIns="36000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</a:rPr>
              <a:t>Him8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1623360" y="1843433"/>
            <a:ext cx="1031299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36000" rIns="36000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</a:rPr>
              <a:t>NoHim8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2860915" y="1473166"/>
            <a:ext cx="5450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0432FF"/>
                </a:solidFill>
              </a:rPr>
              <a:t>Not directly </a:t>
            </a:r>
            <a:r>
              <a:rPr lang="en-US" altLang="ja-JP" sz="2000" dirty="0"/>
              <a:t>assimilated band (</a:t>
            </a:r>
            <a:r>
              <a:rPr lang="en-US" altLang="ja-JP" sz="2000" dirty="0" smtClean="0">
                <a:solidFill>
                  <a:srgbClr val="0432FF"/>
                </a:solidFill>
              </a:rPr>
              <a:t>B13 </a:t>
            </a:r>
            <a:r>
              <a:rPr lang="en-US" altLang="ja-JP" sz="2000" dirty="0">
                <a:solidFill>
                  <a:srgbClr val="0432FF"/>
                </a:solidFill>
              </a:rPr>
              <a:t>, </a:t>
            </a:r>
            <a:r>
              <a:rPr lang="en-US" altLang="ja-JP" sz="2000" dirty="0" smtClean="0">
                <a:solidFill>
                  <a:srgbClr val="0432FF"/>
                </a:solidFill>
              </a:rPr>
              <a:t>10.4µm</a:t>
            </a:r>
            <a:r>
              <a:rPr lang="en-US" altLang="ja-JP" sz="2000" dirty="0" smtClean="0"/>
              <a:t>)</a:t>
            </a:r>
            <a:endParaRPr lang="ja-JP" altLang="en-US" sz="2000" dirty="0"/>
          </a:p>
        </p:txBody>
      </p:sp>
      <p:sp>
        <p:nvSpPr>
          <p:cNvPr id="35" name="スライド番号プレースホルダー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BA8A-27AD-E64A-B01B-546BCBB5317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344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800" dirty="0" smtClean="0">
                <a:latin typeface="+mn-ea"/>
                <a:cs typeface="Calibri" charset="0"/>
              </a:rPr>
              <a:t>Analyzed hydrometeors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 smtClean="0"/>
              <a:t>Himawari-8 radiances dramatically improve cloud patterns.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9 May 2018, Honda et al., 8th EnKF WS, Montreal, Canada</a:t>
            </a:r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457200" y="45948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12" name="図 11" descr="../Documents/Submission/MWR06062017/png/3p_QHYDRO_F16_0519_60k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80" y="2006882"/>
            <a:ext cx="11044210" cy="386190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正方形/長方形 12"/>
          <p:cNvSpPr/>
          <p:nvPr/>
        </p:nvSpPr>
        <p:spPr>
          <a:xfrm>
            <a:off x="8640299" y="1492467"/>
            <a:ext cx="1659676" cy="400110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 wrap="none" lIns="36000" rIns="3600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prstClr val="white"/>
                </a:solidFill>
                <a:latin typeface="Yu Gothic" panose="020F0502020204030204"/>
                <a:ea typeface="Yu Gothic" charset="-128"/>
              </a:rPr>
              <a:t>OBS (SSMIS)</a:t>
            </a:r>
            <a:endParaRPr lang="ja-JP" altLang="en-US" sz="2000" dirty="0">
              <a:solidFill>
                <a:prstClr val="white"/>
              </a:solidFill>
              <a:latin typeface="Yu Gothic" panose="020F0502020204030204"/>
              <a:ea typeface="Yu Gothic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210125" y="1492467"/>
            <a:ext cx="694668" cy="4001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lIns="36000" rIns="3600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prstClr val="white"/>
                </a:solidFill>
                <a:latin typeface="Yu Gothic" panose="020F0502020204030204"/>
                <a:ea typeface="Yu Gothic" charset="-128"/>
              </a:rPr>
              <a:t>Him8</a:t>
            </a:r>
            <a:endParaRPr lang="ja-JP" altLang="en-US" sz="2000" dirty="0">
              <a:solidFill>
                <a:prstClr val="white"/>
              </a:solidFill>
              <a:latin typeface="Yu Gothic" panose="020F0502020204030204"/>
              <a:ea typeface="Yu Gothic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734265" y="1492467"/>
            <a:ext cx="1031299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36000" rIns="3600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prstClr val="white"/>
                </a:solidFill>
                <a:latin typeface="Yu Gothic" panose="020F0502020204030204"/>
                <a:ea typeface="Yu Gothic" charset="-128"/>
              </a:rPr>
              <a:t>NoHim8</a:t>
            </a:r>
            <a:endParaRPr lang="ja-JP" altLang="en-US" sz="2000" dirty="0">
              <a:solidFill>
                <a:prstClr val="white"/>
              </a:solidFill>
              <a:latin typeface="Yu Gothic" panose="020F0502020204030204"/>
              <a:ea typeface="Yu Gothic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086684" y="1909203"/>
            <a:ext cx="5704813" cy="3934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BA8A-27AD-E64A-B01B-546BCBB5317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386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800" dirty="0">
                <a:latin typeface="+mn-lt"/>
              </a:rPr>
              <a:t>Time series of RMSE &amp; bias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9 May 2018, Honda et al., 8th EnKF WS, Montreal, Canada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BA8A-27AD-E64A-B01B-546BCBB5317F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386" y="807554"/>
            <a:ext cx="6323606" cy="5674306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9261954" y="4752527"/>
            <a:ext cx="1872208" cy="646331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1800" dirty="0"/>
              <a:t>Dashed </a:t>
            </a:r>
            <a:r>
              <a:rPr lang="en-US" altLang="ja-JP" sz="1800" dirty="0" smtClean="0"/>
              <a:t>curves:</a:t>
            </a:r>
          </a:p>
          <a:p>
            <a:r>
              <a:rPr lang="en-US" altLang="ja-JP" sz="1800" dirty="0" smtClean="0"/>
              <a:t>bias</a:t>
            </a:r>
            <a:endParaRPr lang="ja-JP" altLang="en-US" sz="1800" dirty="0"/>
          </a:p>
        </p:txBody>
      </p:sp>
      <p:sp>
        <p:nvSpPr>
          <p:cNvPr id="8" name="正方形/長方形 7"/>
          <p:cNvSpPr/>
          <p:nvPr/>
        </p:nvSpPr>
        <p:spPr>
          <a:xfrm>
            <a:off x="9261954" y="3851556"/>
            <a:ext cx="1630775" cy="646331"/>
          </a:xfrm>
          <a:prstGeom prst="rect">
            <a:avLst/>
          </a:prstGeom>
          <a:ln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1800" dirty="0" smtClean="0"/>
              <a:t>Solid curves:</a:t>
            </a:r>
          </a:p>
          <a:p>
            <a:r>
              <a:rPr lang="en-US" altLang="ja-JP" sz="1800" dirty="0" smtClean="0"/>
              <a:t>RMSE</a:t>
            </a:r>
            <a:endParaRPr lang="ja-JP" altLang="en-US" sz="1800" dirty="0"/>
          </a:p>
        </p:txBody>
      </p:sp>
      <p:sp>
        <p:nvSpPr>
          <p:cNvPr id="9" name="正方形/長方形 8"/>
          <p:cNvSpPr/>
          <p:nvPr/>
        </p:nvSpPr>
        <p:spPr>
          <a:xfrm>
            <a:off x="6065004" y="1486448"/>
            <a:ext cx="1555156" cy="1077218"/>
          </a:xfrm>
          <a:prstGeom prst="rect">
            <a:avLst/>
          </a:prstGeom>
          <a:ln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1600" b="1" dirty="0" smtClean="0">
                <a:solidFill>
                  <a:srgbClr val="00B050"/>
                </a:solidFill>
              </a:rPr>
              <a:t>B08 (6.2 µm)</a:t>
            </a:r>
          </a:p>
          <a:p>
            <a:r>
              <a:rPr lang="en-US" altLang="ja-JP" sz="1600" b="1" dirty="0" smtClean="0">
                <a:solidFill>
                  <a:srgbClr val="0432FF"/>
                </a:solidFill>
              </a:rPr>
              <a:t>B09 </a:t>
            </a:r>
            <a:r>
              <a:rPr lang="en-US" altLang="ja-JP" sz="1600" b="1" dirty="0">
                <a:solidFill>
                  <a:srgbClr val="0432FF"/>
                </a:solidFill>
              </a:rPr>
              <a:t>(</a:t>
            </a:r>
            <a:r>
              <a:rPr lang="en-US" altLang="ja-JP" sz="1600" b="1" dirty="0" smtClean="0">
                <a:solidFill>
                  <a:srgbClr val="0432FF"/>
                </a:solidFill>
              </a:rPr>
              <a:t>6.9 </a:t>
            </a:r>
            <a:r>
              <a:rPr lang="en-US" altLang="ja-JP" sz="1600" b="1" dirty="0">
                <a:solidFill>
                  <a:srgbClr val="0432FF"/>
                </a:solidFill>
              </a:rPr>
              <a:t>µm)</a:t>
            </a:r>
            <a:endParaRPr lang="ja-JP" altLang="en-US" sz="1600" b="1" dirty="0">
              <a:solidFill>
                <a:srgbClr val="0432FF"/>
              </a:solidFill>
            </a:endParaRPr>
          </a:p>
          <a:p>
            <a:r>
              <a:rPr lang="en-US" altLang="ja-JP" sz="1600" b="1" dirty="0" smtClean="0">
                <a:solidFill>
                  <a:srgbClr val="FF0000"/>
                </a:solidFill>
              </a:rPr>
              <a:t>B10 (7.3 </a:t>
            </a:r>
            <a:r>
              <a:rPr lang="en-US" altLang="ja-JP" sz="1600" b="1" dirty="0">
                <a:solidFill>
                  <a:srgbClr val="FF0000"/>
                </a:solidFill>
              </a:rPr>
              <a:t>µm)</a:t>
            </a:r>
            <a:endParaRPr lang="ja-JP" altLang="en-US" sz="1600" b="1" dirty="0">
              <a:solidFill>
                <a:srgbClr val="FF0000"/>
              </a:solidFill>
            </a:endParaRPr>
          </a:p>
          <a:p>
            <a:r>
              <a:rPr lang="en-US" altLang="ja-JP" sz="1600" b="1" dirty="0" smtClean="0"/>
              <a:t>B13 (10.4 </a:t>
            </a:r>
            <a:r>
              <a:rPr lang="en-US" altLang="ja-JP" sz="1600" b="1" dirty="0"/>
              <a:t>µm</a:t>
            </a:r>
            <a:r>
              <a:rPr lang="en-US" altLang="ja-JP" sz="1600" b="1" dirty="0" smtClean="0"/>
              <a:t>)</a:t>
            </a:r>
            <a:endParaRPr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78698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800" dirty="0" smtClean="0">
                <a:latin typeface="+mn-ea"/>
                <a:cs typeface="Calibri" charset="0"/>
              </a:rPr>
              <a:t>Impact on TC intensity forecast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0" y="1004046"/>
            <a:ext cx="5668788" cy="547780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 smtClean="0"/>
              <a:t>Forecasts from the analysis mean at 13 initial times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b="1" dirty="0" smtClean="0">
                <a:solidFill>
                  <a:srgbClr val="FF0000"/>
                </a:solidFill>
              </a:rPr>
              <a:t>Him8</a:t>
            </a:r>
            <a:r>
              <a:rPr lang="en-US" altLang="ja-JP" dirty="0" smtClean="0"/>
              <a:t> forecasts successfully capture rapid intensification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9 May 2018, Honda et al., 8th EnKF WS, Montreal, Canada</a:t>
            </a:r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457200" y="45948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257" y="793609"/>
            <a:ext cx="5688248" cy="5688248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3BA8A-27AD-E64A-B01B-546BCBB5317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516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1649</TotalTime>
  <Words>1224</Words>
  <Application>Microsoft Macintosh PowerPoint</Application>
  <PresentationFormat>ワイド画面</PresentationFormat>
  <Paragraphs>249</Paragraphs>
  <Slides>19</Slides>
  <Notes>13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8" baseType="lpstr">
      <vt:lpstr>Arial</vt:lpstr>
      <vt:lpstr>Calibri</vt:lpstr>
      <vt:lpstr>Cambria Math</vt:lpstr>
      <vt:lpstr>Helvetica Light</vt:lpstr>
      <vt:lpstr>ＭＳ Ｐゴシック</vt:lpstr>
      <vt:lpstr>Times New Roman</vt:lpstr>
      <vt:lpstr>Yu Gothic</vt:lpstr>
      <vt:lpstr>Yu Gothic Light</vt:lpstr>
      <vt:lpstr>ホワイト</vt:lpstr>
      <vt:lpstr>Assimilating All-Sky Himawari-8 Satellite Infrared Radiances: A Case of Typhoon Soudelor (2015)</vt:lpstr>
      <vt:lpstr>Himawari-8: A new geostationary satellite</vt:lpstr>
      <vt:lpstr>All-sky IR radiance DA</vt:lpstr>
      <vt:lpstr>Typhoon Soudelor (2015)</vt:lpstr>
      <vt:lpstr>Experimental design </vt:lpstr>
      <vt:lpstr>Analysis (Him8 radiance)</vt:lpstr>
      <vt:lpstr>Analyzed hydrometeors</vt:lpstr>
      <vt:lpstr>Time series of RMSE &amp; bias</vt:lpstr>
      <vt:lpstr>Impact on TC intensity forecast</vt:lpstr>
      <vt:lpstr>Impact on the TC structure</vt:lpstr>
      <vt:lpstr>Impact on inner-core moisture</vt:lpstr>
      <vt:lpstr>Benefits of frequent updates</vt:lpstr>
      <vt:lpstr>Time series of RMSE &amp; bias</vt:lpstr>
      <vt:lpstr>Impact on TC intensity forecast</vt:lpstr>
      <vt:lpstr>Summary</vt:lpstr>
      <vt:lpstr>PowerPoint プレゼンテーション</vt:lpstr>
      <vt:lpstr>PowerPoint プレゼンテーション</vt:lpstr>
      <vt:lpstr>The 1st case study: Typhoon Soudelor (2015)</vt:lpstr>
      <vt:lpstr>Observation operator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TBA</dc:title>
  <dc:creator>Takumi HONDA</dc:creator>
  <cp:lastModifiedBy>Takumi HONDA</cp:lastModifiedBy>
  <cp:revision>135</cp:revision>
  <dcterms:created xsi:type="dcterms:W3CDTF">2017-11-28T04:14:43Z</dcterms:created>
  <dcterms:modified xsi:type="dcterms:W3CDTF">2018-05-08T17:04:09Z</dcterms:modified>
</cp:coreProperties>
</file>